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528" r:id="rId2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669900"/>
    <a:srgbClr val="3245FC"/>
    <a:srgbClr val="CCFFFF"/>
    <a:srgbClr val="FF33CC"/>
    <a:srgbClr val="FF3399"/>
    <a:srgbClr val="66FF33"/>
    <a:srgbClr val="66FFFF"/>
    <a:srgbClr val="BBE0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7916" autoAdjust="0"/>
    <p:restoredTop sz="93136" autoAdjust="0"/>
  </p:normalViewPr>
  <p:slideViewPr>
    <p:cSldViewPr>
      <p:cViewPr>
        <p:scale>
          <a:sx n="100" d="100"/>
          <a:sy n="100" d="100"/>
        </p:scale>
        <p:origin x="-1320" y="-1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82742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15" tIns="46557" rIns="93115" bIns="46557" numCol="1" anchor="t" anchorCtr="0" compatLnSpc="1">
            <a:prstTxWarp prst="textNoShape">
              <a:avLst/>
            </a:prstTxWarp>
          </a:bodyPr>
          <a:lstStyle>
            <a:lvl1pPr defTabSz="92868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7513" y="0"/>
            <a:ext cx="2982742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15" tIns="46557" rIns="93115" bIns="46557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7600" y="696913"/>
            <a:ext cx="4646613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7247" y="4416426"/>
            <a:ext cx="550732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15" tIns="46557" rIns="93115" bIns="465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29675"/>
            <a:ext cx="2982742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15" tIns="46557" rIns="93115" bIns="46557" numCol="1" anchor="b" anchorCtr="0" compatLnSpc="1">
            <a:prstTxWarp prst="textNoShape">
              <a:avLst/>
            </a:prstTxWarp>
          </a:bodyPr>
          <a:lstStyle>
            <a:lvl1pPr defTabSz="92868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7513" y="8829675"/>
            <a:ext cx="2982742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15" tIns="46557" rIns="93115" bIns="46557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/>
            </a:lvl1pPr>
          </a:lstStyle>
          <a:p>
            <a:pPr>
              <a:defRPr/>
            </a:pPr>
            <a:fld id="{3773C1E3-895B-4C10-A1DB-72816ABEC6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622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AB0249-58AB-4AD0-8E72-CC919A2063BD}" type="datetime1">
              <a:rPr lang="en-US"/>
              <a:pPr>
                <a:defRPr/>
              </a:pPr>
              <a:t>10/31/2013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9BB372-69AA-4765-B69B-B973C7B736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785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72DA52-2349-4A4C-9A77-862977788CC4}" type="datetime1">
              <a:rPr lang="en-US"/>
              <a:pPr>
                <a:defRPr/>
              </a:pPr>
              <a:t>10/31/2013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BD081E-C164-4468-8980-642893FB40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654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04DBC1-4B9C-49FC-9D01-89B2FC51884C}" type="datetime1">
              <a:rPr lang="en-US"/>
              <a:pPr>
                <a:defRPr/>
              </a:pPr>
              <a:t>10/31/2013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DE31FD-53F6-4EDD-82F4-7CFF9122E8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3826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B0B94F-19A8-43C7-A75F-80EC133F316B}" type="datetime1">
              <a:rPr lang="en-US"/>
              <a:pPr>
                <a:defRPr/>
              </a:pPr>
              <a:t>10/31/2013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AEF59B-C900-4A0C-9A91-7CB806BD07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285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49E858-A434-4277-964C-BE258AD7DC84}" type="datetime1">
              <a:rPr lang="en-US"/>
              <a:pPr>
                <a:defRPr/>
              </a:pPr>
              <a:t>10/31/2013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348E52-7607-4038-AD8D-1749C01EAE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420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EFFEDF-8644-4D80-A795-91D4ACB3177C}" type="datetime1">
              <a:rPr lang="en-US"/>
              <a:pPr>
                <a:defRPr/>
              </a:pPr>
              <a:t>10/31/2013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5DEF5F-9351-4883-9B9E-F03E5F3FEA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096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974168-9A99-42C7-A005-F6E425005D3B}" type="datetime1">
              <a:rPr lang="en-US"/>
              <a:pPr>
                <a:defRPr/>
              </a:pPr>
              <a:t>10/31/2013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108FAF-DA0B-47C6-8371-4ABA770FC1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990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9FB2FD-0F14-4E1C-BDEA-E765D28B7316}" type="datetime1">
              <a:rPr lang="en-US"/>
              <a:pPr>
                <a:defRPr/>
              </a:pPr>
              <a:t>10/31/2013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73D6E9-B995-47F7-ACCA-83C031462C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522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6600EE-B510-4833-934E-726D05F140B5}" type="datetime1">
              <a:rPr lang="en-US"/>
              <a:pPr>
                <a:defRPr/>
              </a:pPr>
              <a:t>10/31/2013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BF5B40-DE95-49D1-ABA9-06A906EC1C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014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7B7BA1-5580-4224-83C0-B2EEA7DFA8C6}" type="datetime1">
              <a:rPr lang="en-US"/>
              <a:pPr>
                <a:defRPr/>
              </a:pPr>
              <a:t>10/31/2013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F6B5CB-6973-4583-B935-15F67BA107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163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5AEF8F-D594-4A76-A92A-5295BB829480}" type="datetime1">
              <a:rPr lang="en-US"/>
              <a:pPr>
                <a:defRPr/>
              </a:pPr>
              <a:t>10/31/2013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E3D0B4-C4AA-4DDE-B9BC-9E1FC8ED6F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439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DE31EE-EBF7-4773-8130-2C0CB6C6973B}" type="datetime1">
              <a:rPr lang="en-US"/>
              <a:pPr>
                <a:defRPr/>
              </a:pPr>
              <a:t>10/31/2013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84B85A-9655-4BE4-BF88-C2A77CED8C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219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fld id="{65644CAA-0303-4A85-945B-2F3EAE399CBF}" type="datetime1">
              <a:rPr lang="en-US"/>
              <a:pPr>
                <a:defRPr/>
              </a:pPr>
              <a:t>10/31/2013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353B7B94-CFC3-4C02-9ACB-04C2AF41C3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ChangeArrowheads="1"/>
          </p:cNvSpPr>
          <p:nvPr/>
        </p:nvSpPr>
        <p:spPr bwMode="auto">
          <a:xfrm>
            <a:off x="0" y="0"/>
            <a:ext cx="530225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 sz="2400">
              <a:latin typeface="Arial Unicode MS" pitchFamily="34" charset="-128"/>
            </a:endParaRPr>
          </a:p>
        </p:txBody>
      </p:sp>
      <p:graphicFrame>
        <p:nvGraphicFramePr>
          <p:cNvPr id="345316" name="Group 228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2852934928"/>
              </p:ext>
            </p:extLst>
          </p:nvPr>
        </p:nvGraphicFramePr>
        <p:xfrm>
          <a:off x="685800" y="1066803"/>
          <a:ext cx="8229600" cy="4687667"/>
        </p:xfrm>
        <a:graphic>
          <a:graphicData uri="http://schemas.openxmlformats.org/drawingml/2006/table">
            <a:tbl>
              <a:tblPr/>
              <a:tblGrid>
                <a:gridCol w="1350963"/>
                <a:gridCol w="1343025"/>
                <a:gridCol w="1352550"/>
                <a:gridCol w="1349375"/>
                <a:gridCol w="1352550"/>
                <a:gridCol w="1481137"/>
              </a:tblGrid>
              <a:tr h="693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marT="45717" marB="4571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FTSE NAREIT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All Equity REITs</a:t>
                      </a:r>
                    </a:p>
                  </a:txBody>
                  <a:tcPr marT="45717" marB="4571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Unlevered Core Properties (NPI)</a:t>
                      </a:r>
                    </a:p>
                  </a:txBody>
                  <a:tcPr marT="45717" marB="4571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Core Private Equity Funds (ODCE)</a:t>
                      </a:r>
                    </a:p>
                  </a:txBody>
                  <a:tcPr marT="45717" marB="4571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Value-Added Funds (NCREIF/ Townsend)</a:t>
                      </a:r>
                      <a:endParaRPr kumimoji="0" lang="en-US" sz="1200" b="1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marT="45717" marB="4571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Opportunistic Funds (NCREIF/ Townsend)</a:t>
                      </a:r>
                      <a:endParaRPr kumimoji="0" lang="en-US" sz="1200" b="1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marT="45717" marB="4571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289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Arial" charset="0"/>
                        </a:rPr>
                        <a:t>1-Year</a:t>
                      </a:r>
                    </a:p>
                  </a:txBody>
                  <a:tcPr marT="45717" marB="4571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5.70</a:t>
                      </a:r>
                    </a:p>
                  </a:txBody>
                  <a:tcPr marT="45717" marB="4571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9.92</a:t>
                      </a:r>
                    </a:p>
                  </a:txBody>
                  <a:tcPr marT="45717" marB="4571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11.97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marT="45717" marB="4571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9.09</a:t>
                      </a:r>
                    </a:p>
                  </a:txBody>
                  <a:tcPr marT="45717" marB="4571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11.27</a:t>
                      </a:r>
                    </a:p>
                  </a:txBody>
                  <a:tcPr marT="45717" marB="4571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5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Arial" charset="0"/>
                        </a:rPr>
                        <a:t>3-Year</a:t>
                      </a:r>
                    </a:p>
                  </a:txBody>
                  <a:tcPr marT="45717" marB="4571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12.23</a:t>
                      </a:r>
                    </a:p>
                  </a:txBody>
                  <a:tcPr marT="45717" marB="4571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11.58</a:t>
                      </a:r>
                    </a:p>
                  </a:txBody>
                  <a:tcPr marT="45717" marB="4571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13.17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marT="45717" marB="4571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13.01</a:t>
                      </a:r>
                    </a:p>
                  </a:txBody>
                  <a:tcPr marT="45717" marB="4571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11.88</a:t>
                      </a:r>
                    </a:p>
                  </a:txBody>
                  <a:tcPr marT="45717" marB="4571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1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Arial" charset="0"/>
                        </a:rPr>
                        <a:t>5-Year</a:t>
                      </a:r>
                    </a:p>
                  </a:txBody>
                  <a:tcPr marT="45717" marB="4571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5.47</a:t>
                      </a:r>
                    </a:p>
                  </a:txBody>
                  <a:tcPr marT="45717" marB="4571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2.33</a:t>
                      </a:r>
                    </a:p>
                  </a:txBody>
                  <a:tcPr marT="45717" marB="4571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-0.24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marT="45717" marB="4571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-5.45</a:t>
                      </a:r>
                    </a:p>
                  </a:txBody>
                  <a:tcPr marT="45717" marB="4571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-4.72</a:t>
                      </a:r>
                    </a:p>
                  </a:txBody>
                  <a:tcPr marT="45717" marB="4571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3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Arial" charset="0"/>
                        </a:rPr>
                        <a:t>10-Year</a:t>
                      </a:r>
                    </a:p>
                  </a:txBody>
                  <a:tcPr marT="45717" marB="4571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9.12</a:t>
                      </a:r>
                    </a:p>
                  </a:txBody>
                  <a:tcPr marT="45717" marB="4571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7.60</a:t>
                      </a:r>
                    </a:p>
                  </a:txBody>
                  <a:tcPr marT="45717" marB="4571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6.08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marT="45717" marB="4571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5.15</a:t>
                      </a:r>
                    </a:p>
                  </a:txBody>
                  <a:tcPr marT="45717" marB="4571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10.67</a:t>
                      </a:r>
                    </a:p>
                  </a:txBody>
                  <a:tcPr marT="45717" marB="4571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</a:tr>
              <a:tr h="3969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Arial" charset="0"/>
                        </a:rPr>
                        <a:t>15-Year</a:t>
                      </a:r>
                    </a:p>
                  </a:txBody>
                  <a:tcPr marT="45717" marB="4571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9.74</a:t>
                      </a:r>
                    </a:p>
                  </a:txBody>
                  <a:tcPr marT="45717" marB="4571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7.87</a:t>
                      </a:r>
                    </a:p>
                  </a:txBody>
                  <a:tcPr marT="45717" marB="4571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6.91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marT="45717" marB="4571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6.34</a:t>
                      </a:r>
                    </a:p>
                  </a:txBody>
                  <a:tcPr marT="45717" marB="4571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10.30</a:t>
                      </a:r>
                    </a:p>
                  </a:txBody>
                  <a:tcPr marT="45717" marB="4571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</a:tr>
              <a:tr h="3983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Arial" charset="0"/>
                        </a:rPr>
                        <a:t>20-Year</a:t>
                      </a:r>
                    </a:p>
                  </a:txBody>
                  <a:tcPr marT="45717" marB="4571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9.36</a:t>
                      </a:r>
                    </a:p>
                  </a:txBody>
                  <a:tcPr marT="45717" marB="4571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8.13</a:t>
                      </a:r>
                    </a:p>
                  </a:txBody>
                  <a:tcPr marT="45717" marB="4571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7.58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marT="45717" marB="4571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7.49</a:t>
                      </a:r>
                    </a:p>
                  </a:txBody>
                  <a:tcPr marT="45717" marB="4571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11.78</a:t>
                      </a:r>
                    </a:p>
                  </a:txBody>
                  <a:tcPr marT="45717" marB="4571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</a:tr>
              <a:tr h="3983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Arial" charset="0"/>
                        </a:rPr>
                        <a:t>25-Year</a:t>
                      </a:r>
                    </a:p>
                  </a:txBody>
                  <a:tcPr marT="45717" marB="4571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9.96</a:t>
                      </a:r>
                    </a:p>
                  </a:txBody>
                  <a:tcPr marT="45717" marB="4571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6.42</a:t>
                      </a:r>
                    </a:p>
                  </a:txBody>
                  <a:tcPr marT="45717" marB="4571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5.70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marT="45717" marB="4571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5.88</a:t>
                      </a:r>
                    </a:p>
                  </a:txBody>
                  <a:tcPr marT="45717" marB="4571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NA</a:t>
                      </a:r>
                    </a:p>
                  </a:txBody>
                  <a:tcPr marT="45717" marB="4571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9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Arial" charset="0"/>
                        </a:rPr>
                        <a:t>30-Year</a:t>
                      </a:r>
                    </a:p>
                  </a:txBody>
                  <a:tcPr marT="45717" marB="4571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10.80</a:t>
                      </a:r>
                    </a:p>
                  </a:txBody>
                  <a:tcPr marT="45717" marB="4571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6.94</a:t>
                      </a:r>
                    </a:p>
                  </a:txBody>
                  <a:tcPr marT="45717" marB="4571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6.10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marT="45717" marB="4571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NA</a:t>
                      </a:r>
                    </a:p>
                  </a:txBody>
                  <a:tcPr marT="45717" marB="4571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NA</a:t>
                      </a:r>
                    </a:p>
                  </a:txBody>
                  <a:tcPr marT="45717" marB="4571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9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Arial" charset="0"/>
                        </a:rPr>
                        <a:t>35-Year</a:t>
                      </a:r>
                    </a:p>
                  </a:txBody>
                  <a:tcPr marT="45717" marB="4571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12.10</a:t>
                      </a:r>
                    </a:p>
                  </a:txBody>
                  <a:tcPr marT="45717" marB="4571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7.99</a:t>
                      </a:r>
                    </a:p>
                  </a:txBody>
                  <a:tcPr marT="45717" marB="4571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7.25</a:t>
                      </a:r>
                    </a:p>
                  </a:txBody>
                  <a:tcPr marT="45717" marB="4571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NA</a:t>
                      </a:r>
                    </a:p>
                  </a:txBody>
                  <a:tcPr marT="45717" marB="4571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NA</a:t>
                      </a:r>
                    </a:p>
                  </a:txBody>
                  <a:tcPr marT="45717" marB="4571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9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Arial" charset="0"/>
                        </a:rPr>
                        <a:t>40-Year</a:t>
                      </a:r>
                    </a:p>
                  </a:txBody>
                  <a:tcPr marT="45717" marB="4571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11.80</a:t>
                      </a:r>
                    </a:p>
                  </a:txBody>
                  <a:tcPr marT="45717" marB="4571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NA</a:t>
                      </a:r>
                    </a:p>
                  </a:txBody>
                  <a:tcPr marT="45717" marB="4571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NA</a:t>
                      </a:r>
                    </a:p>
                  </a:txBody>
                  <a:tcPr marT="45717" marB="4571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NA</a:t>
                      </a:r>
                    </a:p>
                  </a:txBody>
                  <a:tcPr marT="45717" marB="4571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NA</a:t>
                      </a:r>
                    </a:p>
                  </a:txBody>
                  <a:tcPr marT="45717" marB="4571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31" name="Text Box 82"/>
          <p:cNvSpPr txBox="1">
            <a:spLocks noChangeArrowheads="1"/>
          </p:cNvSpPr>
          <p:nvPr/>
        </p:nvSpPr>
        <p:spPr bwMode="auto">
          <a:xfrm>
            <a:off x="6477000" y="762000"/>
            <a:ext cx="914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spcBef>
                <a:spcPct val="50000"/>
              </a:spcBef>
            </a:pPr>
            <a:endParaRPr lang="en-US" sz="3600">
              <a:latin typeface="Arial Unicode MS" pitchFamily="34" charset="-128"/>
            </a:endParaRPr>
          </a:p>
        </p:txBody>
      </p:sp>
      <p:sp>
        <p:nvSpPr>
          <p:cNvPr id="2132" name="Rectangle 86"/>
          <p:cNvSpPr>
            <a:spLocks noChangeArrowheads="1"/>
          </p:cNvSpPr>
          <p:nvPr/>
        </p:nvSpPr>
        <p:spPr bwMode="auto">
          <a:xfrm>
            <a:off x="533400" y="0"/>
            <a:ext cx="86106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400" b="1" dirty="0">
                <a:solidFill>
                  <a:schemeClr val="accent2"/>
                </a:solidFill>
                <a:latin typeface="Arial Unicode MS" pitchFamily="34" charset="-128"/>
              </a:rPr>
              <a:t>Historical Compound Annual Net Total Returns of REITs and Private Equity Real Estate (%)</a:t>
            </a:r>
          </a:p>
        </p:txBody>
      </p:sp>
      <p:sp>
        <p:nvSpPr>
          <p:cNvPr id="2133" name="Rectangle 87"/>
          <p:cNvSpPr>
            <a:spLocks noChangeArrowheads="1"/>
          </p:cNvSpPr>
          <p:nvPr/>
        </p:nvSpPr>
        <p:spPr bwMode="auto">
          <a:xfrm>
            <a:off x="314325" y="6362700"/>
            <a:ext cx="8839200" cy="4953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 sz="2400">
              <a:latin typeface="Arial Unicode MS" pitchFamily="34" charset="-128"/>
            </a:endParaRPr>
          </a:p>
        </p:txBody>
      </p:sp>
      <p:sp>
        <p:nvSpPr>
          <p:cNvPr id="2134" name="Rectangle 88"/>
          <p:cNvSpPr>
            <a:spLocks noChangeArrowheads="1"/>
          </p:cNvSpPr>
          <p:nvPr/>
        </p:nvSpPr>
        <p:spPr bwMode="auto">
          <a:xfrm>
            <a:off x="533400" y="6477000"/>
            <a:ext cx="7315200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900" dirty="0" smtClean="0">
                <a:solidFill>
                  <a:schemeClr val="bg1"/>
                </a:solidFill>
                <a:latin typeface="Arial Unicode MS" pitchFamily="34" charset="-128"/>
              </a:rPr>
              <a:t>Sources</a:t>
            </a:r>
            <a:r>
              <a:rPr lang="en-US" sz="900" dirty="0">
                <a:solidFill>
                  <a:schemeClr val="bg1"/>
                </a:solidFill>
                <a:latin typeface="Arial Unicode MS" pitchFamily="34" charset="-128"/>
              </a:rPr>
              <a:t>: NAREIT® analysis of data from NCREIF and from FTSE NAREIT </a:t>
            </a:r>
            <a:r>
              <a:rPr lang="en-US" sz="900" dirty="0" smtClean="0">
                <a:solidFill>
                  <a:schemeClr val="bg1"/>
                </a:solidFill>
                <a:latin typeface="Arial Unicode MS" pitchFamily="34" charset="-128"/>
              </a:rPr>
              <a:t>All Equity </a:t>
            </a:r>
            <a:r>
              <a:rPr lang="en-US" sz="900" dirty="0">
                <a:solidFill>
                  <a:schemeClr val="bg1"/>
                </a:solidFill>
                <a:latin typeface="Arial Unicode MS" pitchFamily="34" charset="-128"/>
              </a:rPr>
              <a:t>REITs Index</a:t>
            </a:r>
          </a:p>
        </p:txBody>
      </p:sp>
      <p:sp>
        <p:nvSpPr>
          <p:cNvPr id="2" name="Rectangle 1"/>
          <p:cNvSpPr/>
          <p:nvPr/>
        </p:nvSpPr>
        <p:spPr>
          <a:xfrm>
            <a:off x="609600" y="5754469"/>
            <a:ext cx="7848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/>
            <a:r>
              <a:rPr lang="en-US" sz="900" dirty="0">
                <a:latin typeface="Arial Unicode MS" pitchFamily="34" charset="-128"/>
              </a:rPr>
              <a:t>Note: Data as of </a:t>
            </a:r>
            <a:r>
              <a:rPr lang="en-US" sz="900" dirty="0" smtClean="0">
                <a:latin typeface="Arial Unicode MS" pitchFamily="34" charset="-128"/>
              </a:rPr>
              <a:t>September 30, 2013 </a:t>
            </a:r>
            <a:r>
              <a:rPr lang="en-US" sz="900" dirty="0">
                <a:latin typeface="Arial Unicode MS" pitchFamily="34" charset="-128"/>
              </a:rPr>
              <a:t>for publicly traded REITs; </a:t>
            </a:r>
            <a:r>
              <a:rPr lang="en-US" sz="900" dirty="0" smtClean="0">
                <a:latin typeface="Arial Unicode MS" pitchFamily="34" charset="-128"/>
              </a:rPr>
              <a:t>2013Q3 </a:t>
            </a:r>
            <a:r>
              <a:rPr lang="en-US" sz="900" dirty="0">
                <a:latin typeface="Arial Unicode MS" pitchFamily="34" charset="-128"/>
              </a:rPr>
              <a:t>for unlevered core properties (NCREIF NPI</a:t>
            </a:r>
            <a:r>
              <a:rPr lang="en-US" sz="900" dirty="0" smtClean="0">
                <a:latin typeface="Arial Unicode MS" pitchFamily="34" charset="-128"/>
              </a:rPr>
              <a:t>) </a:t>
            </a:r>
            <a:r>
              <a:rPr lang="en-US" sz="900" dirty="0" smtClean="0">
                <a:latin typeface="Arial Unicode MS" pitchFamily="34" charset="-128"/>
              </a:rPr>
              <a:t>and </a:t>
            </a:r>
            <a:r>
              <a:rPr lang="en-US" sz="900" dirty="0" smtClean="0">
                <a:latin typeface="Arial Unicode MS" pitchFamily="34" charset="-128"/>
              </a:rPr>
              <a:t>core </a:t>
            </a:r>
            <a:r>
              <a:rPr lang="en-US" sz="900" dirty="0">
                <a:latin typeface="Arial Unicode MS" pitchFamily="34" charset="-128"/>
              </a:rPr>
              <a:t>private equity real estate funds (NCREIF ODCE</a:t>
            </a:r>
            <a:r>
              <a:rPr lang="en-US" sz="900" dirty="0" smtClean="0">
                <a:latin typeface="Arial Unicode MS" pitchFamily="34" charset="-128"/>
              </a:rPr>
              <a:t>); and </a:t>
            </a:r>
            <a:r>
              <a:rPr lang="en-US" sz="900" smtClean="0">
                <a:latin typeface="Arial Unicode MS" pitchFamily="34" charset="-128"/>
              </a:rPr>
              <a:t>2013Q2 for </a:t>
            </a:r>
            <a:r>
              <a:rPr lang="en-US" sz="900" dirty="0" smtClean="0">
                <a:latin typeface="Arial Unicode MS" pitchFamily="34" charset="-128"/>
              </a:rPr>
              <a:t>value-added </a:t>
            </a:r>
            <a:r>
              <a:rPr lang="en-US" sz="900" dirty="0">
                <a:latin typeface="Arial Unicode MS" pitchFamily="34" charset="-128"/>
              </a:rPr>
              <a:t>and opportunistic private equity real estate funds (NCREIF/Townsend Fund Indices).  Fees and expenses are assumed to average 50 bps per year for an actively managed U.S. publicly traded REIT portfolio and </a:t>
            </a:r>
            <a:r>
              <a:rPr lang="en-US" sz="900" dirty="0" smtClean="0">
                <a:latin typeface="Arial Unicode MS" pitchFamily="34" charset="-128"/>
              </a:rPr>
              <a:t>100 </a:t>
            </a:r>
            <a:r>
              <a:rPr lang="en-US" sz="900" dirty="0">
                <a:latin typeface="Arial Unicode MS" pitchFamily="34" charset="-128"/>
              </a:rPr>
              <a:t>bps per year for unlevered core property investments; fees for private equity real estate fund investments are as reported by NCREIF.</a:t>
            </a:r>
          </a:p>
        </p:txBody>
      </p:sp>
      <p:sp>
        <p:nvSpPr>
          <p:cNvPr id="205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124575"/>
            <a:ext cx="2133600" cy="476250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E67A43F-2CE6-460C-970D-2D75EAB444AD}" type="slidenum">
              <a:rPr lang="en-US" sz="1200" b="1" smtClean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pPr eaLnBrk="1" hangingPunct="1"/>
              <a:t>1</a:t>
            </a:fld>
            <a:endParaRPr lang="en-US" sz="1200" b="1" dirty="0" smtClean="0">
              <a:solidFill>
                <a:schemeClr val="bg1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17628</TotalTime>
  <Words>223</Words>
  <Application>Microsoft Office PowerPoint</Application>
  <PresentationFormat>On-screen Show (4:3)</PresentationFormat>
  <Paragraphs>70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PowerPoint Presentation</vt:lpstr>
    </vt:vector>
  </TitlesOfParts>
  <Company>NAREIT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Brandon Benjamin</dc:creator>
  <cp:lastModifiedBy>Brad Case</cp:lastModifiedBy>
  <cp:revision>565</cp:revision>
  <cp:lastPrinted>2013-06-14T18:06:21Z</cp:lastPrinted>
  <dcterms:created xsi:type="dcterms:W3CDTF">2008-01-10T20:16:51Z</dcterms:created>
  <dcterms:modified xsi:type="dcterms:W3CDTF">2013-10-31T13:12:18Z</dcterms:modified>
</cp:coreProperties>
</file>