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8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98" autoAdjust="0"/>
  </p:normalViewPr>
  <p:slideViewPr>
    <p:cSldViewPr>
      <p:cViewPr varScale="1">
        <p:scale>
          <a:sx n="70" d="100"/>
          <a:sy n="70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D33E3-7659-4BF5-AD48-ACEE07C4A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79773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DC8C5-8088-4434-A9F9-ADBD87D62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10639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14DB4-E2F0-4C94-83E0-57BF424F8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16669"/>
      </p:ext>
    </p:extLst>
  </p:cSld>
  <p:clrMapOvr>
    <a:masterClrMapping/>
  </p:clrMapOvr>
  <p:transition advClick="0" advTm="1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106FA-45AC-40CC-9CB2-8DC811EFA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93115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0E155-380E-401B-BE66-160FA42EB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2330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1CE02-D4B7-4757-916D-0E3EDB8A8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74921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E6C96-838C-484B-BF67-CE2A15FB7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30082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930C7-5A44-430E-9DF1-4EE6B8926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53899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C21A2-EC5C-4126-9BC0-4026219BA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35288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0BEC3-57A0-4B3D-8FEF-85EA622D8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4816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D1FDA-9946-4E07-9687-8B977FE12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67030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529F4-236A-4CC3-A068-27B1C77E6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23946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algn="ctr"/>
            <a:endParaRPr lang="en-US" altLang="en-US" sz="2400">
              <a:latin typeface="Times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algn="ctr"/>
            <a:endParaRPr lang="en-US" altLang="en-US" sz="2400">
              <a:latin typeface="Times" pitchFamily="18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63515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4E623726-A55D-4E1D-AEFF-A26EA4CC2B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advClick="0" advTm="1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Net Returns to Listed Equity REITs and Private Real Estate Investments over the Market Cycle</a:t>
            </a:r>
          </a:p>
        </p:txBody>
      </p:sp>
      <p:graphicFrame>
        <p:nvGraphicFramePr>
          <p:cNvPr id="5123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211340704"/>
              </p:ext>
            </p:extLst>
          </p:nvPr>
        </p:nvGraphicFramePr>
        <p:xfrm>
          <a:off x="609600" y="1371600"/>
          <a:ext cx="7924800" cy="4041776"/>
        </p:xfrm>
        <a:graphic>
          <a:graphicData uri="http://schemas.openxmlformats.org/drawingml/2006/table">
            <a:tbl>
              <a:tblPr/>
              <a:tblGrid>
                <a:gridCol w="1752600"/>
                <a:gridCol w="838200"/>
                <a:gridCol w="990600"/>
                <a:gridCol w="1219200"/>
                <a:gridCol w="914400"/>
                <a:gridCol w="1219200"/>
                <a:gridCol w="990600"/>
              </a:tblGrid>
              <a:tr h="49380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Form of CRE Investment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Leverage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Fees and Expenses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Full Cycle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(Peak to Peak)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Bull Market Only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(Trough to Peak)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Duration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Returns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Duration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Returns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50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Property Values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0%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≈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100 bps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17¾ years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1990q3 – 2008q2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275%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7.7% /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yr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15½ years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1992q4 – 2008q2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331%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9.9% /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yr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Open-Ended Diversified Core Equity Funds (ODCE)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≈22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%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107 bps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17¾ years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1990q3 – 2008q2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272%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7.7% / yr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15 years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1993q2 – 2008q2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341%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10.4% / yr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Value Added Private Equity Real Estate Funds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≈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51%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170 bps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17½ years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1990q3 – 2007q4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348%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8.9% /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yr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14¾ years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1993q2 – 2008q1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464%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12.4% /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yr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Opportunistic Private Equity Real Estate Funds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≈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64%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257 bps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17¼ years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1990q3 – 2008q1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714%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12.9% /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yr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14 years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1993q4 – 2007q4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1,102%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19.4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% /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yr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Publicly Traded Equity REITs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≈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+mn-cs"/>
                        </a:rPr>
                        <a:t>38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%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≈50 bps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17½ years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1989q3 – 2007q1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802%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13.4% / yr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16½ years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1990q3 – 2007q1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1,041%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15.9% / yr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2112" name="Rectangle 64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algn="ctr"/>
            <a:endParaRPr lang="en-US" altLang="en-US" sz="2400"/>
          </a:p>
        </p:txBody>
      </p:sp>
      <p:sp>
        <p:nvSpPr>
          <p:cNvPr id="2113" name="Text Box 65"/>
          <p:cNvSpPr txBox="1">
            <a:spLocks noChangeArrowheads="1"/>
          </p:cNvSpPr>
          <p:nvPr/>
        </p:nvSpPr>
        <p:spPr bwMode="auto">
          <a:xfrm>
            <a:off x="441325" y="6538913"/>
            <a:ext cx="78149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chemeClr val="bg1"/>
                </a:solidFill>
              </a:rPr>
              <a:t>Source: NAREIT® analysis of data from NCREIF (NPI, ODCE, Townsend Fund Indices) and FTSE NAREIT </a:t>
            </a:r>
            <a:r>
              <a:rPr lang="en-US" altLang="en-US" sz="1000" dirty="0" smtClean="0">
                <a:solidFill>
                  <a:schemeClr val="bg1"/>
                </a:solidFill>
              </a:rPr>
              <a:t>All U.S. Equity </a:t>
            </a:r>
            <a:r>
              <a:rPr lang="en-US" altLang="en-US" sz="1000" dirty="0">
                <a:solidFill>
                  <a:schemeClr val="bg1"/>
                </a:solidFill>
              </a:rPr>
              <a:t>REITs Index.</a:t>
            </a:r>
          </a:p>
        </p:txBody>
      </p:sp>
      <p:sp>
        <p:nvSpPr>
          <p:cNvPr id="2114" name="Rectangle 66"/>
          <p:cNvSpPr>
            <a:spLocks noChangeArrowheads="1"/>
          </p:cNvSpPr>
          <p:nvPr/>
        </p:nvSpPr>
        <p:spPr bwMode="auto">
          <a:xfrm rot="10800000" flipV="1">
            <a:off x="608013" y="5486400"/>
            <a:ext cx="8385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r>
              <a:rPr lang="en-US" altLang="en-US" dirty="0" smtClean="0"/>
              <a:t>Listed equity </a:t>
            </a:r>
            <a:r>
              <a:rPr lang="en-US" altLang="en-US" dirty="0"/>
              <a:t>REIT returns exceed private equity real estate fund returns even over bull markets and relative to funds that use much greater leverage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Blank Presentation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265</Words>
  <Application>Microsoft Office PowerPoint</Application>
  <PresentationFormat>On-screen Show (4:3)</PresentationFormat>
  <Paragraphs>69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3_Blank Presentation</vt:lpstr>
      <vt:lpstr>Net Returns to Listed Equity REITs and Private Real Estate Investments over the Market Cycle</vt:lpstr>
    </vt:vector>
  </TitlesOfParts>
  <Company>NAREIT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REITs Produce Stronger Net Returns than Private Equity Real Estate Funds</dc:title>
  <dc:creator>Brad Case</dc:creator>
  <cp:lastModifiedBy>NAREIT</cp:lastModifiedBy>
  <cp:revision>15</cp:revision>
  <dcterms:created xsi:type="dcterms:W3CDTF">2010-01-14T17:06:17Z</dcterms:created>
  <dcterms:modified xsi:type="dcterms:W3CDTF">2013-11-05T20:56:12Z</dcterms:modified>
</cp:coreProperties>
</file>