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9900"/>
    <a:srgbClr val="0066FF"/>
    <a:srgbClr val="FF0000"/>
    <a:srgbClr val="99FF33"/>
    <a:srgbClr val="CC99FF"/>
    <a:srgbClr val="CC0000"/>
    <a:srgbClr val="00FFFF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8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00" b="1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r>
              <a:rPr lang="en-US"/>
              <a:t>Five-Year Net Returns</a:t>
            </a:r>
          </a:p>
        </c:rich>
      </c:tx>
      <c:layout>
        <c:manualLayout>
          <c:xMode val="edge"/>
          <c:yMode val="edge"/>
          <c:x val="0.40045766590389015"/>
          <c:y val="1.935483870967742E-2"/>
        </c:manualLayout>
      </c:layout>
      <c:overlay val="0"/>
      <c:spPr>
        <a:noFill/>
        <a:ln w="2077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7254004576659045E-2"/>
          <c:y val="0.11182795698924732"/>
          <c:w val="0.89130434782608692"/>
          <c:h val="0.65591397849462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'[Slide DD.xlsx]NPI=DD'!$AL$5</c:f>
              <c:strCache>
                <c:ptCount val="1"/>
                <c:pt idx="0">
                  <c:v>100% NPI, 0% REITs</c:v>
                </c:pt>
              </c:strCache>
            </c:strRef>
          </c:tx>
          <c:spPr>
            <a:solidFill>
              <a:srgbClr val="000080"/>
            </a:solidFill>
            <a:ln w="10388">
              <a:noFill/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DD.xlsx]NPI=DD'!$AH$3:$AK$3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20%+</c:v>
                </c:pt>
              </c:strCache>
            </c:strRef>
          </c:cat>
          <c:val>
            <c:numRef>
              <c:f>'[Slide DD.xlsx]NPI=DD'!$AM$5:$AP$5</c:f>
              <c:numCache>
                <c:formatCode>0.0%</c:formatCode>
                <c:ptCount val="4"/>
                <c:pt idx="0">
                  <c:v>8.0645161290322578E-2</c:v>
                </c:pt>
                <c:pt idx="1">
                  <c:v>0.55645161290322576</c:v>
                </c:pt>
                <c:pt idx="2">
                  <c:v>0.36290322580645162</c:v>
                </c:pt>
                <c:pt idx="3">
                  <c:v>0</c:v>
                </c:pt>
              </c:numCache>
            </c:numRef>
          </c:val>
        </c:ser>
        <c:ser>
          <c:idx val="2"/>
          <c:order val="1"/>
          <c:tx>
            <c:strRef>
              <c:f>'[Slide DD.xlsx]NPI=DD'!$AL$7</c:f>
              <c:strCache>
                <c:ptCount val="1"/>
                <c:pt idx="0">
                  <c:v>70% NPI, 30% REITs</c:v>
                </c:pt>
              </c:strCache>
            </c:strRef>
          </c:tx>
          <c:spPr>
            <a:solidFill>
              <a:srgbClr val="CC3300"/>
            </a:solidFill>
            <a:ln w="10388">
              <a:noFill/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DD.xlsx]NPI=DD'!$AH$3:$AK$3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20%+</c:v>
                </c:pt>
              </c:strCache>
            </c:strRef>
          </c:cat>
          <c:val>
            <c:numRef>
              <c:f>'[Slide DD.xlsx]NPI=DD'!$AM$7:$AP$7</c:f>
              <c:numCache>
                <c:formatCode>0.0%</c:formatCode>
                <c:ptCount val="4"/>
                <c:pt idx="0">
                  <c:v>0</c:v>
                </c:pt>
                <c:pt idx="1">
                  <c:v>0.5161290322580645</c:v>
                </c:pt>
                <c:pt idx="2">
                  <c:v>0.4838709677419355</c:v>
                </c:pt>
                <c:pt idx="3">
                  <c:v>0</c:v>
                </c:pt>
              </c:numCache>
            </c:numRef>
          </c:val>
        </c:ser>
        <c:ser>
          <c:idx val="4"/>
          <c:order val="2"/>
          <c:tx>
            <c:strRef>
              <c:f>'[Slide DD.xlsx]NPI=DD'!$AL$9</c:f>
              <c:strCache>
                <c:ptCount val="1"/>
                <c:pt idx="0">
                  <c:v>0% NPI, 100% REITs</c:v>
                </c:pt>
              </c:strCache>
            </c:strRef>
          </c:tx>
          <c:spPr>
            <a:solidFill>
              <a:srgbClr val="669900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'[Slide DD.xlsx]NPI=DD'!$AH$3:$AK$3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20%+</c:v>
                </c:pt>
              </c:strCache>
            </c:strRef>
          </c:cat>
          <c:val>
            <c:numRef>
              <c:f>'[Slide DD.xlsx]NPI=DD'!$AM$9:$AP$9</c:f>
              <c:numCache>
                <c:formatCode>0.0%</c:formatCode>
                <c:ptCount val="4"/>
                <c:pt idx="0">
                  <c:v>4.0322580645161289E-2</c:v>
                </c:pt>
                <c:pt idx="1">
                  <c:v>0.35483870967741937</c:v>
                </c:pt>
                <c:pt idx="2">
                  <c:v>0.42741935483870969</c:v>
                </c:pt>
                <c:pt idx="3">
                  <c:v>0.17741935483870969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484544"/>
        <c:axId val="119071872"/>
      </c:barChart>
      <c:catAx>
        <c:axId val="11548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chemeClr val="tx1"/>
                    </a:solidFill>
                    <a:latin typeface="Arial Unicode MS"/>
                    <a:ea typeface="Arial Unicode MS"/>
                    <a:cs typeface="Arial Unicode MS"/>
                  </a:defRPr>
                </a:pPr>
                <a:r>
                  <a:rPr lang="en-US"/>
                  <a:t>Avg. Annualized Return</a:t>
                </a:r>
              </a:p>
            </c:rich>
          </c:tx>
          <c:layout>
            <c:manualLayout>
              <c:xMode val="edge"/>
              <c:yMode val="edge"/>
              <c:x val="0.45080091533180777"/>
              <c:y val="0.8559139784946237"/>
            </c:manualLayout>
          </c:layout>
          <c:overlay val="0"/>
          <c:spPr>
            <a:noFill/>
            <a:ln w="2077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1907187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19071872"/>
        <c:scaling>
          <c:orientation val="minMax"/>
          <c:max val="0.6"/>
        </c:scaling>
        <c:delete val="0"/>
        <c:axPos val="l"/>
        <c:majorGridlines>
          <c:spPr>
            <a:ln w="2597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chemeClr val="tx1"/>
                    </a:solidFill>
                    <a:latin typeface="Arial Unicode MS"/>
                    <a:ea typeface="Arial Unicode MS"/>
                    <a:cs typeface="Arial Unicode MS"/>
                  </a:defRPr>
                </a:pPr>
                <a:r>
                  <a:rPr lang="en-US"/>
                  <a:t>Percent of 5-Year Investment Periods</a:t>
                </a:r>
              </a:p>
            </c:rich>
          </c:tx>
          <c:layout>
            <c:manualLayout>
              <c:xMode val="edge"/>
              <c:yMode val="edge"/>
              <c:x val="4.5766590389016018E-3"/>
              <c:y val="0.16989247311827957"/>
            </c:manualLayout>
          </c:layout>
          <c:overlay val="0"/>
          <c:spPr>
            <a:noFill/>
            <a:ln w="20775">
              <a:noFill/>
            </a:ln>
          </c:spPr>
        </c:title>
        <c:numFmt formatCode="0%" sourceLinked="0"/>
        <c:majorTickMark val="in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15484544"/>
        <c:crosses val="autoZero"/>
        <c:crossBetween val="between"/>
        <c:majorUnit val="0.1"/>
        <c:minorUnit val="0.05"/>
      </c:valAx>
      <c:spPr>
        <a:noFill/>
        <a:ln w="20775">
          <a:solidFill>
            <a:schemeClr val="tx1"/>
          </a:solidFill>
          <a:prstDash val="solid"/>
        </a:ln>
      </c:spPr>
    </c:plotArea>
    <c:legend>
      <c:legendPos val="l"/>
      <c:layout>
        <c:manualLayout>
          <c:xMode val="edge"/>
          <c:yMode val="edge"/>
          <c:x val="9.9025974025974031E-2"/>
          <c:y val="0.12511510583067645"/>
          <c:w val="0.15005125779732079"/>
          <c:h val="0.15931536135589527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18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3E812FC1-809D-45DF-8395-19C12598B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1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B619F40-3D90-4A64-A1AB-C0E6FE5E6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5F7E1-C72D-446D-8CDB-257B940560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052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A0D99-7A39-43B3-9065-68989920A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3542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BB020-DE09-4322-AFB2-B660E84385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0902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F92AC601-970B-4F05-8DA0-F8F110845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2524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468BC-1E20-4E7A-B6D8-8ECF9D09A3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265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BA86-483C-4B4C-8D49-4CECE491F8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942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9775A-68B8-4CA0-A1BD-6FCF30A44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2829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AAC4E-0F35-445C-951B-CACCA7A42D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033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F7DA4-CC1D-402E-9E9C-31B590C92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1153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F6F8A-8945-435C-A74A-F853494AD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9062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2F45A-C8DF-4672-B6BF-D5FE8023A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854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52255-7994-4701-B4F0-F02BCF94C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943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308359-57E9-424C-BCC8-99449001AF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9DC-9EB1-4B43-BCEE-11EE10FA8AF1}" type="slidenum">
              <a:rPr lang="en-US"/>
              <a:pPr/>
              <a:t>0</a:t>
            </a:fld>
            <a:endParaRPr lang="en-US"/>
          </a:p>
        </p:txBody>
      </p:sp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 Unicode MS" pitchFamily="34" charset="-128"/>
            </a:endParaRP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1752600" y="6019800"/>
            <a:ext cx="716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Arial Unicode MS" pitchFamily="34" charset="-128"/>
              </a:rPr>
              <a:t>NAREIT</a:t>
            </a:r>
            <a:r>
              <a:rPr lang="en-US" sz="1000" baseline="3000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® </a:t>
            </a:r>
            <a:r>
              <a:rPr lang="en-US" sz="100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and NCREIF  (70% NPI – 30% FTSE NAREIT Equity REIT Index, 1978 – September 2008)</a:t>
            </a:r>
          </a:p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bg1"/>
              </a:solidFill>
              <a:latin typeface="Arial Unicode MS" pitchFamily="34" charset="-128"/>
              <a:cs typeface="Tahoma" pitchFamily="34" charset="0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4343400"/>
            <a:ext cx="8305800" cy="1981200"/>
          </a:xfrm>
          <a:noFill/>
          <a:ln/>
        </p:spPr>
        <p:txBody>
          <a:bodyPr anchor="ctr" anchorCtr="1"/>
          <a:lstStyle/>
          <a:p>
            <a:pPr>
              <a:lnSpc>
                <a:spcPct val="80000"/>
              </a:lnSpc>
            </a:pPr>
            <a:r>
              <a:rPr lang="en-US" sz="1600" dirty="0"/>
              <a:t>REITs and private real estate have similar, but not identical, long-term investment characteristics creating diversification within the asset class when combined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This diversification creates the opportunity for the blended portfolio to earn higher returns while reducing the potential for negative or low returns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Since 1977 there has never been a five-year investment period during which a 70/30 private / public portfolio experienced negative net returns</a:t>
            </a:r>
            <a:endParaRPr lang="en-US" sz="1600" b="1" dirty="0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</a:rPr>
              <a:t>Public REITs and Private Real Estate are Complements in a Total Real Estate Allocation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533400" y="6397625"/>
            <a:ext cx="723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Note: Based on quarterly net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total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returns of FTSE NAREIT All Equity REITs Index and NCREIF Property Index (NPI),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1978Q1-2013Q3.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</a:endParaRPr>
          </a:p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 analysis of data from NCREIF Property Index and FTSE NAREIT All Equity REITs Index.</a:t>
            </a:r>
            <a:endParaRPr lang="en-US" sz="1000" dirty="0">
              <a:solidFill>
                <a:schemeClr val="bg1"/>
              </a:solidFill>
              <a:latin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2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66065585"/>
              </p:ext>
            </p:extLst>
          </p:nvPr>
        </p:nvGraphicFramePr>
        <p:xfrm>
          <a:off x="584200" y="998538"/>
          <a:ext cx="782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160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413</cp:revision>
  <dcterms:created xsi:type="dcterms:W3CDTF">2007-07-09T20:18:17Z</dcterms:created>
  <dcterms:modified xsi:type="dcterms:W3CDTF">2013-10-30T15:20:01Z</dcterms:modified>
</cp:coreProperties>
</file>