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redith Despins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0066FF"/>
    <a:srgbClr val="FF0000"/>
    <a:srgbClr val="99FF33"/>
    <a:srgbClr val="CC0000"/>
    <a:srgbClr val="00FFFF"/>
    <a:srgbClr val="FFCC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545" autoAdjust="0"/>
    <p:restoredTop sz="99808" autoAdjust="0"/>
  </p:normalViewPr>
  <p:slideViewPr>
    <p:cSldViewPr>
      <p:cViewPr>
        <p:scale>
          <a:sx n="100" d="100"/>
          <a:sy n="100" d="100"/>
        </p:scale>
        <p:origin x="-2142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4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900" b="1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r>
              <a:rPr lang="en-US"/>
              <a:t>Five-Year Net Returns</a:t>
            </a:r>
          </a:p>
        </c:rich>
      </c:tx>
      <c:layout>
        <c:manualLayout>
          <c:xMode val="edge"/>
          <c:yMode val="edge"/>
          <c:x val="0.40045766590389015"/>
          <c:y val="1.935483870967742E-2"/>
        </c:manualLayout>
      </c:layout>
      <c:overlay val="0"/>
      <c:spPr>
        <a:noFill/>
        <a:ln w="20775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7254004576659045E-2"/>
          <c:y val="0.11182795698924732"/>
          <c:w val="0.89130434782608692"/>
          <c:h val="0.655913978494623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'[Slide DD.xlsx]ODCE=DE &amp; DF'!$AL$5</c:f>
              <c:strCache>
                <c:ptCount val="1"/>
                <c:pt idx="0">
                  <c:v>100% ODCE, 0% REITs</c:v>
                </c:pt>
              </c:strCache>
            </c:strRef>
          </c:tx>
          <c:spPr>
            <a:solidFill>
              <a:srgbClr val="CC99FF"/>
            </a:solidFill>
            <a:ln w="10388">
              <a:noFill/>
              <a:prstDash val="solid"/>
            </a:ln>
          </c:spPr>
          <c:invertIfNegative val="0"/>
          <c:dLbls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'[Slide DD.xlsx]NPI=DD'!$AH$3:$AK$3</c:f>
              <c:strCache>
                <c:ptCount val="4"/>
                <c:pt idx="0">
                  <c:v>&lt;0</c:v>
                </c:pt>
                <c:pt idx="1">
                  <c:v>0 - 10%</c:v>
                </c:pt>
                <c:pt idx="2">
                  <c:v>10% - 20%</c:v>
                </c:pt>
                <c:pt idx="3">
                  <c:v>20%+</c:v>
                </c:pt>
              </c:strCache>
            </c:strRef>
          </c:cat>
          <c:val>
            <c:numRef>
              <c:f>'[Slide DD.xlsx]ODCE=DE &amp; DF'!$AM$5:$AP$5</c:f>
              <c:numCache>
                <c:formatCode>0.0%</c:formatCode>
                <c:ptCount val="4"/>
                <c:pt idx="0">
                  <c:v>0.24193548387096775</c:v>
                </c:pt>
                <c:pt idx="1">
                  <c:v>0.42741935483870969</c:v>
                </c:pt>
                <c:pt idx="2">
                  <c:v>0.33064516129032256</c:v>
                </c:pt>
                <c:pt idx="3">
                  <c:v>0</c:v>
                </c:pt>
              </c:numCache>
            </c:numRef>
          </c:val>
        </c:ser>
        <c:ser>
          <c:idx val="2"/>
          <c:order val="1"/>
          <c:tx>
            <c:strRef>
              <c:f>'[Slide DD.xlsx]ODCE=DE &amp; DF'!$AL$7</c:f>
              <c:strCache>
                <c:ptCount val="1"/>
                <c:pt idx="0">
                  <c:v>70% ODCE, 30% REITs</c:v>
                </c:pt>
              </c:strCache>
            </c:strRef>
          </c:tx>
          <c:spPr>
            <a:solidFill>
              <a:srgbClr val="CC3300"/>
            </a:solidFill>
            <a:ln w="10388">
              <a:noFill/>
              <a:prstDash val="solid"/>
            </a:ln>
          </c:spPr>
          <c:invertIfNegative val="0"/>
          <c:dLbls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'[Slide DD.xlsx]NPI=DD'!$AH$3:$AK$3</c:f>
              <c:strCache>
                <c:ptCount val="4"/>
                <c:pt idx="0">
                  <c:v>&lt;0</c:v>
                </c:pt>
                <c:pt idx="1">
                  <c:v>0 - 10%</c:v>
                </c:pt>
                <c:pt idx="2">
                  <c:v>10% - 20%</c:v>
                </c:pt>
                <c:pt idx="3">
                  <c:v>20%+</c:v>
                </c:pt>
              </c:strCache>
            </c:strRef>
          </c:cat>
          <c:val>
            <c:numRef>
              <c:f>'[Slide DD.xlsx]ODCE=DE &amp; DF'!$AM$7:$AP$7</c:f>
              <c:numCache>
                <c:formatCode>0.0%</c:formatCode>
                <c:ptCount val="4"/>
                <c:pt idx="0">
                  <c:v>8.0645161290322578E-3</c:v>
                </c:pt>
                <c:pt idx="1">
                  <c:v>0.50806451612903225</c:v>
                </c:pt>
                <c:pt idx="2">
                  <c:v>0.4838709677419355</c:v>
                </c:pt>
                <c:pt idx="3">
                  <c:v>0</c:v>
                </c:pt>
              </c:numCache>
            </c:numRef>
          </c:val>
        </c:ser>
        <c:ser>
          <c:idx val="4"/>
          <c:order val="2"/>
          <c:tx>
            <c:strRef>
              <c:f>'[Slide DD.xlsx]NPI=DD'!$AL$9</c:f>
              <c:strCache>
                <c:ptCount val="1"/>
                <c:pt idx="0">
                  <c:v>0% NPI, 100% REITs</c:v>
                </c:pt>
              </c:strCache>
            </c:strRef>
          </c:tx>
          <c:spPr>
            <a:solidFill>
              <a:srgbClr val="669900"/>
            </a:solidFill>
            <a:ln>
              <a:noFill/>
            </a:ln>
          </c:spPr>
          <c:invertIfNegative val="0"/>
          <c:dLbls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'[Slide DD.xlsx]NPI=DD'!$AH$3:$AK$3</c:f>
              <c:strCache>
                <c:ptCount val="4"/>
                <c:pt idx="0">
                  <c:v>&lt;0</c:v>
                </c:pt>
                <c:pt idx="1">
                  <c:v>0 - 10%</c:v>
                </c:pt>
                <c:pt idx="2">
                  <c:v>10% - 20%</c:v>
                </c:pt>
                <c:pt idx="3">
                  <c:v>20%+</c:v>
                </c:pt>
              </c:strCache>
            </c:strRef>
          </c:cat>
          <c:val>
            <c:numRef>
              <c:f>'[Slide DD.xlsx]ODCE=DE &amp; DF'!$AM$9:$AP$9</c:f>
              <c:numCache>
                <c:formatCode>0.0%</c:formatCode>
                <c:ptCount val="4"/>
                <c:pt idx="0">
                  <c:v>4.0322580645161289E-2</c:v>
                </c:pt>
                <c:pt idx="1">
                  <c:v>0.35483870967741937</c:v>
                </c:pt>
                <c:pt idx="2">
                  <c:v>0.42741935483870969</c:v>
                </c:pt>
                <c:pt idx="3">
                  <c:v>0.17741935483870969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953536"/>
        <c:axId val="38467456"/>
      </c:barChart>
      <c:catAx>
        <c:axId val="37953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i="0" u="none" strike="noStrike" baseline="0">
                    <a:solidFill>
                      <a:schemeClr val="tx1"/>
                    </a:solidFill>
                    <a:latin typeface="Arial Unicode MS"/>
                    <a:ea typeface="Arial Unicode MS"/>
                    <a:cs typeface="Arial Unicode MS"/>
                  </a:defRPr>
                </a:pPr>
                <a:r>
                  <a:rPr lang="en-US"/>
                  <a:t>Avg. Annualized Return</a:t>
                </a:r>
              </a:p>
            </c:rich>
          </c:tx>
          <c:layout>
            <c:manualLayout>
              <c:xMode val="edge"/>
              <c:yMode val="edge"/>
              <c:x val="0.45080091533180777"/>
              <c:y val="0.8559139784946237"/>
            </c:manualLayout>
          </c:layout>
          <c:overlay val="0"/>
          <c:spPr>
            <a:noFill/>
            <a:ln w="20775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59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38467456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38467456"/>
        <c:scaling>
          <c:orientation val="minMax"/>
          <c:max val="0.6"/>
        </c:scaling>
        <c:delete val="0"/>
        <c:axPos val="l"/>
        <c:majorGridlines>
          <c:spPr>
            <a:ln w="2597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0" i="0" u="none" strike="noStrike" baseline="0">
                    <a:solidFill>
                      <a:schemeClr val="tx1"/>
                    </a:solidFill>
                    <a:latin typeface="Arial Unicode MS"/>
                    <a:ea typeface="Arial Unicode MS"/>
                    <a:cs typeface="Arial Unicode MS"/>
                  </a:defRPr>
                </a:pPr>
                <a:r>
                  <a:rPr lang="en-US"/>
                  <a:t>Percent of 5-Year Investment Periods</a:t>
                </a:r>
              </a:p>
            </c:rich>
          </c:tx>
          <c:layout>
            <c:manualLayout>
              <c:xMode val="edge"/>
              <c:yMode val="edge"/>
              <c:x val="4.5766590389016018E-3"/>
              <c:y val="0.16989247311827957"/>
            </c:manualLayout>
          </c:layout>
          <c:overlay val="0"/>
          <c:spPr>
            <a:noFill/>
            <a:ln w="20775">
              <a:noFill/>
            </a:ln>
          </c:spPr>
        </c:title>
        <c:numFmt formatCode="0%" sourceLinked="0"/>
        <c:majorTickMark val="in"/>
        <c:minorTickMark val="none"/>
        <c:tickLblPos val="nextTo"/>
        <c:spPr>
          <a:ln w="259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37953536"/>
        <c:crosses val="autoZero"/>
        <c:crossBetween val="between"/>
        <c:majorUnit val="0.1"/>
        <c:minorUnit val="0.05"/>
      </c:valAx>
      <c:spPr>
        <a:noFill/>
        <a:ln w="20775">
          <a:solidFill>
            <a:schemeClr val="tx1"/>
          </a:solidFill>
          <a:prstDash val="solid"/>
        </a:ln>
      </c:spPr>
    </c:plotArea>
    <c:legend>
      <c:legendPos val="l"/>
      <c:layout>
        <c:manualLayout>
          <c:xMode val="edge"/>
          <c:yMode val="edge"/>
          <c:x val="9.9025974025974031E-2"/>
          <c:y val="0.12511510583067645"/>
          <c:w val="0.16627697106043562"/>
          <c:h val="0.15931536135589527"/>
        </c:manualLayout>
      </c:layout>
      <c:overlay val="1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18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fld id="{E2F00A8A-CB3E-494B-815B-37A30AE191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7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4838"/>
            <a:ext cx="5613400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B50E084-E33D-44B7-9D67-D66D8865FC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20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447C4-4803-4BF5-8424-132478B89A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02684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223B2-D277-4A04-93BD-969B13D036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93586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C5FF0-5618-431A-B7E7-010354C739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64625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685C68F2-F82D-49D6-A1E0-DDC82AF88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56836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26688-E627-4076-9E28-8DD2E717CD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717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FE235-3DBC-4726-8664-70EC2D209A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4274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DD6CA-2CF1-4A66-94DD-ED102F5505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8231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24F6C-C7DE-4C2F-B65B-D1A046162F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9255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A5CD0-26A0-4C85-85DB-4BE08FE072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9192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9A492-2F54-411E-B00E-BBCEB5C121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6774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69FE9-6CFF-45B9-BA13-768B9567B1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15723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DC337-2047-4F87-9BA9-3A9A096476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10143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9209423-282D-479A-B94E-F847F6CDED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975-2C71-4814-BE9D-A05F84ECB6DB}" type="slidenum">
              <a:rPr lang="en-US"/>
              <a:pPr/>
              <a:t>0</a:t>
            </a:fld>
            <a:endParaRPr lang="en-US"/>
          </a:p>
        </p:txBody>
      </p:sp>
      <p:sp>
        <p:nvSpPr>
          <p:cNvPr id="519170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Arial Unicode MS" pitchFamily="34" charset="-128"/>
            </a:endParaRP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1752600" y="6019800"/>
            <a:ext cx="7162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Source: </a:t>
            </a:r>
            <a:r>
              <a:rPr lang="en-US" sz="1000">
                <a:solidFill>
                  <a:schemeClr val="bg1"/>
                </a:solidFill>
                <a:latin typeface="Arial Unicode MS" pitchFamily="34" charset="-128"/>
              </a:rPr>
              <a:t>NAREIT</a:t>
            </a:r>
            <a:r>
              <a:rPr lang="en-US" sz="1000" baseline="3000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® </a:t>
            </a:r>
            <a:r>
              <a:rPr lang="en-US" sz="100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and NCREIF  (70% NPI – 30% FTSE NAREIT Equity REIT Index, 1978 – September 2008)</a:t>
            </a:r>
          </a:p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bg1"/>
              </a:solidFill>
              <a:latin typeface="Arial Unicode MS" pitchFamily="34" charset="-128"/>
              <a:cs typeface="Tahoma" pitchFamily="34" charset="0"/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533400" y="4343400"/>
            <a:ext cx="8153400" cy="1981200"/>
          </a:xfrm>
          <a:noFill/>
          <a:ln/>
        </p:spPr>
        <p:txBody>
          <a:bodyPr anchor="ctr" anchorCtr="1"/>
          <a:lstStyle/>
          <a:p>
            <a:pPr>
              <a:lnSpc>
                <a:spcPct val="80000"/>
              </a:lnSpc>
            </a:pPr>
            <a:r>
              <a:rPr lang="en-US" sz="1600" dirty="0"/>
              <a:t>REITs and core funds have similar, but not identical, long-term investment characteristics creating diversification within the asset class when combined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This diversification creates the opportunity for the blended portfolio to earn higher returns while reducing the potential for negative or low returns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Since 1977 there </a:t>
            </a:r>
            <a:r>
              <a:rPr lang="en-US" sz="1600" dirty="0" smtClean="0"/>
              <a:t>has </a:t>
            </a:r>
            <a:r>
              <a:rPr lang="en-US" sz="1600" dirty="0"/>
              <a:t>been only </a:t>
            </a:r>
            <a:r>
              <a:rPr lang="en-US" sz="1600" dirty="0" smtClean="0"/>
              <a:t>one </a:t>
            </a:r>
            <a:r>
              <a:rPr lang="en-US" sz="1600" dirty="0"/>
              <a:t>five-year investment </a:t>
            </a:r>
            <a:r>
              <a:rPr lang="en-US" sz="1600" dirty="0" smtClean="0"/>
              <a:t>period </a:t>
            </a:r>
            <a:r>
              <a:rPr lang="en-US" sz="1600" dirty="0"/>
              <a:t>during which a 70/30 private / public portfolio experienced negative net returns (</a:t>
            </a:r>
            <a:r>
              <a:rPr lang="en-US" sz="1600" dirty="0" smtClean="0"/>
              <a:t>2006Q3-2011Q3)</a:t>
            </a:r>
            <a:endParaRPr lang="en-US" sz="1600" b="1" dirty="0"/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</a:rPr>
              <a:t>Public REITs and Core Real Estate Funds are Complements in a Total Real Estate Allocation</a:t>
            </a:r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533400" y="6350169"/>
            <a:ext cx="72390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Note: Based on quarterly net total returns of FTSE NAREIT All Equity REITs Index and NCREIF Open-End Diversified Core Equity (ODCE) Index,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</a:rPr>
              <a:t>1978Q1-2013Q3.</a:t>
            </a:r>
            <a:endParaRPr lang="en-US" sz="900" dirty="0">
              <a:solidFill>
                <a:schemeClr val="bg1"/>
              </a:solidFill>
              <a:latin typeface="Arial Unicode MS" pitchFamily="34" charset="-128"/>
            </a:endParaRPr>
          </a:p>
          <a:p>
            <a:pPr algn="l"/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Source: NAREIT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 analysis of data from NCREIF and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IDP 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accessed through </a:t>
            </a:r>
            <a:r>
              <a:rPr lang="en-US" sz="900" dirty="0" err="1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FactSet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 Unicode MS" pitchFamily="34" charset="-128"/>
              <a:cs typeface="Tahoma" pitchFamily="34" charset="0"/>
            </a:endParaRPr>
          </a:p>
        </p:txBody>
      </p:sp>
      <p:graphicFrame>
        <p:nvGraphicFramePr>
          <p:cNvPr id="11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10287625"/>
              </p:ext>
            </p:extLst>
          </p:nvPr>
        </p:nvGraphicFramePr>
        <p:xfrm>
          <a:off x="584200" y="998538"/>
          <a:ext cx="78232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6141</TotalTime>
  <Words>163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418</cp:revision>
  <dcterms:created xsi:type="dcterms:W3CDTF">2007-07-09T20:18:17Z</dcterms:created>
  <dcterms:modified xsi:type="dcterms:W3CDTF">2013-10-31T13:16:16Z</dcterms:modified>
</cp:coreProperties>
</file>