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1540" r:id="rId2"/>
  </p:sldIdLst>
  <p:sldSz cx="9144000" cy="6858000" type="screen4x3"/>
  <p:notesSz cx="6881813" cy="9296400"/>
  <p:defaultTextStyle>
    <a:defPPr>
      <a:defRPr lang="en-US"/>
    </a:defPPr>
    <a:lvl1pPr algn="r" rtl="0" eaLnBrk="0" fontAlgn="base" hangingPunct="0">
      <a:spcBef>
        <a:spcPct val="0"/>
      </a:spcBef>
      <a:spcAft>
        <a:spcPct val="0"/>
      </a:spcAft>
      <a:defRPr sz="3600" kern="1200">
        <a:solidFill>
          <a:schemeClr val="tx1"/>
        </a:solidFill>
        <a:latin typeface="Times" pitchFamily="18" charset="0"/>
        <a:ea typeface="+mn-ea"/>
        <a:cs typeface="+mn-cs"/>
      </a:defRPr>
    </a:lvl1pPr>
    <a:lvl2pPr marL="457200" algn="r" rtl="0" eaLnBrk="0" fontAlgn="base" hangingPunct="0">
      <a:spcBef>
        <a:spcPct val="0"/>
      </a:spcBef>
      <a:spcAft>
        <a:spcPct val="0"/>
      </a:spcAft>
      <a:defRPr sz="3600" kern="1200">
        <a:solidFill>
          <a:schemeClr val="tx1"/>
        </a:solidFill>
        <a:latin typeface="Times" pitchFamily="18" charset="0"/>
        <a:ea typeface="+mn-ea"/>
        <a:cs typeface="+mn-cs"/>
      </a:defRPr>
    </a:lvl2pPr>
    <a:lvl3pPr marL="914400" algn="r" rtl="0" eaLnBrk="0" fontAlgn="base" hangingPunct="0">
      <a:spcBef>
        <a:spcPct val="0"/>
      </a:spcBef>
      <a:spcAft>
        <a:spcPct val="0"/>
      </a:spcAft>
      <a:defRPr sz="3600" kern="1200">
        <a:solidFill>
          <a:schemeClr val="tx1"/>
        </a:solidFill>
        <a:latin typeface="Times" pitchFamily="18" charset="0"/>
        <a:ea typeface="+mn-ea"/>
        <a:cs typeface="+mn-cs"/>
      </a:defRPr>
    </a:lvl3pPr>
    <a:lvl4pPr marL="1371600" algn="r" rtl="0" eaLnBrk="0" fontAlgn="base" hangingPunct="0">
      <a:spcBef>
        <a:spcPct val="0"/>
      </a:spcBef>
      <a:spcAft>
        <a:spcPct val="0"/>
      </a:spcAft>
      <a:defRPr sz="3600" kern="1200">
        <a:solidFill>
          <a:schemeClr val="tx1"/>
        </a:solidFill>
        <a:latin typeface="Times" pitchFamily="18" charset="0"/>
        <a:ea typeface="+mn-ea"/>
        <a:cs typeface="+mn-cs"/>
      </a:defRPr>
    </a:lvl4pPr>
    <a:lvl5pPr marL="1828800" algn="r" rtl="0" eaLnBrk="0" fontAlgn="base" hangingPunct="0">
      <a:spcBef>
        <a:spcPct val="0"/>
      </a:spcBef>
      <a:spcAft>
        <a:spcPct val="0"/>
      </a:spcAft>
      <a:defRPr sz="3600" kern="1200">
        <a:solidFill>
          <a:schemeClr val="tx1"/>
        </a:solidFill>
        <a:latin typeface="Times" pitchFamily="18" charset="0"/>
        <a:ea typeface="+mn-ea"/>
        <a:cs typeface="+mn-cs"/>
      </a:defRPr>
    </a:lvl5pPr>
    <a:lvl6pPr marL="2286000" algn="l" defTabSz="914400" rtl="0" eaLnBrk="1" latinLnBrk="0" hangingPunct="1">
      <a:defRPr sz="3600" kern="1200">
        <a:solidFill>
          <a:schemeClr val="tx1"/>
        </a:solidFill>
        <a:latin typeface="Times" pitchFamily="18" charset="0"/>
        <a:ea typeface="+mn-ea"/>
        <a:cs typeface="+mn-cs"/>
      </a:defRPr>
    </a:lvl6pPr>
    <a:lvl7pPr marL="2743200" algn="l" defTabSz="914400" rtl="0" eaLnBrk="1" latinLnBrk="0" hangingPunct="1">
      <a:defRPr sz="3600" kern="1200">
        <a:solidFill>
          <a:schemeClr val="tx1"/>
        </a:solidFill>
        <a:latin typeface="Times" pitchFamily="18" charset="0"/>
        <a:ea typeface="+mn-ea"/>
        <a:cs typeface="+mn-cs"/>
      </a:defRPr>
    </a:lvl7pPr>
    <a:lvl8pPr marL="3200400" algn="l" defTabSz="914400" rtl="0" eaLnBrk="1" latinLnBrk="0" hangingPunct="1">
      <a:defRPr sz="3600" kern="1200">
        <a:solidFill>
          <a:schemeClr val="tx1"/>
        </a:solidFill>
        <a:latin typeface="Times" pitchFamily="18" charset="0"/>
        <a:ea typeface="+mn-ea"/>
        <a:cs typeface="+mn-cs"/>
      </a:defRPr>
    </a:lvl8pPr>
    <a:lvl9pPr marL="3657600" algn="l" defTabSz="914400" rtl="0" eaLnBrk="1" latinLnBrk="0" hangingPunct="1">
      <a:defRPr sz="36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9933"/>
    <a:srgbClr val="0099FF"/>
    <a:srgbClr val="CC99FF"/>
    <a:srgbClr val="3333FF"/>
    <a:srgbClr val="33CCCC"/>
    <a:srgbClr val="33CC33"/>
    <a:srgbClr val="FF5050"/>
    <a:srgbClr val="FF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786" autoAdjust="0"/>
    <p:restoredTop sz="99763" autoAdjust="0"/>
  </p:normalViewPr>
  <p:slideViewPr>
    <p:cSldViewPr>
      <p:cViewPr varScale="1">
        <p:scale>
          <a:sx n="113" d="100"/>
          <a:sy n="113" d="100"/>
        </p:scale>
        <p:origin x="-91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26"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smtClean="0"/>
              <a:t>Income and Capital Appreciation Components of Net Total Return</a:t>
            </a:r>
          </a:p>
          <a:p>
            <a:pPr>
              <a:defRPr/>
            </a:pPr>
            <a:r>
              <a:rPr lang="en-US" sz="1400" dirty="0" smtClean="0"/>
              <a:t>1988q3</a:t>
            </a:r>
            <a:r>
              <a:rPr lang="en-US" sz="1400" baseline="0" dirty="0" smtClean="0"/>
              <a:t> – 2013q2</a:t>
            </a:r>
            <a:endParaRPr lang="en-US" sz="1400" dirty="0"/>
          </a:p>
        </c:rich>
      </c:tx>
      <c:layout>
        <c:manualLayout>
          <c:xMode val="edge"/>
          <c:yMode val="edge"/>
          <c:x val="0.10481708257099558"/>
          <c:y val="1.3888888888888888E-2"/>
        </c:manualLayout>
      </c:layout>
      <c:overlay val="0"/>
    </c:title>
    <c:autoTitleDeleted val="0"/>
    <c:plotArea>
      <c:layout>
        <c:manualLayout>
          <c:layoutTarget val="inner"/>
          <c:xMode val="edge"/>
          <c:yMode val="edge"/>
          <c:x val="6.7962034852773065E-2"/>
          <c:y val="0.1708101851851852"/>
          <c:w val="0.91726145979074369"/>
          <c:h val="0.60555901866433359"/>
        </c:manualLayout>
      </c:layout>
      <c:barChart>
        <c:barDir val="col"/>
        <c:grouping val="clustered"/>
        <c:varyColors val="0"/>
        <c:ser>
          <c:idx val="0"/>
          <c:order val="0"/>
          <c:tx>
            <c:strRef>
              <c:f>Sheet1!$B$1</c:f>
              <c:strCache>
                <c:ptCount val="1"/>
                <c:pt idx="0">
                  <c:v>Unlevered Core Properties</c:v>
                </c:pt>
              </c:strCache>
            </c:strRef>
          </c:tx>
          <c:spPr>
            <a:solidFill>
              <a:srgbClr val="3333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Sheet1!$B$2:$B$4</c:f>
              <c:numCache>
                <c:formatCode>0.00</c:formatCode>
                <c:ptCount val="3"/>
                <c:pt idx="0">
                  <c:v>3.4440578144216971</c:v>
                </c:pt>
                <c:pt idx="1">
                  <c:v>3.4112173326359323</c:v>
                </c:pt>
                <c:pt idx="2">
                  <c:v>3.2840481785764923E-2</c:v>
                </c:pt>
              </c:numCache>
            </c:numRef>
          </c:val>
        </c:ser>
        <c:ser>
          <c:idx val="1"/>
          <c:order val="1"/>
          <c:tx>
            <c:strRef>
              <c:f>Sheet1!$C$1</c:f>
              <c:strCache>
                <c:ptCount val="1"/>
                <c:pt idx="0">
                  <c:v>Core Funds</c:v>
                </c:pt>
              </c:strCache>
            </c:strRef>
          </c:tx>
          <c:spPr>
            <a:solidFill>
              <a:srgbClr val="CC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Sheet1!$C$2:$C$4</c:f>
              <c:numCache>
                <c:formatCode>0.00</c:formatCode>
                <c:ptCount val="3"/>
                <c:pt idx="0">
                  <c:v>2.9584167321804467</c:v>
                </c:pt>
                <c:pt idx="1">
                  <c:v>3.3245895578671032</c:v>
                </c:pt>
                <c:pt idx="2">
                  <c:v>-0.36617282568665654</c:v>
                </c:pt>
              </c:numCache>
            </c:numRef>
          </c:val>
        </c:ser>
        <c:ser>
          <c:idx val="2"/>
          <c:order val="2"/>
          <c:tx>
            <c:strRef>
              <c:f>Sheet1!$D$1</c:f>
              <c:strCache>
                <c:ptCount val="1"/>
                <c:pt idx="0">
                  <c:v>Value-Add Funds</c:v>
                </c:pt>
              </c:strCache>
            </c:strRef>
          </c:tx>
          <c:spPr>
            <a:solidFill>
              <a:srgbClr val="00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Sheet1!$D$2:$D$4</c:f>
              <c:numCache>
                <c:formatCode>0.00</c:formatCode>
                <c:ptCount val="3"/>
                <c:pt idx="0">
                  <c:v>3.4384197767483471</c:v>
                </c:pt>
                <c:pt idx="1">
                  <c:v>3.1231592618683148</c:v>
                </c:pt>
                <c:pt idx="2">
                  <c:v>0.31526051488003209</c:v>
                </c:pt>
              </c:numCache>
            </c:numRef>
          </c:val>
        </c:ser>
        <c:ser>
          <c:idx val="3"/>
          <c:order val="3"/>
          <c:tx>
            <c:strRef>
              <c:f>Sheet1!$E$1</c:f>
              <c:strCache>
                <c:ptCount val="1"/>
                <c:pt idx="0">
                  <c:v>Opportunistic Funds</c:v>
                </c:pt>
              </c:strCache>
            </c:strRef>
          </c:tx>
          <c:spPr>
            <a:solidFill>
              <a:srgbClr val="FF9933"/>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Sheet1!$E$2:$E$4</c:f>
              <c:numCache>
                <c:formatCode>0.00</c:formatCode>
                <c:ptCount val="3"/>
                <c:pt idx="0">
                  <c:v>5.729395269808002</c:v>
                </c:pt>
                <c:pt idx="1">
                  <c:v>2.9348631565041661</c:v>
                </c:pt>
                <c:pt idx="2">
                  <c:v>2.7945321133038368</c:v>
                </c:pt>
              </c:numCache>
            </c:numRef>
          </c:val>
        </c:ser>
        <c:ser>
          <c:idx val="4"/>
          <c:order val="4"/>
          <c:tx>
            <c:strRef>
              <c:f>Sheet1!$F$1</c:f>
              <c:strCache>
                <c:ptCount val="1"/>
                <c:pt idx="0">
                  <c:v>Equity REITs</c:v>
                </c:pt>
              </c:strCache>
            </c:strRef>
          </c:tx>
          <c:spPr>
            <a:solidFill>
              <a:srgbClr val="009900"/>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Sheet1!$F$2:$F$4</c:f>
              <c:numCache>
                <c:formatCode>0.00</c:formatCode>
                <c:ptCount val="3"/>
                <c:pt idx="0">
                  <c:v>6.3544509302490226</c:v>
                </c:pt>
                <c:pt idx="1">
                  <c:v>3.5853377766124654</c:v>
                </c:pt>
                <c:pt idx="2">
                  <c:v>2.7691131536365567</c:v>
                </c:pt>
              </c:numCache>
            </c:numRef>
          </c:val>
        </c:ser>
        <c:dLbls>
          <c:showLegendKey val="0"/>
          <c:showVal val="0"/>
          <c:showCatName val="0"/>
          <c:showSerName val="0"/>
          <c:showPercent val="0"/>
          <c:showBubbleSize val="0"/>
        </c:dLbls>
        <c:gapWidth val="150"/>
        <c:axId val="83473152"/>
        <c:axId val="83474688"/>
      </c:barChart>
      <c:catAx>
        <c:axId val="83473152"/>
        <c:scaling>
          <c:orientation val="minMax"/>
        </c:scaling>
        <c:delete val="0"/>
        <c:axPos val="b"/>
        <c:majorTickMark val="out"/>
        <c:minorTickMark val="none"/>
        <c:tickLblPos val="low"/>
        <c:txPr>
          <a:bodyPr/>
          <a:lstStyle/>
          <a:p>
            <a:pPr>
              <a:defRPr sz="1400"/>
            </a:pPr>
            <a:endParaRPr lang="en-US"/>
          </a:p>
        </c:txPr>
        <c:crossAx val="83474688"/>
        <c:crosses val="autoZero"/>
        <c:auto val="1"/>
        <c:lblAlgn val="ctr"/>
        <c:lblOffset val="100"/>
        <c:noMultiLvlLbl val="0"/>
      </c:catAx>
      <c:valAx>
        <c:axId val="83474688"/>
        <c:scaling>
          <c:orientation val="minMax"/>
        </c:scaling>
        <c:delete val="0"/>
        <c:axPos val="l"/>
        <c:majorGridlines/>
        <c:numFmt formatCode="0.00" sourceLinked="1"/>
        <c:majorTickMark val="out"/>
        <c:minorTickMark val="none"/>
        <c:tickLblPos val="nextTo"/>
        <c:txPr>
          <a:bodyPr/>
          <a:lstStyle/>
          <a:p>
            <a:pPr>
              <a:defRPr sz="1400"/>
            </a:pPr>
            <a:endParaRPr lang="en-US"/>
          </a:p>
        </c:txPr>
        <c:crossAx val="83473152"/>
        <c:crosses val="autoZero"/>
        <c:crossBetween val="between"/>
      </c:valAx>
    </c:plotArea>
    <c:legend>
      <c:legendPos val="b"/>
      <c:layout>
        <c:manualLayout>
          <c:xMode val="edge"/>
          <c:yMode val="edge"/>
          <c:x val="2.3107778317514524E-2"/>
          <c:y val="0.91629192184310293"/>
          <c:w val="0.94935137540759007"/>
          <c:h val="6.9819189268008161E-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algn="l" defTabSz="903288">
              <a:defRPr sz="1200"/>
            </a:lvl1pPr>
          </a:lstStyle>
          <a:p>
            <a:endParaRPr lang="en-US"/>
          </a:p>
        </p:txBody>
      </p:sp>
      <p:sp>
        <p:nvSpPr>
          <p:cNvPr id="80899" name="Rectangle 3"/>
          <p:cNvSpPr>
            <a:spLocks noGrp="1" noChangeArrowheads="1"/>
          </p:cNvSpPr>
          <p:nvPr>
            <p:ph type="dt" sz="quarter"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defTabSz="903288">
              <a:defRPr sz="1200"/>
            </a:lvl1pPr>
          </a:lstStyle>
          <a:p>
            <a:endParaRPr lang="en-US"/>
          </a:p>
        </p:txBody>
      </p:sp>
      <p:sp>
        <p:nvSpPr>
          <p:cNvPr id="80900" name="Rectangle 4"/>
          <p:cNvSpPr>
            <a:spLocks noGrp="1" noChangeArrowheads="1"/>
          </p:cNvSpPr>
          <p:nvPr>
            <p:ph type="ftr" sz="quarter" idx="2"/>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algn="l" defTabSz="903288">
              <a:defRPr sz="1200"/>
            </a:lvl1pPr>
          </a:lstStyle>
          <a:p>
            <a:endParaRPr lang="en-US"/>
          </a:p>
        </p:txBody>
      </p:sp>
      <p:sp>
        <p:nvSpPr>
          <p:cNvPr id="80901" name="Rectangle 5"/>
          <p:cNvSpPr>
            <a:spLocks noGrp="1" noChangeArrowheads="1"/>
          </p:cNvSpPr>
          <p:nvPr>
            <p:ph type="sldNum" sz="quarter" idx="3"/>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defTabSz="903288">
              <a:defRPr sz="1200"/>
            </a:lvl1pPr>
          </a:lstStyle>
          <a:p>
            <a:fld id="{AA6649B5-B8D6-4F77-B9B1-F8B172298A81}" type="slidenum">
              <a:rPr lang="en-US"/>
              <a:pPr/>
              <a:t>‹#›</a:t>
            </a:fld>
            <a:endParaRPr lang="en-US"/>
          </a:p>
        </p:txBody>
      </p:sp>
    </p:spTree>
    <p:extLst>
      <p:ext uri="{BB962C8B-B14F-4D97-AF65-F5344CB8AC3E}">
        <p14:creationId xmlns:p14="http://schemas.microsoft.com/office/powerpoint/2010/main" val="2227858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algn="l" defTabSz="928688">
              <a:defRPr sz="1200"/>
            </a:lvl1pPr>
          </a:lstStyle>
          <a:p>
            <a:endParaRPr lang="en-US"/>
          </a:p>
        </p:txBody>
      </p:sp>
      <p:sp>
        <p:nvSpPr>
          <p:cNvPr id="10243" name="Rectangle 3"/>
          <p:cNvSpPr>
            <a:spLocks noGrp="1" noChangeArrowheads="1"/>
          </p:cNvSpPr>
          <p:nvPr>
            <p:ph type="dt"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defTabSz="928688">
              <a:defRPr sz="1200"/>
            </a:lvl1pPr>
          </a:lstStyle>
          <a:p>
            <a:endParaRPr lang="en-US"/>
          </a:p>
        </p:txBody>
      </p:sp>
      <p:sp>
        <p:nvSpPr>
          <p:cNvPr id="10244"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8805" y="4416426"/>
            <a:ext cx="5504204"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algn="l" defTabSz="928688">
              <a:defRPr sz="1200"/>
            </a:lvl1pPr>
          </a:lstStyle>
          <a:p>
            <a:endParaRPr lang="en-US"/>
          </a:p>
        </p:txBody>
      </p:sp>
      <p:sp>
        <p:nvSpPr>
          <p:cNvPr id="10247" name="Rectangle 7"/>
          <p:cNvSpPr>
            <a:spLocks noGrp="1" noChangeArrowheads="1"/>
          </p:cNvSpPr>
          <p:nvPr>
            <p:ph type="sldNum" sz="quarter" idx="5"/>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defTabSz="928688">
              <a:defRPr sz="1200"/>
            </a:lvl1pPr>
          </a:lstStyle>
          <a:p>
            <a:fld id="{A44CDA19-AB63-4B22-8B23-B825D3537DFA}" type="slidenum">
              <a:rPr lang="en-US"/>
              <a:pPr/>
              <a:t>‹#›</a:t>
            </a:fld>
            <a:endParaRPr lang="en-US"/>
          </a:p>
        </p:txBody>
      </p:sp>
    </p:spTree>
    <p:extLst>
      <p:ext uri="{BB962C8B-B14F-4D97-AF65-F5344CB8AC3E}">
        <p14:creationId xmlns:p14="http://schemas.microsoft.com/office/powerpoint/2010/main" val="2137766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21AD1A9-A576-432E-9686-10E6ECE591F4}" type="slidenum">
              <a:rPr lang="en-US"/>
              <a:pPr/>
              <a:t>1</a:t>
            </a:fld>
            <a:endParaRPr lang="en-US"/>
          </a:p>
        </p:txBody>
      </p:sp>
      <p:sp>
        <p:nvSpPr>
          <p:cNvPr id="1853442" name="Rectangle 2"/>
          <p:cNvSpPr>
            <a:spLocks noGrp="1" noRot="1" noChangeAspect="1" noChangeArrowheads="1" noTextEdit="1"/>
          </p:cNvSpPr>
          <p:nvPr>
            <p:ph type="sldImg"/>
          </p:nvPr>
        </p:nvSpPr>
        <p:spPr>
          <a:ln/>
        </p:spPr>
      </p:sp>
      <p:sp>
        <p:nvSpPr>
          <p:cNvPr id="1853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7F6C3A-4AD6-4653-82C8-A3FC444A9343}" type="slidenum">
              <a:rPr lang="en-US"/>
              <a:pPr/>
              <a:t>‹#›</a:t>
            </a:fld>
            <a:endParaRPr lang="en-US"/>
          </a:p>
        </p:txBody>
      </p:sp>
    </p:spTree>
    <p:extLst>
      <p:ext uri="{BB962C8B-B14F-4D97-AF65-F5344CB8AC3E}">
        <p14:creationId xmlns:p14="http://schemas.microsoft.com/office/powerpoint/2010/main" val="937400929"/>
      </p:ext>
    </p:extLst>
  </p:cSld>
  <p:clrMapOvr>
    <a:masterClrMapping/>
  </p:clrMapOvr>
  <p:transition advClick="0"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DFF50E-B311-4FFD-BF4B-6C180157B754}" type="slidenum">
              <a:rPr lang="en-US"/>
              <a:pPr/>
              <a:t>‹#›</a:t>
            </a:fld>
            <a:endParaRPr lang="en-US"/>
          </a:p>
        </p:txBody>
      </p:sp>
    </p:spTree>
    <p:extLst>
      <p:ext uri="{BB962C8B-B14F-4D97-AF65-F5344CB8AC3E}">
        <p14:creationId xmlns:p14="http://schemas.microsoft.com/office/powerpoint/2010/main" val="1299956142"/>
      </p:ext>
    </p:extLst>
  </p:cSld>
  <p:clrMapOvr>
    <a:masterClrMapping/>
  </p:clrMapOvr>
  <p:transition advClick="0"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B1EED0-2FD8-45D6-9B04-EB3A1EEA1C97}" type="slidenum">
              <a:rPr lang="en-US"/>
              <a:pPr/>
              <a:t>‹#›</a:t>
            </a:fld>
            <a:endParaRPr lang="en-US"/>
          </a:p>
        </p:txBody>
      </p:sp>
    </p:spTree>
    <p:extLst>
      <p:ext uri="{BB962C8B-B14F-4D97-AF65-F5344CB8AC3E}">
        <p14:creationId xmlns:p14="http://schemas.microsoft.com/office/powerpoint/2010/main" val="200525952"/>
      </p:ext>
    </p:extLst>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63EAB3-9C11-4063-A3E0-45B547B29A39}" type="slidenum">
              <a:rPr lang="en-US"/>
              <a:pPr/>
              <a:t>‹#›</a:t>
            </a:fld>
            <a:endParaRPr lang="en-US"/>
          </a:p>
        </p:txBody>
      </p:sp>
    </p:spTree>
    <p:extLst>
      <p:ext uri="{BB962C8B-B14F-4D97-AF65-F5344CB8AC3E}">
        <p14:creationId xmlns:p14="http://schemas.microsoft.com/office/powerpoint/2010/main" val="1402746219"/>
      </p:ext>
    </p:extLst>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C218F-6DCB-4CF6-9C38-EFCEE76AB2E1}" type="slidenum">
              <a:rPr lang="en-US"/>
              <a:pPr/>
              <a:t>‹#›</a:t>
            </a:fld>
            <a:endParaRPr lang="en-US"/>
          </a:p>
        </p:txBody>
      </p:sp>
    </p:spTree>
    <p:extLst>
      <p:ext uri="{BB962C8B-B14F-4D97-AF65-F5344CB8AC3E}">
        <p14:creationId xmlns:p14="http://schemas.microsoft.com/office/powerpoint/2010/main" val="1264432933"/>
      </p:ext>
    </p:extLst>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09E3EF8-A3F4-4751-B9B1-E9332625D8A8}" type="slidenum">
              <a:rPr lang="en-US"/>
              <a:pPr/>
              <a:t>‹#›</a:t>
            </a:fld>
            <a:endParaRPr lang="en-US"/>
          </a:p>
        </p:txBody>
      </p:sp>
    </p:spTree>
    <p:extLst>
      <p:ext uri="{BB962C8B-B14F-4D97-AF65-F5344CB8AC3E}">
        <p14:creationId xmlns:p14="http://schemas.microsoft.com/office/powerpoint/2010/main" val="2093982393"/>
      </p:ext>
    </p:extLst>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7A4BF7C-C587-433E-BC54-51080A18E17D}" type="slidenum">
              <a:rPr lang="en-US"/>
              <a:pPr/>
              <a:t>‹#›</a:t>
            </a:fld>
            <a:endParaRPr lang="en-US"/>
          </a:p>
        </p:txBody>
      </p:sp>
    </p:spTree>
    <p:extLst>
      <p:ext uri="{BB962C8B-B14F-4D97-AF65-F5344CB8AC3E}">
        <p14:creationId xmlns:p14="http://schemas.microsoft.com/office/powerpoint/2010/main" val="476548733"/>
      </p:ext>
    </p:extLst>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0EB71B-ECAC-44B5-A748-4A8F796BA9B2}" type="slidenum">
              <a:rPr lang="en-US"/>
              <a:pPr/>
              <a:t>‹#›</a:t>
            </a:fld>
            <a:endParaRPr lang="en-US"/>
          </a:p>
        </p:txBody>
      </p:sp>
    </p:spTree>
    <p:extLst>
      <p:ext uri="{BB962C8B-B14F-4D97-AF65-F5344CB8AC3E}">
        <p14:creationId xmlns:p14="http://schemas.microsoft.com/office/powerpoint/2010/main" val="3922478194"/>
      </p:ext>
    </p:extLst>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5499E7-6A05-4770-80F1-750CC8798386}" type="slidenum">
              <a:rPr lang="en-US"/>
              <a:pPr/>
              <a:t>‹#›</a:t>
            </a:fld>
            <a:endParaRPr lang="en-US"/>
          </a:p>
        </p:txBody>
      </p:sp>
    </p:spTree>
    <p:extLst>
      <p:ext uri="{BB962C8B-B14F-4D97-AF65-F5344CB8AC3E}">
        <p14:creationId xmlns:p14="http://schemas.microsoft.com/office/powerpoint/2010/main" val="1835043091"/>
      </p:ext>
    </p:extLst>
  </p:cSld>
  <p:clrMapOvr>
    <a:masterClrMapping/>
  </p:clrMapOvr>
  <p:transition advClick="0"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904F9D-E709-47CE-969D-4C9076B49D0B}" type="slidenum">
              <a:rPr lang="en-US"/>
              <a:pPr/>
              <a:t>‹#›</a:t>
            </a:fld>
            <a:endParaRPr lang="en-US"/>
          </a:p>
        </p:txBody>
      </p:sp>
    </p:spTree>
    <p:extLst>
      <p:ext uri="{BB962C8B-B14F-4D97-AF65-F5344CB8AC3E}">
        <p14:creationId xmlns:p14="http://schemas.microsoft.com/office/powerpoint/2010/main" val="1547716621"/>
      </p:ext>
    </p:extLst>
  </p:cSld>
  <p:clrMapOvr>
    <a:masterClrMapping/>
  </p:clrMapOvr>
  <p:transition advClick="0"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84D236-0BAF-4448-A1A9-DD6BBDAA1A80}" type="slidenum">
              <a:rPr lang="en-US"/>
              <a:pPr/>
              <a:t>‹#›</a:t>
            </a:fld>
            <a:endParaRPr lang="en-US"/>
          </a:p>
        </p:txBody>
      </p:sp>
    </p:spTree>
    <p:extLst>
      <p:ext uri="{BB962C8B-B14F-4D97-AF65-F5344CB8AC3E}">
        <p14:creationId xmlns:p14="http://schemas.microsoft.com/office/powerpoint/2010/main" val="2056162250"/>
      </p:ext>
    </p:extLst>
  </p:cSld>
  <p:clrMapOvr>
    <a:masterClrMapping/>
  </p:clrMapOvr>
  <p:transition advClick="0"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457200" y="6324600"/>
            <a:ext cx="8686800" cy="533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26" name="Rectangle 2"/>
          <p:cNvSpPr>
            <a:spLocks noGrp="1" noChangeArrowheads="1"/>
          </p:cNvSpPr>
          <p:nvPr>
            <p:ph type="title"/>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1" name="Rectangle 7"/>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0" name="Rectangle 6"/>
          <p:cNvSpPr>
            <a:spLocks noGrp="1" noChangeArrowheads="1"/>
          </p:cNvSpPr>
          <p:nvPr>
            <p:ph type="sldNum" sz="quarter" idx="4"/>
          </p:nvPr>
        </p:nvSpPr>
        <p:spPr bwMode="auto">
          <a:xfrm>
            <a:off x="6553200" y="6467475"/>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latin typeface="+mn-lt"/>
              </a:defRPr>
            </a:lvl1pPr>
          </a:lstStyle>
          <a:p>
            <a:fld id="{447CC684-4DC2-403E-87E7-CA7F94640B35}" type="slidenum">
              <a:rPr lang="en-US"/>
              <a:pPr/>
              <a:t>‹#›</a:t>
            </a:fld>
            <a:endParaRPr lang="en-US"/>
          </a:p>
        </p:txBody>
      </p:sp>
      <p:pic>
        <p:nvPicPr>
          <p:cNvPr id="1034"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10600" y="6400800"/>
            <a:ext cx="5334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15000"/>
  <p:hf hdr="0" ftr="0" dt="0"/>
  <p:txStyles>
    <p:titleStyle>
      <a:lvl1pPr algn="l" rtl="0" fontAlgn="base">
        <a:spcBef>
          <a:spcPct val="0"/>
        </a:spcBef>
        <a:spcAft>
          <a:spcPct val="0"/>
        </a:spcAft>
        <a:defRPr sz="3000">
          <a:solidFill>
            <a:schemeClr val="accent2"/>
          </a:solidFill>
          <a:latin typeface="+mj-lt"/>
          <a:ea typeface="+mj-ea"/>
          <a:cs typeface="+mj-cs"/>
        </a:defRPr>
      </a:lvl1pPr>
      <a:lvl2pPr algn="l" rtl="0" fontAlgn="base">
        <a:spcBef>
          <a:spcPct val="0"/>
        </a:spcBef>
        <a:spcAft>
          <a:spcPct val="0"/>
        </a:spcAft>
        <a:defRPr sz="3000">
          <a:solidFill>
            <a:schemeClr val="accent2"/>
          </a:solidFill>
          <a:latin typeface="Arial Unicode MS" pitchFamily="34" charset="-128"/>
        </a:defRPr>
      </a:lvl2pPr>
      <a:lvl3pPr algn="l" rtl="0" fontAlgn="base">
        <a:spcBef>
          <a:spcPct val="0"/>
        </a:spcBef>
        <a:spcAft>
          <a:spcPct val="0"/>
        </a:spcAft>
        <a:defRPr sz="3000">
          <a:solidFill>
            <a:schemeClr val="accent2"/>
          </a:solidFill>
          <a:latin typeface="Arial Unicode MS" pitchFamily="34" charset="-128"/>
        </a:defRPr>
      </a:lvl3pPr>
      <a:lvl4pPr algn="l" rtl="0" fontAlgn="base">
        <a:spcBef>
          <a:spcPct val="0"/>
        </a:spcBef>
        <a:spcAft>
          <a:spcPct val="0"/>
        </a:spcAft>
        <a:defRPr sz="3000">
          <a:solidFill>
            <a:schemeClr val="accent2"/>
          </a:solidFill>
          <a:latin typeface="Arial Unicode MS" pitchFamily="34" charset="-128"/>
        </a:defRPr>
      </a:lvl4pPr>
      <a:lvl5pPr algn="l" rtl="0" fontAlgn="base">
        <a:spcBef>
          <a:spcPct val="0"/>
        </a:spcBef>
        <a:spcAft>
          <a:spcPct val="0"/>
        </a:spcAft>
        <a:defRPr sz="3000">
          <a:solidFill>
            <a:schemeClr val="accent2"/>
          </a:solidFill>
          <a:latin typeface="Arial Unicode MS" pitchFamily="34" charset="-128"/>
        </a:defRPr>
      </a:lvl5pPr>
      <a:lvl6pPr marL="457200" algn="l" rtl="0" fontAlgn="base">
        <a:spcBef>
          <a:spcPct val="0"/>
        </a:spcBef>
        <a:spcAft>
          <a:spcPct val="0"/>
        </a:spcAft>
        <a:defRPr sz="3000">
          <a:solidFill>
            <a:schemeClr val="accent2"/>
          </a:solidFill>
          <a:latin typeface="Arial Unicode MS" pitchFamily="34" charset="-128"/>
        </a:defRPr>
      </a:lvl6pPr>
      <a:lvl7pPr marL="914400" algn="l" rtl="0" fontAlgn="base">
        <a:spcBef>
          <a:spcPct val="0"/>
        </a:spcBef>
        <a:spcAft>
          <a:spcPct val="0"/>
        </a:spcAft>
        <a:defRPr sz="3000">
          <a:solidFill>
            <a:schemeClr val="accent2"/>
          </a:solidFill>
          <a:latin typeface="Arial Unicode MS" pitchFamily="34" charset="-128"/>
        </a:defRPr>
      </a:lvl7pPr>
      <a:lvl8pPr marL="1371600" algn="l" rtl="0" fontAlgn="base">
        <a:spcBef>
          <a:spcPct val="0"/>
        </a:spcBef>
        <a:spcAft>
          <a:spcPct val="0"/>
        </a:spcAft>
        <a:defRPr sz="3000">
          <a:solidFill>
            <a:schemeClr val="accent2"/>
          </a:solidFill>
          <a:latin typeface="Arial Unicode MS" pitchFamily="34" charset="-128"/>
        </a:defRPr>
      </a:lvl8pPr>
      <a:lvl9pPr marL="1828800" algn="l" rtl="0" fontAlgn="base">
        <a:spcBef>
          <a:spcPct val="0"/>
        </a:spcBef>
        <a:spcAft>
          <a:spcPct val="0"/>
        </a:spcAft>
        <a:defRPr sz="3000">
          <a:solidFill>
            <a:schemeClr val="accent2"/>
          </a:solidFill>
          <a:latin typeface="Arial Unicode MS" pitchFamily="3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BB26D4CF-DBCE-42A5-A835-2FA56F37CFE8}" type="slidenum">
              <a:rPr lang="en-US"/>
              <a:pPr/>
              <a:t>1</a:t>
            </a:fld>
            <a:endParaRPr lang="en-US"/>
          </a:p>
        </p:txBody>
      </p:sp>
      <p:sp>
        <p:nvSpPr>
          <p:cNvPr id="1852418" name="Rectangle 2"/>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mn-lt"/>
            </a:endParaRPr>
          </a:p>
        </p:txBody>
      </p:sp>
      <p:sp>
        <p:nvSpPr>
          <p:cNvPr id="1852419" name="Rectangle 3"/>
          <p:cNvSpPr>
            <a:spLocks noGrp="1" noChangeArrowheads="1"/>
          </p:cNvSpPr>
          <p:nvPr>
            <p:ph type="title"/>
          </p:nvPr>
        </p:nvSpPr>
        <p:spPr>
          <a:xfrm>
            <a:off x="533400" y="0"/>
            <a:ext cx="8610600" cy="990600"/>
          </a:xfrm>
        </p:spPr>
        <p:txBody>
          <a:bodyPr/>
          <a:lstStyle/>
          <a:p>
            <a:r>
              <a:rPr lang="en-US" sz="2400" b="1" dirty="0">
                <a:latin typeface="+mn-lt"/>
              </a:rPr>
              <a:t>REITs Have Provided Comparable Income With Much Higher Capital Appreciation Than Other Real Estate Investments</a:t>
            </a:r>
            <a:endParaRPr lang="en-US" sz="1500" b="1" dirty="0">
              <a:latin typeface="+mn-lt"/>
            </a:endParaRPr>
          </a:p>
        </p:txBody>
      </p:sp>
      <p:sp>
        <p:nvSpPr>
          <p:cNvPr id="1852420" name="Text Box 4"/>
          <p:cNvSpPr txBox="1">
            <a:spLocks noChangeArrowheads="1"/>
          </p:cNvSpPr>
          <p:nvPr/>
        </p:nvSpPr>
        <p:spPr bwMode="auto">
          <a:xfrm>
            <a:off x="533400" y="6324600"/>
            <a:ext cx="7391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800" dirty="0">
                <a:solidFill>
                  <a:schemeClr val="bg1"/>
                </a:solidFill>
                <a:latin typeface="+mn-lt"/>
              </a:rPr>
              <a:t>Sources: NAREIT</a:t>
            </a:r>
            <a:r>
              <a:rPr lang="en-US" sz="800" dirty="0">
                <a:solidFill>
                  <a:schemeClr val="bg1"/>
                </a:solidFill>
                <a:latin typeface="+mn-lt"/>
                <a:cs typeface="Tahoma" pitchFamily="34" charset="0"/>
              </a:rPr>
              <a:t>®</a:t>
            </a:r>
            <a:r>
              <a:rPr lang="en-US" sz="800" dirty="0">
                <a:solidFill>
                  <a:schemeClr val="bg1"/>
                </a:solidFill>
                <a:latin typeface="+mn-lt"/>
                <a:ea typeface="Arial Unicode MS" pitchFamily="34" charset="-128"/>
                <a:cs typeface="Arial Unicode MS" pitchFamily="34" charset="-128"/>
              </a:rPr>
              <a:t> analysis of data from NCREIF Property Index (unlevered core properties, NCREIF ODCE Index (core funds), NCREIF/Townsend Fund Indices (value added and opportunistic funds), and FTSE NAREIT All Equity REITs Index (equity REITs).  Expenses for equity REITs are estimated at 50 bps per year, distributed equally across all months; expenses for unlevered core properties are assumed to equal </a:t>
            </a:r>
            <a:r>
              <a:rPr lang="en-US" sz="800" dirty="0" smtClean="0">
                <a:solidFill>
                  <a:schemeClr val="bg1"/>
                </a:solidFill>
                <a:latin typeface="+mn-lt"/>
                <a:ea typeface="Arial Unicode MS" pitchFamily="34" charset="-128"/>
                <a:cs typeface="Arial Unicode MS" pitchFamily="34" charset="-128"/>
              </a:rPr>
              <a:t>100 </a:t>
            </a:r>
            <a:r>
              <a:rPr lang="en-US" sz="800" dirty="0">
                <a:solidFill>
                  <a:schemeClr val="bg1"/>
                </a:solidFill>
                <a:latin typeface="+mn-lt"/>
                <a:ea typeface="Arial Unicode MS" pitchFamily="34" charset="-128"/>
                <a:cs typeface="Arial Unicode MS" pitchFamily="34" charset="-128"/>
              </a:rPr>
              <a:t>bps per year, distributed equally across all quarters.  Expenses are attributed to income returns only, in accordance with ODCE</a:t>
            </a:r>
            <a:r>
              <a:rPr lang="en-US" sz="800" dirty="0" smtClean="0">
                <a:solidFill>
                  <a:schemeClr val="bg1"/>
                </a:solidFill>
                <a:latin typeface="+mn-lt"/>
                <a:ea typeface="Arial Unicode MS" pitchFamily="34" charset="-128"/>
                <a:cs typeface="Arial Unicode MS" pitchFamily="34" charset="-128"/>
              </a:rPr>
              <a:t>.  Assumes </a:t>
            </a:r>
            <a:r>
              <a:rPr lang="en-US" sz="800" dirty="0" smtClean="0">
                <a:solidFill>
                  <a:schemeClr val="bg1"/>
                </a:solidFill>
                <a:latin typeface="+mn-lt"/>
                <a:ea typeface="Arial Unicode MS" pitchFamily="34" charset="-128"/>
                <a:cs typeface="Arial Unicode MS" pitchFamily="34" charset="-128"/>
              </a:rPr>
              <a:t>no</a:t>
            </a:r>
            <a:r>
              <a:rPr lang="en-US" sz="800" dirty="0" smtClean="0">
                <a:solidFill>
                  <a:schemeClr val="bg1"/>
                </a:solidFill>
                <a:latin typeface="+mn-lt"/>
                <a:ea typeface="Arial Unicode MS" pitchFamily="34" charset="-128"/>
                <a:cs typeface="Arial Unicode MS" pitchFamily="34" charset="-128"/>
              </a:rPr>
              <a:t> </a:t>
            </a:r>
            <a:r>
              <a:rPr lang="en-US" sz="800" dirty="0" smtClean="0">
                <a:solidFill>
                  <a:schemeClr val="bg1"/>
                </a:solidFill>
                <a:latin typeface="+mn-lt"/>
                <a:ea typeface="Arial Unicode MS" pitchFamily="34" charset="-128"/>
                <a:cs typeface="Arial Unicode MS" pitchFamily="34" charset="-128"/>
              </a:rPr>
              <a:t>reinvestment of net income.</a:t>
            </a:r>
            <a:endParaRPr lang="en-US" sz="800" dirty="0">
              <a:solidFill>
                <a:schemeClr val="bg1"/>
              </a:solidFill>
              <a:latin typeface="+mn-lt"/>
              <a:ea typeface="Arial Unicode MS" pitchFamily="34" charset="-128"/>
              <a:cs typeface="Arial Unicode MS" pitchFamily="34" charset="-128"/>
            </a:endParaRPr>
          </a:p>
        </p:txBody>
      </p:sp>
      <p:sp>
        <p:nvSpPr>
          <p:cNvPr id="1852421" name="Text Box 5"/>
          <p:cNvSpPr txBox="1">
            <a:spLocks noChangeArrowheads="1"/>
          </p:cNvSpPr>
          <p:nvPr/>
        </p:nvSpPr>
        <p:spPr bwMode="auto">
          <a:xfrm>
            <a:off x="6553200" y="2438400"/>
            <a:ext cx="1181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b="1">
                <a:solidFill>
                  <a:schemeClr val="bg1"/>
                </a:solidFill>
                <a:latin typeface="+mn-lt"/>
              </a:rPr>
              <a:t>Income Component</a:t>
            </a:r>
          </a:p>
        </p:txBody>
      </p:sp>
      <p:sp>
        <p:nvSpPr>
          <p:cNvPr id="1852422" name="Text Box 6"/>
          <p:cNvSpPr txBox="1">
            <a:spLocks noChangeArrowheads="1"/>
          </p:cNvSpPr>
          <p:nvPr/>
        </p:nvSpPr>
        <p:spPr bwMode="auto">
          <a:xfrm>
            <a:off x="6400800" y="4953000"/>
            <a:ext cx="130016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chemeClr val="bg1"/>
                </a:solidFill>
                <a:latin typeface="+mn-lt"/>
              </a:rPr>
              <a:t>Income Component</a:t>
            </a:r>
          </a:p>
        </p:txBody>
      </p:sp>
      <p:graphicFrame>
        <p:nvGraphicFramePr>
          <p:cNvPr id="2" name="Chart 1"/>
          <p:cNvGraphicFramePr/>
          <p:nvPr>
            <p:extLst>
              <p:ext uri="{D42A27DB-BD31-4B8C-83A1-F6EECF244321}">
                <p14:modId xmlns:p14="http://schemas.microsoft.com/office/powerpoint/2010/main" val="888863644"/>
              </p:ext>
            </p:extLst>
          </p:nvPr>
        </p:nvGraphicFramePr>
        <p:xfrm>
          <a:off x="549274" y="838200"/>
          <a:ext cx="8594725" cy="548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13855</TotalTime>
  <Words>135</Words>
  <Application>Microsoft Office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REITs Have Provided Comparable Income With Much Higher Capital Appreciation Than Other Real Estate Investments</vt:lpstr>
    </vt:vector>
  </TitlesOfParts>
  <Company>5 Oceans Creative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Carolyn Luton</dc:creator>
  <cp:lastModifiedBy>Brad Case</cp:lastModifiedBy>
  <cp:revision>856</cp:revision>
  <cp:lastPrinted>2012-10-31T16:19:05Z</cp:lastPrinted>
  <dcterms:created xsi:type="dcterms:W3CDTF">2007-07-09T20:18:17Z</dcterms:created>
  <dcterms:modified xsi:type="dcterms:W3CDTF">2013-10-24T14:32:46Z</dcterms:modified>
</cp:coreProperties>
</file>