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1549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FF"/>
    <a:srgbClr val="006699"/>
    <a:srgbClr val="0099FF"/>
    <a:srgbClr val="FF9933"/>
    <a:srgbClr val="FF6600"/>
    <a:srgbClr val="CC99FF"/>
    <a:srgbClr val="003366"/>
    <a:srgbClr val="CC0000"/>
    <a:srgbClr val="CC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86" autoAdjust="0"/>
    <p:restoredTop sz="99763" autoAdjust="0"/>
  </p:normalViewPr>
  <p:slideViewPr>
    <p:cSldViewPr>
      <p:cViewPr>
        <p:scale>
          <a:sx n="100" d="100"/>
          <a:sy n="100" d="100"/>
        </p:scale>
        <p:origin x="-132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26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%20-%20Real%20Est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Correlations Between Public and Private Real Estate Returns Increase with the Investment Horizon</a:t>
            </a:r>
          </a:p>
        </c:rich>
      </c:tx>
      <c:layout>
        <c:manualLayout>
          <c:xMode val="edge"/>
          <c:yMode val="edge"/>
          <c:x val="0.14467408585055644"/>
          <c:y val="2.909090909090909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605723370429252"/>
          <c:y val="0.15454559174857221"/>
          <c:w val="0.86168521462639114"/>
          <c:h val="0.68363697055839001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Correlations!$KF$2</c:f>
              <c:strCache>
                <c:ptCount val="1"/>
                <c:pt idx="0">
                  <c:v>Unlevered Core Properties (NCREIF TBI)</c:v>
                </c:pt>
              </c:strCache>
            </c:strRef>
          </c:tx>
          <c:spPr>
            <a:solidFill>
              <a:schemeClr val="bg2"/>
            </a:solidFill>
            <a:ln w="12700">
              <a:noFill/>
              <a:prstDash val="solid"/>
            </a:ln>
          </c:spPr>
          <c:invertIfNegative val="0"/>
          <c:cat>
            <c:numRef>
              <c:f>Correlations!$KD$3:$KD$22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7">
                  <c:v>8</c:v>
                </c:pt>
                <c:pt idx="11">
                  <c:v>12</c:v>
                </c:pt>
                <c:pt idx="15">
                  <c:v>16</c:v>
                </c:pt>
                <c:pt idx="19">
                  <c:v>20</c:v>
                </c:pt>
              </c:numCache>
            </c:numRef>
          </c:cat>
          <c:val>
            <c:numRef>
              <c:f>Correlations!$KF$3:$KF$22</c:f>
              <c:numCache>
                <c:formatCode>0.000</c:formatCode>
                <c:ptCount val="20"/>
                <c:pt idx="0">
                  <c:v>3.905317749280568E-2</c:v>
                </c:pt>
                <c:pt idx="1">
                  <c:v>7.2125744627861643E-2</c:v>
                </c:pt>
                <c:pt idx="2">
                  <c:v>0.16290621166354743</c:v>
                </c:pt>
                <c:pt idx="3">
                  <c:v>0.23364990561566584</c:v>
                </c:pt>
                <c:pt idx="4">
                  <c:v>0.32322619428162785</c:v>
                </c:pt>
                <c:pt idx="5">
                  <c:v>0.35392441033474936</c:v>
                </c:pt>
                <c:pt idx="6">
                  <c:v>0.40427045565580438</c:v>
                </c:pt>
                <c:pt idx="7">
                  <c:v>0.41007977270136192</c:v>
                </c:pt>
                <c:pt idx="8">
                  <c:v>0.42306758576644077</c:v>
                </c:pt>
                <c:pt idx="9">
                  <c:v>0.47742911069727467</c:v>
                </c:pt>
                <c:pt idx="10">
                  <c:v>0.49129850124513513</c:v>
                </c:pt>
                <c:pt idx="11">
                  <c:v>0.49339045827181505</c:v>
                </c:pt>
                <c:pt idx="12">
                  <c:v>0.47984389550947404</c:v>
                </c:pt>
                <c:pt idx="13">
                  <c:v>0.48748400400892689</c:v>
                </c:pt>
                <c:pt idx="14">
                  <c:v>0.48465299331285727</c:v>
                </c:pt>
                <c:pt idx="15">
                  <c:v>0.4704443260759561</c:v>
                </c:pt>
                <c:pt idx="16">
                  <c:v>0.47711308428066895</c:v>
                </c:pt>
                <c:pt idx="17">
                  <c:v>0.51926954294462724</c:v>
                </c:pt>
                <c:pt idx="18">
                  <c:v>0.52343762349673162</c:v>
                </c:pt>
                <c:pt idx="19">
                  <c:v>0.5094264691099637</c:v>
                </c:pt>
              </c:numCache>
            </c:numRef>
          </c:val>
        </c:ser>
        <c:ser>
          <c:idx val="1"/>
          <c:order val="1"/>
          <c:tx>
            <c:strRef>
              <c:f>Correlations!$KE$2</c:f>
              <c:strCache>
                <c:ptCount val="1"/>
                <c:pt idx="0">
                  <c:v>Unlevered Core Properties (NCREIF Property Index)</c:v>
                </c:pt>
              </c:strCache>
            </c:strRef>
          </c:tx>
          <c:spPr>
            <a:solidFill>
              <a:srgbClr val="3333FF"/>
            </a:solidFill>
            <a:ln w="12700">
              <a:noFill/>
              <a:prstDash val="solid"/>
            </a:ln>
          </c:spPr>
          <c:invertIfNegative val="0"/>
          <c:dPt>
            <c:idx val="27"/>
            <c:invertIfNegative val="0"/>
            <c:bubble3D val="0"/>
          </c:dPt>
          <c:cat>
            <c:numRef>
              <c:f>Correlations!$KD$3:$KD$22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7">
                  <c:v>8</c:v>
                </c:pt>
                <c:pt idx="11">
                  <c:v>12</c:v>
                </c:pt>
                <c:pt idx="15">
                  <c:v>16</c:v>
                </c:pt>
                <c:pt idx="19">
                  <c:v>20</c:v>
                </c:pt>
              </c:numCache>
            </c:numRef>
          </c:cat>
          <c:val>
            <c:numRef>
              <c:f>Correlations!$KE$3:$KE$22</c:f>
              <c:numCache>
                <c:formatCode>0.000</c:formatCode>
                <c:ptCount val="20"/>
                <c:pt idx="0">
                  <c:v>0.15144892592038908</c:v>
                </c:pt>
                <c:pt idx="1">
                  <c:v>0.11596836862603171</c:v>
                </c:pt>
                <c:pt idx="2">
                  <c:v>0.13858433493525671</c:v>
                </c:pt>
                <c:pt idx="3">
                  <c:v>0.17434986578409284</c:v>
                </c:pt>
                <c:pt idx="4">
                  <c:v>0.22554056478340001</c:v>
                </c:pt>
                <c:pt idx="5">
                  <c:v>0.25781048199875983</c:v>
                </c:pt>
                <c:pt idx="6">
                  <c:v>0.28270493022095133</c:v>
                </c:pt>
                <c:pt idx="7">
                  <c:v>0.30320820228433643</c:v>
                </c:pt>
                <c:pt idx="8">
                  <c:v>0.32779088506890874</c:v>
                </c:pt>
                <c:pt idx="9">
                  <c:v>0.36505417215180325</c:v>
                </c:pt>
                <c:pt idx="10">
                  <c:v>0.37850708202798738</c:v>
                </c:pt>
                <c:pt idx="11">
                  <c:v>0.38346160234705196</c:v>
                </c:pt>
                <c:pt idx="12">
                  <c:v>0.39361849138247063</c:v>
                </c:pt>
                <c:pt idx="13">
                  <c:v>0.40581208330255958</c:v>
                </c:pt>
                <c:pt idx="14">
                  <c:v>0.4116219641575059</c:v>
                </c:pt>
                <c:pt idx="15">
                  <c:v>0.4237276696256374</c:v>
                </c:pt>
                <c:pt idx="16">
                  <c:v>0.44473142967152662</c:v>
                </c:pt>
                <c:pt idx="17">
                  <c:v>0.48564776646640112</c:v>
                </c:pt>
                <c:pt idx="18">
                  <c:v>0.51192680661255374</c:v>
                </c:pt>
                <c:pt idx="19">
                  <c:v>0.52211611647738043</c:v>
                </c:pt>
              </c:numCache>
            </c:numRef>
          </c:val>
        </c:ser>
        <c:ser>
          <c:idx val="3"/>
          <c:order val="2"/>
          <c:tx>
            <c:strRef>
              <c:f>Correlations!$KG$2</c:f>
              <c:strCache>
                <c:ptCount val="1"/>
                <c:pt idx="0">
                  <c:v>Core Funds (NCREIF ODCE Index)</c:v>
                </c:pt>
              </c:strCache>
            </c:strRef>
          </c:tx>
          <c:spPr>
            <a:solidFill>
              <a:srgbClr val="CC99FF"/>
            </a:solidFill>
            <a:ln w="12700">
              <a:noFill/>
              <a:prstDash val="solid"/>
            </a:ln>
          </c:spPr>
          <c:invertIfNegative val="0"/>
          <c:cat>
            <c:numRef>
              <c:f>Correlations!$KD$3:$KD$22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7">
                  <c:v>8</c:v>
                </c:pt>
                <c:pt idx="11">
                  <c:v>12</c:v>
                </c:pt>
                <c:pt idx="15">
                  <c:v>16</c:v>
                </c:pt>
                <c:pt idx="19">
                  <c:v>20</c:v>
                </c:pt>
              </c:numCache>
            </c:numRef>
          </c:cat>
          <c:val>
            <c:numRef>
              <c:f>Correlations!$KG$3:$KG$22</c:f>
              <c:numCache>
                <c:formatCode>0.000</c:formatCode>
                <c:ptCount val="20"/>
                <c:pt idx="0">
                  <c:v>0.14116344475564679</c:v>
                </c:pt>
                <c:pt idx="1">
                  <c:v>0.10966217367737967</c:v>
                </c:pt>
                <c:pt idx="2">
                  <c:v>0.13471528733911678</c:v>
                </c:pt>
                <c:pt idx="3">
                  <c:v>0.18439351494352402</c:v>
                </c:pt>
                <c:pt idx="4">
                  <c:v>0.24198435599540505</c:v>
                </c:pt>
                <c:pt idx="5">
                  <c:v>0.27695300475846119</c:v>
                </c:pt>
                <c:pt idx="6">
                  <c:v>0.30100080178467448</c:v>
                </c:pt>
                <c:pt idx="7">
                  <c:v>0.32215640669502682</c:v>
                </c:pt>
                <c:pt idx="8">
                  <c:v>0.34983972280457198</c:v>
                </c:pt>
                <c:pt idx="9">
                  <c:v>0.38750462182486356</c:v>
                </c:pt>
                <c:pt idx="10">
                  <c:v>0.40076041621203862</c:v>
                </c:pt>
                <c:pt idx="11">
                  <c:v>0.40380730429912948</c:v>
                </c:pt>
                <c:pt idx="12">
                  <c:v>0.41294348669520192</c:v>
                </c:pt>
                <c:pt idx="13">
                  <c:v>0.42240039120334427</c:v>
                </c:pt>
                <c:pt idx="14">
                  <c:v>0.42590067233909351</c:v>
                </c:pt>
                <c:pt idx="15">
                  <c:v>0.43728605165184464</c:v>
                </c:pt>
                <c:pt idx="16">
                  <c:v>0.45794823433036369</c:v>
                </c:pt>
                <c:pt idx="17">
                  <c:v>0.4988359238861666</c:v>
                </c:pt>
                <c:pt idx="18">
                  <c:v>0.52548309165508755</c:v>
                </c:pt>
                <c:pt idx="19">
                  <c:v>0.53496057881821302</c:v>
                </c:pt>
              </c:numCache>
            </c:numRef>
          </c:val>
        </c:ser>
        <c:ser>
          <c:idx val="4"/>
          <c:order val="3"/>
          <c:tx>
            <c:strRef>
              <c:f>Correlations!$KH$2</c:f>
              <c:strCache>
                <c:ptCount val="1"/>
                <c:pt idx="0">
                  <c:v>Value Added Funds (NCREIF/Townsend Indices)</c:v>
                </c:pt>
              </c:strCache>
            </c:strRef>
          </c:tx>
          <c:spPr>
            <a:solidFill>
              <a:srgbClr val="00CCFF"/>
            </a:solidFill>
            <a:ln w="12700">
              <a:noFill/>
            </a:ln>
          </c:spPr>
          <c:invertIfNegative val="0"/>
          <c:cat>
            <c:numRef>
              <c:f>Correlations!$KD$3:$KD$22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7">
                  <c:v>8</c:v>
                </c:pt>
                <c:pt idx="11">
                  <c:v>12</c:v>
                </c:pt>
                <c:pt idx="15">
                  <c:v>16</c:v>
                </c:pt>
                <c:pt idx="19">
                  <c:v>20</c:v>
                </c:pt>
              </c:numCache>
            </c:numRef>
          </c:cat>
          <c:val>
            <c:numRef>
              <c:f>Correlations!$KH$3:$KH$22</c:f>
              <c:numCache>
                <c:formatCode>0.000</c:formatCode>
                <c:ptCount val="20"/>
                <c:pt idx="0">
                  <c:v>0.12477573178648951</c:v>
                </c:pt>
                <c:pt idx="1">
                  <c:v>8.4534641184531828E-2</c:v>
                </c:pt>
                <c:pt idx="2">
                  <c:v>9.4030567683306573E-2</c:v>
                </c:pt>
                <c:pt idx="3">
                  <c:v>0.13010591090144816</c:v>
                </c:pt>
                <c:pt idx="4">
                  <c:v>0.18993645185234623</c:v>
                </c:pt>
                <c:pt idx="5">
                  <c:v>0.21820011332469297</c:v>
                </c:pt>
                <c:pt idx="6">
                  <c:v>0.24577103115382748</c:v>
                </c:pt>
                <c:pt idx="7">
                  <c:v>0.27589367624495886</c:v>
                </c:pt>
                <c:pt idx="8">
                  <c:v>0.30950887897706147</c:v>
                </c:pt>
                <c:pt idx="9">
                  <c:v>0.35502492330136776</c:v>
                </c:pt>
                <c:pt idx="10">
                  <c:v>0.37138704172692172</c:v>
                </c:pt>
                <c:pt idx="11">
                  <c:v>0.38159856631978495</c:v>
                </c:pt>
                <c:pt idx="12">
                  <c:v>0.39311598319920577</c:v>
                </c:pt>
                <c:pt idx="13">
                  <c:v>0.40238847357696872</c:v>
                </c:pt>
                <c:pt idx="14">
                  <c:v>0.40951339168577761</c:v>
                </c:pt>
                <c:pt idx="15">
                  <c:v>0.41617017357600705</c:v>
                </c:pt>
                <c:pt idx="16">
                  <c:v>0.44122455168289909</c:v>
                </c:pt>
                <c:pt idx="17">
                  <c:v>0.5031691494244005</c:v>
                </c:pt>
                <c:pt idx="18">
                  <c:v>0.52198953307395135</c:v>
                </c:pt>
                <c:pt idx="19">
                  <c:v>0.51299043280777012</c:v>
                </c:pt>
              </c:numCache>
            </c:numRef>
          </c:val>
        </c:ser>
        <c:ser>
          <c:idx val="5"/>
          <c:order val="4"/>
          <c:tx>
            <c:strRef>
              <c:f>Correlations!$KI$2</c:f>
              <c:strCache>
                <c:ptCount val="1"/>
                <c:pt idx="0">
                  <c:v>Opportunistic Funds (NCREIF/Townsend Indices)</c:v>
                </c:pt>
              </c:strCache>
            </c:strRef>
          </c:tx>
          <c:spPr>
            <a:solidFill>
              <a:srgbClr val="FF9933"/>
            </a:solidFill>
            <a:ln w="12700">
              <a:noFill/>
            </a:ln>
          </c:spPr>
          <c:invertIfNegative val="0"/>
          <c:cat>
            <c:numRef>
              <c:f>Correlations!$KD$3:$KD$22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7">
                  <c:v>8</c:v>
                </c:pt>
                <c:pt idx="11">
                  <c:v>12</c:v>
                </c:pt>
                <c:pt idx="15">
                  <c:v>16</c:v>
                </c:pt>
                <c:pt idx="19">
                  <c:v>20</c:v>
                </c:pt>
              </c:numCache>
            </c:numRef>
          </c:cat>
          <c:val>
            <c:numRef>
              <c:f>Correlations!$KI$3:$KI$22</c:f>
              <c:numCache>
                <c:formatCode>0.000</c:formatCode>
                <c:ptCount val="20"/>
                <c:pt idx="0">
                  <c:v>0.23499731857039499</c:v>
                </c:pt>
                <c:pt idx="1">
                  <c:v>0.24963093705074554</c:v>
                </c:pt>
                <c:pt idx="2">
                  <c:v>0.24650511991626628</c:v>
                </c:pt>
                <c:pt idx="3">
                  <c:v>0.26111493497449861</c:v>
                </c:pt>
                <c:pt idx="4">
                  <c:v>0.28805464496540278</c:v>
                </c:pt>
                <c:pt idx="5">
                  <c:v>0.30819823781315586</c:v>
                </c:pt>
                <c:pt idx="6">
                  <c:v>0.31907936049654934</c:v>
                </c:pt>
                <c:pt idx="7">
                  <c:v>0.32899147278837509</c:v>
                </c:pt>
                <c:pt idx="8">
                  <c:v>0.33613158143052441</c:v>
                </c:pt>
                <c:pt idx="9">
                  <c:v>0.35551208809558305</c:v>
                </c:pt>
                <c:pt idx="10">
                  <c:v>0.35518298885510879</c:v>
                </c:pt>
                <c:pt idx="11">
                  <c:v>0.35676516630317912</c:v>
                </c:pt>
                <c:pt idx="12">
                  <c:v>0.36397042488952269</c:v>
                </c:pt>
                <c:pt idx="13">
                  <c:v>0.36715082784983821</c:v>
                </c:pt>
                <c:pt idx="14">
                  <c:v>0.36925755180738501</c:v>
                </c:pt>
                <c:pt idx="15">
                  <c:v>0.37371786510059668</c:v>
                </c:pt>
                <c:pt idx="16">
                  <c:v>0.39068670805526984</c:v>
                </c:pt>
                <c:pt idx="17">
                  <c:v>0.4297442306461362</c:v>
                </c:pt>
                <c:pt idx="18">
                  <c:v>0.44580585733457945</c:v>
                </c:pt>
                <c:pt idx="19">
                  <c:v>0.43747573775471815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50496"/>
        <c:axId val="35877632"/>
      </c:barChart>
      <c:catAx>
        <c:axId val="35850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Investment Horizon (quarters)</a:t>
                </a:r>
              </a:p>
            </c:rich>
          </c:tx>
          <c:layout>
            <c:manualLayout>
              <c:xMode val="edge"/>
              <c:yMode val="edge"/>
              <c:x val="0.42925278219395868"/>
              <c:y val="0.8872734908136482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8776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58776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Correlation with Returns on Publicly Traded Equity REITs</a:t>
                </a:r>
              </a:p>
            </c:rich>
          </c:tx>
          <c:layout>
            <c:manualLayout>
              <c:xMode val="edge"/>
              <c:yMode val="edge"/>
              <c:x val="2.5437201907790145E-2"/>
              <c:y val="0.24727291815795752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850496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2.5890996904342913E-2"/>
          <c:y val="0.93030379384395134"/>
          <c:w val="0.93787363039652671"/>
          <c:h val="6.9696206156048671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fld id="{0FB56E35-DF9E-4CE3-A1C1-0C861B1EE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8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05" y="4416426"/>
            <a:ext cx="5504204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fld id="{D8D92DD6-57B8-4F87-8544-81DAEB6CE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62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789A5-9E36-4B4C-8717-12F7E11BD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818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06FE7-D2CD-4A8E-B513-C2738E01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171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47689-F350-4C18-9CE4-A7622A652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9910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3F879-DABB-4235-93D7-7B3EC533A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409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5525-EA4A-4ED4-A508-0B44CFF4A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6664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432B9-7C36-4B45-9968-E9517BBAB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61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357D7-F553-4AAD-BF8F-994B75AB8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915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A82DD-D78A-4CD3-AD5B-75490E34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8905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A215F-C21D-4779-9CFB-3F82A1DC3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7692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D3BFF-76EC-4A64-98AE-C8DFB49E5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9744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73C26-E5F8-4F03-A8C6-8780CCE14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67094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5AC8C-028C-4D16-929E-AE9085A3D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2985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6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636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68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1738FCA5-7D49-4C12-80E5-52BC06030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8572BA2-EE7E-4E39-99F9-9A6178483832}" type="slidenum">
              <a:rPr lang="en-US" sz="1200">
                <a:solidFill>
                  <a:schemeClr val="bg1"/>
                </a:solidFill>
                <a:latin typeface="Arial" charset="0"/>
              </a:rPr>
              <a:pPr/>
              <a:t>1</a:t>
            </a:fld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533400" y="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Correlation of REIT Returns with</a:t>
            </a:r>
            <a:b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Real Estate Investment Returns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33400" y="6324600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® analysis of data from FTSE NAREIT All Equity REITs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Index, NCREIF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Property Index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, and NCREIF Open-End Diversified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Core Equity (ODCE) Fund Index,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1978Q1-2013Q2;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NCREIF/Townsend Value-Add Fund Index,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1988Q2-2013Q2;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and from NCREIF/Townsend Opportunistic Fund Index,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</a:rPr>
              <a:t>1988Q4-2013Q2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pitchFamily="34" charset="0"/>
              </a:rPr>
              <a:t>.</a:t>
            </a:r>
            <a:endParaRPr lang="en-US" sz="800" dirty="0">
              <a:solidFill>
                <a:schemeClr val="bg1"/>
              </a:solidFill>
              <a:latin typeface="Arial Unicode MS" pitchFamily="34" charset="-128"/>
              <a:cs typeface="Tahoma" pitchFamily="34" charset="0"/>
            </a:endParaRPr>
          </a:p>
        </p:txBody>
      </p:sp>
      <p:sp>
        <p:nvSpPr>
          <p:cNvPr id="2055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2743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Correlations over one-quarter investment horizons reflect spillover in REIT returns and appraisal error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Correlations increase as the investment horizon lengthens as REIT mispricing and appraisal errors are corrected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This correlation pattern is characteristic of indexes in the same asset class that are measured with “error”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Contemporaneous correlations stabilize after 12 quarters in the 50% range, consistent with the existence of a lead-lag relationship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597037"/>
              </p:ext>
            </p:extLst>
          </p:nvPr>
        </p:nvGraphicFramePr>
        <p:xfrm>
          <a:off x="3200400" y="990600"/>
          <a:ext cx="5838825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16463</TotalTime>
  <Words>149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869</cp:revision>
  <cp:lastPrinted>2012-10-31T16:24:08Z</cp:lastPrinted>
  <dcterms:created xsi:type="dcterms:W3CDTF">2007-07-09T20:18:17Z</dcterms:created>
  <dcterms:modified xsi:type="dcterms:W3CDTF">2013-10-30T17:29:37Z</dcterms:modified>
</cp:coreProperties>
</file>