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3" r:id="rId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0066FF"/>
    <a:srgbClr val="FF0000"/>
    <a:srgbClr val="99FF33"/>
    <a:srgbClr val="CC99FF"/>
    <a:srgbClr val="CC0000"/>
    <a:srgbClr val="00FF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753" autoAdjust="0"/>
  </p:normalViewPr>
  <p:slideViewPr>
    <p:cSldViewPr>
      <p:cViewPr>
        <p:scale>
          <a:sx n="100" d="100"/>
          <a:sy n="100" d="100"/>
        </p:scale>
        <p:origin x="-214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84466019417473E-2"/>
          <c:y val="4.9450549450549448E-2"/>
          <c:w val="0.93689320388349517"/>
          <c:h val="0.844322344322344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ODCE</c:v>
                </c:pt>
              </c:strCache>
            </c:strRef>
          </c:tx>
          <c:spPr>
            <a:solidFill>
              <a:srgbClr val="CC99FF"/>
            </a:solidFill>
            <a:ln w="12662">
              <a:solidFill>
                <a:schemeClr val="tx1"/>
              </a:solidFill>
              <a:prstDash val="solid"/>
            </a:ln>
          </c:spPr>
          <c:invertIfNegative val="0"/>
          <c:dLbls>
            <c:numFmt formatCode="0.00" sourceLinked="0"/>
            <c:spPr>
              <a:noFill/>
              <a:ln w="25323">
                <a:noFill/>
              </a:ln>
            </c:spPr>
            <c:txPr>
              <a:bodyPr/>
              <a:lstStyle/>
              <a:p>
                <a:pPr>
                  <a:defRPr sz="997" b="0" i="0" u="none" strike="noStrike" baseline="0">
                    <a:solidFill>
                      <a:schemeClr val="tx1"/>
                    </a:solidFill>
                    <a:latin typeface="Arial Unicode MS"/>
                    <a:ea typeface="Arial Unicode MS"/>
                    <a:cs typeface="Arial Unicode M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Sheet1!$B$2</c:f>
              <c:numCache>
                <c:formatCode>0.00</c:formatCode>
                <c:ptCount val="1"/>
                <c:pt idx="0">
                  <c:v>1.2513715311248548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Value Added</c:v>
                </c:pt>
              </c:strCache>
            </c:strRef>
          </c:tx>
          <c:spPr>
            <a:solidFill>
              <a:srgbClr val="0066FF"/>
            </a:solidFill>
          </c:spPr>
          <c:invertIfNegative val="0"/>
          <c:dLbls>
            <c:dLbl>
              <c:idx val="0"/>
              <c:numFmt formatCode="#,##0.00" sourceLinked="0"/>
              <c:spPr/>
              <c:txPr>
                <a:bodyPr/>
                <a:lstStyle/>
                <a:p>
                  <a:pPr>
                    <a:defRPr sz="1000" b="0"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" sourceLinked="0"/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Sheet1!$B$3</c:f>
              <c:numCache>
                <c:formatCode>0.00</c:formatCode>
                <c:ptCount val="1"/>
                <c:pt idx="0">
                  <c:v>1.5517016803090853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Opportunistic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dLbls>
            <c:numFmt formatCode="#,##0.00" sourceLinked="0"/>
            <c:txPr>
              <a:bodyPr/>
              <a:lstStyle/>
              <a:p>
                <a:pPr>
                  <a:defRPr sz="1000" b="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Sheet1!$B$4</c:f>
              <c:numCache>
                <c:formatCode>0.00</c:formatCode>
                <c:ptCount val="1"/>
                <c:pt idx="0">
                  <c:v>1.8349728163466286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Equity REITs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numFmt formatCode="#,##0.00" sourceLinked="0"/>
            <c:txPr>
              <a:bodyPr/>
              <a:lstStyle/>
              <a:p>
                <a:pPr>
                  <a:defRPr sz="1000" b="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Sheet1!$B$5</c:f>
              <c:numCache>
                <c:formatCode>0.00</c:formatCode>
                <c:ptCount val="1"/>
                <c:pt idx="0">
                  <c:v>0.69194528956843615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50"/>
        <c:axId val="35837824"/>
        <c:axId val="35905536"/>
      </c:barChart>
      <c:catAx>
        <c:axId val="35837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96" b="1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359055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5905536"/>
        <c:scaling>
          <c:orientation val="minMax"/>
          <c:max val="2"/>
        </c:scaling>
        <c:delete val="0"/>
        <c:axPos val="l"/>
        <c:majorGridlines>
          <c:spPr>
            <a:ln w="3165">
              <a:solidFill>
                <a:schemeClr val="tx1"/>
              </a:solidFill>
              <a:prstDash val="solid"/>
            </a:ln>
          </c:spPr>
        </c:majorGridlines>
        <c:numFmt formatCode="0.00" sourceLinked="1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96" b="1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35837824"/>
        <c:crosses val="autoZero"/>
        <c:crossBetween val="between"/>
      </c:valAx>
      <c:spPr>
        <a:noFill/>
        <a:ln w="12662">
          <a:solidFill>
            <a:schemeClr val="tx1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23665048543689321"/>
          <c:y val="0.94139194139194138"/>
          <c:w val="0.53856665487402977"/>
          <c:h val="5.8608185183307425E-2"/>
        </c:manualLayout>
      </c:layout>
      <c:overlay val="0"/>
      <c:spPr>
        <a:solidFill>
          <a:schemeClr val="bg1"/>
        </a:solidFill>
        <a:ln w="3165">
          <a:solidFill>
            <a:schemeClr val="tx1"/>
          </a:solidFill>
          <a:prstDash val="solid"/>
        </a:ln>
      </c:spPr>
      <c:txPr>
        <a:bodyPr/>
        <a:lstStyle/>
        <a:p>
          <a:pPr>
            <a:defRPr sz="1097" b="1" i="0" u="none" strike="noStrike" baseline="0">
              <a:solidFill>
                <a:schemeClr val="tx1"/>
              </a:solidFill>
              <a:latin typeface="Arial Unicode MS"/>
              <a:ea typeface="Arial Unicode MS"/>
              <a:cs typeface="Arial Unicode M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343" b="1" i="0" u="none" strike="noStrike" baseline="0">
          <a:solidFill>
            <a:schemeClr val="tx1"/>
          </a:solidFill>
          <a:latin typeface="Arial Unicode MS"/>
          <a:ea typeface="Arial Unicode MS"/>
          <a:cs typeface="Arial Unicode MS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fld id="{BB2AF49B-B946-4798-844A-7201050946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6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4838"/>
            <a:ext cx="561340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32EE86F-20A9-4ADC-BBC7-87121E1432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74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272B7-FBCA-48A3-9DA3-0400E85C2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8988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E96F4-2306-457C-8E1B-8A777939BE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69754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BF27F-6E39-405B-83DD-FB56B3D8E8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7663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29BD9914-52BC-4B82-B679-31285EF0B8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39202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99930-B3B0-4251-80A1-E72D4D870E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64402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1A433-614D-4234-85D4-5CB761A354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68108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B960E-72D6-450F-A1A0-743D93350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2075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77501-E3A7-4CE0-AE41-3BFF03DD03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16111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D43C3-E117-4D46-B9E9-9FB417F97B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4169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A0411-243B-4BA3-B29A-CEEB1C4117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97928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88594-36B4-4EE9-89C6-9A21F321A8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86859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01F66-091E-4C07-8DCB-744711B5D3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21565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078CB33-6D0E-423F-A821-22E91C4549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2F6E-74EC-4986-9395-9166FB19C123}" type="slidenum">
              <a:rPr lang="en-US"/>
              <a:pPr/>
              <a:t>0</a:t>
            </a:fld>
            <a:endParaRPr lang="en-US"/>
          </a:p>
        </p:txBody>
      </p:sp>
      <p:sp>
        <p:nvSpPr>
          <p:cNvPr id="522242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Arial Unicode MS" pitchFamily="34" charset="-128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2900"/>
            <a:ext cx="8610600" cy="457200"/>
          </a:xfrm>
          <a:noFill/>
        </p:spPr>
        <p:txBody>
          <a:bodyPr>
            <a:spAutoFit/>
          </a:bodyPr>
          <a:lstStyle/>
          <a:p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Listed REITs Diversify a Private Equity Real Estate Portfolio</a:t>
            </a:r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1066800" y="4572000"/>
            <a:ext cx="762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>
              <a:latin typeface="Arial Unicode MS" pitchFamily="34" charset="-128"/>
            </a:endParaRPr>
          </a:p>
        </p:txBody>
      </p:sp>
      <p:sp>
        <p:nvSpPr>
          <p:cNvPr id="522245" name="Text Box 5"/>
          <p:cNvSpPr txBox="1">
            <a:spLocks noChangeArrowheads="1"/>
          </p:cNvSpPr>
          <p:nvPr/>
        </p:nvSpPr>
        <p:spPr bwMode="auto">
          <a:xfrm>
            <a:off x="457200" y="6276975"/>
            <a:ext cx="7620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Note: Based on quarterly data</a:t>
            </a:r>
            <a:r>
              <a:rPr lang="en-US" sz="900">
                <a:solidFill>
                  <a:schemeClr val="bg1"/>
                </a:solidFill>
                <a:latin typeface="Arial Unicode MS" pitchFamily="34" charset="-128"/>
              </a:rPr>
              <a:t>, </a:t>
            </a:r>
            <a:r>
              <a:rPr lang="en-US" sz="900" smtClean="0">
                <a:solidFill>
                  <a:schemeClr val="bg1"/>
                </a:solidFill>
                <a:latin typeface="Arial Unicode MS" pitchFamily="34" charset="-128"/>
              </a:rPr>
              <a:t>1988q4-2013q2.  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Fees and expenses are assumed to be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</a:rPr>
              <a:t>100 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bps per year for unlevered core properties (NPI and TBI) and 50 bps per year for publicly traded equity REITs; fees and expenses for core, value-added, and opportunistic funds are as reported.</a:t>
            </a:r>
          </a:p>
          <a:p>
            <a:pPr algn="l"/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Source: NAREIT</a:t>
            </a:r>
            <a:r>
              <a:rPr lang="en-US" sz="900" baseline="30000" dirty="0">
                <a:solidFill>
                  <a:schemeClr val="bg1"/>
                </a:solidFill>
                <a:latin typeface="Arial Unicode MS" pitchFamily="34" charset="-128"/>
              </a:rPr>
              <a:t>®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 analysis of data from NCREIF and FTSE NAREIT All Equity REITs Index</a:t>
            </a:r>
          </a:p>
        </p:txBody>
      </p:sp>
      <p:sp>
        <p:nvSpPr>
          <p:cNvPr id="522247" name="Rectangle 7"/>
          <p:cNvSpPr>
            <a:spLocks noChangeArrowheads="1"/>
          </p:cNvSpPr>
          <p:nvPr/>
        </p:nvSpPr>
        <p:spPr bwMode="auto">
          <a:xfrm>
            <a:off x="838200" y="4724400"/>
            <a:ext cx="7543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l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</a:rPr>
              <a:t>The low beta of REITs means that combining them with unlevered core property reduces portfolio volatility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</a:rPr>
              <a:t>The high beta of other private real estate investments means that combining them with unlevered core property increases portfolio volatility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</a:rPr>
              <a:t>REIT returns lead private real estate returns, providing temporal diversification that reduces risk</a:t>
            </a:r>
          </a:p>
        </p:txBody>
      </p:sp>
      <p:graphicFrame>
        <p:nvGraphicFramePr>
          <p:cNvPr id="1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32105"/>
              </p:ext>
            </p:extLst>
          </p:nvPr>
        </p:nvGraphicFramePr>
        <p:xfrm>
          <a:off x="660400" y="1041401"/>
          <a:ext cx="7818438" cy="353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15896</TotalTime>
  <Words>132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Listed REITs Diversify a Private Equity Real Estate Portfolio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434</cp:revision>
  <dcterms:created xsi:type="dcterms:W3CDTF">2007-07-09T20:18:17Z</dcterms:created>
  <dcterms:modified xsi:type="dcterms:W3CDTF">2013-10-31T13:22:03Z</dcterms:modified>
</cp:coreProperties>
</file>