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33" r:id="rId2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redith Despins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99FF33"/>
    <a:srgbClr val="CC99FF"/>
    <a:srgbClr val="FF9933"/>
    <a:srgbClr val="0000FF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545" autoAdjust="0"/>
    <p:restoredTop sz="99864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46" y="-108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dPt>
            <c:idx val="0"/>
            <c:marker>
              <c:symbol val="circle"/>
              <c:size val="10"/>
            </c:marker>
            <c:bubble3D val="0"/>
          </c:dPt>
          <c:dPt>
            <c:idx val="1"/>
            <c:marker>
              <c:symbol val="x"/>
              <c:size val="10"/>
              <c:spPr>
                <a:noFill/>
                <a:ln>
                  <a:solidFill>
                    <a:schemeClr val="tx1"/>
                  </a:solidFill>
                </a:ln>
              </c:spPr>
            </c:marker>
            <c:bubble3D val="0"/>
          </c:dPt>
          <c:dPt>
            <c:idx val="22"/>
            <c:marker>
              <c:symbol val="circle"/>
              <c:size val="10"/>
              <c:spPr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c:spPr>
            </c:marker>
            <c:bubble3D val="0"/>
          </c:dPt>
          <c:dPt>
            <c:idx val="23"/>
            <c:marker>
              <c:symbol val="x"/>
              <c:size val="10"/>
              <c:spPr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c:spPr>
            </c:marker>
            <c:bubble3D val="0"/>
          </c:dPt>
          <c:dPt>
            <c:idx val="44"/>
            <c:marker>
              <c:symbol val="circle"/>
              <c:size val="10"/>
              <c:spPr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45"/>
            <c:marker>
              <c:symbol val="x"/>
              <c:size val="10"/>
              <c:spPr>
                <a:noFill/>
                <a:ln>
                  <a:solidFill>
                    <a:srgbClr val="92D050"/>
                  </a:solidFill>
                </a:ln>
              </c:spPr>
            </c:marker>
            <c:bubble3D val="0"/>
          </c:dPt>
          <c:dPt>
            <c:idx val="60"/>
            <c:marker>
              <c:symbol val="circle"/>
              <c:size val="10"/>
              <c:spPr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c:spPr>
            </c:marker>
            <c:bubble3D val="0"/>
          </c:dPt>
          <c:dPt>
            <c:idx val="61"/>
            <c:marker>
              <c:symbol val="x"/>
              <c:size val="10"/>
              <c:spPr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c:spPr>
            </c:marker>
            <c:bubble3D val="0"/>
          </c:dPt>
          <c:dPt>
            <c:idx val="67"/>
            <c:marker>
              <c:symbol val="circle"/>
              <c:size val="10"/>
              <c:spPr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c:spPr>
            </c:marker>
            <c:bubble3D val="0"/>
          </c:dPt>
          <c:dPt>
            <c:idx val="68"/>
            <c:marker>
              <c:symbol val="x"/>
              <c:size val="10"/>
              <c:spPr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c:spPr>
            </c:marker>
            <c:bubble3D val="0"/>
          </c:dPt>
          <c:xVal>
            <c:numRef>
              <c:f>'[Chart in Microsoft PowerPoint]Leverage chart'!$L$110:$DB$110</c:f>
              <c:numCache>
                <c:formatCode>0%</c:formatCode>
                <c:ptCount val="95"/>
                <c:pt idx="0">
                  <c:v>0</c:v>
                </c:pt>
                <c:pt idx="1">
                  <c:v>0</c:v>
                </c:pt>
                <c:pt idx="2">
                  <c:v>0.01</c:v>
                </c:pt>
                <c:pt idx="3">
                  <c:v>0.02</c:v>
                </c:pt>
                <c:pt idx="4">
                  <c:v>0.03</c:v>
                </c:pt>
                <c:pt idx="5">
                  <c:v>0.04</c:v>
                </c:pt>
                <c:pt idx="6">
                  <c:v>0.05</c:v>
                </c:pt>
                <c:pt idx="7">
                  <c:v>0.06</c:v>
                </c:pt>
                <c:pt idx="8">
                  <c:v>7.0000000000000007E-2</c:v>
                </c:pt>
                <c:pt idx="9">
                  <c:v>0.08</c:v>
                </c:pt>
                <c:pt idx="10">
                  <c:v>0.09</c:v>
                </c:pt>
                <c:pt idx="11">
                  <c:v>0.1</c:v>
                </c:pt>
                <c:pt idx="12">
                  <c:v>0.11</c:v>
                </c:pt>
                <c:pt idx="13">
                  <c:v>0.12</c:v>
                </c:pt>
                <c:pt idx="14">
                  <c:v>0.13</c:v>
                </c:pt>
                <c:pt idx="15">
                  <c:v>0.14000000000000001</c:v>
                </c:pt>
                <c:pt idx="16">
                  <c:v>0.15</c:v>
                </c:pt>
                <c:pt idx="17">
                  <c:v>0.16</c:v>
                </c:pt>
                <c:pt idx="18">
                  <c:v>0.17</c:v>
                </c:pt>
                <c:pt idx="19">
                  <c:v>0.18</c:v>
                </c:pt>
                <c:pt idx="20">
                  <c:v>0.19</c:v>
                </c:pt>
                <c:pt idx="21">
                  <c:v>0.2</c:v>
                </c:pt>
                <c:pt idx="22">
                  <c:v>0.20420819855619901</c:v>
                </c:pt>
                <c:pt idx="23">
                  <c:v>0.20420819855619901</c:v>
                </c:pt>
                <c:pt idx="24">
                  <c:v>0.21</c:v>
                </c:pt>
                <c:pt idx="25">
                  <c:v>0.22</c:v>
                </c:pt>
                <c:pt idx="26">
                  <c:v>0.23</c:v>
                </c:pt>
                <c:pt idx="27">
                  <c:v>0.24</c:v>
                </c:pt>
                <c:pt idx="28">
                  <c:v>0.25</c:v>
                </c:pt>
                <c:pt idx="29">
                  <c:v>0.26</c:v>
                </c:pt>
                <c:pt idx="30">
                  <c:v>0.27</c:v>
                </c:pt>
                <c:pt idx="31">
                  <c:v>0.28000000000000003</c:v>
                </c:pt>
                <c:pt idx="32">
                  <c:v>0.28999999999999998</c:v>
                </c:pt>
                <c:pt idx="33">
                  <c:v>0.3</c:v>
                </c:pt>
                <c:pt idx="34">
                  <c:v>0.31</c:v>
                </c:pt>
                <c:pt idx="35">
                  <c:v>0.32</c:v>
                </c:pt>
                <c:pt idx="36">
                  <c:v>0.33</c:v>
                </c:pt>
                <c:pt idx="37">
                  <c:v>0.34</c:v>
                </c:pt>
                <c:pt idx="38">
                  <c:v>0.35</c:v>
                </c:pt>
                <c:pt idx="39">
                  <c:v>0.36</c:v>
                </c:pt>
                <c:pt idx="40">
                  <c:v>0.37</c:v>
                </c:pt>
                <c:pt idx="41">
                  <c:v>0.38</c:v>
                </c:pt>
                <c:pt idx="42">
                  <c:v>0.39</c:v>
                </c:pt>
                <c:pt idx="43">
                  <c:v>0.4</c:v>
                </c:pt>
                <c:pt idx="44">
                  <c:v>0.39999999999999997</c:v>
                </c:pt>
                <c:pt idx="45">
                  <c:v>0.39999999999999997</c:v>
                </c:pt>
                <c:pt idx="46">
                  <c:v>0.41</c:v>
                </c:pt>
                <c:pt idx="47">
                  <c:v>0.42</c:v>
                </c:pt>
                <c:pt idx="48">
                  <c:v>0.43</c:v>
                </c:pt>
                <c:pt idx="49">
                  <c:v>0.44</c:v>
                </c:pt>
                <c:pt idx="50">
                  <c:v>0.45</c:v>
                </c:pt>
                <c:pt idx="51">
                  <c:v>0.46</c:v>
                </c:pt>
                <c:pt idx="52">
                  <c:v>0.47</c:v>
                </c:pt>
                <c:pt idx="53">
                  <c:v>0.48</c:v>
                </c:pt>
                <c:pt idx="54">
                  <c:v>0.49</c:v>
                </c:pt>
                <c:pt idx="55">
                  <c:v>0.5</c:v>
                </c:pt>
                <c:pt idx="56">
                  <c:v>0.51</c:v>
                </c:pt>
                <c:pt idx="57">
                  <c:v>0.52</c:v>
                </c:pt>
                <c:pt idx="58">
                  <c:v>0.53</c:v>
                </c:pt>
                <c:pt idx="59">
                  <c:v>0.54</c:v>
                </c:pt>
                <c:pt idx="60">
                  <c:v>0.54549999999999998</c:v>
                </c:pt>
                <c:pt idx="61">
                  <c:v>0.54549999999999998</c:v>
                </c:pt>
                <c:pt idx="62">
                  <c:v>0.55000000000000004</c:v>
                </c:pt>
                <c:pt idx="63">
                  <c:v>0.56000000000000005</c:v>
                </c:pt>
                <c:pt idx="64">
                  <c:v>0.56999999999999995</c:v>
                </c:pt>
                <c:pt idx="65">
                  <c:v>0.57999999999999996</c:v>
                </c:pt>
                <c:pt idx="66">
                  <c:v>0.59</c:v>
                </c:pt>
                <c:pt idx="67">
                  <c:v>0.59549999999999992</c:v>
                </c:pt>
                <c:pt idx="68">
                  <c:v>0.59549999999999992</c:v>
                </c:pt>
                <c:pt idx="69">
                  <c:v>0.6</c:v>
                </c:pt>
                <c:pt idx="70">
                  <c:v>0.61</c:v>
                </c:pt>
                <c:pt idx="71">
                  <c:v>0.62</c:v>
                </c:pt>
                <c:pt idx="72">
                  <c:v>0.63</c:v>
                </c:pt>
                <c:pt idx="73">
                  <c:v>0.64</c:v>
                </c:pt>
                <c:pt idx="74">
                  <c:v>0.65</c:v>
                </c:pt>
                <c:pt idx="75">
                  <c:v>0.66</c:v>
                </c:pt>
                <c:pt idx="76">
                  <c:v>0.67</c:v>
                </c:pt>
                <c:pt idx="77">
                  <c:v>0.68</c:v>
                </c:pt>
                <c:pt idx="78">
                  <c:v>0.69</c:v>
                </c:pt>
                <c:pt idx="79">
                  <c:v>0.7</c:v>
                </c:pt>
                <c:pt idx="80">
                  <c:v>0.71</c:v>
                </c:pt>
                <c:pt idx="81">
                  <c:v>0.72</c:v>
                </c:pt>
                <c:pt idx="82">
                  <c:v>0.73</c:v>
                </c:pt>
                <c:pt idx="83">
                  <c:v>0.74</c:v>
                </c:pt>
                <c:pt idx="84">
                  <c:v>0.75</c:v>
                </c:pt>
                <c:pt idx="85">
                  <c:v>0.76</c:v>
                </c:pt>
                <c:pt idx="86">
                  <c:v>0.77</c:v>
                </c:pt>
                <c:pt idx="87">
                  <c:v>0.78</c:v>
                </c:pt>
                <c:pt idx="88">
                  <c:v>0.79</c:v>
                </c:pt>
                <c:pt idx="89">
                  <c:v>0.8</c:v>
                </c:pt>
                <c:pt idx="90">
                  <c:v>0.81</c:v>
                </c:pt>
                <c:pt idx="91">
                  <c:v>0.82</c:v>
                </c:pt>
                <c:pt idx="92">
                  <c:v>0.83</c:v>
                </c:pt>
                <c:pt idx="93">
                  <c:v>0.84</c:v>
                </c:pt>
                <c:pt idx="94">
                  <c:v>0.85</c:v>
                </c:pt>
              </c:numCache>
            </c:numRef>
          </c:xVal>
          <c:yVal>
            <c:numRef>
              <c:f>'[Chart in Microsoft PowerPoint]Leverage chart'!$L$117:$DB$117</c:f>
              <c:numCache>
                <c:formatCode>_(* #,##0.00_);_(* \(#,##0.00\);_(* "-"??_);_(@_)</c:formatCode>
                <c:ptCount val="95"/>
                <c:pt idx="0" formatCode="0.00%">
                  <c:v>6.441529153696135E-2</c:v>
                </c:pt>
                <c:pt idx="1">
                  <c:v>7.4415291536961359E-2</c:v>
                </c:pt>
                <c:pt idx="2" formatCode="0.00%">
                  <c:v>6.4485142966627634E-2</c:v>
                </c:pt>
                <c:pt idx="3" formatCode="0.00%">
                  <c:v>6.4556419935674847E-2</c:v>
                </c:pt>
                <c:pt idx="4" formatCode="0.00%">
                  <c:v>6.4629166532949853E-2</c:v>
                </c:pt>
                <c:pt idx="5" formatCode="0.00%">
                  <c:v>6.4703428684334749E-2</c:v>
                </c:pt>
                <c:pt idx="6" formatCode="0.00%">
                  <c:v>6.477925424943301E-2</c:v>
                </c:pt>
                <c:pt idx="7" formatCode="0.00%">
                  <c:v>6.4856693124426976E-2</c:v>
                </c:pt>
                <c:pt idx="8" formatCode="0.00%">
                  <c:v>6.4935797351571345E-2</c:v>
                </c:pt>
                <c:pt idx="9" formatCode="0.00%">
                  <c:v>6.5016621235827562E-2</c:v>
                </c:pt>
                <c:pt idx="10" formatCode="0.00%">
                  <c:v>6.5099221469188298E-2</c:v>
                </c:pt>
                <c:pt idx="11" formatCode="0.00%">
                  <c:v>6.5183657263290395E-2</c:v>
                </c:pt>
                <c:pt idx="12" formatCode="0.00%">
                  <c:v>6.5269990490967822E-2</c:v>
                </c:pt>
                <c:pt idx="13" formatCode="0.00%">
                  <c:v>6.5358285837456093E-2</c:v>
                </c:pt>
                <c:pt idx="14" formatCode="0.00%">
                  <c:v>6.5448610962024548E-2</c:v>
                </c:pt>
                <c:pt idx="15" formatCode="0.00%">
                  <c:v>6.5541036670885303E-2</c:v>
                </c:pt>
                <c:pt idx="16" formatCode="0.00%">
                  <c:v>6.5635637102307479E-2</c:v>
                </c:pt>
                <c:pt idx="17" formatCode="0.00%">
                  <c:v>6.5732489924953993E-2</c:v>
                </c:pt>
                <c:pt idx="18" formatCode="0.00%">
                  <c:v>6.5831676550555857E-2</c:v>
                </c:pt>
                <c:pt idx="19" formatCode="0.00%">
                  <c:v>6.5933282362148002E-2</c:v>
                </c:pt>
                <c:pt idx="20" formatCode="0.00%">
                  <c:v>6.6037396959211556E-2</c:v>
                </c:pt>
                <c:pt idx="21" formatCode="0.00%">
                  <c:v>6.6144114421201688E-2</c:v>
                </c:pt>
                <c:pt idx="22" formatCode="0.00%">
                  <c:v>5.6159297820871812E-2</c:v>
                </c:pt>
                <c:pt idx="23" formatCode="0.00%">
                  <c:v>6.6478242246243546E-2</c:v>
                </c:pt>
                <c:pt idx="24" formatCode="0.00%">
                  <c:v>6.6253533591090319E-2</c:v>
                </c:pt>
                <c:pt idx="25" formatCode="0.00%">
                  <c:v>6.6365758380719689E-2</c:v>
                </c:pt>
                <c:pt idx="26" formatCode="0.00%">
                  <c:v>6.6480898099949809E-2</c:v>
                </c:pt>
                <c:pt idx="27" formatCode="0.00%">
                  <c:v>6.6599067811791257E-2</c:v>
                </c:pt>
                <c:pt idx="28" formatCode="0.00%">
                  <c:v>6.6720388715948473E-2</c:v>
                </c:pt>
                <c:pt idx="29" formatCode="0.00%">
                  <c:v>6.6844988563461286E-2</c:v>
                </c:pt>
                <c:pt idx="30" formatCode="0.00%">
                  <c:v>6.6973002105426518E-2</c:v>
                </c:pt>
                <c:pt idx="31" formatCode="0.00%">
                  <c:v>6.7104571579112995E-2</c:v>
                </c:pt>
                <c:pt idx="32" formatCode="0.00%">
                  <c:v>6.7239847235156844E-2</c:v>
                </c:pt>
                <c:pt idx="33" formatCode="0.00%">
                  <c:v>6.7378987909944801E-2</c:v>
                </c:pt>
                <c:pt idx="34" formatCode="0.00%">
                  <c:v>6.7522161647770085E-2</c:v>
                </c:pt>
                <c:pt idx="35" formatCode="0.00%">
                  <c:v>6.7669546377884346E-2</c:v>
                </c:pt>
                <c:pt idx="36" formatCode="0.00%">
                  <c:v>6.7821330652181128E-2</c:v>
                </c:pt>
                <c:pt idx="37" formatCode="0.00%">
                  <c:v>6.7977714449941454E-2</c:v>
                </c:pt>
                <c:pt idx="38" formatCode="0.00%">
                  <c:v>6.8138910056863622E-2</c:v>
                </c:pt>
                <c:pt idx="39" formatCode="0.00%">
                  <c:v>6.8305143026502119E-2</c:v>
                </c:pt>
                <c:pt idx="40" formatCode="0.00%">
                  <c:v>6.8476653233271997E-2</c:v>
                </c:pt>
                <c:pt idx="41" formatCode="0.00%">
                  <c:v>6.865369602735702E-2</c:v>
                </c:pt>
                <c:pt idx="42" formatCode="0.00%">
                  <c:v>6.8836543503215344E-2</c:v>
                </c:pt>
                <c:pt idx="43" formatCode="0.00%">
                  <c:v>6.9025485894935595E-2</c:v>
                </c:pt>
                <c:pt idx="44" formatCode="0.00%">
                  <c:v>0.10194795938787515</c:v>
                </c:pt>
                <c:pt idx="45" formatCode="0.00%">
                  <c:v>0.1073655993588043</c:v>
                </c:pt>
                <c:pt idx="46" formatCode="0.00%">
                  <c:v>6.9220833113493821E-2</c:v>
                </c:pt>
                <c:pt idx="47" formatCode="0.00%">
                  <c:v>6.9422916443036817E-2</c:v>
                </c:pt>
                <c:pt idx="48" formatCode="0.00%">
                  <c:v>6.9632090415721673E-2</c:v>
                </c:pt>
                <c:pt idx="49" formatCode="0.00%">
                  <c:v>6.9848734887430999E-2</c:v>
                </c:pt>
                <c:pt idx="50" formatCode="0.00%">
                  <c:v>7.0073257339929737E-2</c:v>
                </c:pt>
                <c:pt idx="51" formatCode="0.00%">
                  <c:v>7.0306095438817329E-2</c:v>
                </c:pt>
                <c:pt idx="52" formatCode="0.00%">
                  <c:v>7.0547719881059165E-2</c:v>
                </c:pt>
                <c:pt idx="53" formatCode="0.00%">
                  <c:v>7.0798637571079528E-2</c:v>
                </c:pt>
                <c:pt idx="54" formatCode="0.00%">
                  <c:v>7.1059395170512463E-2</c:v>
                </c:pt>
                <c:pt idx="55" formatCode="0.00%">
                  <c:v>7.1330583073922718E-2</c:v>
                </c:pt>
                <c:pt idx="56" formatCode="0.00%">
                  <c:v>7.1612839871349712E-2</c:v>
                </c:pt>
                <c:pt idx="57" formatCode="0.00%">
                  <c:v>7.1906857368669488E-2</c:v>
                </c:pt>
                <c:pt idx="58" formatCode="0.00%">
                  <c:v>7.2213386248853956E-2</c:v>
                </c:pt>
                <c:pt idx="59" formatCode="0.00%">
                  <c:v>7.2533242471655116E-2</c:v>
                </c:pt>
                <c:pt idx="60" formatCode="0.00%">
                  <c:v>5.7873445254772227E-2</c:v>
                </c:pt>
                <c:pt idx="61" formatCode="0.00%">
                  <c:v>7.4842373405612284E-2</c:v>
                </c:pt>
                <c:pt idx="62" formatCode="0.00%">
                  <c:v>7.2867314526580795E-2</c:v>
                </c:pt>
                <c:pt idx="63" formatCode="0.00%">
                  <c:v>7.3216571674912176E-2</c:v>
                </c:pt>
                <c:pt idx="64" formatCode="0.00%">
                  <c:v>7.3582073341770596E-2</c:v>
                </c:pt>
                <c:pt idx="65" formatCode="0.00%">
                  <c:v>7.3964979849907991E-2</c:v>
                </c:pt>
                <c:pt idx="66" formatCode="0.00%">
                  <c:v>7.4366564724295994E-2</c:v>
                </c:pt>
                <c:pt idx="67" formatCode="0.00%">
                  <c:v>8.199678897936824E-2</c:v>
                </c:pt>
                <c:pt idx="68">
                  <c:v>0.10774337566676206</c:v>
                </c:pt>
                <c:pt idx="69" formatCode="0.00%">
                  <c:v>7.4788228842403395E-2</c:v>
                </c:pt>
                <c:pt idx="70" formatCode="0.00%">
                  <c:v>7.5231516761439368E-2</c:v>
                </c:pt>
                <c:pt idx="71" formatCode="0.00%">
                  <c:v>7.5698135623582519E-2</c:v>
                </c:pt>
                <c:pt idx="72" formatCode="0.00%">
                  <c:v>7.618997712692259E-2</c:v>
                </c:pt>
                <c:pt idx="73" formatCode="0.00%">
                  <c:v>7.6709143158225995E-2</c:v>
                </c:pt>
                <c:pt idx="74" formatCode="0.00%">
                  <c:v>7.7257975819889593E-2</c:v>
                </c:pt>
                <c:pt idx="75" formatCode="0.00%">
                  <c:v>7.7839092755768696E-2</c:v>
                </c:pt>
                <c:pt idx="76" formatCode="0.00%">
                  <c:v>7.8455428899882898E-2</c:v>
                </c:pt>
                <c:pt idx="77" formatCode="0.00%">
                  <c:v>7.9110286053004242E-2</c:v>
                </c:pt>
                <c:pt idx="78" formatCode="0.00%">
                  <c:v>7.9807392054714058E-2</c:v>
                </c:pt>
                <c:pt idx="79" formatCode="0.00%">
                  <c:v>8.0550971789871181E-2</c:v>
                </c:pt>
                <c:pt idx="80" formatCode="0.00%">
                  <c:v>8.1345832886073638E-2</c:v>
                </c:pt>
                <c:pt idx="81" formatCode="0.00%">
                  <c:v>8.2197469774861989E-2</c:v>
                </c:pt>
                <c:pt idx="82" formatCode="0.00%">
                  <c:v>8.3112190877634648E-2</c:v>
                </c:pt>
                <c:pt idx="83" formatCode="0.00%">
                  <c:v>8.4097275142159061E-2</c:v>
                </c:pt>
                <c:pt idx="84" formatCode="0.00%">
                  <c:v>8.5161166147845427E-2</c:v>
                </c:pt>
                <c:pt idx="85" formatCode="0.00%">
                  <c:v>8.6313714737338981E-2</c:v>
                </c:pt>
                <c:pt idx="86" formatCode="0.00%">
                  <c:v>8.7566484943310249E-2</c:v>
                </c:pt>
                <c:pt idx="87" formatCode="0.00%">
                  <c:v>8.8933143349824342E-2</c:v>
                </c:pt>
                <c:pt idx="88" formatCode="0.00%">
                  <c:v>9.0429959699815987E-2</c:v>
                </c:pt>
                <c:pt idx="89" formatCode="0.00%">
                  <c:v>9.2076457684806781E-2</c:v>
                </c:pt>
                <c:pt idx="90" formatCode="0.00%">
                  <c:v>9.3896271247165028E-2</c:v>
                </c:pt>
                <c:pt idx="91" formatCode="0.00%">
                  <c:v>9.5918286316451981E-2</c:v>
                </c:pt>
                <c:pt idx="92" formatCode="0.00%">
                  <c:v>9.8178185511537383E-2</c:v>
                </c:pt>
                <c:pt idx="93" formatCode="0.00%">
                  <c:v>0.10072057210600847</c:v>
                </c:pt>
                <c:pt idx="94" formatCode="0.00%">
                  <c:v>0.10360194357974238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534592"/>
        <c:axId val="63036416"/>
      </c:scatterChart>
      <c:valAx>
        <c:axId val="45534592"/>
        <c:scaling>
          <c:orientation val="minMax"/>
          <c:max val="0.8"/>
          <c:min val="0"/>
        </c:scaling>
        <c:delete val="0"/>
        <c:axPos val="b"/>
        <c:numFmt formatCode="0%" sourceLinked="1"/>
        <c:majorTickMark val="out"/>
        <c:minorTickMark val="none"/>
        <c:tickLblPos val="nextTo"/>
        <c:crossAx val="63036416"/>
        <c:crosses val="autoZero"/>
        <c:crossBetween val="midCat"/>
      </c:valAx>
      <c:valAx>
        <c:axId val="63036416"/>
        <c:scaling>
          <c:orientation val="minMax"/>
          <c:max val="0.1200000000000000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4553459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84" tIns="44741" rIns="89484" bIns="44741" numCol="1" anchor="t" anchorCtr="0" compatLnSpc="1">
            <a:prstTxWarp prst="textNoShape">
              <a:avLst/>
            </a:prstTxWarp>
          </a:bodyPr>
          <a:lstStyle>
            <a:lvl1pPr defTabSz="8953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84" tIns="44741" rIns="89484" bIns="44741" numCol="1" anchor="t" anchorCtr="0" compatLnSpc="1">
            <a:prstTxWarp prst="textNoShape">
              <a:avLst/>
            </a:prstTxWarp>
          </a:bodyPr>
          <a:lstStyle>
            <a:lvl1pPr algn="r" defTabSz="8953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5063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84" tIns="44741" rIns="89484" bIns="44741" numCol="1" anchor="b" anchorCtr="0" compatLnSpc="1">
            <a:prstTxWarp prst="textNoShape">
              <a:avLst/>
            </a:prstTxWarp>
          </a:bodyPr>
          <a:lstStyle>
            <a:lvl1pPr defTabSz="8953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5063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84" tIns="44741" rIns="89484" bIns="44741" numCol="1" anchor="b" anchorCtr="0" compatLnSpc="1">
            <a:prstTxWarp prst="textNoShape">
              <a:avLst/>
            </a:prstTxWarp>
          </a:bodyPr>
          <a:lstStyle>
            <a:lvl1pPr algn="r" defTabSz="8953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1B67F19B-9E90-4967-98BA-F31E6C6DBE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79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46" tIns="46121" rIns="92246" bIns="46121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46" tIns="46121" rIns="92246" bIns="46121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2050" y="688975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0563" y="4378325"/>
            <a:ext cx="55530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46" tIns="46121" rIns="92246" bIns="46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5063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46" tIns="46121" rIns="92246" bIns="46121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5063"/>
            <a:ext cx="30051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46" tIns="46121" rIns="92246" bIns="46121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fld id="{7D4B143D-2104-4796-8445-AB876E471E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207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0B460-503F-4772-9C59-36876237C9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080911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F955E-038E-472A-9F4C-0211B36BA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139594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6440D-E3A9-4369-BE80-52BDB9C8BC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968220"/>
      </p:ext>
    </p:extLst>
  </p:cSld>
  <p:clrMapOvr>
    <a:masterClrMapping/>
  </p:clrMapOvr>
  <p:transition advClick="0" advTm="1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848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78211E0B-C79C-4134-A52E-24084297DB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34088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F8F0E-CDBF-4F05-B237-2D60F2F850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030357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6320A-DFBB-480B-A0EA-8E16B55E9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570527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8A9A1-76B9-4B6E-AB09-651B32C8F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75757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501AB-E5F2-4027-B513-A320DEDB9A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348745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9AE42-5130-467B-86D7-5EAA10093E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140951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B9F90-62E3-4A40-845A-11F66F7EA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191877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0EEBD-18F4-4007-BD29-7A9C8508D1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979422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2BD53-5370-49E0-8E33-3D1817DAF9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852774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 sz="2400">
              <a:latin typeface="Times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 sz="2400">
              <a:latin typeface="Times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635158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CFAE449-42DF-4056-B6A7-93FAEA33F7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979-F911-4863-8986-977F8221BA72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541698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3000">
                <a:solidFill>
                  <a:schemeClr val="accent2"/>
                </a:solidFill>
                <a:latin typeface="Arial Unicode MS" pitchFamily="34" charset="-128"/>
              </a:defRPr>
            </a:lvl1pPr>
            <a:lvl2pPr>
              <a:spcBef>
                <a:spcPct val="0"/>
              </a:spcBef>
              <a:defRPr sz="3000">
                <a:solidFill>
                  <a:schemeClr val="accent2"/>
                </a:solidFill>
                <a:latin typeface="Arial Unicode MS" pitchFamily="34" charset="-128"/>
              </a:defRPr>
            </a:lvl2pPr>
            <a:lvl3pPr>
              <a:spcBef>
                <a:spcPct val="0"/>
              </a:spcBef>
              <a:defRPr sz="3000">
                <a:solidFill>
                  <a:schemeClr val="accent2"/>
                </a:solidFill>
                <a:latin typeface="Arial Unicode MS" pitchFamily="34" charset="-128"/>
              </a:defRPr>
            </a:lvl3pPr>
            <a:lvl4pPr>
              <a:spcBef>
                <a:spcPct val="0"/>
              </a:spcBef>
              <a:defRPr sz="3000">
                <a:solidFill>
                  <a:schemeClr val="accent2"/>
                </a:solidFill>
                <a:latin typeface="Arial Unicode MS" pitchFamily="34" charset="-128"/>
              </a:defRPr>
            </a:lvl4pPr>
            <a:lvl5pPr>
              <a:spcBef>
                <a:spcPct val="0"/>
              </a:spcBef>
              <a:defRPr sz="3000">
                <a:solidFill>
                  <a:schemeClr val="accent2"/>
                </a:solidFill>
                <a:latin typeface="Arial Unicode MS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2"/>
                </a:solidFill>
                <a:latin typeface="Arial Unicode MS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2"/>
                </a:solidFill>
                <a:latin typeface="Arial Unicode MS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2"/>
                </a:solidFill>
                <a:latin typeface="Arial Unicode MS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accent2"/>
                </a:solidFill>
                <a:latin typeface="Arial Unicode MS" pitchFamily="34" charset="-128"/>
              </a:defRPr>
            </a:lvl9pPr>
          </a:lstStyle>
          <a:p>
            <a:r>
              <a:rPr lang="en-US" altLang="en-US" sz="2400" b="1">
                <a:ea typeface="Arial Unicode MS" pitchFamily="34" charset="-128"/>
                <a:cs typeface="Arial Unicode MS" pitchFamily="34" charset="-128"/>
              </a:rPr>
              <a:t>REITs Have Used Leverage Effectively Relative to Other forms of Commercial Real Estate Ownership</a:t>
            </a:r>
            <a:br>
              <a:rPr lang="en-US" altLang="en-US" sz="2400" b="1">
                <a:ea typeface="Arial Unicode MS" pitchFamily="34" charset="-128"/>
                <a:cs typeface="Arial Unicode MS" pitchFamily="34" charset="-128"/>
              </a:rPr>
            </a:br>
            <a:r>
              <a:rPr lang="en-US" altLang="en-US" sz="1500" b="1">
                <a:ea typeface="Arial Unicode MS" pitchFamily="34" charset="-128"/>
                <a:cs typeface="Arial Unicode MS" pitchFamily="34" charset="-128"/>
              </a:rPr>
              <a:t>Compound Annual Return, Gross and Net of Fees</a:t>
            </a:r>
          </a:p>
        </p:txBody>
      </p:sp>
      <p:sp>
        <p:nvSpPr>
          <p:cNvPr id="541707" name="Text Box 11"/>
          <p:cNvSpPr txBox="1">
            <a:spLocks noChangeArrowheads="1"/>
          </p:cNvSpPr>
          <p:nvPr/>
        </p:nvSpPr>
        <p:spPr bwMode="auto">
          <a:xfrm>
            <a:off x="685800" y="5257800"/>
            <a:ext cx="845820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dirty="0">
                <a:latin typeface="Arial Unicode MS" pitchFamily="34" charset="-128"/>
              </a:rPr>
              <a:t>Investment returns above the curve exceed “normal” levered returns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dirty="0">
                <a:latin typeface="Arial Unicode MS" pitchFamily="34" charset="-128"/>
              </a:rPr>
              <a:t>Investment returns below the curve fall short of “normal” levered returns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400" dirty="0">
                <a:latin typeface="Arial Unicode MS" pitchFamily="34" charset="-128"/>
              </a:rPr>
              <a:t>REIT average annual investment returns have exceeded the “normal” expected levered return on both a gross and net basis</a:t>
            </a:r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381000" y="6308725"/>
            <a:ext cx="746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800" dirty="0">
                <a:solidFill>
                  <a:schemeClr val="bg1"/>
                </a:solidFill>
              </a:rPr>
              <a:t>Note: Average returns are for </a:t>
            </a:r>
            <a:r>
              <a:rPr lang="en-US" altLang="en-US" sz="800" dirty="0" smtClean="0">
                <a:solidFill>
                  <a:schemeClr val="bg1"/>
                </a:solidFill>
              </a:rPr>
              <a:t>1988Q4 </a:t>
            </a:r>
            <a:r>
              <a:rPr lang="en-US" altLang="en-US" sz="800" dirty="0">
                <a:solidFill>
                  <a:schemeClr val="bg1"/>
                </a:solidFill>
              </a:rPr>
              <a:t>through </a:t>
            </a:r>
            <a:r>
              <a:rPr lang="en-US" altLang="en-US" sz="800" dirty="0" smtClean="0">
                <a:solidFill>
                  <a:schemeClr val="bg1"/>
                </a:solidFill>
              </a:rPr>
              <a:t>2013Q2.  </a:t>
            </a:r>
            <a:r>
              <a:rPr lang="en-US" altLang="en-US" sz="800" dirty="0">
                <a:solidFill>
                  <a:schemeClr val="bg1"/>
                </a:solidFill>
              </a:rPr>
              <a:t>Assumes </a:t>
            </a:r>
            <a:r>
              <a:rPr lang="en-US" altLang="en-US" sz="800" dirty="0" smtClean="0">
                <a:solidFill>
                  <a:schemeClr val="bg1"/>
                </a:solidFill>
              </a:rPr>
              <a:t>5.75 </a:t>
            </a:r>
            <a:r>
              <a:rPr lang="en-US" altLang="en-US" sz="800" dirty="0">
                <a:solidFill>
                  <a:schemeClr val="bg1"/>
                </a:solidFill>
              </a:rPr>
              <a:t>percent </a:t>
            </a:r>
            <a:r>
              <a:rPr lang="en-US" altLang="en-US" sz="800" dirty="0" smtClean="0">
                <a:solidFill>
                  <a:schemeClr val="bg1"/>
                </a:solidFill>
              </a:rPr>
              <a:t>long-run </a:t>
            </a:r>
            <a:r>
              <a:rPr lang="en-US" altLang="en-US" sz="800" dirty="0">
                <a:solidFill>
                  <a:schemeClr val="bg1"/>
                </a:solidFill>
              </a:rPr>
              <a:t>average cost of </a:t>
            </a:r>
            <a:r>
              <a:rPr lang="en-US" altLang="en-US" sz="800" dirty="0" smtClean="0">
                <a:solidFill>
                  <a:schemeClr val="bg1"/>
                </a:solidFill>
              </a:rPr>
              <a:t>capital.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800" dirty="0" smtClean="0">
                <a:solidFill>
                  <a:schemeClr val="bg1"/>
                </a:solidFill>
              </a:rPr>
              <a:t>Fee </a:t>
            </a:r>
            <a:r>
              <a:rPr lang="en-US" altLang="en-US" sz="800" dirty="0">
                <a:solidFill>
                  <a:schemeClr val="bg1"/>
                </a:solidFill>
              </a:rPr>
              <a:t>Assumptions: </a:t>
            </a:r>
            <a:r>
              <a:rPr lang="en-US" altLang="en-US" sz="800" dirty="0" smtClean="0">
                <a:solidFill>
                  <a:schemeClr val="bg1"/>
                </a:solidFill>
              </a:rPr>
              <a:t>NPI </a:t>
            </a:r>
            <a:r>
              <a:rPr lang="en-US" altLang="en-US" sz="800" dirty="0">
                <a:solidFill>
                  <a:schemeClr val="bg1"/>
                </a:solidFill>
              </a:rPr>
              <a:t>= </a:t>
            </a:r>
            <a:r>
              <a:rPr lang="en-US" altLang="en-US" sz="800" dirty="0" smtClean="0">
                <a:solidFill>
                  <a:schemeClr val="bg1"/>
                </a:solidFill>
              </a:rPr>
              <a:t>100 </a:t>
            </a:r>
            <a:r>
              <a:rPr lang="en-US" altLang="en-US" sz="800" dirty="0">
                <a:solidFill>
                  <a:schemeClr val="bg1"/>
                </a:solidFill>
              </a:rPr>
              <a:t>bps; REITs = 50 bps.   Fees for </a:t>
            </a:r>
            <a:r>
              <a:rPr lang="en-US" altLang="en-US" sz="800" dirty="0" smtClean="0">
                <a:solidFill>
                  <a:schemeClr val="bg1"/>
                </a:solidFill>
              </a:rPr>
              <a:t>ODCE, Value-Added, and Opportunistic </a:t>
            </a:r>
            <a:r>
              <a:rPr lang="en-US" altLang="en-US" sz="800" dirty="0">
                <a:solidFill>
                  <a:schemeClr val="bg1"/>
                </a:solidFill>
              </a:rPr>
              <a:t>are as </a:t>
            </a:r>
            <a:r>
              <a:rPr lang="en-US" altLang="en-US" sz="800" dirty="0" smtClean="0">
                <a:solidFill>
                  <a:schemeClr val="bg1"/>
                </a:solidFill>
              </a:rPr>
              <a:t>reported.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800" dirty="0" smtClean="0">
                <a:solidFill>
                  <a:schemeClr val="bg1"/>
                </a:solidFill>
              </a:rPr>
              <a:t>Source</a:t>
            </a:r>
            <a:r>
              <a:rPr lang="en-US" altLang="en-US" sz="800" dirty="0">
                <a:solidFill>
                  <a:schemeClr val="bg1"/>
                </a:solidFill>
              </a:rPr>
              <a:t>: NAREIT analysis of data from</a:t>
            </a:r>
            <a:r>
              <a:rPr lang="en-US" altLang="en-US" sz="800" dirty="0">
                <a:solidFill>
                  <a:schemeClr val="bg1"/>
                </a:solidFill>
                <a:cs typeface="Tahoma" pitchFamily="34" charset="0"/>
              </a:rPr>
              <a:t> NCREIF (NPI, ODCE, NCREIF/Townsend Fund Indices) and from FTSE NAREIT Equity REIT Index.</a:t>
            </a: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056305"/>
              </p:ext>
            </p:extLst>
          </p:nvPr>
        </p:nvGraphicFramePr>
        <p:xfrm>
          <a:off x="533400" y="1066800"/>
          <a:ext cx="8229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8460</TotalTime>
  <Words>129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Arial Unicode MS</vt:lpstr>
      <vt:lpstr>Arial</vt:lpstr>
      <vt:lpstr>Tahoma</vt:lpstr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459</cp:revision>
  <dcterms:created xsi:type="dcterms:W3CDTF">2007-07-09T20:18:17Z</dcterms:created>
  <dcterms:modified xsi:type="dcterms:W3CDTF">2013-11-06T18:03:27Z</dcterms:modified>
</cp:coreProperties>
</file>