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33" r:id="rId2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edith Despins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99FF33"/>
    <a:srgbClr val="CC99FF"/>
    <a:srgbClr val="FF9933"/>
    <a:srgbClr val="0000FF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545" autoAdjust="0"/>
    <p:restoredTop sz="99864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dPt>
            <c:idx val="0"/>
            <c:marker>
              <c:symbol val="circle"/>
              <c:size val="10"/>
            </c:marker>
            <c:bubble3D val="0"/>
          </c:dPt>
          <c:dPt>
            <c:idx val="1"/>
            <c:marker>
              <c:symbol val="x"/>
              <c:size val="10"/>
              <c:spPr>
                <a:noFill/>
                <a:ln>
                  <a:solidFill>
                    <a:schemeClr val="tx1"/>
                  </a:solidFill>
                </a:ln>
              </c:spPr>
            </c:marker>
            <c:bubble3D val="0"/>
          </c:dPt>
          <c:dPt>
            <c:idx val="22"/>
            <c:marker>
              <c:symbol val="circle"/>
              <c:size val="10"/>
              <c:spPr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c:spPr>
            </c:marker>
            <c:bubble3D val="0"/>
          </c:dPt>
          <c:dPt>
            <c:idx val="23"/>
            <c:marker>
              <c:symbol val="x"/>
              <c:size val="10"/>
              <c:spPr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c:spPr>
            </c:marker>
            <c:bubble3D val="0"/>
          </c:dPt>
          <c:dPt>
            <c:idx val="44"/>
            <c:marker>
              <c:symbol val="circle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45"/>
            <c:marker>
              <c:symbol val="x"/>
              <c:size val="10"/>
              <c:spPr>
                <a:noFill/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60"/>
            <c:marker>
              <c:symbol val="circle"/>
              <c:size val="10"/>
              <c:spPr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c:spPr>
            </c:marker>
            <c:bubble3D val="0"/>
          </c:dPt>
          <c:dPt>
            <c:idx val="61"/>
            <c:marker>
              <c:symbol val="x"/>
              <c:size val="10"/>
              <c:spPr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c:spPr>
            </c:marker>
            <c:bubble3D val="0"/>
          </c:dPt>
          <c:dPt>
            <c:idx val="67"/>
            <c:marker>
              <c:symbol val="circle"/>
              <c:size val="10"/>
              <c:spPr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c:spPr>
            </c:marker>
            <c:bubble3D val="0"/>
          </c:dPt>
          <c:dPt>
            <c:idx val="68"/>
            <c:marker>
              <c:symbol val="x"/>
              <c:size val="10"/>
              <c:spPr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c:spPr>
            </c:marker>
            <c:bubble3D val="0"/>
          </c:dPt>
          <c:xVal>
            <c:numRef>
              <c:f>'Leverage chart'!$L$126:$DB$126</c:f>
              <c:numCache>
                <c:formatCode>0%</c:formatCode>
                <c:ptCount val="95"/>
                <c:pt idx="0">
                  <c:v>0</c:v>
                </c:pt>
                <c:pt idx="1">
                  <c:v>0</c:v>
                </c:pt>
                <c:pt idx="2">
                  <c:v>0.01</c:v>
                </c:pt>
                <c:pt idx="3">
                  <c:v>0.02</c:v>
                </c:pt>
                <c:pt idx="4">
                  <c:v>0.03</c:v>
                </c:pt>
                <c:pt idx="5">
                  <c:v>0.04</c:v>
                </c:pt>
                <c:pt idx="6">
                  <c:v>0.05</c:v>
                </c:pt>
                <c:pt idx="7">
                  <c:v>0.06</c:v>
                </c:pt>
                <c:pt idx="8">
                  <c:v>7.0000000000000007E-2</c:v>
                </c:pt>
                <c:pt idx="9">
                  <c:v>0.08</c:v>
                </c:pt>
                <c:pt idx="10">
                  <c:v>0.09</c:v>
                </c:pt>
                <c:pt idx="11">
                  <c:v>0.1</c:v>
                </c:pt>
                <c:pt idx="12">
                  <c:v>0.11</c:v>
                </c:pt>
                <c:pt idx="13">
                  <c:v>0.12</c:v>
                </c:pt>
                <c:pt idx="14">
                  <c:v>0.13</c:v>
                </c:pt>
                <c:pt idx="15">
                  <c:v>0.14000000000000001</c:v>
                </c:pt>
                <c:pt idx="16">
                  <c:v>0.15</c:v>
                </c:pt>
                <c:pt idx="17">
                  <c:v>0.16</c:v>
                </c:pt>
                <c:pt idx="18">
                  <c:v>0.17</c:v>
                </c:pt>
                <c:pt idx="19">
                  <c:v>0.18</c:v>
                </c:pt>
                <c:pt idx="20">
                  <c:v>0.19</c:v>
                </c:pt>
                <c:pt idx="21">
                  <c:v>0.2</c:v>
                </c:pt>
                <c:pt idx="22">
                  <c:v>0.20420819855619901</c:v>
                </c:pt>
                <c:pt idx="23">
                  <c:v>0.20420819855619901</c:v>
                </c:pt>
                <c:pt idx="24">
                  <c:v>0.21</c:v>
                </c:pt>
                <c:pt idx="25">
                  <c:v>0.22</c:v>
                </c:pt>
                <c:pt idx="26">
                  <c:v>0.23</c:v>
                </c:pt>
                <c:pt idx="27">
                  <c:v>0.24</c:v>
                </c:pt>
                <c:pt idx="28">
                  <c:v>0.25</c:v>
                </c:pt>
                <c:pt idx="29">
                  <c:v>0.26</c:v>
                </c:pt>
                <c:pt idx="30">
                  <c:v>0.27</c:v>
                </c:pt>
                <c:pt idx="31">
                  <c:v>0.28000000000000003</c:v>
                </c:pt>
                <c:pt idx="32">
                  <c:v>0.28999999999999998</c:v>
                </c:pt>
                <c:pt idx="33">
                  <c:v>0.3</c:v>
                </c:pt>
                <c:pt idx="34">
                  <c:v>0.31</c:v>
                </c:pt>
                <c:pt idx="35">
                  <c:v>0.32</c:v>
                </c:pt>
                <c:pt idx="36">
                  <c:v>0.33</c:v>
                </c:pt>
                <c:pt idx="37">
                  <c:v>0.34</c:v>
                </c:pt>
                <c:pt idx="38">
                  <c:v>0.35</c:v>
                </c:pt>
                <c:pt idx="39">
                  <c:v>0.36</c:v>
                </c:pt>
                <c:pt idx="40">
                  <c:v>0.37</c:v>
                </c:pt>
                <c:pt idx="41">
                  <c:v>0.38</c:v>
                </c:pt>
                <c:pt idx="42">
                  <c:v>0.39</c:v>
                </c:pt>
                <c:pt idx="43">
                  <c:v>0.4</c:v>
                </c:pt>
                <c:pt idx="44">
                  <c:v>0.39999999999999997</c:v>
                </c:pt>
                <c:pt idx="45">
                  <c:v>0.39999999999999997</c:v>
                </c:pt>
                <c:pt idx="46">
                  <c:v>0.41</c:v>
                </c:pt>
                <c:pt idx="47">
                  <c:v>0.42</c:v>
                </c:pt>
                <c:pt idx="48">
                  <c:v>0.43</c:v>
                </c:pt>
                <c:pt idx="49">
                  <c:v>0.44</c:v>
                </c:pt>
                <c:pt idx="50">
                  <c:v>0.45</c:v>
                </c:pt>
                <c:pt idx="51">
                  <c:v>0.46</c:v>
                </c:pt>
                <c:pt idx="52">
                  <c:v>0.47</c:v>
                </c:pt>
                <c:pt idx="53">
                  <c:v>0.48</c:v>
                </c:pt>
                <c:pt idx="54">
                  <c:v>0.49</c:v>
                </c:pt>
                <c:pt idx="55">
                  <c:v>0.5</c:v>
                </c:pt>
                <c:pt idx="56">
                  <c:v>0.51</c:v>
                </c:pt>
                <c:pt idx="57">
                  <c:v>0.52</c:v>
                </c:pt>
                <c:pt idx="58">
                  <c:v>0.53</c:v>
                </c:pt>
                <c:pt idx="59">
                  <c:v>0.54</c:v>
                </c:pt>
                <c:pt idx="60">
                  <c:v>0.54549999999999998</c:v>
                </c:pt>
                <c:pt idx="61">
                  <c:v>0.54549999999999998</c:v>
                </c:pt>
                <c:pt idx="62">
                  <c:v>0.55000000000000004</c:v>
                </c:pt>
                <c:pt idx="63">
                  <c:v>0.56000000000000005</c:v>
                </c:pt>
                <c:pt idx="64">
                  <c:v>0.56999999999999995</c:v>
                </c:pt>
                <c:pt idx="65">
                  <c:v>0.57999999999999996</c:v>
                </c:pt>
                <c:pt idx="66">
                  <c:v>0.59</c:v>
                </c:pt>
                <c:pt idx="67">
                  <c:v>0.59549999999999992</c:v>
                </c:pt>
                <c:pt idx="68">
                  <c:v>0.59549999999999992</c:v>
                </c:pt>
                <c:pt idx="69">
                  <c:v>0.6</c:v>
                </c:pt>
                <c:pt idx="70">
                  <c:v>0.61</c:v>
                </c:pt>
                <c:pt idx="71">
                  <c:v>0.62</c:v>
                </c:pt>
                <c:pt idx="72">
                  <c:v>0.63</c:v>
                </c:pt>
                <c:pt idx="73">
                  <c:v>0.64</c:v>
                </c:pt>
                <c:pt idx="74">
                  <c:v>0.65</c:v>
                </c:pt>
                <c:pt idx="75">
                  <c:v>0.66</c:v>
                </c:pt>
                <c:pt idx="76">
                  <c:v>0.67</c:v>
                </c:pt>
                <c:pt idx="77">
                  <c:v>0.68</c:v>
                </c:pt>
                <c:pt idx="78">
                  <c:v>0.69</c:v>
                </c:pt>
                <c:pt idx="79">
                  <c:v>0.7</c:v>
                </c:pt>
                <c:pt idx="80">
                  <c:v>0.71</c:v>
                </c:pt>
                <c:pt idx="81">
                  <c:v>0.72</c:v>
                </c:pt>
                <c:pt idx="82">
                  <c:v>0.73</c:v>
                </c:pt>
                <c:pt idx="83">
                  <c:v>0.74</c:v>
                </c:pt>
                <c:pt idx="84">
                  <c:v>0.75</c:v>
                </c:pt>
                <c:pt idx="85">
                  <c:v>0.76</c:v>
                </c:pt>
                <c:pt idx="86">
                  <c:v>0.77</c:v>
                </c:pt>
                <c:pt idx="87">
                  <c:v>0.78</c:v>
                </c:pt>
                <c:pt idx="88">
                  <c:v>0.79</c:v>
                </c:pt>
                <c:pt idx="89">
                  <c:v>0.8</c:v>
                </c:pt>
                <c:pt idx="90">
                  <c:v>0.81</c:v>
                </c:pt>
                <c:pt idx="91">
                  <c:v>0.82</c:v>
                </c:pt>
                <c:pt idx="92">
                  <c:v>0.83</c:v>
                </c:pt>
                <c:pt idx="93">
                  <c:v>0.84</c:v>
                </c:pt>
                <c:pt idx="94">
                  <c:v>0.85</c:v>
                </c:pt>
              </c:numCache>
            </c:numRef>
          </c:xVal>
          <c:yVal>
            <c:numRef>
              <c:f>'Leverage chart'!$L$133:$DB$133</c:f>
              <c:numCache>
                <c:formatCode>0.00%</c:formatCode>
                <c:ptCount val="95"/>
                <c:pt idx="0">
                  <c:v>7.7973595096773055E-2</c:v>
                </c:pt>
                <c:pt idx="1">
                  <c:v>8.797359509677305E-2</c:v>
                </c:pt>
                <c:pt idx="2">
                  <c:v>7.8180399087649538E-2</c:v>
                </c:pt>
                <c:pt idx="3">
                  <c:v>7.8391423568135762E-2</c:v>
                </c:pt>
                <c:pt idx="4">
                  <c:v>7.860679906883819E-2</c:v>
                </c:pt>
                <c:pt idx="5">
                  <c:v>7.8826661559138589E-2</c:v>
                </c:pt>
                <c:pt idx="6">
                  <c:v>7.9051152733445318E-2</c:v>
                </c:pt>
                <c:pt idx="7">
                  <c:v>7.9280420315716013E-2</c:v>
                </c:pt>
                <c:pt idx="8">
                  <c:v>7.9514618383626931E-2</c:v>
                </c:pt>
                <c:pt idx="9">
                  <c:v>7.9753907713883743E-2</c:v>
                </c:pt>
                <c:pt idx="10">
                  <c:v>7.999845615030006E-2</c:v>
                </c:pt>
                <c:pt idx="11">
                  <c:v>8.0248438996414498E-2</c:v>
                </c:pt>
                <c:pt idx="12">
                  <c:v>8.0504039434576458E-2</c:v>
                </c:pt>
                <c:pt idx="13">
                  <c:v>8.0765448973605741E-2</c:v>
                </c:pt>
                <c:pt idx="14">
                  <c:v>8.103286792732535E-2</c:v>
                </c:pt>
                <c:pt idx="15">
                  <c:v>8.1306505926480283E-2</c:v>
                </c:pt>
                <c:pt idx="16">
                  <c:v>8.1586582466791818E-2</c:v>
                </c:pt>
                <c:pt idx="17">
                  <c:v>8.1873327496158388E-2</c:v>
                </c:pt>
                <c:pt idx="18">
                  <c:v>8.2166982044304879E-2</c:v>
                </c:pt>
                <c:pt idx="19">
                  <c:v>8.2467798898503725E-2</c:v>
                </c:pt>
                <c:pt idx="20">
                  <c:v>8.2776043329349444E-2</c:v>
                </c:pt>
                <c:pt idx="21">
                  <c:v>8.3091993870966316E-2</c:v>
                </c:pt>
                <c:pt idx="22">
                  <c:v>7.6839153026989182E-2</c:v>
                </c:pt>
                <c:pt idx="23">
                  <c:v>8.7427798424372316E-2</c:v>
                </c:pt>
                <c:pt idx="24">
                  <c:v>8.3415943160472211E-2</c:v>
                </c:pt>
                <c:pt idx="25">
                  <c:v>8.374819884201673E-2</c:v>
                </c:pt>
                <c:pt idx="26">
                  <c:v>8.4089084541263695E-2</c:v>
                </c:pt>
                <c:pt idx="27">
                  <c:v>8.4438940916806648E-2</c:v>
                </c:pt>
                <c:pt idx="28">
                  <c:v>8.4798126795697398E-2</c:v>
                </c:pt>
                <c:pt idx="29">
                  <c:v>8.5167020401044666E-2</c:v>
                </c:pt>
                <c:pt idx="30">
                  <c:v>8.5546020680511023E-2</c:v>
                </c:pt>
                <c:pt idx="31">
                  <c:v>8.593554874551812E-2</c:v>
                </c:pt>
                <c:pt idx="32">
                  <c:v>8.6336049432074721E-2</c:v>
                </c:pt>
                <c:pt idx="33">
                  <c:v>8.6747992995390072E-2</c:v>
                </c:pt>
                <c:pt idx="34">
                  <c:v>8.7171876951845001E-2</c:v>
                </c:pt>
                <c:pt idx="35">
                  <c:v>8.7608228083489781E-2</c:v>
                </c:pt>
                <c:pt idx="36">
                  <c:v>8.8057604622049326E-2</c:v>
                </c:pt>
                <c:pt idx="37">
                  <c:v>8.8520598631474323E-2</c:v>
                </c:pt>
                <c:pt idx="38">
                  <c:v>8.8997838610420071E-2</c:v>
                </c:pt>
                <c:pt idx="39">
                  <c:v>8.9489992338707885E-2</c:v>
                </c:pt>
                <c:pt idx="40">
                  <c:v>8.9997769994877852E-2</c:v>
                </c:pt>
                <c:pt idx="41">
                  <c:v>9.0521927575440406E-2</c:v>
                </c:pt>
                <c:pt idx="42">
                  <c:v>9.1063270650447614E-2</c:v>
                </c:pt>
                <c:pt idx="43">
                  <c:v>9.1622658494621742E-2</c:v>
                </c:pt>
                <c:pt idx="44">
                  <c:v>0.13393751204913529</c:v>
                </c:pt>
                <c:pt idx="45">
                  <c:v>0.13945522846207292</c:v>
                </c:pt>
                <c:pt idx="46">
                  <c:v>9.2201008638598383E-2</c:v>
                </c:pt>
                <c:pt idx="47">
                  <c:v>9.279930189098802E-2</c:v>
                </c:pt>
                <c:pt idx="48">
                  <c:v>9.3418587889075519E-2</c:v>
                </c:pt>
                <c:pt idx="49">
                  <c:v>9.4059991244237584E-2</c:v>
                </c:pt>
                <c:pt idx="50">
                  <c:v>9.4724718357769175E-2</c:v>
                </c:pt>
                <c:pt idx="51">
                  <c:v>9.5414064994024161E-2</c:v>
                </c:pt>
                <c:pt idx="52">
                  <c:v>9.6129424710892544E-2</c:v>
                </c:pt>
                <c:pt idx="53">
                  <c:v>9.6872298263025097E-2</c:v>
                </c:pt>
                <c:pt idx="54">
                  <c:v>9.7644304111319705E-2</c:v>
                </c:pt>
                <c:pt idx="55">
                  <c:v>9.84471901935461E-2</c:v>
                </c:pt>
                <c:pt idx="56">
                  <c:v>9.9282847136271529E-2</c:v>
                </c:pt>
                <c:pt idx="57">
                  <c:v>0.10015332311827718</c:v>
                </c:pt>
                <c:pt idx="58">
                  <c:v>0.10106084063143202</c:v>
                </c:pt>
                <c:pt idx="59">
                  <c:v>0.1020078154277675</c:v>
                </c:pt>
                <c:pt idx="60">
                  <c:v>8.7864919035598676E-2</c:v>
                </c:pt>
                <c:pt idx="61">
                  <c:v>0.10465209425949751</c:v>
                </c:pt>
                <c:pt idx="62">
                  <c:v>0.102996877992829</c:v>
                </c:pt>
                <c:pt idx="63">
                  <c:v>0.10403089794721147</c:v>
                </c:pt>
                <c:pt idx="64">
                  <c:v>0.10511301185296058</c:v>
                </c:pt>
                <c:pt idx="65">
                  <c:v>0.10624665499231678</c:v>
                </c:pt>
                <c:pt idx="66">
                  <c:v>0.10743559779700744</c:v>
                </c:pt>
                <c:pt idx="67">
                  <c:v>0.12928904188923318</c:v>
                </c:pt>
                <c:pt idx="68">
                  <c:v>0.15959940614383927</c:v>
                </c:pt>
                <c:pt idx="69">
                  <c:v>0.10868398774193262</c:v>
                </c:pt>
                <c:pt idx="70">
                  <c:v>0.10999639768403346</c:v>
                </c:pt>
                <c:pt idx="71">
                  <c:v>0.11137788183361329</c:v>
                </c:pt>
                <c:pt idx="72">
                  <c:v>0.11283404080208932</c:v>
                </c:pt>
                <c:pt idx="73">
                  <c:v>0.11437109749103624</c:v>
                </c:pt>
                <c:pt idx="74">
                  <c:v>0.11599598599078013</c:v>
                </c:pt>
                <c:pt idx="75">
                  <c:v>0.11771645616697955</c:v>
                </c:pt>
                <c:pt idx="76">
                  <c:v>0.11954119726294864</c:v>
                </c:pt>
                <c:pt idx="77">
                  <c:v>0.12147998467741578</c:v>
                </c:pt>
                <c:pt idx="78">
                  <c:v>0.1235438551508808</c:v>
                </c:pt>
                <c:pt idx="79">
                  <c:v>0.12574531698924349</c:v>
                </c:pt>
                <c:pt idx="80">
                  <c:v>0.12809860378197602</c:v>
                </c:pt>
                <c:pt idx="81">
                  <c:v>0.13061998248847517</c:v>
                </c:pt>
                <c:pt idx="82">
                  <c:v>0.13332812998804833</c:v>
                </c:pt>
                <c:pt idx="83">
                  <c:v>0.1362445965260502</c:v>
                </c:pt>
                <c:pt idx="84">
                  <c:v>0.1393943803870922</c:v>
                </c:pt>
                <c:pt idx="85">
                  <c:v>0.14280664623655437</c:v>
                </c:pt>
                <c:pt idx="86">
                  <c:v>0.14651563085553498</c:v>
                </c:pt>
                <c:pt idx="87">
                  <c:v>0.15056179589442295</c:v>
                </c:pt>
                <c:pt idx="88">
                  <c:v>0.15499330998463356</c:v>
                </c:pt>
                <c:pt idx="89">
                  <c:v>0.15986797548386525</c:v>
                </c:pt>
                <c:pt idx="90">
                  <c:v>0.16525576366722658</c:v>
                </c:pt>
                <c:pt idx="91">
                  <c:v>0.17124219498207249</c:v>
                </c:pt>
                <c:pt idx="92">
                  <c:v>0.17793291233395911</c:v>
                </c:pt>
                <c:pt idx="93">
                  <c:v>0.18545996935483156</c:v>
                </c:pt>
                <c:pt idx="94">
                  <c:v>0.19399063397848698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796736"/>
        <c:axId val="87806720"/>
      </c:scatterChart>
      <c:valAx>
        <c:axId val="87796736"/>
        <c:scaling>
          <c:orientation val="minMax"/>
          <c:max val="0.8"/>
          <c:min val="0"/>
        </c:scaling>
        <c:delete val="0"/>
        <c:axPos val="b"/>
        <c:numFmt formatCode="0%" sourceLinked="1"/>
        <c:majorTickMark val="out"/>
        <c:minorTickMark val="none"/>
        <c:tickLblPos val="nextTo"/>
        <c:crossAx val="87806720"/>
        <c:crosses val="autoZero"/>
        <c:crossBetween val="midCat"/>
      </c:valAx>
      <c:valAx>
        <c:axId val="87806720"/>
        <c:scaling>
          <c:orientation val="minMax"/>
          <c:max val="0.18000000000000002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779673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84" tIns="44741" rIns="89484" bIns="44741" numCol="1" anchor="t" anchorCtr="0" compatLnSpc="1">
            <a:prstTxWarp prst="textNoShape">
              <a:avLst/>
            </a:prstTxWarp>
          </a:bodyPr>
          <a:lstStyle>
            <a:lvl1pPr defTabSz="8953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84" tIns="44741" rIns="89484" bIns="44741" numCol="1" anchor="t" anchorCtr="0" compatLnSpc="1">
            <a:prstTxWarp prst="textNoShape">
              <a:avLst/>
            </a:prstTxWarp>
          </a:bodyPr>
          <a:lstStyle>
            <a:lvl1pPr algn="r" defTabSz="8953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5063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84" tIns="44741" rIns="89484" bIns="44741" numCol="1" anchor="b" anchorCtr="0" compatLnSpc="1">
            <a:prstTxWarp prst="textNoShape">
              <a:avLst/>
            </a:prstTxWarp>
          </a:bodyPr>
          <a:lstStyle>
            <a:lvl1pPr defTabSz="8953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5063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84" tIns="44741" rIns="89484" bIns="44741" numCol="1" anchor="b" anchorCtr="0" compatLnSpc="1">
            <a:prstTxWarp prst="textNoShape">
              <a:avLst/>
            </a:prstTxWarp>
          </a:bodyPr>
          <a:lstStyle>
            <a:lvl1pPr algn="r" defTabSz="8953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fld id="{85744202-2C45-4301-95E4-D07827FE41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334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46" tIns="46121" rIns="92246" bIns="46121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46" tIns="46121" rIns="92246" bIns="46121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62050" y="688975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0563" y="4378325"/>
            <a:ext cx="55530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46" tIns="46121" rIns="92246" bIns="46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5063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46" tIns="46121" rIns="92246" bIns="46121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5063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46" tIns="46121" rIns="92246" bIns="46121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fld id="{0FE9347F-37C7-4B95-BB70-09BFDB17AE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10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EC44A-687F-4B62-92B6-F50BD28716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350060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B3314-1CB9-4E0F-92AF-211DF54E7C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492193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E6DFF-8B10-4401-A149-7A9FB4B294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028266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84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C52D320C-95B1-4B55-9574-145C1A0E77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329435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F33CD-8FF5-446A-976A-09B05C45C7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662680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3FA70-A7F2-4C29-AB63-62B28B1CBC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195945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A2470-E70D-4327-A041-E29A83B2B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449322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506F6-5DEE-4F1A-B77A-1FA5598DA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770591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D6F35-88EE-4142-9F51-7B9080A00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799025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FDEDE-02F2-4E07-8DDE-973D43511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097678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DB7E4-4115-40E1-861E-13F8150DE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404068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2801D-B58D-4E4C-81A5-AB147C2863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265469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 sz="2400">
              <a:latin typeface="Times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 sz="2400">
              <a:latin typeface="Times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86A7C33-574B-4CD2-A6EE-F7275F7AE6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5E02-A88C-4A83-8F06-595B278BC6A6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000">
                <a:solidFill>
                  <a:schemeClr val="accent2"/>
                </a:solidFill>
                <a:latin typeface="Arial Unicode MS" pitchFamily="34" charset="-128"/>
              </a:defRPr>
            </a:lvl1pPr>
            <a:lvl2pPr>
              <a:spcBef>
                <a:spcPct val="0"/>
              </a:spcBef>
              <a:defRPr sz="3000">
                <a:solidFill>
                  <a:schemeClr val="accent2"/>
                </a:solidFill>
                <a:latin typeface="Arial Unicode MS" pitchFamily="34" charset="-128"/>
              </a:defRPr>
            </a:lvl2pPr>
            <a:lvl3pPr>
              <a:spcBef>
                <a:spcPct val="0"/>
              </a:spcBef>
              <a:defRPr sz="3000">
                <a:solidFill>
                  <a:schemeClr val="accent2"/>
                </a:solidFill>
                <a:latin typeface="Arial Unicode MS" pitchFamily="34" charset="-128"/>
              </a:defRPr>
            </a:lvl3pPr>
            <a:lvl4pPr>
              <a:spcBef>
                <a:spcPct val="0"/>
              </a:spcBef>
              <a:defRPr sz="3000">
                <a:solidFill>
                  <a:schemeClr val="accent2"/>
                </a:solidFill>
                <a:latin typeface="Arial Unicode MS" pitchFamily="34" charset="-128"/>
              </a:defRPr>
            </a:lvl4pPr>
            <a:lvl5pPr>
              <a:spcBef>
                <a:spcPct val="0"/>
              </a:spcBef>
              <a:defRPr sz="3000">
                <a:solidFill>
                  <a:schemeClr val="accent2"/>
                </a:solidFill>
                <a:latin typeface="Arial Unicode MS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2"/>
                </a:solidFill>
                <a:latin typeface="Arial Unicode MS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2"/>
                </a:solidFill>
                <a:latin typeface="Arial Unicode MS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2"/>
                </a:solidFill>
                <a:latin typeface="Arial Unicode MS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2"/>
                </a:solidFill>
                <a:latin typeface="Arial Unicode MS" pitchFamily="34" charset="-128"/>
              </a:defRPr>
            </a:lvl9pPr>
          </a:lstStyle>
          <a:p>
            <a:r>
              <a:rPr lang="en-US" altLang="en-US" sz="2400" b="1" dirty="0">
                <a:ea typeface="Arial Unicode MS" pitchFamily="34" charset="-128"/>
                <a:cs typeface="Arial Unicode MS" pitchFamily="34" charset="-128"/>
              </a:rPr>
              <a:t>REITs Have Used Leverage Effectively Relative to Other forms of Commercial Real Estate Ownership</a:t>
            </a:r>
            <a:br>
              <a:rPr lang="en-US" altLang="en-US" sz="2400" b="1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en-US" sz="1500" b="1" dirty="0">
                <a:ea typeface="Arial Unicode MS" pitchFamily="34" charset="-128"/>
                <a:cs typeface="Arial Unicode MS" pitchFamily="34" charset="-128"/>
              </a:rPr>
              <a:t>Compound Annual Return, Gross and Net of Fees</a:t>
            </a:r>
          </a:p>
        </p:txBody>
      </p:sp>
      <p:sp>
        <p:nvSpPr>
          <p:cNvPr id="541707" name="Text Box 11"/>
          <p:cNvSpPr txBox="1">
            <a:spLocks noChangeArrowheads="1"/>
          </p:cNvSpPr>
          <p:nvPr/>
        </p:nvSpPr>
        <p:spPr bwMode="auto">
          <a:xfrm>
            <a:off x="685800" y="5257800"/>
            <a:ext cx="845820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dirty="0">
                <a:latin typeface="Arial Unicode MS" pitchFamily="34" charset="-128"/>
              </a:rPr>
              <a:t>Investment returns above the curve exceed “normal” levered returns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dirty="0">
                <a:latin typeface="Arial Unicode MS" pitchFamily="34" charset="-128"/>
              </a:rPr>
              <a:t>Investment returns below the curve fall short of “normal” levered returns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dirty="0">
                <a:latin typeface="Arial Unicode MS" pitchFamily="34" charset="-128"/>
              </a:rPr>
              <a:t>REIT average annual investment returns have exceeded the “normal” expected levered return on both a gross and net basis</a:t>
            </a:r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381000" y="6308725"/>
            <a:ext cx="731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800" dirty="0">
                <a:solidFill>
                  <a:schemeClr val="bg1"/>
                </a:solidFill>
              </a:rPr>
              <a:t>Note: Average returns are through-the-cycle from the peak in 1989/1990 to the peak in 2007/2008.  Dates are 1990Q3-2008Q2 for NPI and ODCE, 1989Q3-2007Q1 for Equity REITs, </a:t>
            </a:r>
            <a:r>
              <a:rPr lang="en-US" altLang="en-US" sz="800" dirty="0" smtClean="0">
                <a:solidFill>
                  <a:schemeClr val="bg1"/>
                </a:solidFill>
              </a:rPr>
              <a:t>1990Q3-2008Q2 </a:t>
            </a:r>
            <a:r>
              <a:rPr lang="en-US" altLang="en-US" sz="800" dirty="0">
                <a:solidFill>
                  <a:schemeClr val="bg1"/>
                </a:solidFill>
              </a:rPr>
              <a:t>for </a:t>
            </a:r>
            <a:r>
              <a:rPr lang="en-US" altLang="en-US" sz="800" dirty="0" smtClean="0">
                <a:solidFill>
                  <a:schemeClr val="bg1"/>
                </a:solidFill>
              </a:rPr>
              <a:t>Value-Added, and 1990Q3-2007Q4 for Opportunistic.  </a:t>
            </a:r>
            <a:r>
              <a:rPr lang="en-US" altLang="en-US" sz="800" dirty="0">
                <a:solidFill>
                  <a:schemeClr val="bg1"/>
                </a:solidFill>
              </a:rPr>
              <a:t>Assumes </a:t>
            </a:r>
            <a:r>
              <a:rPr lang="en-US" altLang="en-US" sz="800" dirty="0" smtClean="0">
                <a:solidFill>
                  <a:schemeClr val="bg1"/>
                </a:solidFill>
              </a:rPr>
              <a:t>5.75 </a:t>
            </a:r>
            <a:r>
              <a:rPr lang="en-US" altLang="en-US" sz="800" dirty="0">
                <a:solidFill>
                  <a:schemeClr val="bg1"/>
                </a:solidFill>
              </a:rPr>
              <a:t>percent long-run average cost of capital. Fee </a:t>
            </a:r>
            <a:r>
              <a:rPr lang="en-US" altLang="en-US" sz="800" dirty="0" smtClean="0">
                <a:solidFill>
                  <a:schemeClr val="bg1"/>
                </a:solidFill>
              </a:rPr>
              <a:t>assumptions</a:t>
            </a:r>
            <a:r>
              <a:rPr lang="en-US" altLang="en-US" sz="800" dirty="0">
                <a:solidFill>
                  <a:schemeClr val="bg1"/>
                </a:solidFill>
              </a:rPr>
              <a:t>: </a:t>
            </a:r>
            <a:r>
              <a:rPr lang="en-US" altLang="en-US" sz="800" dirty="0" smtClean="0">
                <a:solidFill>
                  <a:schemeClr val="bg1"/>
                </a:solidFill>
              </a:rPr>
              <a:t>NPI </a:t>
            </a:r>
            <a:r>
              <a:rPr lang="en-US" altLang="en-US" sz="800" dirty="0">
                <a:solidFill>
                  <a:schemeClr val="bg1"/>
                </a:solidFill>
              </a:rPr>
              <a:t>= </a:t>
            </a:r>
            <a:r>
              <a:rPr lang="en-US" altLang="en-US" sz="800" dirty="0" smtClean="0">
                <a:solidFill>
                  <a:schemeClr val="bg1"/>
                </a:solidFill>
              </a:rPr>
              <a:t>100 bps, </a:t>
            </a:r>
            <a:r>
              <a:rPr lang="en-US" altLang="en-US" sz="800" dirty="0">
                <a:solidFill>
                  <a:schemeClr val="bg1"/>
                </a:solidFill>
              </a:rPr>
              <a:t>REITs = 50 bps.   Fees for </a:t>
            </a:r>
            <a:r>
              <a:rPr lang="en-US" altLang="en-US" sz="800" dirty="0" smtClean="0">
                <a:solidFill>
                  <a:schemeClr val="bg1"/>
                </a:solidFill>
              </a:rPr>
              <a:t>ODCE, Value-Added, and Opportunistic are </a:t>
            </a:r>
            <a:r>
              <a:rPr lang="en-US" altLang="en-US" sz="800" dirty="0">
                <a:solidFill>
                  <a:schemeClr val="bg1"/>
                </a:solidFill>
              </a:rPr>
              <a:t>as </a:t>
            </a:r>
            <a:r>
              <a:rPr lang="en-US" altLang="en-US" sz="800" dirty="0" smtClean="0">
                <a:solidFill>
                  <a:schemeClr val="bg1"/>
                </a:solidFill>
              </a:rPr>
              <a:t>reported.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sz="800" dirty="0" smtClean="0">
                <a:solidFill>
                  <a:schemeClr val="bg1"/>
                </a:solidFill>
              </a:rPr>
              <a:t>Source</a:t>
            </a:r>
            <a:r>
              <a:rPr lang="en-US" altLang="en-US" sz="800" dirty="0">
                <a:solidFill>
                  <a:schemeClr val="bg1"/>
                </a:solidFill>
              </a:rPr>
              <a:t>: NAREIT analysis of data from</a:t>
            </a:r>
            <a:r>
              <a:rPr lang="en-US" altLang="en-US" sz="800" dirty="0">
                <a:solidFill>
                  <a:schemeClr val="bg1"/>
                </a:solidFill>
                <a:cs typeface="Tahoma" pitchFamily="34" charset="0"/>
              </a:rPr>
              <a:t> NCREIF (NPI, ODCE, NCREIF/Townsend Fund Indices) and from FTSE NAREIT </a:t>
            </a:r>
            <a:r>
              <a:rPr lang="en-US" altLang="en-US" sz="800" dirty="0" smtClean="0">
                <a:solidFill>
                  <a:schemeClr val="bg1"/>
                </a:solidFill>
                <a:cs typeface="Tahoma" pitchFamily="34" charset="0"/>
              </a:rPr>
              <a:t>All Equity </a:t>
            </a:r>
            <a:r>
              <a:rPr lang="en-US" altLang="en-US" sz="800" dirty="0">
                <a:solidFill>
                  <a:schemeClr val="bg1"/>
                </a:solidFill>
                <a:cs typeface="Tahoma" pitchFamily="34" charset="0"/>
              </a:rPr>
              <a:t>REIT Index.</a:t>
            </a: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534421"/>
              </p:ext>
            </p:extLst>
          </p:nvPr>
        </p:nvGraphicFramePr>
        <p:xfrm>
          <a:off x="533400" y="1066800"/>
          <a:ext cx="8305800" cy="4190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8512</TotalTime>
  <Words>159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Arial Unicode MS</vt:lpstr>
      <vt:lpstr>Arial</vt:lpstr>
      <vt:lpstr>Tahoma</vt:lpstr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466</cp:revision>
  <dcterms:created xsi:type="dcterms:W3CDTF">2007-07-09T20:18:17Z</dcterms:created>
  <dcterms:modified xsi:type="dcterms:W3CDTF">2013-11-06T17:59:33Z</dcterms:modified>
</cp:coreProperties>
</file>