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66CCFF"/>
    <a:srgbClr val="FF9966"/>
    <a:srgbClr val="FF99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3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%20-%20Real%20Est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Volatility of Investments by Holding Period</a:t>
            </a:r>
          </a:p>
        </c:rich>
      </c:tx>
      <c:layout>
        <c:manualLayout>
          <c:xMode val="edge"/>
          <c:yMode val="edge"/>
          <c:x val="0.29448661022635325"/>
          <c:y val="2.807017543859649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6491346152669452E-2"/>
          <c:y val="0.13508795074004717"/>
          <c:w val="0.82456241257735718"/>
          <c:h val="0.756141646350134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Volatility!$BY$3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Volatility!$BZ$3:$CD$3</c:f>
              <c:numCache>
                <c:formatCode>0.00%</c:formatCode>
                <c:ptCount val="5"/>
                <c:pt idx="0">
                  <c:v>0.18033336143434109</c:v>
                </c:pt>
                <c:pt idx="1">
                  <c:v>0.11128781961213861</c:v>
                </c:pt>
                <c:pt idx="2">
                  <c:v>8.5672918112256261E-2</c:v>
                </c:pt>
                <c:pt idx="3">
                  <c:v>5.5363942476965702E-2</c:v>
                </c:pt>
                <c:pt idx="4">
                  <c:v>4.3984297473825949E-2</c:v>
                </c:pt>
              </c:numCache>
            </c:numRef>
          </c:val>
        </c:ser>
        <c:ser>
          <c:idx val="4"/>
          <c:order val="1"/>
          <c:tx>
            <c:strRef>
              <c:f>Volatility!$BY$4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Volatility!$BZ$4:$CD$4</c:f>
              <c:numCache>
                <c:formatCode>0.00%</c:formatCode>
                <c:ptCount val="5"/>
                <c:pt idx="0">
                  <c:v>0.11868073947222332</c:v>
                </c:pt>
                <c:pt idx="1">
                  <c:v>0.10125519072116386</c:v>
                </c:pt>
                <c:pt idx="2">
                  <c:v>7.5673266675844814E-2</c:v>
                </c:pt>
                <c:pt idx="3">
                  <c:v>5.3004465450320858E-2</c:v>
                </c:pt>
                <c:pt idx="4">
                  <c:v>4.1274984765339771E-2</c:v>
                </c:pt>
              </c:numCache>
            </c:numRef>
          </c:val>
        </c:ser>
        <c:ser>
          <c:idx val="2"/>
          <c:order val="2"/>
          <c:tx>
            <c:strRef>
              <c:f>Volatility!$BY$6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Volatility!$BZ$6:$CD$6</c:f>
              <c:numCache>
                <c:formatCode>0.00%</c:formatCode>
                <c:ptCount val="5"/>
                <c:pt idx="0">
                  <c:v>9.1362336454440723E-2</c:v>
                </c:pt>
                <c:pt idx="1">
                  <c:v>9.3738859235304339E-2</c:v>
                </c:pt>
                <c:pt idx="2">
                  <c:v>7.0096452193014122E-2</c:v>
                </c:pt>
                <c:pt idx="3">
                  <c:v>5.0494950256440872E-2</c:v>
                </c:pt>
                <c:pt idx="4">
                  <c:v>3.9776007926758034E-2</c:v>
                </c:pt>
              </c:numCache>
            </c:numRef>
          </c:val>
        </c:ser>
        <c:ser>
          <c:idx val="5"/>
          <c:order val="3"/>
          <c:tx>
            <c:strRef>
              <c:f>Volatility!$BY$8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99CC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Volatility!$BZ$8:$CD$8</c:f>
              <c:numCache>
                <c:formatCode>0.00%</c:formatCode>
                <c:ptCount val="5"/>
                <c:pt idx="0">
                  <c:v>7.8130501685026457E-2</c:v>
                </c:pt>
                <c:pt idx="1">
                  <c:v>8.039273235602927E-2</c:v>
                </c:pt>
                <c:pt idx="2">
                  <c:v>6.3586067137078137E-2</c:v>
                </c:pt>
                <c:pt idx="3">
                  <c:v>4.4872754683123101E-2</c:v>
                </c:pt>
                <c:pt idx="4">
                  <c:v>3.5640032524498953E-2</c:v>
                </c:pt>
              </c:numCache>
            </c:numRef>
          </c:val>
        </c:ser>
        <c:ser>
          <c:idx val="7"/>
          <c:order val="4"/>
          <c:tx>
            <c:strRef>
              <c:f>Volatility!$BY$10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Volatility!$BZ$10:$CD$10</c:f>
              <c:numCache>
                <c:formatCode>0.00%</c:formatCode>
                <c:ptCount val="5"/>
                <c:pt idx="0">
                  <c:v>7.7042278319549712E-2</c:v>
                </c:pt>
                <c:pt idx="1">
                  <c:v>8.0231674754853044E-2</c:v>
                </c:pt>
                <c:pt idx="2">
                  <c:v>5.5587579825303587E-2</c:v>
                </c:pt>
                <c:pt idx="3">
                  <c:v>3.9930441078433514E-2</c:v>
                </c:pt>
                <c:pt idx="4">
                  <c:v>3.2971026201005865E-2</c:v>
                </c:pt>
              </c:numCache>
            </c:numRef>
          </c:val>
        </c:ser>
        <c:ser>
          <c:idx val="9"/>
          <c:order val="5"/>
          <c:tx>
            <c:strRef>
              <c:f>Volatility!$BY$12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Volatility!$BZ$12:$CD$12</c:f>
              <c:numCache>
                <c:formatCode>0.00%</c:formatCode>
                <c:ptCount val="5"/>
                <c:pt idx="0">
                  <c:v>4.5617274106484605E-2</c:v>
                </c:pt>
                <c:pt idx="1">
                  <c:v>7.9721477943038896E-2</c:v>
                </c:pt>
                <c:pt idx="2">
                  <c:v>6.0565116764271246E-2</c:v>
                </c:pt>
                <c:pt idx="3">
                  <c:v>4.1601820229543798E-2</c:v>
                </c:pt>
                <c:pt idx="4">
                  <c:v>3.3831896365668829E-2</c:v>
                </c:pt>
              </c:numCache>
            </c:numRef>
          </c:val>
        </c:ser>
        <c:ser>
          <c:idx val="11"/>
          <c:order val="6"/>
          <c:tx>
            <c:strRef>
              <c:f>Volatility!$BY$14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Volatility!$BZ$14:$CD$14</c:f>
              <c:numCache>
                <c:formatCode>0.00%</c:formatCode>
                <c:ptCount val="5"/>
                <c:pt idx="0">
                  <c:v>4.5807031019111231E-2</c:v>
                </c:pt>
                <c:pt idx="1">
                  <c:v>7.7183589005184128E-2</c:v>
                </c:pt>
                <c:pt idx="2">
                  <c:v>6.0325288031176531E-2</c:v>
                </c:pt>
                <c:pt idx="3">
                  <c:v>4.0921059621839208E-2</c:v>
                </c:pt>
                <c:pt idx="4">
                  <c:v>3.2437432253883472E-2</c:v>
                </c:pt>
              </c:numCache>
            </c:numRef>
          </c:val>
        </c:ser>
        <c:ser>
          <c:idx val="13"/>
          <c:order val="7"/>
          <c:tx>
            <c:strRef>
              <c:f>Volatility!$BY$16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CC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Volatility!$BZ$2:$CD$2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Volatility!$BZ$16:$CD$16</c:f>
              <c:numCache>
                <c:formatCode>0.00%</c:formatCode>
                <c:ptCount val="5"/>
                <c:pt idx="0">
                  <c:v>4.5120474703229399E-2</c:v>
                </c:pt>
                <c:pt idx="1">
                  <c:v>5.4703856844095712E-2</c:v>
                </c:pt>
                <c:pt idx="2">
                  <c:v>4.7988137144975997E-2</c:v>
                </c:pt>
                <c:pt idx="3">
                  <c:v>3.746465585218571E-2</c:v>
                </c:pt>
                <c:pt idx="4">
                  <c:v>2.9546099527109876E-2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43328"/>
        <c:axId val="118244864"/>
      </c:barChart>
      <c:catAx>
        <c:axId val="11824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82448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824486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Annualized Volatility</a:t>
                </a:r>
              </a:p>
            </c:rich>
          </c:tx>
          <c:layout>
            <c:manualLayout>
              <c:xMode val="edge"/>
              <c:yMode val="edge"/>
              <c:x val="2.0050125313283207E-2"/>
              <c:y val="0.39298319289036238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8243328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3483827679434806"/>
          <c:y val="0.36491283326426299"/>
          <c:w val="5.5137976174030823E-2"/>
          <c:h val="0.2964917806326840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2BB59228-93E3-43A3-818C-E991C6170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9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DF21B62B-B6AA-4D52-AEBE-D1F5EDC8F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FE2DA-A24B-4A5B-8DFC-2B6DE0500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05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AB604-9715-4C24-B56D-E0884D91C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703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6DC43-C839-4FB6-88A3-4A0CC2F4DB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730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E7E4B378-2481-44C4-8C46-41E5685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7312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406F8-4ACE-40F0-A85A-162DF8A80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659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4EA7B-B17F-4558-89DD-B524AC241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0538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22EE-B793-4627-AD53-F21FE5D59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2909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AEA9F-A9AB-413D-9564-3AE8FDBF4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301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47E4F-DD75-428D-A418-528BE6985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036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A631-FBC2-4FC1-B7CE-89F32F68F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20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7C3D0-AF28-47F2-A665-8C0ADE1FEE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544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4EC3E-4C77-42E0-A843-4A035E8A7D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323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F680930-528F-4E7A-AC0B-82CEB57A60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75F-182E-435C-8638-DED24A93D0E3}" type="slidenum">
              <a:rPr lang="en-US"/>
              <a:pPr/>
              <a:t>0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/>
          </a:p>
        </p:txBody>
      </p:sp>
      <p:sp>
        <p:nvSpPr>
          <p:cNvPr id="546898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endParaRPr lang="en-US" sz="3600"/>
          </a:p>
        </p:txBody>
      </p:sp>
      <p:sp>
        <p:nvSpPr>
          <p:cNvPr id="546899" name="Rectangle 8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Volatility Declines as Holding Periods Increase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Much More Dramatically for Publicly Traded REITs</a:t>
            </a:r>
          </a:p>
        </p:txBody>
      </p:sp>
      <p:sp>
        <p:nvSpPr>
          <p:cNvPr id="546901" name="Rectangle 85"/>
          <p:cNvSpPr>
            <a:spLocks noChangeArrowheads="1"/>
          </p:cNvSpPr>
          <p:nvPr/>
        </p:nvSpPr>
        <p:spPr bwMode="auto">
          <a:xfrm>
            <a:off x="457200" y="6308725"/>
            <a:ext cx="7772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</a:rPr>
              <a:t>Note: Based on quarterly net returns over the available historical period: </a:t>
            </a:r>
            <a:r>
              <a:rPr lang="en-US" sz="800" dirty="0" smtClean="0">
                <a:solidFill>
                  <a:schemeClr val="bg1"/>
                </a:solidFill>
              </a:rPr>
              <a:t>1978Q1-2013Q2 </a:t>
            </a:r>
            <a:r>
              <a:rPr lang="en-US" sz="800" dirty="0">
                <a:solidFill>
                  <a:schemeClr val="bg1"/>
                </a:solidFill>
              </a:rPr>
              <a:t>for equity REITs, core funds (ODCE), and unlevered core properties (NCREIF Property Index); </a:t>
            </a:r>
            <a:r>
              <a:rPr lang="en-US" sz="800" dirty="0" smtClean="0">
                <a:solidFill>
                  <a:schemeClr val="bg1"/>
                </a:solidFill>
              </a:rPr>
              <a:t>1988Q2-2012Q2 </a:t>
            </a:r>
            <a:r>
              <a:rPr lang="en-US" sz="800" dirty="0" smtClean="0">
                <a:solidFill>
                  <a:schemeClr val="bg1"/>
                </a:solidFill>
              </a:rPr>
              <a:t>for </a:t>
            </a:r>
            <a:r>
              <a:rPr lang="en-US" sz="800" dirty="0">
                <a:solidFill>
                  <a:schemeClr val="bg1"/>
                </a:solidFill>
              </a:rPr>
              <a:t>value added funds (NCREIF/Townsend Fund Indices); and </a:t>
            </a:r>
            <a:r>
              <a:rPr lang="en-US" sz="800" dirty="0" smtClean="0">
                <a:solidFill>
                  <a:schemeClr val="bg1"/>
                </a:solidFill>
              </a:rPr>
              <a:t>1988Q4-2012Q2 </a:t>
            </a:r>
            <a:r>
              <a:rPr lang="en-US" sz="800" dirty="0">
                <a:solidFill>
                  <a:schemeClr val="bg1"/>
                </a:solidFill>
              </a:rPr>
              <a:t>for opportunistic funds (NCREIF/Townsend).  Fees and expenses are assumed to total 50 basis points per year for publicly traded equity REITs and </a:t>
            </a:r>
            <a:r>
              <a:rPr lang="en-US" sz="800" dirty="0" smtClean="0">
                <a:solidFill>
                  <a:schemeClr val="bg1"/>
                </a:solidFill>
              </a:rPr>
              <a:t>100 </a:t>
            </a:r>
            <a:r>
              <a:rPr lang="en-US" sz="800" dirty="0">
                <a:solidFill>
                  <a:schemeClr val="bg1"/>
                </a:solidFill>
              </a:rPr>
              <a:t>basis points per year for unlevered core properties; fees for other investments are as given.  Source: NAREIT analysis of data from NCREIF and FTSE NAREIT Equity REITs Index.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84521"/>
              </p:ext>
            </p:extLst>
          </p:nvPr>
        </p:nvGraphicFramePr>
        <p:xfrm>
          <a:off x="542924" y="990600"/>
          <a:ext cx="8220076" cy="531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116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474</cp:revision>
  <dcterms:created xsi:type="dcterms:W3CDTF">2007-07-09T20:18:17Z</dcterms:created>
  <dcterms:modified xsi:type="dcterms:W3CDTF">2013-10-30T16:23:06Z</dcterms:modified>
</cp:coreProperties>
</file>