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66CCFF"/>
    <a:srgbClr val="FF9966"/>
    <a:srgbClr val="FF993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3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%20-%20Real%20Est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Risk-Adjusted Returns of Investments by Holding Period</a:t>
            </a:r>
          </a:p>
        </c:rich>
      </c:tx>
      <c:layout>
        <c:manualLayout>
          <c:xMode val="edge"/>
          <c:yMode val="edge"/>
          <c:x val="0.25028859281863125"/>
          <c:y val="2.802101576182136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4198480075061352E-2"/>
          <c:y val="0.13660256865231693"/>
          <c:w val="0.83506437773074549"/>
          <c:h val="0.74430886765685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Sharpe!$CK$3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Sharpe!$CL$3:$CP$3</c:f>
              <c:numCache>
                <c:formatCode>0.000</c:formatCode>
                <c:ptCount val="5"/>
                <c:pt idx="0">
                  <c:v>0.48008577551048554</c:v>
                </c:pt>
                <c:pt idx="1">
                  <c:v>0.47157491810320301</c:v>
                </c:pt>
                <c:pt idx="2">
                  <c:v>0.31877206478158093</c:v>
                </c:pt>
                <c:pt idx="3">
                  <c:v>0.44494043558520735</c:v>
                </c:pt>
                <c:pt idx="4">
                  <c:v>0.70400613392370937</c:v>
                </c:pt>
              </c:numCache>
            </c:numRef>
          </c:val>
        </c:ser>
        <c:ser>
          <c:idx val="4"/>
          <c:order val="1"/>
          <c:tx>
            <c:strRef>
              <c:f>Sharpe!$CK$4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99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Sharpe!$CL$4:$CP$4</c:f>
              <c:numCache>
                <c:formatCode>0.000</c:formatCode>
                <c:ptCount val="5"/>
                <c:pt idx="0">
                  <c:v>0.6449330768428434</c:v>
                </c:pt>
                <c:pt idx="1">
                  <c:v>0.50652026892563151</c:v>
                </c:pt>
                <c:pt idx="2">
                  <c:v>0.34797160269139138</c:v>
                </c:pt>
                <c:pt idx="3">
                  <c:v>0.4620658322402445</c:v>
                </c:pt>
                <c:pt idx="4">
                  <c:v>0.74739612373958542</c:v>
                </c:pt>
              </c:numCache>
            </c:numRef>
          </c:val>
        </c:ser>
        <c:ser>
          <c:idx val="2"/>
          <c:order val="2"/>
          <c:tx>
            <c:strRef>
              <c:f>Sharpe!$CK$6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Sharpe!$CL$6:$CP$6</c:f>
              <c:numCache>
                <c:formatCode>0.000</c:formatCode>
                <c:ptCount val="5"/>
                <c:pt idx="0">
                  <c:v>0.81732717751788153</c:v>
                </c:pt>
                <c:pt idx="1">
                  <c:v>0.55703204094589076</c:v>
                </c:pt>
                <c:pt idx="2">
                  <c:v>0.36901630454936862</c:v>
                </c:pt>
                <c:pt idx="3">
                  <c:v>0.47106505629652956</c:v>
                </c:pt>
                <c:pt idx="4">
                  <c:v>0.7675390729424183</c:v>
                </c:pt>
              </c:numCache>
            </c:numRef>
          </c:val>
        </c:ser>
        <c:ser>
          <c:idx val="5"/>
          <c:order val="3"/>
          <c:tx>
            <c:strRef>
              <c:f>Sharpe!$CK$8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99CC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Sharpe!$CL$8:$CP$8</c:f>
              <c:numCache>
                <c:formatCode>0.000</c:formatCode>
                <c:ptCount val="5"/>
                <c:pt idx="0">
                  <c:v>0.9450740848360949</c:v>
                </c:pt>
                <c:pt idx="1">
                  <c:v>0.63393217275212344</c:v>
                </c:pt>
                <c:pt idx="2">
                  <c:v>0.3982353091231286</c:v>
                </c:pt>
                <c:pt idx="3">
                  <c:v>0.49721171656268631</c:v>
                </c:pt>
                <c:pt idx="4">
                  <c:v>0.82608541069168406</c:v>
                </c:pt>
              </c:numCache>
            </c:numRef>
          </c:val>
        </c:ser>
        <c:ser>
          <c:idx val="7"/>
          <c:order val="4"/>
          <c:tx>
            <c:strRef>
              <c:f>Sharpe!$CK$10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Sharpe!$CL$10:$CP$10</c:f>
              <c:numCache>
                <c:formatCode>0.000</c:formatCode>
                <c:ptCount val="5"/>
                <c:pt idx="0">
                  <c:v>0.90414842080852365</c:v>
                </c:pt>
                <c:pt idx="1">
                  <c:v>0.63478306643284643</c:v>
                </c:pt>
                <c:pt idx="2">
                  <c:v>0.4470861964560145</c:v>
                </c:pt>
                <c:pt idx="3">
                  <c:v>0.52575256074704768</c:v>
                </c:pt>
                <c:pt idx="4">
                  <c:v>0.8771756718101037</c:v>
                </c:pt>
              </c:numCache>
            </c:numRef>
          </c:val>
        </c:ser>
        <c:ser>
          <c:idx val="9"/>
          <c:order val="5"/>
          <c:tx>
            <c:strRef>
              <c:f>Sharpe!$CK$12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Sharpe!$CL$12:$CP$12</c:f>
              <c:numCache>
                <c:formatCode>0.000</c:formatCode>
                <c:ptCount val="5"/>
                <c:pt idx="0">
                  <c:v>1.5669781620039021</c:v>
                </c:pt>
                <c:pt idx="1">
                  <c:v>0.72824274467541417</c:v>
                </c:pt>
                <c:pt idx="2">
                  <c:v>0.41511330852450246</c:v>
                </c:pt>
                <c:pt idx="3">
                  <c:v>0.56097302149291495</c:v>
                </c:pt>
                <c:pt idx="4">
                  <c:v>0.89570533675167185</c:v>
                </c:pt>
              </c:numCache>
            </c:numRef>
          </c:val>
        </c:ser>
        <c:ser>
          <c:idx val="11"/>
          <c:order val="6"/>
          <c:tx>
            <c:strRef>
              <c:f>Sharpe!$CK$14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Sharpe!$CL$14:$CP$14</c:f>
              <c:numCache>
                <c:formatCode>0.000</c:formatCode>
                <c:ptCount val="5"/>
                <c:pt idx="0">
                  <c:v>1.4855743481941093</c:v>
                </c:pt>
                <c:pt idx="1">
                  <c:v>0.65490702874956375</c:v>
                </c:pt>
                <c:pt idx="2">
                  <c:v>0.41526315561952093</c:v>
                </c:pt>
                <c:pt idx="3">
                  <c:v>0.47769737314982935</c:v>
                </c:pt>
                <c:pt idx="4">
                  <c:v>0.84813537486456592</c:v>
                </c:pt>
              </c:numCache>
            </c:numRef>
          </c:val>
        </c:ser>
        <c:ser>
          <c:idx val="13"/>
          <c:order val="7"/>
          <c:tx>
            <c:strRef>
              <c:f>Sharpe!$CK$16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CC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Sharpe!$CL$2:$CP$2</c:f>
              <c:strCache>
                <c:ptCount val="5"/>
                <c:pt idx="0">
                  <c:v>Equity REITs</c:v>
                </c:pt>
                <c:pt idx="1">
                  <c:v>Opportunistic Funds</c:v>
                </c:pt>
                <c:pt idx="2">
                  <c:v>Value Added Funds</c:v>
                </c:pt>
                <c:pt idx="3">
                  <c:v>Core Funds</c:v>
                </c:pt>
                <c:pt idx="4">
                  <c:v>Unlevered Core Properties</c:v>
                </c:pt>
              </c:strCache>
            </c:strRef>
          </c:cat>
          <c:val>
            <c:numRef>
              <c:f>Sharpe!$CL$16:$CP$16</c:f>
              <c:numCache>
                <c:formatCode>0.000</c:formatCode>
                <c:ptCount val="5"/>
                <c:pt idx="0">
                  <c:v>1.5823321925100924</c:v>
                </c:pt>
                <c:pt idx="1">
                  <c:v>0.87319764844235093</c:v>
                </c:pt>
                <c:pt idx="2">
                  <c:v>0.50938844601489552</c:v>
                </c:pt>
                <c:pt idx="3">
                  <c:v>0.62110505078280254</c:v>
                </c:pt>
                <c:pt idx="4">
                  <c:v>1.0235572692191151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9440"/>
        <c:axId val="37955840"/>
      </c:barChart>
      <c:catAx>
        <c:axId val="3730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9558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955840"/>
        <c:scaling>
          <c:orientation val="minMax"/>
          <c:max val="1.6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Sharpe Ratio</a:t>
                </a:r>
              </a:p>
            </c:rich>
          </c:tx>
          <c:layout>
            <c:manualLayout>
              <c:xMode val="edge"/>
              <c:yMode val="edge"/>
              <c:x val="1.845444059976932E-2"/>
              <c:y val="0.43257479855298298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309440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3195034011751987"/>
          <c:y val="0.34676043778240501"/>
          <c:w val="5.8823650503894598E-2"/>
          <c:h val="0.323993362475925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0155275B-EBD7-46BD-8B7E-E012980F6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7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D3EA38AF-F1D5-4A4E-AB7A-73E3096D7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8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8C49C-BF85-4584-98D5-979D7BCE6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3947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50CA2-0EDC-4941-A4D7-41FEF99DC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9775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BD6C8-BF71-45F3-823B-685A49268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1319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2FA21131-CBEA-4DF3-BB3A-DC620A8FAB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425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EEC2-7D20-49AE-8D1D-9E98DC8AF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7832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0EE90-6E39-4186-91D8-DDF05D912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57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E9B8D-7430-4D39-BC9E-CE8367CAE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103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89216-F24D-4F86-9968-BBF6E1A89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785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DAE3B-F74E-4E72-B7B7-4A53B7A68F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0882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9994B-5DD3-4A58-B2A6-0A7CA3509D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3562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B14A5-82A5-446E-821E-518E30FCF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5478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574A-66B6-4983-8219-26ECFB441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5062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871C221-0630-4494-8473-196CB58013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87CF-5245-4353-8F0C-8EDAEAD732EA}" type="slidenum">
              <a:rPr lang="en-US"/>
              <a:pPr/>
              <a:t>0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/>
          </a:p>
        </p:txBody>
      </p:sp>
      <p:sp>
        <p:nvSpPr>
          <p:cNvPr id="546898" name="Text Box 82"/>
          <p:cNvSpPr txBox="1">
            <a:spLocks noChangeArrowheads="1"/>
          </p:cNvSpPr>
          <p:nvPr/>
        </p:nvSpPr>
        <p:spPr bwMode="auto">
          <a:xfrm>
            <a:off x="6477000" y="762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endParaRPr lang="en-US" sz="3600"/>
          </a:p>
        </p:txBody>
      </p:sp>
      <p:sp>
        <p:nvSpPr>
          <p:cNvPr id="546899" name="Rectangle 83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500" b="1" dirty="0">
                <a:solidFill>
                  <a:schemeClr val="accent2"/>
                </a:solidFill>
              </a:rPr>
              <a:t>Publicly Traded Equity REITs Provide Better Risk-Adjusted Net Returns than Private Equity Real Estate Funds</a:t>
            </a:r>
          </a:p>
        </p:txBody>
      </p:sp>
      <p:sp>
        <p:nvSpPr>
          <p:cNvPr id="546933" name="Rectangle 117"/>
          <p:cNvSpPr>
            <a:spLocks noChangeArrowheads="1"/>
          </p:cNvSpPr>
          <p:nvPr/>
        </p:nvSpPr>
        <p:spPr bwMode="auto">
          <a:xfrm>
            <a:off x="457200" y="6308725"/>
            <a:ext cx="7848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</a:rPr>
              <a:t>Note: Based on quarterly net returns over the available historical period: </a:t>
            </a:r>
            <a:r>
              <a:rPr lang="en-US" sz="800" dirty="0" smtClean="0">
                <a:solidFill>
                  <a:schemeClr val="bg1"/>
                </a:solidFill>
              </a:rPr>
              <a:t>1978Q1-2013Q2 </a:t>
            </a:r>
            <a:r>
              <a:rPr lang="en-US" sz="800" dirty="0">
                <a:solidFill>
                  <a:schemeClr val="bg1"/>
                </a:solidFill>
              </a:rPr>
              <a:t>for equity REITs, core funds (ODCE), and unlevered core properties (NCREIF Property Index); </a:t>
            </a:r>
            <a:r>
              <a:rPr lang="en-US" sz="800" dirty="0" smtClean="0">
                <a:solidFill>
                  <a:schemeClr val="bg1"/>
                </a:solidFill>
              </a:rPr>
              <a:t>1983Q2-2013Q2 </a:t>
            </a:r>
            <a:r>
              <a:rPr lang="en-US" sz="800" dirty="0">
                <a:solidFill>
                  <a:schemeClr val="bg1"/>
                </a:solidFill>
              </a:rPr>
              <a:t>for value added funds (NCREIF/Townsend Fund Indices); and </a:t>
            </a:r>
            <a:r>
              <a:rPr lang="en-US" sz="800" dirty="0" smtClean="0">
                <a:solidFill>
                  <a:schemeClr val="bg1"/>
                </a:solidFill>
              </a:rPr>
              <a:t>1988Q4-2013Q2 </a:t>
            </a:r>
            <a:r>
              <a:rPr lang="en-US" sz="800" dirty="0">
                <a:solidFill>
                  <a:schemeClr val="bg1"/>
                </a:solidFill>
              </a:rPr>
              <a:t>for opportunistic funds (NCREIF/Townsend).  Fees are assumed to total 50 basis points per year for publicly traded equity REITs </a:t>
            </a:r>
            <a:r>
              <a:rPr lang="en-US" sz="800">
                <a:solidFill>
                  <a:schemeClr val="bg1"/>
                </a:solidFill>
              </a:rPr>
              <a:t>and </a:t>
            </a:r>
            <a:r>
              <a:rPr lang="en-US" sz="800" smtClean="0">
                <a:solidFill>
                  <a:schemeClr val="bg1"/>
                </a:solidFill>
              </a:rPr>
              <a:t>100 </a:t>
            </a:r>
            <a:r>
              <a:rPr lang="en-US" sz="800" dirty="0">
                <a:solidFill>
                  <a:schemeClr val="bg1"/>
                </a:solidFill>
              </a:rPr>
              <a:t>basis points per year for unlevered core properties; fees for other investments are as given.  Risk-adjusted rate is Citigroup 1-mo U.S. Treasury TR.  Source: NAREIT analysis of data from NCREIF and FTSE NAREIT Equity REITs Index.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947547"/>
              </p:ext>
            </p:extLst>
          </p:nvPr>
        </p:nvGraphicFramePr>
        <p:xfrm>
          <a:off x="533401" y="990600"/>
          <a:ext cx="8229600" cy="531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134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466</cp:revision>
  <dcterms:created xsi:type="dcterms:W3CDTF">2007-07-09T20:18:17Z</dcterms:created>
  <dcterms:modified xsi:type="dcterms:W3CDTF">2013-10-31T13:21:41Z</dcterms:modified>
</cp:coreProperties>
</file>