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CC0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Home$\bcase\Interest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10-Year Treasury Yields</c:v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strRef>
              <c:f>Sheet1!$A$293:$A$297</c:f>
              <c:strCache>
                <c:ptCount val="5"/>
                <c:pt idx="0">
                  <c:v>1996-02</c:v>
                </c:pt>
                <c:pt idx="1">
                  <c:v>1996-03</c:v>
                </c:pt>
                <c:pt idx="2">
                  <c:v>1996-04</c:v>
                </c:pt>
                <c:pt idx="3">
                  <c:v>1996-05</c:v>
                </c:pt>
                <c:pt idx="4">
                  <c:v>1996-06</c:v>
                </c:pt>
              </c:strCache>
            </c:strRef>
          </c:cat>
          <c:val>
            <c:numRef>
              <c:f>Sheet1!$L$293:$L$297</c:f>
              <c:numCache>
                <c:formatCode>0.00%</c:formatCode>
                <c:ptCount val="5"/>
                <c:pt idx="0">
                  <c:v>5.8099999999999999E-2</c:v>
                </c:pt>
                <c:pt idx="1">
                  <c:v>6.2699999999999992E-2</c:v>
                </c:pt>
                <c:pt idx="2">
                  <c:v>6.5099999999999991E-2</c:v>
                </c:pt>
                <c:pt idx="3">
                  <c:v>6.7400000000000002E-2</c:v>
                </c:pt>
                <c:pt idx="4">
                  <c:v>6.9099999999999995E-2</c:v>
                </c:pt>
              </c:numCache>
            </c:numRef>
          </c:val>
          <c:smooth val="0"/>
        </c:ser>
        <c:ser>
          <c:idx val="2"/>
          <c:order val="1"/>
          <c:tx>
            <c:v>Aaa Corporate Yields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strRef>
              <c:f>Sheet1!$A$293:$A$297</c:f>
              <c:strCache>
                <c:ptCount val="5"/>
                <c:pt idx="0">
                  <c:v>1996-02</c:v>
                </c:pt>
                <c:pt idx="1">
                  <c:v>1996-03</c:v>
                </c:pt>
                <c:pt idx="2">
                  <c:v>1996-04</c:v>
                </c:pt>
                <c:pt idx="3">
                  <c:v>1996-05</c:v>
                </c:pt>
                <c:pt idx="4">
                  <c:v>1996-06</c:v>
                </c:pt>
              </c:strCache>
            </c:strRef>
          </c:cat>
          <c:val>
            <c:numRef>
              <c:f>Sheet1!$M$293:$M$297</c:f>
              <c:numCache>
                <c:formatCode>0.00%</c:formatCode>
                <c:ptCount val="5"/>
                <c:pt idx="0">
                  <c:v>6.9900000000000004E-2</c:v>
                </c:pt>
                <c:pt idx="1">
                  <c:v>7.3499999999999996E-2</c:v>
                </c:pt>
                <c:pt idx="2">
                  <c:v>7.4999999999999997E-2</c:v>
                </c:pt>
                <c:pt idx="3">
                  <c:v>7.6200000000000004E-2</c:v>
                </c:pt>
                <c:pt idx="4">
                  <c:v>7.7100000000000002E-2</c:v>
                </c:pt>
              </c:numCache>
            </c:numRef>
          </c:val>
          <c:smooth val="0"/>
        </c:ser>
        <c:ser>
          <c:idx val="3"/>
          <c:order val="2"/>
          <c:tx>
            <c:v>Baa Corporate Yields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Sheet1!$A$293:$A$297</c:f>
              <c:strCache>
                <c:ptCount val="5"/>
                <c:pt idx="0">
                  <c:v>1996-02</c:v>
                </c:pt>
                <c:pt idx="1">
                  <c:v>1996-03</c:v>
                </c:pt>
                <c:pt idx="2">
                  <c:v>1996-04</c:v>
                </c:pt>
                <c:pt idx="3">
                  <c:v>1996-05</c:v>
                </c:pt>
                <c:pt idx="4">
                  <c:v>1996-06</c:v>
                </c:pt>
              </c:strCache>
            </c:strRef>
          </c:cat>
          <c:val>
            <c:numRef>
              <c:f>Sheet1!$N$293:$N$297</c:f>
              <c:numCache>
                <c:formatCode>0.00%</c:formatCode>
                <c:ptCount val="5"/>
                <c:pt idx="0">
                  <c:v>7.6299999999999993E-2</c:v>
                </c:pt>
                <c:pt idx="1">
                  <c:v>8.0299999999999996E-2</c:v>
                </c:pt>
                <c:pt idx="2">
                  <c:v>8.1900000000000001E-2</c:v>
                </c:pt>
                <c:pt idx="3">
                  <c:v>8.3000000000000004E-2</c:v>
                </c:pt>
                <c:pt idx="4">
                  <c:v>8.4000000000000005E-2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5600"/>
        <c:axId val="1890944"/>
      </c:lineChart>
      <c:lineChart>
        <c:grouping val="standard"/>
        <c:varyColors val="0"/>
        <c:ser>
          <c:idx val="1"/>
          <c:order val="3"/>
          <c:tx>
            <c:v>Equity REIT Returns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strRef>
              <c:f>Sheet1!$A$293:$A$297</c:f>
              <c:strCache>
                <c:ptCount val="5"/>
                <c:pt idx="0">
                  <c:v>1996-02</c:v>
                </c:pt>
                <c:pt idx="1">
                  <c:v>1996-03</c:v>
                </c:pt>
                <c:pt idx="2">
                  <c:v>1996-04</c:v>
                </c:pt>
                <c:pt idx="3">
                  <c:v>1996-05</c:v>
                </c:pt>
                <c:pt idx="4">
                  <c:v>1996-06</c:v>
                </c:pt>
              </c:strCache>
            </c:strRef>
          </c:cat>
          <c:val>
            <c:numRef>
              <c:f>Sheet1!$CO$293:$CO$297</c:f>
              <c:numCache>
                <c:formatCode>General</c:formatCode>
                <c:ptCount val="5"/>
                <c:pt idx="0">
                  <c:v>1</c:v>
                </c:pt>
                <c:pt idx="1">
                  <c:v>0.99454224522184564</c:v>
                </c:pt>
                <c:pt idx="2">
                  <c:v>0.9995862162884126</c:v>
                </c:pt>
                <c:pt idx="3">
                  <c:v>1.025413652767375</c:v>
                </c:pt>
                <c:pt idx="4">
                  <c:v>1.0387804379822021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86944"/>
        <c:axId val="35185408"/>
      </c:lineChart>
      <c:catAx>
        <c:axId val="186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90944"/>
        <c:crosses val="autoZero"/>
        <c:auto val="1"/>
        <c:lblAlgn val="ctr"/>
        <c:lblOffset val="100"/>
        <c:noMultiLvlLbl val="0"/>
      </c:catAx>
      <c:valAx>
        <c:axId val="1890944"/>
        <c:scaling>
          <c:orientation val="minMax"/>
          <c:max val="8.500000000000002E-2"/>
          <c:min val="5.5000000000000014E-2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865600"/>
        <c:crosses val="autoZero"/>
        <c:crossBetween val="between"/>
      </c:valAx>
      <c:valAx>
        <c:axId val="35185408"/>
        <c:scaling>
          <c:orientation val="minMax"/>
          <c:max val="1.04"/>
          <c:min val="0.99"/>
        </c:scaling>
        <c:delete val="0"/>
        <c:axPos val="r"/>
        <c:numFmt formatCode="#,##0.00" sourceLinked="0"/>
        <c:majorTickMark val="out"/>
        <c:minorTickMark val="none"/>
        <c:tickLblPos val="nextTo"/>
        <c:crossAx val="35186944"/>
        <c:crosses val="max"/>
        <c:crossBetween val="between"/>
      </c:valAx>
      <c:catAx>
        <c:axId val="35186944"/>
        <c:scaling>
          <c:orientation val="minMax"/>
        </c:scaling>
        <c:delete val="1"/>
        <c:axPos val="b"/>
        <c:majorTickMark val="out"/>
        <c:minorTickMark val="none"/>
        <c:tickLblPos val="nextTo"/>
        <c:crossAx val="3518540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>
                <a:defRPr/>
              </a:pPr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5638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from Federal Reserve Board and FTSE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NAREIT Equity REITs Index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Equity REIT Returns during a Period of Rising Interest Rates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 </a:t>
            </a:r>
            <a:r>
              <a:rPr lang="en-US" sz="2000" b="1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June 1996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5181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 four months, Treasury yields increased from 5.81% to 6.91% and corporate bond yields increased commensurately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Equity REIT returns increased 3.88% (12.09% annualized), driven primarily by improvement in the overall economy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824193"/>
              </p:ext>
            </p:extLst>
          </p:nvPr>
        </p:nvGraphicFramePr>
        <p:xfrm>
          <a:off x="533400" y="1023937"/>
          <a:ext cx="8305800" cy="415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11252</TotalTime>
  <Words>66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734</cp:revision>
  <cp:lastPrinted>2013-08-21T15:24:23Z</cp:lastPrinted>
  <dcterms:created xsi:type="dcterms:W3CDTF">2007-07-09T20:18:17Z</dcterms:created>
  <dcterms:modified xsi:type="dcterms:W3CDTF">2013-08-21T15:49:59Z</dcterms:modified>
</cp:coreProperties>
</file>