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42" r:id="rId2"/>
    <p:sldId id="843" r:id="rId3"/>
    <p:sldId id="844" r:id="rId4"/>
  </p:sldIdLst>
  <p:sldSz cx="9144000" cy="6858000" type="screen4x3"/>
  <p:notesSz cx="7010400" cy="9236075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CC00"/>
    <a:srgbClr val="669900"/>
    <a:srgbClr val="99FF33"/>
    <a:srgbClr val="800080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33" autoAdjust="0"/>
    <p:restoredTop sz="99761" autoAdjust="0"/>
  </p:normalViewPr>
  <p:slideViewPr>
    <p:cSldViewPr>
      <p:cViewPr>
        <p:scale>
          <a:sx n="80" d="100"/>
          <a:sy n="80" d="100"/>
        </p:scale>
        <p:origin x="-1920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41" y="0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8773956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41" y="8773956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fld id="{1DDAE959-E087-4BF7-94E8-784FFA6C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8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41" y="0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772"/>
            <a:ext cx="5607050" cy="415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8773956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41" y="8773956"/>
            <a:ext cx="3038475" cy="46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fld id="{39EB7732-92B8-4A11-93A5-C03C837EE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01C9-D1BD-4E52-983F-B5C1A5B16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0669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A1BCE-FBE9-48AD-9CC2-2BDDB546A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42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434DF-541E-47C3-9BD3-A41233F4B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476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0400-47DB-4A21-91C6-609E449F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3939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636-69B7-48F2-9ECD-60ACA639E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154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D4B-16F2-4900-9AAE-580721EEC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533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1CCB8-49D3-4665-8914-59EFB2022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5633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5A6FF-5CFC-4A19-A47E-E84A49DF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05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B3C2-C4B0-4437-8880-6B31590A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240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C184-237F-491C-A4FD-F1CCD7AE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9745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B5C8-4032-4031-A50D-F6A2BCA3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3970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8FD2994-69C7-445E-834B-88F6A80FE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24339"/>
              </p:ext>
            </p:extLst>
          </p:nvPr>
        </p:nvGraphicFramePr>
        <p:xfrm>
          <a:off x="685800" y="2362200"/>
          <a:ext cx="4267200" cy="157948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38177"/>
                <a:gridCol w="648937"/>
                <a:gridCol w="580276"/>
                <a:gridCol w="580276"/>
                <a:gridCol w="580276"/>
                <a:gridCol w="505858"/>
                <a:gridCol w="533400"/>
              </a:tblGrid>
              <a:tr h="45720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Listed Real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Estate</a:t>
                      </a:r>
                      <a:endParaRPr lang="en-US" sz="1600" b="1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Mcap</a:t>
                      </a:r>
                      <a:r>
                        <a:rPr lang="en-US" sz="900" b="1" u="none" strike="noStrike" dirty="0">
                          <a:effectLst/>
                        </a:rPr>
                        <a:t> USD </a:t>
                      </a:r>
                      <a:r>
                        <a:rPr lang="en-US" sz="900" b="1" u="none" strike="noStrike" dirty="0" smtClean="0">
                          <a:effectLst/>
                        </a:rPr>
                        <a:t>(</a:t>
                      </a:r>
                      <a:r>
                        <a:rPr lang="en-US" sz="900" b="1" u="none" strike="noStrike" dirty="0" err="1" smtClean="0">
                          <a:effectLst/>
                        </a:rPr>
                        <a:t>Bn</a:t>
                      </a:r>
                      <a:r>
                        <a:rPr lang="en-US" sz="900" b="1" u="none" strike="noStrike" dirty="0" smtClean="0">
                          <a:effectLst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YTD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12M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P/E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United </a:t>
                      </a:r>
                      <a:r>
                        <a:rPr lang="en-US" sz="900" u="none" strike="noStrike" dirty="0" smtClean="0">
                          <a:effectLst/>
                        </a:rPr>
                        <a:t>States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496.1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6.4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59.1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Canada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45.6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7.8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10.1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4.3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5.51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Mexico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3.9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33.2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59.7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>
            <a:off x="533400" y="2133600"/>
            <a:ext cx="861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181600" y="2133600"/>
            <a:ext cx="0" cy="4191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33400" y="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North America</a:t>
            </a:r>
            <a:endParaRPr lang="en-US" sz="24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/>
          <a:p>
            <a:pPr>
              <a:defRPr/>
            </a:pPr>
            <a:fld id="{D29A0400-47DB-4A21-91C6-609E449F01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7530"/>
              </p:ext>
            </p:extLst>
          </p:nvPr>
        </p:nvGraphicFramePr>
        <p:xfrm>
          <a:off x="5239988" y="2514600"/>
          <a:ext cx="3886199" cy="14097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31273"/>
                <a:gridCol w="921326"/>
                <a:gridCol w="770097"/>
                <a:gridCol w="525303"/>
                <a:gridCol w="838200"/>
              </a:tblGrid>
              <a:tr h="2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Macroeconomic Indicators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per Capita (US dollar, thousands)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GDP Growth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(%, 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(%,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</a:t>
                      </a:r>
                      <a:r>
                        <a:rPr lang="en-US" sz="90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(%,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</a:t>
                      </a: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49.9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Canada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Mexico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74778"/>
              </p:ext>
            </p:extLst>
          </p:nvPr>
        </p:nvGraphicFramePr>
        <p:xfrm>
          <a:off x="685800" y="4343400"/>
          <a:ext cx="4267200" cy="160698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38177"/>
                <a:gridCol w="648937"/>
                <a:gridCol w="580276"/>
                <a:gridCol w="580276"/>
                <a:gridCol w="580276"/>
                <a:gridCol w="505858"/>
                <a:gridCol w="533400"/>
              </a:tblGrid>
              <a:tr h="45720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Equity Markets</a:t>
                      </a:r>
                      <a:endParaRPr lang="en-US" sz="1600" b="1" u="none" strike="noStrike" kern="12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smtClean="0">
                          <a:effectLst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YTD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12M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P/E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US: S&amp;P 500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Canada: TSX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Mexico: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55" y="609600"/>
            <a:ext cx="83311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The U.S. economic recovery is making slow headway despite a drag from the sequester, and is likely </a:t>
            </a:r>
          </a:p>
          <a:p>
            <a:pPr algn="l"/>
            <a:r>
              <a:rPr lang="en-US" sz="1400" dirty="0" smtClean="0">
                <a:latin typeface="+mn-lt"/>
              </a:rPr>
              <a:t>to benefit from a stronger boost from housing markets in months ahead. Canada is tracking the U.S., </a:t>
            </a:r>
          </a:p>
          <a:p>
            <a:pPr algn="l"/>
            <a:r>
              <a:rPr lang="en-US" sz="1400" dirty="0" smtClean="0">
                <a:latin typeface="+mn-lt"/>
              </a:rPr>
              <a:t>Mexico has been stronger.  Commercial real estate markets are also recovering, slowly, with improved </a:t>
            </a:r>
          </a:p>
          <a:p>
            <a:pPr algn="l"/>
            <a:r>
              <a:rPr lang="en-US" sz="1400" dirty="0" smtClean="0">
                <a:latin typeface="+mn-lt"/>
              </a:rPr>
              <a:t>conditions spreading, from gateway cities and Class A properties to secondary markets and Class B </a:t>
            </a:r>
          </a:p>
          <a:p>
            <a:pPr algn="l"/>
            <a:r>
              <a:rPr lang="en-US" sz="1400" dirty="0" smtClean="0">
                <a:latin typeface="+mn-lt"/>
              </a:rPr>
              <a:t>properties.  Prices have recovered their pre-crisis peaks.  Financing conditions are bright, with more </a:t>
            </a:r>
          </a:p>
          <a:p>
            <a:pPr algn="l"/>
            <a:r>
              <a:rPr lang="en-US" sz="1400" dirty="0" smtClean="0">
                <a:latin typeface="+mn-lt"/>
              </a:rPr>
              <a:t>bank lending and strong CMBS issuance.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A0400-47DB-4A21-91C6-609E449F017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33400" y="1600200"/>
            <a:ext cx="861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105400" y="1600200"/>
            <a:ext cx="0" cy="47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80395"/>
              </p:ext>
            </p:extLst>
          </p:nvPr>
        </p:nvGraphicFramePr>
        <p:xfrm>
          <a:off x="573974" y="1676400"/>
          <a:ext cx="4492624" cy="232172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020537"/>
                <a:gridCol w="742391"/>
                <a:gridCol w="642281"/>
                <a:gridCol w="642281"/>
                <a:gridCol w="561996"/>
                <a:gridCol w="481712"/>
                <a:gridCol w="401426"/>
              </a:tblGrid>
              <a:tr h="378068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Listed Real Estate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Mcap</a:t>
                      </a:r>
                      <a:r>
                        <a:rPr lang="en-US" sz="900" b="1" u="none" strike="noStrike" dirty="0">
                          <a:effectLst/>
                        </a:rPr>
                        <a:t> USD </a:t>
                      </a:r>
                      <a:r>
                        <a:rPr lang="en-US" sz="900" b="1" u="none" strike="noStrike" dirty="0" smtClean="0">
                          <a:effectLst/>
                        </a:rPr>
                        <a:t>(</a:t>
                      </a:r>
                      <a:r>
                        <a:rPr lang="en-US" sz="900" b="1" u="none" strike="noStrike" dirty="0" err="1" smtClean="0">
                          <a:effectLst/>
                        </a:rPr>
                        <a:t>Bn</a:t>
                      </a:r>
                      <a:r>
                        <a:rPr lang="en-US" sz="900" b="1" u="none" strike="noStrike" dirty="0" smtClean="0">
                          <a:effectLst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YTD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12M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P/E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52.6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4.3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20.4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3.5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Netherlands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28.4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5.7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7.0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5.5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France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10.4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6.1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Germany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11.8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5.8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7.4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10.4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Switzerland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10.1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7.0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Sweden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8.9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9.3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Austria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15.1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-14.1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Italy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7.4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44.8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5.6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Greece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43.5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92.2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-15.2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088" y="20526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Europe</a:t>
            </a:r>
            <a:endParaRPr lang="en-US" sz="24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AutoShape 2" descr="data:image/jpeg;base64,/9j/4AAQSkZJRgABAQAAAQABAAD/2wCEAAkGBxQQEhUUEBQQFRQVGBcVGBUVFxcfFhwWFhcWFhUbGBkYHiogGBolHBQXITEiJikrLy4uFx8zODMtNygtLisBCgoKDg0OGxAQGzQmICQsLCwsNC8sLCwsLCwsLiwsLCwsLywsLCwsLCwsLCwsLCwsLCwsLCwsLCwsLCwsLCwsLP/AABEIAJ8BPQMBEQACEQEDEQH/xAAcAAEAAgMBAQEAAAAAAAAAAAAABgcBBAUIAwL/xABIEAABAgMCCQUMCQQCAwEAAAABAAIDBBEFIQYHEhMxVGFxgSJBUZPRFRYXIzI0cnOCobLSFCRSU2KRkrGzNUKDokPBM+HxY//EABoBAQADAQEBAAAAAAAAAAAAAAADBAUCAQb/xAAyEQACAgAEBAUEAgEEAwAAAAAAAQIDBBEhMRIUUVIFIjNBkRMycaFhgdEjQsHhFbHw/9oADAMBAAIRAxEAPwDUsPCeZkj4mIcit8J/KhncNLfZIWdC2Udj7LEYGm9ZyWT6lkYP4xJeYo2P9XifiPiydj+b2qK1C+Mt9DAxPhVtesPMv43Jk1wIqKEHnCnMxpo/SA+E7Jw47DDjMZEY64te0Fp3g3Im1seMrDCnE5CfV9nvzTvuohJhH0XXuZ/sNgVuvFtaS1IpUp7FS25YUxIvyJqE+Ga0BI5DvQeOS7gaq9CyM9mV5QcdznLs4CAIAgCAIAgCAICzsQfnkx6gfyNVLG7IsUe5c9sebxvVv+ErOlsy7T6kfyjzq3QFmH3RlAEBuWN5xB9bD+Nq6juiK/0pfhnolaZ8Mebsbn9Wmf8AF/ExauG9NFK37iHqcjCAIAgCAIAgCAIDuYN4JTdoH6tCJZzxX1bCHt05W5tSop3QhuSRrci28HMVUnJtzs89sdzeUcujYDac+STyt7iRsCo2YqUttEWa6ddNWbVt4x4EEZuSYIpAoHeTBA5sml7uFBtWdPEJbam5hvB7J62eVfsru17cmJt1ZiK53OGi5g3NF3E1O1VZWSlub1GFqoX+mv79zSgQXRHBsNrnuOhrQS47gL1yk28kTTnGC4pPJE4sDFrFi0dNuzTdOQ2hiHefJb7+CsQw7f3GPifGYR0qWb6+xYdl4OS0s3JhQYYHOSKuJ6XOdeVajCMVoYVuJttecmVlhBi9mJeroHj4enk3RANra8rh+SqToa1Wp9DhfFqrNJ+V/ohzm0JBBBFxBFCDtHMoDWTz1R2LBwnmZI+JeSz7t9SzgP7eFF3C2UfcqYjA03/csn1RZOD+MSXmKNj+IiH7V8MnY+l3tUVqF8Zb6GBifCratYeZExa6oqCCDoIU5ltNaM/SA152Shx2GHGYyIx2lrwC08CvU2tUeNJ7lYYU4nIcSr7PfmnaczEqYZ2Nd5TPeFbrxbWkiGVKexU1uWFMSL8iahPhnmJvY70Xjku/OquwsjNeUryi4nOXZyEAQBAEAQBAWdiD88mPUD+RqpY3ZFij3LntjzeN6t/wlZ0tmXafUj+UedW6Asw+6MoAgNyxvOIPrYfxtXUd0RX+lL8M9ErTPhjzdjc/q0z/AIv4mLVw3popW/cQ9TkYQBAEAQBAEB3MG8Epu0D9WhEs0GK7kwh7R8rc2pUdlsIbs7jW5FtYO4qZSTbnZ57Y723nL5MBvsk8r2jwVC3FSltoi1Xh9cks2blt4xYEAZuSYIhbyQaZMJtOi6rhuu2rOniEttTcw3g9k9bNF+yu7Zt2YnHVmIjnDmYLoY3MF3E1O1VZWSlub1GFqo+xf37mjAguiODGNc5x0NaCSeAXKTexNKaiuKTyJxYGLWLEo6bdmm/dtoYh3nQ33qxDDv8A3GPifGIR0q1fX2LHsaw4Eo3JgQ2t6XaXH0nG8q1GCitDBuxFlzzmzorohCAorBfG9MQKMnW/SIYuy20EYb9DX+7etCzCResSrG5/7iw4Zsy3GZUNzHRALy3kx2ekNNN9Qs+3D9yNLC46yrWD06EPt/F5MS9XQPHw9l0Ub26HcPyVKdElsfQYfxeuzSej/RDnChIIIIuIOkHoIOgqvkayaks0diwsJpmSoIL+R90++HwGlvCikhbKOxUxOCpv+5a9UWRg/jEl49Gx/ERNHKPiydj+bjRWoXxe+hgYnwq2vWPmX7Jk14IqKEHQRoU5lvTcygPhOycOOww4zGRGOuLXgFp4Feptao8azKxwpxOQolX2e/NO05mISYRP4XXuZ7xsVqvFtaSIZ0p7FTW7YMxIvyJqE+GSaBx8h3ovFzt2nYr0LIz2ZA4NHNXZwEAQBAEBZ2IPzyY9QP5GqljdkWKPcue2PN43q3/CVnS2Zdp9SP5R51boCzD7oygCA3LG84g+th/G1dR3RFf6Uvwz0StM+GPN2Nz+rTP+L+Ji1cN6aKVv3EPU5GEAQBAEB3MGsEZu0T9WhEs54r+TCHtU5W5oJUU7ow3JI1ORbeDuKqTkxnZ57Y7m3nLo2A2n4T5XtE7lRtxUntoizXRm8ks2bVt4xoEAZuSYIhAoHUyYI3Uvdwu2rOniEttTcw3g9k9bNF+yu7ZtyPOOrMRHOHMzQwbmi786lVZWSlub1GFqoWUEaUCC6I4Mhtc950NaCXHcAuUm9ETSnGC4m8kTiwMWsWJR027NN05DaGId58lvCvBWIYfP7jHxPjMY6VLP+fYsex7DgSjcmXhtb0u0uPpON5VqMFHYwrsRZc85vM6K6IAgI1hRhzJ2eCI0QOi80GHR0TiK0aNriFLXTOeyOJTUSqbZxwTkWJWWbCgQxoaW5bjtcTdXYB+auRwkctSB3P2K6KtkB+4EZ0NwfDc5j23hzSQ4biLwvGs9Ge59CyMFsb0xAoyeb9Ih6M42jYzRtHkxPcdp56lmET1iTwuy0ZYkMWbbjMuG5j3gaW1ZHZ6TTR1N4IO1Z9uHy0kjSw2OtpecJadPYhtv4vJiXq6B9Yh/hFIgHNVn929v5KlPDyWqN/DeL1WeWzyv9EPcKEgggi4gihB6CDoKr7GspJ7bHXsLCaZkiMzEORzw33sO4aW8CFJCyUdipiMDTf8Acteq3LIwfxiy8ejY/wBXifiNYZ3PoKe1TircL4y30MDE+FW1ax8y/fwTNrqioNVMZeWRlAfGclIcZhhxWMex1xa8AtI2gom1seNZlYYVYnIcSr7PfmXXnMxKmET+F17of+w6AFbrxclpLUilSmVLblhTEi/ImoT4ROgnyHei8cl3A1V2FsZ7FeUJROcpDgIAgLOxB+eTHqB/I1UsbsixR7lz2x5vG9W/4Ss6WzLtPqR/KPOrdAWYfdGUAQG5Y3nEH1sP42rqO6Ir/Sl+GeiVpnwx5uxuf1aZ/wAX8TFq4b00UrfuIepyMIAgO5g1glN2g76tCJZzxX8mEPaPlHY2pUVl0K9ySNcpFt4OYqpSTGdnntjvbyjl8mA32SeVTpcSOegVGzFSltoizClZ5LVm1beMeBBGbkmCKRcHeTCaB9m6r+FBtWdPEJbam5hvB7J62eVfv/oru2LcjzbqzERzuhuhg3NF37lVZTlLc3qMJVQsoL/JowoTnuDWNc5x0NaCXHcBeVylnsTznGKzk8icYP4to0Wjpt2ZZpzbaGIRtPks953KxDDt6yMbE+Mwj5alm+vt/wBlj2NYUCTbky8Nrel2l59JxvKsxio7GDfiLLnnN5nSouyAIekcwow3k7OFI8QGJzQYfKiHeB5I2uoFJXVKexxKaRT2FONSbnKsgfVYRqKMNYpGjlRKDJ9mm8q9XhYx1lqV53N7EDJqSTUk3knSTtPOrX4IWEAKAIAgP3AjOhuD4bnse29r2OLXg7HNvC8kk9Gj1NrYsnBbHBHgUZPM+kMu8YwARhvFQx/+p381OzCJ6wLEb+pYYh2bbjC+E5j3gXvZyY7OjKBFabHAhZ9tHtJGjhsdbTrB6dPYhlv4vZiXq6D4+GPsikQDa3+7h+SpToa21N/DeLVWaT8r/RECLyDpFxB0g9BHMVDqjWzT1R17BwmmZI+Jicj7p9TD4CvJ9kjiu4WyjsU8Tgab9ZLJ9UWVg/jDl5ijY/iIhu5R8WT+F/N7VFahfGWjMDE+FW1eaOq/ZMWuro0KczGsj9IDXnZKHHYYcZjIjHaWPaHNO8FE2tjzIq/CrE5DflPs6JmnaczEJMLc13lM45Q3BW68W1pMinSnsVPblhzEi/ImoT4Z5ifJd6Lhc5XoWRmtCvKDW5zl2cFnYg/PJj1A/kaqWN2RYo9y57Y83jerf8JWdLZl2n1I/lHnVugLMPujKAIDcsbziD62H8bV1HdEV/pS/DPRK0z4Y83Y3P6tM/4v4mLVw3popW/cQ9T7kZ28G8FJq0D9VhEsrQxXcmEN7jp3NqVFO2EN2dxrky2sG8VEpKDOz7mzDgKkPo2Xb7J8v2jTYFRtxUpbaItV06/ybtuYxoEAZuSY2KQKB1KQW7qXu4UG1Z1mIS21NvDeEWT81nlX7K6tm3I846sxEc4czBdDG5mjianaqs7JS3N/D4SqheRf29zRgwnPcGsa5zjoa0Ek7gFzk3sTynGCzk8kTewMW0aLR027Ms+w2hineb2t96sQw7erMbE+MQhpUs319ix7FsCXk20l4bWk6XaXu9JxvKtRhGOxhXYm255zeZ06LogCAjuFGG0nZwIjxKxKVEGHR0U9HJryRtcQFJXTOeyOXNIp/CnGrNzdWS/1WEbuQfHEbYn9vsgHaea9XhYx1kV5XN7EBJqSTUkkkk6STpJPOVZ0IW2wvTwIAgBQBAEAQBAfSXjuhvD4bnMe01a9pIcDsIvXjSayZ6m1sWTgtjfjwaMnm59n3raNijeLmv8Acd6qWYRPWJPG7uLBayzbcZlQ3Mc8DS05MdvpNN/5ghZ12H7kaOGx1tP2P+iHW/i9mJeroPj4f4RSIN7efh+SpToa2PocN4tVZpPyv9EPcKEgggi4gihGwg6CoNtGaiaazR2LBwnmZKggvJZ90+9nDnbwIUkLZR2KuIwNN/3LXqiycH8YcvMUbH8REN3KPiydj+bjRWoXxluYGJ8Kuq1j5l/G5MWuBFQQQecKcy2mj9IDXnpKHHYYcZjIjHaWvAIPAr1Np5o8aT3KvwpxNw31fZz827TmYhJhn0X3ubxqNyt14trSRDKlexq4nrCmJKfmGTUJ8M5i4kch3jG+S4XOTFTjOKyYqi4t5lrWx5vG9W/4SqMtmW6fUj+UedW6Asw+6MoAgNyxvOIPrYfxtXUd0RX+lL8M9ErSPhiicOME5u0LXmBLQiW+KBivq2EPFM/uIvOwVK0abYwrWbKs4OUiVYO4qJSUbnZ94jubecrkwG+zXle0abFBZi5PbRE1dGby3ZvW3jFgQBm5JgikXAjkwRup5XC7as6eIS21NvDeEWT1s8q/ZXVtW7HnHVmIjnCtQwXMG5ou4mp2qrKcpbm/h8JVQvIv79zQgwnPcGsa5zjoa0EuO4C9cpN7E85KCzk8kTjB/FtFi0dNuzTdOQ2hiHedDferEMO/9xj4nxiEfLUs319ix7FsKBJtyYENrel2lx3uN5VqMFHYwb8Tbc85s6S6IAgI5hRhtJ2eCI8UGJS6DD5UQ9FQPJG11ApK6Zz2OJTSKgwpxrTc3Vkv9VhaOQaxXDa+nJ3NpvKvV4WMfu1IJXN7EBJqSTUkmpJ0knSSecq0iFvPcIeBAEAQBAWr4EY+uQepd86pc4uha+gh4EY+uQepd86c4ug+gh4EY+uQepd86c4ug+gh4EY+uQepd86c4ug+gh4EY+uQepd86c4ug+gh4EY+uQepd86c6ug+gh4EY+uQepd86c4ug+gj6S+JiZhuD4c/DY9uhzIcRrhuIiVC8eLi94nqpy2LHwZkZ6AAycmIEw0C54huZF4nKLXc3MDvVSbi3nFEiTPtb2C8tODxsMB/NEZc8cefcaqGVcZFyjG20PyvTp7EDmsV0YOOajQizmLw4O40qOKrPDPqbEPG4ZeaOp8vBfNfey/+/YvOWl1O/wDzdXazs2FgvaUkfFTEuWfdvL3M4CnJ4UUkK7I7Mp4jGYS/7oPPqsieSjnlozoYH84aSW8CQCrKMiXDn5dj7ochAYogNS2PN43q3/CVzLZklPqR/KPOrdAWYfdGUAQG5Y3nEH1sP42rqO6Ir/Sl+GeiVpnwxp2iYwZ9XEIv/wD0JDRt5IJO65ePP2O6+DPz7fwQG2cDLRnDWYmYLhzMBeIY3NpTialVpVWS3ZtUeIYWheSD/wCTm+C+a+9l/wDfsXHLS6lj/wA3V2s2rOxXRC/6xGYGdEIHKPFwoPyK6WG6sis8bWXkjr/JP7GsGBJtyYENrel2l59JxvKsxgo7GNdibbnnNnSouiAygCAiOFVi2jN1ZLzkGVhH7EN5ikbYmWKeyBvUtc4R1azOXFsgTsSUckkzsEk3kmE8knpJL7yrKxiXsROlMx4EY+uQepd86c4ug+gh4EY+uQepd8695xdB9BDwIx9cg9S7505xdB9BDwIx9cg9S7505xdB9BDwIx9cg9S7505xdB9BDwIx9cg9S7505xdB9BDwIx9cg9S7505xdB9BFr98knrUp10PtWbxx6l3lrux/DHfJJ61KddD7U449Ry13Y/hjvkk9alOuh9qcceo5a7sfwx3ySetSnXQ+1OOPUctd2P4Y75JPWpTrofanHHqOWu7H8Md8knrUp10PtTjj1HLXdj+GO+ST1qU66H2pxx6jlrux/DHfJJ61KddD7U449Ry13Y/hjvkk9alOuh9qcceo5a7sfwx3ySetSnXQ+1e8ceo5a7sfwx3ySetSnXQ+1OOPUctd2P4Y75JPWpTrofanHHqOWu7H8Md8knrUp10PtTjj1HLXdj+GO+ST1qU66H2pxx6jlrux/DM98knrUp10PtTjj1HLXdj+GO+ST1qU66H2pxx6jlrux/DHfJJ61KddD7U449Ry13Y/hmramEMo6DFDZmVJMN4AEWHUktNAL1zKccnqSVYe1WRfC917ModugLOPtTKHgQG3ZLg2PBJIAESGSSaAAPFSSdAXUdyK/0pfhl698knrUp10P5lo8cep8Zy13Y/hjvkk9alOuh9qcceo5a7sfwx3ySetSnXQ+1OOPUctd2P4Y75JPWpTrofanHHqOWu7X8Md8knrUp10PtTjj1HLXdr+GO+ST1qU66H2pxx6jlrux/DM98knrUp10PtTjj1HLXdj+GO+ST1qU66H2pxx6jlrux/DMd8knrUp10PtTjj1HLXdj+GO+ST1qU66H2rzjj1HLXdj+GO+ST1qU66H2pxx6jlrux/DHfJJ61KddD7U449Ry13Y/hjvkk9alOuh9qcceo5a7sfwx3ySetSnXQ+1OOPUctd2P4Y75JPWpTrofanHHqOWu7H8Md8knrUp10PtTjj1HLXdj+GO+ST1qU66H2pxx6jlrux/DHfJJ61KddD7U449Ry13Y/hnn9Zp9whRD0UQCiAUQCiAUQCiAUQCiAUQCiAUQCiAUQCiAUQBegLw8CAIAgFEPRRAKIBRAKIBRAKIBRAKIBRAKIBRAKIBRAKIBRAKIBRAZQ8WxhD0IeBAEAQBAEAQBAEAQBAEAQBAEAQBAEAQBAEAQBAEAQBAEAQBAEAQBAEAQBAEAQBAZQLYwh6EPAgCAIAgCAIAgCAIAgCAIAgCAIAgCAIAgCAIAgCAIAgCAIAgCAIAgCAIAgCAIAgN/uLMavMdU/sXXBLoQc1T3L5HcWZ1eY6p/YnBLoOap7l8juLM6vMdU/sTgl0HNU9y+R3FmdXmOqf2JwS6Dmqe5fI7izOrzHVP7E4JdBzVPcvkdxZnV5jqn9icEug5qnuXyO4szq8x1T+xOCXQc1T3L5HcaZ1eY6p/YnBLoOap7l8juLM6vMdU/sTgl0HNU9y+R3FmdXmOqf2JwS6Dmqe5fI7jTOrzHVP7E4JdBzVPcvkdxZnV5jqn9icEug5qnuXyO4szq8x1T+xOCXQc1T3L5HcWZ1eY6p/YnBLoOap7l8juLM6vMdU/sTgl0HNU9y+R3FmdXmOqf2JwS6Dmqe5fI7izOrzHVP7E4JdBzVPcvkw6x5gCpgTAAvJMN9KfkveCXQ9WJp7l8miuCYIAgP0xpJAAJJuAGkk6AAgbyWbN3uLM6vMdU/sXXBLoQc1T3L5HcWZ1eY6p/YnBLoOap7l8juNM6vMdU/sTgl0HNU9y+R3GmdXmOqf2JwS6Dmqe5fI7izOrzHVP7E4JdBzVPcvkdxpnV5jqn9icEug5qnuXyO4szq8x1T+xOCXQc1T3L5HcWZ1eY6p/YnBLoOap7l8juLM6vMdU/sTgl0HNU9y+R3FmdXmOqf2JwS6Dmqe5fI7izOrzHVP7E4JdBzVPcvkdxZnV5jqn9icEug5qnuXyO4szq8x1T+xOCXQc1T3L5HcaZ1eY6p/YnBLoOap7l8juLM6vMdU/sTgl0HNU9y+R3FmdXmOqf2JwS6Dmqe5fI7izOrzHVP7E4JdBzVPcvkdxpnV5jqn9icEug5qnuXyehVpnxAQBAEAQBAZQBAYQGUAQBAEAQGEBleAwvQalsebxvVv+ErmWzJKfUj+UedW6Asw+7MoeBAbljecQfWw/jC6h9yIsR6Uvwz0QtM+GMoAvAF6AgMLwGV6AgMIAgMoDCAIAgCAIAgCA81nGTaetO/RC+VavLV9Cn9WQ8JNp6079EL5U5avoPrSHhJtPWnfohfKnLV9B9aQ8JNp6079EL5U5avoPrSHhJtPWnfohfKnLV9B9aQ8JNp6079EL5U5avoPrSHhJtPWnfohfKnLV9B9aR2cHMILdtB1JWLEc2tDEcyE2GN7i2/cKnYo5wohudxlORbeDVkTUEB07ORJh/2QxjIQ3ANynHaTwVKcot+VE6T9yQqM6CA+caK1gLnkNaLySaAbyV43kepNvJEGt/GVBhVbKNzz/tmohg7Dpfwu2qCeIS+018N4RZPzWvJfshzsPp8mueaNghspwqCaKD68zVXhOG6fs/UHDi0HuDWRS5x0NbDYSdwAXqum9Ecy8MwsVnLRfkm9gSdqxaOm5gQWfYDIZiHeaZLfep4Kx/czHxM8HHSqOb656EqhTsPOZkRGuitblFlRl5NQ3KcBoqTsVjJ5GY3mzFsebxvVv+EriWzJKfUj+UedW6Asw+6MoAgNyxvOIPrYfxtXUd0RX+lL8M9ErSPhjVgz8N8R8Nr2GJDplsBGU3KAcKjTeCF609zzM2kPQgPjNQi9pDXuYToc3JqP1AhGszqLyebIFhA22JarocUR4fSyGwPA2spU8K7lWn9WOxr4bkbdJLhf5In3+z/32i7/AMbNP5KH68zUXhWGft+z6yuMKdY4Fz2RANLXMAB4toQV6r5rc5l4Rh2skTuwMP5aZo2IcxEN2S88kn8L9HA0KsQujLcxsT4XbVqtV/BnCixbQfV9nTzmHTmojYZYdjX5NW8cpW65wX3oypRl7FT21hfbck/ImosWE7myocLJd6Lg2juBV2FVM1oQSnZE0PCTaetO/RC+Vd8tX0OfrSHhJtPWnfohfKnLV9B9aQ8JNp6079EL5U5avoPrSHhJtPWnfohfKnLV9B9aQ8JNp6079EL5U5avoPrSHhJtPWnfohfKnLV9B9aQ8JNp6079EL5U5avoPrSImVORBAEAQBAdrBzBWatA0lYRc3QYruTCG9/PubU7FFZbCG7JI1tlu4LYoZaBR84fpMT7FKQQfR0v9q67QqVmKlLSOhYjSluWNBhBgDWBrWgUAaAABsA0KrnmSn0QHzjRmsaXPc1rReXOIAA2k6F5nlqexi5PJIg1v4yoMKrZRued9s3QhuOl3C7aoJ4hL7TXw3g9k9bNF+yubatyPOGsxELhWoYLmDc0XcTUqrKcpbm9h8LVR9i/yaEGE57g1jXOcdDWglx3AXlcpZ7ImlOMVnJ5InFgYto0Wjpt2ZZpyG0MQ7/7W+/grEMO39xj4nxiEdKtf59iST1sWZYbC0FgiU/8bKOju6MqpqBdpcQFeqw7f2o+fxOMssedksys8Kca03N1ZL/VoRu5JrFI2v8A7fZ/NaFeFjHWWpQlc3sdDEIazsyTUkwaknSSYjakk6SuMZlwrI6o3Zc1sebxvVv+ErOlsy7T6kfyjzq3QFmH3RlAEBuWN5xB9bD+Nq6juiK/0pfhnolaZ8Mecsacw6FbMd8NzmPbmqPaSHDxTNBC08Ok60mU7G1LQ7WC+OCPBoyeZn2C7OMoIw3i5r/cuLMInrFncbn7luYP4Sys+3KlYzH00trR7a/aYb2qlOuUN0TqSex1lwdGUBwbfwTlp2pisyYn3rLn8Todxqo51RluW8PjraH5Xp0ZWuEGAEzLVdCGfhjnYDnBvZz+zXcqs6JR2N/DeK1WaT8r/REiNIO4g+8EKA1FrqdywcLJmSoIb8qH91EvZw528CpYWyiUsRgKb9Wsn1RYVnYZSVoMzM2xjC64w42SYbibuS43c/PQq3XiFn0Z8/ivC7atV5l/BHcKMTsOJWJZ0QQyb81EJMM+i+9zeNRuWjXi3tIyJ0r2KntuxJiSfkTUJ8I6AXDku9F45LtHMVdhZGWzK8oSic9dnAQBAEAQAoAgCA7ODmC01aDqSsJzm1oYruTCG9507m1OxRWWwhuySNbZb2C2KKWl6PnD9JiacmhEEH0a1f7V2wKjZipS0WhYjUkWPChNY0NaA1oFAAAAB0ADQqxKfpAfiNGaxpc9zWtF5c4gADnJJ0JsepNvJEGt/GVChVbKNzztGWaiGNx0v4XbVXniEtEa+G8Iss1s0X7K5tm3ZicdWYiOcNIYLmDc0XcTU7VVlOUnqzeowtVC8i16+5oQoTnuDWNc5xuDWglx3AXrla7E8pRiuKTyRN8H8W0aLR827Ms05AoYpHNf5LPedx0WIYd7sxsT4xCPlqWb6+xJ521bMsJmTyGxCPIZy47vSOkDa4gK9Vh29IowMRi52vislmVjhTjWm5urJf6rCNRyTWMRtfTk7m6OkrQrwsY6vUoTub2IC4kkkkkm8kmpJ6STpVohMIeFnYg/PJj1A/kaqWN2RYo9y57Y83jerf8ACVnS2Zdp9SP5R51boCzD7oygCA3LG84g+th/G1dR3RFf6Uvwz0StM+GPN2Nz+rTP+L+Ji1cN6aKVv3EPU5GfWWmHwnh8J72PboexxDhuIvXjSejPU2tiysFscMeDksn2Z9mjOsoIoHSW+TE/1O86admEz1iTxv8AZlt4P4SS0+zLlYrIg523h7fSY6jm8QqU4Sg8pIsJpnWXJ6KIDhYQYJS07fEZkxOaKy5/HmcNjqqOdcZblvD426j7Xp0K0wgwBmZaroY+kQxfVg5Y3w7yfZruCqzolHY38N4tVbpPR/r/AO/JE1Aamaex3LAwsmZKghvyof3cSpZw528PyUkLZR/BSxHh9N6zayfVFhWZhnJWgzMzbGMLxQw4wDobvReRT86FXK8Qns8mYGK8Ltq1XmX8f4I5hRichvrEs6JmzeczEJMM9GS+9zOOUNy0K8W1pLUx5Up7FT21YkxJPyJqFEhO5socl3ouFWu4FXoWRn9pXlBx3NBdnAQBACgOxg5gvNWg6krCLm1oYhuhN3vOk7BU7FHO2ENzuMHIt3BXFBLwKPnXfSYn2NEAH0dL/aND9lUbMVKWi0RZjUkWRBgtY0NY1rWi4NaAAB0ADQqpKftAfiLGawFziGtF5JNABtJXmeR6k28kQfCDGTBhVbKNzz/t6IQ46X8Ltqgnel9prYbwiyzWzyr9lcW1bkecdWYiFw5mC6GNzNHE1O1VZTlLc3sPhKaF5F/fuaEKGXuDWBznHQ1oJJ3ALnJt6FiU4xWcmTawMW0aNR007MsP9raGL76tb79ysQw7erMfE+MQhpUs3+iUTtqWZYTCOQ2IR5DKOmH9FamtNriAr1OHb0ij5/EYuy15zl/grPCnGxNzVWSv1WEbqtNYx3v0M3NFR9pX68LFfdqUJXdCv3EkkkkkmpJNSSdJJN5KtpZaIhbz3MIeBAEBZ2IPzyY9QP5GqljdkWKPcue2PN43q3/CVnS2Zdp9SP5R51boCzD7oygCA3LG84g+th/G1dR3RFf6Uvwz0StM+GPN2Nz+rTP+L+Ji1cN6aKVv3EPU5GEAQH1lph8J4fCe9j26HscWuG4i9eSipbnqbjsWXgrjhjQqMtBmeZcM7DAEUbXNua/hkneqdmEW8SxG7qW5YOEUtPMy5WKyIBpAue3Y5hvbxCpShKO5OmnsdRcnoQHBwgwQlp2piMyYn3sOgfsrdR3EFRzqjLct4bHXUaRenR7Fa2/gDMy1XQxn4Y52DlgfiZ2V4KrOiUdjfw3itNuktH+iJn/0oDUX8HdsDCyZkqCG/Khj/iiVLKc+Tzs4XbCpYWyiUsT4fTfq1k+qLCs7DCStFmZm2MYXXGFHDTDcfwuNx2VoVbrvT20Z8/ifC7qtVqv4/wCSNYUYnGPyolnRMgm/MxSTD3MfTKbxyhuGjRrxbWkjHnSnsVRbVjR5J+bmoT4TubKHJdTna4XOG4q7CcZrOLK7g1uaC7OS9cF8UEvAo+dd9Iiaci8QQd1av9q7Ys2zFSlpHQtxpS3LIgwWsaGsa1rRcGtAAA2AaFVZMj9oD8xorWAueWtaNJJAA3krxvI9UXJ5Ig+EGMmDCq2VGefoyq0hjjpdwu2qCeIS0Rr4bwiyetnlX7K4tq3picNZiIXCtQwXQxuaP3NTtVWU5S3N7D4SqheRa9fc58GE57g1jXOcdDWgkncBeuUs9ieUowWcmTawMW8aLR007Ms+wKGId/M33qeGHb1kY+J8YhHy1a/z7EnnLUsyw2FtWNiU8hvLju384G+gV+nDN/aj5/E4ydrzsl/grTCnGvNzVWSv1WFoq0gxXDa+nI3Nv2rQrwsVrLUoSub2K/c4kkkkkmpJJJJ6STeSrW2xC22YQ8CAIAgCAs7EH55MeoH8jVSxuyLFHuXPbHm8b1b/AISs6WzLtPqR/KPOrdAWYfdGUAQG5Y3nEH1sP42rqO6Ir/Sl+GeiVpnwx5uxuf1aZ/xfxMWrhvTRSt+4h6nIwgCAIAgPrKzL4TxEhPex7dD2Ehw4heNJrJnqbWxZeC2OGNCoyfZnmaM6ygij0mijX8KHeqdmET1iTxv6lt2BhJLTzMqVisf0t0Pb6TDePyVOVcoblhST2OtVcHphAcHCDBCWnb4jMmJzRGXO48zuNVHKuMi5h8ddR9rzXRla4QYAzMrV0MZ+GOdg5YG1mn8qqrOiUdjfw3itVukvK/0RMjmO4g/9qA0089Ud6wMLZmSoIb8uGP8AiiXt9k6W8LtiljbKJSxHh9N+6yfVFg2fhfJWizMzbGMLrjDjAFhP4XG79irdeIX4Z8/ivC7atVqjhWxiYl4j8qVjvgMP9hGcHskuBA3krQjjJZa6mRKhZlpqoTHzjRQwFzyGtF5JNABtJXmeR6k5PJEHt/GTBhVbKjPP+2aiEDv0u4XbVBPEJaI18N4RZPWzRfsrm2remJw1mIjnDmYLoY3NF3E1KqyslLdm9RhKqNIL+/c58KGXuDWAuc64NaCXHcBeVyk3oieUoxjm3oTfB/FtGi0dNuzLPsChiHeb2t96sQw7e5j4nxiEdKtf/RJp21LMsJuTyGxCPIYMuO7edIHpEBXacO39qPn8RjJ2vOyX+Cs8Kca03NVZLfVoR+yaxiNr/wC32b9q0a8LFayM+VzexAHuJJJJJJqSSSSekk3kqzpsRN57mF6eBAEAQBAEAQFnYg/PJj1A/kaqWN2RYo9y57Y83jerf8JWdLZl2n1I/lHnVugLMPujKAIDcsbziD62H8bV1HdEV/pS/DPRK0z4Y83Y3P6tM/4v4mLVw3popW/cQ9TkYQBAEAQBAEB9ZaYfCeHwnvhvGh7HFrhuIvXjinuj1NrYsrBbHBGhUZPszzLhnWACKB0uHkv4UO9VLMInrAnhd1Lcwfwklp9mXKxWPppboe30mm9v5KjOuUHqidST2OsFydGCgODb+CMtOVMRmTE+9h0D+JpR3GqjnVGW5cw+Ouo0i9Oj2K1wgwBmZaroYz8Mc7BywNrOf2aqrOiUdtTew3itVuk/K/0RP/4eGkKA1E+h17Nwmm5ZuRBjvDeZpo4D0cqtBsCkVs1syrbgaLHxSjqWJhHjGhQC6HLMMWK00JdVsNp215TjfzCm1WrLlHRHz+F8MlalObyi/kre2rcmJx1ZiIXCtQwXMG5ou4mpVWc5S3PoMPhqaPsWpzaLjUsKS9yZYP4AvjUfNPEKGQCGs5UQg7aZLffuCnro4tWZGK8XjX5a1m/52JnMzln2JAy8ktrdyWl0V7hzZR59Gkgbldqpz0ifP4nFWWPOx5lYYU40pyaqyWH0WF+EgxnDa/Qz2b9q0q8LGOstShO1vREAMJxJJqSSSSTeSdJJredqs7ELzZjMu6P2TMZDNO6P2TMZDNO6P2TMZDNO6P2TMZDNO6P2TMZDNO6P2TMZDNO6P2TMZDNO6P2TMZDNO6P2TMZFlYiDkTcwXXeIH8jehU8Zsiej3LjteZaYEah/438x+yVnS2Zdp9SP5R57aLgs0+54kZomR5xIUTIcSNyx/OIPrYfxhexWqIr5f6Uvwz0F9Jb0+4rTPiDzrjYblWrMFt48V/ExamG9NFO1eYiOad0fsp8yPIZp3R+yZjIZp3R+yZjIZp3R+yZjIZp3R+yZjIZp3R+yZjIZp3R+yZgZp3R+yZjIZp3R+yZjI+ks6JCe2JCLmRGmrXsdRw3EFePJrJnqzWxZeC+NyYg0ZPw8+z71mSIo9JtQ1/8ArxVO3CreJPC5+5blkW5AmoTY0B+VDdoJa4e4iqpSTTyZOnmbv0pnT7ivD0fSmdPuKA4GEGDcnO1MRuTE+9Zc/jdR3EFRzrjMt4fHXUfa9Oj2K+tDF9MsfSC6HGZzOrku9prv+ieCrSw8lsbdXjNLj500/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hUUEBQQFRQVGBcVGBUVFxcfFhwWFhcWFhUbGBkYHiogGBolHBQXITEiJikrLy4uFx8zODMtNygtLisBCgoKDg0OGxAQGzQmICQsLCwsNC8sLCwsLCwsLiwsLCwsLywsLCwsLCwsLCwsLCwsLCwsLCwsLCwsLCwsLCwsLP/AABEIAJ8BPQMBEQACEQEDEQH/xAAcAAEAAgMBAQEAAAAAAAAAAAAABgcBBAUIAwL/xABIEAABAgMCCQUMCQQCAwEAAAABAAIDBBEFIQYHEhMxVGFxgSJBUZPRFRYXIzI0cnOCobLSFCRSU2KRkrGzNUKDokPBM+HxY//EABoBAQADAQEBAAAAAAAAAAAAAAADBAUCAQb/xAAyEQACAgAEBAUEAgEEAwAAAAAAAQIDBBEhMRIUUVIFIjNBkRMycaFhgdEjQsHhFbHw/9oADAMBAAIRAxEAPwDUsPCeZkj4mIcit8J/KhncNLfZIWdC2Udj7LEYGm9ZyWT6lkYP4xJeYo2P9XifiPiydj+b2qK1C+Mt9DAxPhVtesPMv43Jk1wIqKEHnCnMxpo/SA+E7Jw47DDjMZEY64te0Fp3g3Im1seMrDCnE5CfV9nvzTvuohJhH0XXuZ/sNgVuvFtaS1IpUp7FS25YUxIvyJqE+Ga0BI5DvQeOS7gaq9CyM9mV5QcdznLs4CAIAgCAIAgCAICzsQfnkx6gfyNVLG7IsUe5c9sebxvVv+ErOlsy7T6kfyjzq3QFmH3RlAEBuWN5xB9bD+Nq6juiK/0pfhnolaZ8Mebsbn9Wmf8AF/ExauG9NFK37iHqcjCAIAgCAIAgCAIDuYN4JTdoH6tCJZzxX1bCHt05W5tSop3QhuSRrci28HMVUnJtzs89sdzeUcujYDac+STyt7iRsCo2YqUttEWa6ddNWbVt4x4EEZuSYIpAoHeTBA5sml7uFBtWdPEJbam5hvB7J62eVfsru17cmJt1ZiK53OGi5g3NF3E1O1VZWSlub1GFqoX+mv79zSgQXRHBsNrnuOhrQS47gL1yk28kTTnGC4pPJE4sDFrFi0dNuzTdOQ2hiHefJb7+CsQw7f3GPifGYR0qWb6+xYdl4OS0s3JhQYYHOSKuJ6XOdeVajCMVoYVuJttecmVlhBi9mJeroHj4enk3RANra8rh+SqToa1Wp9DhfFqrNJ+V/ohzm0JBBBFxBFCDtHMoDWTz1R2LBwnmZI+JeSz7t9SzgP7eFF3C2UfcqYjA03/csn1RZOD+MSXmKNj+IiH7V8MnY+l3tUVqF8Zb6GBifCratYeZExa6oqCCDoIU5ltNaM/SA152Shx2GHGYyIx2lrwC08CvU2tUeNJ7lYYU4nIcSr7PfmnaczEqYZ2Nd5TPeFbrxbWkiGVKexU1uWFMSL8iahPhnmJvY70Xjku/OquwsjNeUryi4nOXZyEAQBAEAQBAWdiD88mPUD+RqpY3ZFij3LntjzeN6t/wlZ0tmXafUj+UedW6Asw+6MoAgNyxvOIPrYfxtXUd0RX+lL8M9ErTPhjzdjc/q0z/AIv4mLVw3popW/cQ9TkYQBAEAQBAEB3MG8Epu0D9WhEs0GK7kwh7R8rc2pUdlsIbs7jW5FtYO4qZSTbnZ57Y723nL5MBvsk8r2jwVC3FSltoi1Xh9cks2blt4xYEAZuSYIhbyQaZMJtOi6rhuu2rOniEttTcw3g9k9bNF+yu7Zt2YnHVmIjnDmYLoY3MF3E1O1VZWSlub1GFqo+xf37mjAguiODGNc5x0NaCSeAXKTexNKaiuKTyJxYGLWLEo6bdmm/dtoYh3nQ33qxDDv8A3GPifGIR0q1fX2LHsaw4Eo3JgQ2t6XaXH0nG8q1GCitDBuxFlzzmzorohCAorBfG9MQKMnW/SIYuy20EYb9DX+7etCzCResSrG5/7iw4Zsy3GZUNzHRALy3kx2ekNNN9Qs+3D9yNLC46yrWD06EPt/F5MS9XQPHw9l0Ub26HcPyVKdElsfQYfxeuzSej/RDnChIIIIuIOkHoIOgqvkayaks0diwsJpmSoIL+R90++HwGlvCikhbKOxUxOCpv+5a9UWRg/jEl49Gx/ERNHKPiydj+bjRWoXxe+hgYnwq2vWPmX7Jk14IqKEHQRoU5lvTcygPhOycOOww4zGRGOuLXgFp4Feptao8azKxwpxOQolX2e/NO05mISYRP4XXuZ7xsVqvFtaSIZ0p7FTW7YMxIvyJqE+GSaBx8h3ovFzt2nYr0LIz2ZA4NHNXZwEAQBAEBZ2IPzyY9QP5GqljdkWKPcue2PN43q3/CVnS2Zdp9SP5R51boCzD7oygCA3LG84g+th/G1dR3RFf6Uvwz0StM+GPN2Nz+rTP+L+Ji1cN6aKVv3EPU5GEAQBAEB3MGsEZu0T9WhEs54r+TCHtU5W5oJUU7ow3JI1ORbeDuKqTkxnZ57Y7m3nLo2A2n4T5XtE7lRtxUntoizXRm8ks2bVt4xoEAZuSYIhAoHUyYI3Uvdwu2rOniEttTcw3g9k9bNF+yu7ZtyPOOrMRHOHMzQwbmi786lVZWSlub1GFqoWUEaUCC6I4Mhtc950NaCXHcAuUm9ETSnGC4m8kTiwMWsWJR027NN05DaGId58lvCvBWIYfP7jHxPjMY6VLP+fYsex7DgSjcmXhtb0u0uPpON5VqMFHYwrsRZc85vM6K6IAgI1hRhzJ2eCI0QOi80GHR0TiK0aNriFLXTOeyOJTUSqbZxwTkWJWWbCgQxoaW5bjtcTdXYB+auRwkctSB3P2K6KtkB+4EZ0NwfDc5j23hzSQ4biLwvGs9Ge59CyMFsb0xAoyeb9Ih6M42jYzRtHkxPcdp56lmET1iTwuy0ZYkMWbbjMuG5j3gaW1ZHZ6TTR1N4IO1Z9uHy0kjSw2OtpecJadPYhtv4vJiXq6B9Yh/hFIgHNVn929v5KlPDyWqN/DeL1WeWzyv9EPcKEgggi4gihB6CDoKr7GspJ7bHXsLCaZkiMzEORzw33sO4aW8CFJCyUdipiMDTf8Acteq3LIwfxiy8ejY/wBXifiNYZ3PoKe1TircL4y30MDE+FW1ax8y/fwTNrqioNVMZeWRlAfGclIcZhhxWMex1xa8AtI2gom1seNZlYYVYnIcSr7PfmXXnMxKmET+F17of+w6AFbrxclpLUilSmVLblhTEi/ImoT4ROgnyHei8cl3A1V2FsZ7FeUJROcpDgIAgLOxB+eTHqB/I1UsbsixR7lz2x5vG9W/4Ss6WzLtPqR/KPOrdAWYfdGUAQG5Y3nEH1sP42rqO6Ir/Sl+GeiVpnwx5uxuf1aZ/wAX8TFq4b00UrfuIepyMIAgO5g1glN2g76tCJZzxX8mEPaPlHY2pUVl0K9ySNcpFt4OYqpSTGdnntjvbyjl8mA32SeVTpcSOegVGzFSltoizClZ5LVm1beMeBBGbkmCKRcHeTCaB9m6r+FBtWdPEJbam5hvB7J62eVfv/oru2LcjzbqzERzuhuhg3NF37lVZTlLc3qMJVQsoL/JowoTnuDWNc5x0NaCXHcBeVylnsTznGKzk8icYP4to0Wjpt2ZZpzbaGIRtPks953KxDDt6yMbE+Mwj5alm+vt/wBlj2NYUCTbky8Nrel2l59JxvKsxio7GDfiLLnnN5nSouyAIekcwow3k7OFI8QGJzQYfKiHeB5I2uoFJXVKexxKaRT2FONSbnKsgfVYRqKMNYpGjlRKDJ9mm8q9XhYx1lqV53N7EDJqSTUk3knSTtPOrX4IWEAKAIAgP3AjOhuD4bnse29r2OLXg7HNvC8kk9Gj1NrYsnBbHBHgUZPM+kMu8YwARhvFQx/+p381OzCJ6wLEb+pYYh2bbjC+E5j3gXvZyY7OjKBFabHAhZ9tHtJGjhsdbTrB6dPYhlv4vZiXq6D4+GPsikQDa3+7h+SpToa21N/DeLVWaT8r/RECLyDpFxB0g9BHMVDqjWzT1R17BwmmZI+Jicj7p9TD4CvJ9kjiu4WyjsU8Tgab9ZLJ9UWVg/jDl5ijY/iIhu5R8WT+F/N7VFahfGWjMDE+FW1eaOq/ZMWuro0KczGsj9IDXnZKHHYYcZjIjHaWPaHNO8FE2tjzIq/CrE5DflPs6JmnaczEJMLc13lM45Q3BW68W1pMinSnsVPblhzEi/ImoT4Z5ifJd6Lhc5XoWRmtCvKDW5zl2cFnYg/PJj1A/kaqWN2RYo9y57Y83jerf8JWdLZl2n1I/lHnVugLMPujKAIDcsbziD62H8bV1HdEV/pS/DPRK0z4Y83Y3P6tM/4v4mLVw3popW/cQ9T7kZ28G8FJq0D9VhEsrQxXcmEN7jp3NqVFO2EN2dxrky2sG8VEpKDOz7mzDgKkPo2Xb7J8v2jTYFRtxUpbaItV06/ybtuYxoEAZuSY2KQKB1KQW7qXu4UG1Z1mIS21NvDeEWT81nlX7K6tm3I846sxEc4czBdDG5mjianaqs7JS3N/D4SqheRf29zRgwnPcGsa5zjoa0Ek7gFzk3sTynGCzk8kTewMW0aLR027Ms+w2hineb2t96sQw7erMbE+MQhpUs319ix7FsCXk20l4bWk6XaXu9JxvKtRhGOxhXYm255zeZ06LogCAjuFGG0nZwIjxKxKVEGHR0U9HJryRtcQFJXTOeyOXNIp/CnGrNzdWS/1WEbuQfHEbYn9vsgHaea9XhYx1kV5XN7EBJqSTUkkkk6STpJPOVZ0IW2wvTwIAgBQBAEAQBAfSXjuhvD4bnMe01a9pIcDsIvXjSayZ6m1sWTgtjfjwaMnm59n3raNijeLmv8Acd6qWYRPWJPG7uLBayzbcZlQ3Mc8DS05MdvpNN/5ghZ12H7kaOGx1tP2P+iHW/i9mJeroPj4f4RSIN7efh+SpToa2PocN4tVZpPyv9EPcKEgggi4gihGwg6CoNtGaiaazR2LBwnmZKggvJZ90+9nDnbwIUkLZR2KuIwNN/3LXqiycH8YcvMUbH8REN3KPiydj+bjRWoXxluYGJ8Kuq1j5l/G5MWuBFQQQecKcy2mj9IDXnpKHHYYcZjIjHaWvAIPAr1Np5o8aT3KvwpxNw31fZz827TmYhJhn0X3ubxqNyt14trSRDKlexq4nrCmJKfmGTUJ8M5i4kch3jG+S4XOTFTjOKyYqi4t5lrWx5vG9W/4SqMtmW6fUj+UedW6Asw+6MoAgNyxvOIPrYfxtXUd0RX+lL8M9ErSPhiicOME5u0LXmBLQiW+KBivq2EPFM/uIvOwVK0abYwrWbKs4OUiVYO4qJSUbnZ94jubecrkwG+zXle0abFBZi5PbRE1dGby3ZvW3jFgQBm5JgikXAjkwRup5XC7as6eIS21NvDeEWT1s8q/ZXVtW7HnHVmIjnCtQwXMG5ou4mp2qrKcpbm/h8JVQvIv79zQgwnPcGsa5zjoa0EuO4C9cpN7E85KCzk8kTjB/FtFi0dNuzTdOQ2hiHedDferEMO/9xj4nxiEfLUs319ix7FsKBJtyYENrel2lx3uN5VqMFHYwb8Tbc85s6S6IAgI5hRhtJ2eCI8UGJS6DD5UQ9FQPJG11ApK6Zz2OJTSKgwpxrTc3Vkv9VhaOQaxXDa+nJ3NpvKvV4WMfu1IJXN7EBJqSTUkmpJ0knSSecq0iFvPcIeBAEAQBAWr4EY+uQepd86pc4uha+gh4EY+uQepd86c4ug+gh4EY+uQepd86c4ug+gh4EY+uQepd86c4ug+gh4EY+uQepd86c4ug+gh4EY+uQepd86c6ug+gh4EY+uQepd86c4ug+gj6S+JiZhuD4c/DY9uhzIcRrhuIiVC8eLi94nqpy2LHwZkZ6AAycmIEw0C54huZF4nKLXc3MDvVSbi3nFEiTPtb2C8tODxsMB/NEZc8cefcaqGVcZFyjG20PyvTp7EDmsV0YOOajQizmLw4O40qOKrPDPqbEPG4ZeaOp8vBfNfey/+/YvOWl1O/wDzdXazs2FgvaUkfFTEuWfdvL3M4CnJ4UUkK7I7Mp4jGYS/7oPPqsieSjnlozoYH84aSW8CQCrKMiXDn5dj7ochAYogNS2PN43q3/CVzLZklPqR/KPOrdAWYfdGUAQG5Y3nEH1sP42rqO6Ir/Sl+GeiVpnwxp2iYwZ9XEIv/wD0JDRt5IJO65ePP2O6+DPz7fwQG2cDLRnDWYmYLhzMBeIY3NpTialVpVWS3ZtUeIYWheSD/wCTm+C+a+9l/wDfsXHLS6lj/wA3V2s2rOxXRC/6xGYGdEIHKPFwoPyK6WG6sis8bWXkjr/JP7GsGBJtyYENrel2l59JxvKsxgo7GNdibbnnNnSouiAygCAiOFVi2jN1ZLzkGVhH7EN5ikbYmWKeyBvUtc4R1azOXFsgTsSUckkzsEk3kmE8knpJL7yrKxiXsROlMx4EY+uQepd86c4ug+gh4EY+uQepd8695xdB9BDwIx9cg9S7505xdB9BDwIx9cg9S7505xdB9BDwIx9cg9S7505xdB9BDwIx9cg9S7505xdB9BDwIx9cg9S7505xdB9BFr98knrUp10PtWbxx6l3lrux/DHfJJ61KddD7U449Ry13Y/hjvkk9alOuh9qcceo5a7sfwx3ySetSnXQ+1OOPUctd2P4Y75JPWpTrofanHHqOWu7H8Md8knrUp10PtTjj1HLXdj+GO+ST1qU66H2pxx6jlrux/DHfJJ61KddD7U449Ry13Y/hjvkk9alOuh9qcceo5a7sfwx3ySetSnXQ+1e8ceo5a7sfwx3ySetSnXQ+1OOPUctd2P4Y75JPWpTrofanHHqOWu7H8Md8knrUp10PtTjj1HLXdj+GO+ST1qU66H2pxx6jlrux/DM98knrUp10PtTjj1HLXdj+GO+ST1qU66H2pxx6jlrux/DHfJJ61KddD7U449Ry13Y/hmramEMo6DFDZmVJMN4AEWHUktNAL1zKccnqSVYe1WRfC917ModugLOPtTKHgQG3ZLg2PBJIAESGSSaAAPFSSdAXUdyK/0pfhl698knrUp10P5lo8cep8Zy13Y/hjvkk9alOuh9qcceo5a7sfwx3ySetSnXQ+1OOPUctd2P4Y75JPWpTrofanHHqOWu7X8Md8knrUp10PtTjj1HLXdr+GO+ST1qU66H2pxx6jlrux/DM98knrUp10PtTjj1HLXdj+GO+ST1qU66H2pxx6jlrux/DMd8knrUp10PtTjj1HLXdj+GO+ST1qU66H2rzjj1HLXdj+GO+ST1qU66H2pxx6jlrux/DHfJJ61KddD7U449Ry13Y/hjvkk9alOuh9qcceo5a7sfwx3ySetSnXQ+1OOPUctd2P4Y75JPWpTrofanHHqOWu7H8Md8knrUp10PtTjj1HLXdj+GO+ST1qU66H2pxx6jlrux/DHfJJ61KddD7U449Ry13Y/hnn9Zp9whRD0UQCiAUQCiAUQCiAUQCiAUQCiAUQCiAUQCiAUQBegLw8CAIAgFEPRRAKIBRAKIBRAKIBRAKIBRAKIBRAKIBRAKIBRAKIBRAZQ8WxhD0IeBAEAQBAEAQBAEAQBAEAQBAEAQBAEAQBAEAQBAEAQBAEAQBAEAQBAEAQBAEAQBAZQLYwh6EPAgCAIAgCAIAgCAIAgCAIAgCAIAgCAIAgCAIAgCAIAgCAIAgCAIAgCAIAgCAIAgN/uLMavMdU/sXXBLoQc1T3L5HcWZ1eY6p/YnBLoOap7l8juLM6vMdU/sTgl0HNU9y+R3FmdXmOqf2JwS6Dmqe5fI7izOrzHVP7E4JdBzVPcvkdxZnV5jqn9icEug5qnuXyO4szq8x1T+xOCXQc1T3L5HcaZ1eY6p/YnBLoOap7l8juLM6vMdU/sTgl0HNU9y+R3FmdXmOqf2JwS6Dmqe5fI7jTOrzHVP7E4JdBzVPcvkdxZnV5jqn9icEug5qnuXyO4szq8x1T+xOCXQc1T3L5HcWZ1eY6p/YnBLoOap7l8juLM6vMdU/sTgl0HNU9y+R3FmdXmOqf2JwS6Dmqe5fI7izOrzHVP7E4JdBzVPcvkw6x5gCpgTAAvJMN9KfkveCXQ9WJp7l8miuCYIAgP0xpJAAJJuAGkk6AAgbyWbN3uLM6vMdU/sXXBLoQc1T3L5HcWZ1eY6p/YnBLoOap7l8juNM6vMdU/sTgl0HNU9y+R3GmdXmOqf2JwS6Dmqe5fI7izOrzHVP7E4JdBzVPcvkdxpnV5jqn9icEug5qnuXyO4szq8x1T+xOCXQc1T3L5HcWZ1eY6p/YnBLoOap7l8juLM6vMdU/sTgl0HNU9y+R3FmdXmOqf2JwS6Dmqe5fI7izOrzHVP7E4JdBzVPcvkdxZnV5jqn9icEug5qnuXyO4szq8x1T+xOCXQc1T3L5HcaZ1eY6p/YnBLoOap7l8juLM6vMdU/sTgl0HNU9y+R3FmdXmOqf2JwS6Dmqe5fI7izOrzHVP7E4JdBzVPcvkdxpnV5jqn9icEug5qnuXyehVpnxAQBAEAQBAZQBAYQGUAQBAEAQGEBleAwvQalsebxvVv+ErmWzJKfUj+UedW6Asw+7MoeBAbljecQfWw/jC6h9yIsR6Uvwz0QtM+GMoAvAF6AgMLwGV6AgMIAgMoDCAIAgCAIAgCA81nGTaetO/RC+VavLV9Cn9WQ8JNp6079EL5U5avoPrSHhJtPWnfohfKnLV9B9aQ8JNp6079EL5U5avoPrSHhJtPWnfohfKnLV9B9aQ8JNp6079EL5U5avoPrSHhJtPWnfohfKnLV9B9aR2cHMILdtB1JWLEc2tDEcyE2GN7i2/cKnYo5wohudxlORbeDVkTUEB07ORJh/2QxjIQ3ANynHaTwVKcot+VE6T9yQqM6CA+caK1gLnkNaLySaAbyV43kepNvJEGt/GVBhVbKNzz/tmohg7Dpfwu2qCeIS+018N4RZPzWvJfshzsPp8mueaNghspwqCaKD68zVXhOG6fs/UHDi0HuDWRS5x0NbDYSdwAXqum9Ecy8MwsVnLRfkm9gSdqxaOm5gQWfYDIZiHeaZLfep4Kx/czHxM8HHSqOb656EqhTsPOZkRGuitblFlRl5NQ3KcBoqTsVjJ5GY3mzFsebxvVv+EriWzJKfUj+UedW6Asw+6MoAgNyxvOIPrYfxtXUd0RX+lL8M9ErSPhjVgz8N8R8Nr2GJDplsBGU3KAcKjTeCF609zzM2kPQgPjNQi9pDXuYToc3JqP1AhGszqLyebIFhA22JarocUR4fSyGwPA2spU8K7lWn9WOxr4bkbdJLhf5In3+z/32i7/AMbNP5KH68zUXhWGft+z6yuMKdY4Fz2RANLXMAB4toQV6r5rc5l4Rh2skTuwMP5aZo2IcxEN2S88kn8L9HA0KsQujLcxsT4XbVqtV/BnCixbQfV9nTzmHTmojYZYdjX5NW8cpW65wX3oypRl7FT21hfbck/ImosWE7myocLJd6Lg2juBV2FVM1oQSnZE0PCTaetO/RC+Vd8tX0OfrSHhJtPWnfohfKnLV9B9aQ8JNp6079EL5U5avoPrSHhJtPWnfohfKnLV9B9aQ8JNp6079EL5U5avoPrSHhJtPWnfohfKnLV9B9aQ8JNp6079EL5U5avoPrSImVORBAEAQBAdrBzBWatA0lYRc3QYruTCG9/PubU7FFZbCG7JI1tlu4LYoZaBR84fpMT7FKQQfR0v9q67QqVmKlLSOhYjSluWNBhBgDWBrWgUAaAABsA0KrnmSn0QHzjRmsaXPc1rReXOIAA2k6F5nlqexi5PJIg1v4yoMKrZRued9s3QhuOl3C7aoJ4hL7TXw3g9k9bNF+yubatyPOGsxELhWoYLmDc0XcTUqrKcpbm9h8LVR9i/yaEGE57g1jXOcdDWglx3AXlcpZ7ImlOMVnJ5InFgYto0Wjpt2ZZpyG0MQ7/7W+/grEMO39xj4nxiEdKtf59iST1sWZYbC0FgiU/8bKOju6MqpqBdpcQFeqw7f2o+fxOMssedksys8Kca03N1ZL/VoRu5JrFI2v8A7fZ/NaFeFjHWWpQlc3sdDEIazsyTUkwaknSSYjakk6SuMZlwrI6o3Zc1sebxvVv+ErOlsy7T6kfyjzq3QFmH3RlAEBuWN5xB9bD+Nq6juiK/0pfhnolaZ8Mecsacw6FbMd8NzmPbmqPaSHDxTNBC08Ok60mU7G1LQ7WC+OCPBoyeZn2C7OMoIw3i5r/cuLMInrFncbn7luYP4Sys+3KlYzH00trR7a/aYb2qlOuUN0TqSex1lwdGUBwbfwTlp2pisyYn3rLn8Todxqo51RluW8PjraH5Xp0ZWuEGAEzLVdCGfhjnYDnBvZz+zXcqs6JR2N/DeK1WaT8r/REiNIO4g+8EKA1FrqdywcLJmSoIb8qH91EvZw528CpYWyiUsRgKb9Wsn1RYVnYZSVoMzM2xjC64w42SYbibuS43c/PQq3XiFn0Z8/ivC7atV5l/BHcKMTsOJWJZ0QQyb81EJMM+i+9zeNRuWjXi3tIyJ0r2KntuxJiSfkTUJ8I6AXDku9F45LtHMVdhZGWzK8oSic9dnAQBAEAQAoAgCA7ODmC01aDqSsJzm1oYruTCG9507m1OxRWWwhuySNbZb2C2KKWl6PnD9JiacmhEEH0a1f7V2wKjZipS0WhYjUkWPChNY0NaA1oFAAAAB0ADQqxKfpAfiNGaxpc9zWtF5c4gADnJJ0JsepNvJEGt/GVChVbKNzztGWaiGNx0v4XbVXniEtEa+G8Iss1s0X7K5tm3ZicdWYiOcNIYLmDc0XcTU7VVlOUnqzeowtVC8i16+5oQoTnuDWNc5xuDWglx3AXrla7E8pRiuKTyRN8H8W0aLR827Ms05AoYpHNf5LPedx0WIYd7sxsT4xCPlqWb6+xJ521bMsJmTyGxCPIZy47vSOkDa4gK9Vh29IowMRi52vislmVjhTjWm5urJf6rCNRyTWMRtfTk7m6OkrQrwsY6vUoTub2IC4kkkkkm8kmpJ6STpVohMIeFnYg/PJj1A/kaqWN2RYo9y57Y83jerf8ACVnS2Zdp9SP5R51boCzD7oygCA3LG84g+th/G1dR3RFf6Uvwz0StM+GPN2Nz+rTP+L+Ji1cN6aKVv3EPU5GfWWmHwnh8J72PboexxDhuIvXjSejPU2tiysFscMeDksn2Z9mjOsoIoHSW+TE/1O86admEz1iTxv8AZlt4P4SS0+zLlYrIg523h7fSY6jm8QqU4Sg8pIsJpnWXJ6KIDhYQYJS07fEZkxOaKy5/HmcNjqqOdcZblvD426j7Xp0K0wgwBmZaroY+kQxfVg5Y3w7yfZruCqzolHY38N4tVbpPR/r/AO/JE1Aamaex3LAwsmZKghvyof3cSpZw528PyUkLZR/BSxHh9N6zayfVFhWZhnJWgzMzbGMLxQw4wDobvReRT86FXK8Qns8mYGK8Ltq1XmX8f4I5hRichvrEs6JmzeczEJMM9GS+9zOOUNy0K8W1pLUx5Up7FT21YkxJPyJqFEhO5socl3ouFWu4FXoWRn9pXlBx3NBdnAQBACgOxg5gvNWg6krCLm1oYhuhN3vOk7BU7FHO2ENzuMHIt3BXFBLwKPnXfSYn2NEAH0dL/aND9lUbMVKWi0RZjUkWRBgtY0NY1rWi4NaAAB0ADQqpKftAfiLGawFziGtF5JNABtJXmeR6k28kQfCDGTBhVbKNzz/t6IQ46X8Ltqgnel9prYbwiyzWzyr9lcW1bkecdWYiFw5mC6GNzNHE1O1VZTlLc3sPhKaF5F/fuaEKGXuDWBznHQ1oJJ3ALnJt6FiU4xWcmTawMW0aNR007MsP9raGL76tb79ysQw7erMfE+MQhpUs3+iUTtqWZYTCOQ2IR5DKOmH9FamtNriAr1OHb0ij5/EYuy15zl/grPCnGxNzVWSv1WEbqtNYx3v0M3NFR9pX68LFfdqUJXdCv3EkkkkkmpJNSSdJJN5KtpZaIhbz3MIeBAEBZ2IPzyY9QP5GqljdkWKPcue2PN43q3/CVnS2Zdp9SP5R51boCzD7oygCA3LG84g+th/G1dR3RFf6Uvwz0StM+GPN2Nz+rTP+L+Ji1cN6aKVv3EPU5GEAQH1lph8J4fCe9j26HscWuG4i9eSipbnqbjsWXgrjhjQqMtBmeZcM7DAEUbXNua/hkneqdmEW8SxG7qW5YOEUtPMy5WKyIBpAue3Y5hvbxCpShKO5OmnsdRcnoQHBwgwQlp2piMyYn3sOgfsrdR3EFRzqjLct4bHXUaRenR7Fa2/gDMy1XQxn4Y52DlgfiZ2V4KrOiUdjfw3itNuktH+iJn/0oDUX8HdsDCyZkqCG/Khj/iiVLKc+Tzs4XbCpYWyiUsT4fTfq1k+qLCs7DCStFmZm2MYXXGFHDTDcfwuNx2VoVbrvT20Z8/ifC7qtVqv4/wCSNYUYnGPyolnRMgm/MxSTD3MfTKbxyhuGjRrxbWkjHnSnsVRbVjR5J+bmoT4TubKHJdTna4XOG4q7CcZrOLK7g1uaC7OS9cF8UEvAo+dd9Iiaci8QQd1av9q7Ys2zFSlpHQtxpS3LIgwWsaGsa1rRcGtAAA2AaFVZMj9oD8xorWAueWtaNJJAA3krxvI9UXJ5Ig+EGMmDCq2VGefoyq0hjjpdwu2qCeIS0Rr4bwiyetnlX7K4tq3picNZiIXCtQwXQxuaP3NTtVWU5S3N7D4SqheRa9fc58GE57g1jXOcdDWgkncBeuUs9ieUowWcmTawMW8aLR007Ms+wKGId/M33qeGHb1kY+J8YhHy1a/z7EnnLUsyw2FtWNiU8hvLju384G+gV+nDN/aj5/E4ydrzsl/grTCnGvNzVWSv1WFoq0gxXDa+nI3Nv2rQrwsVrLUoSub2K/c4kkkkkmpJJJJ6STeSrW2xC22YQ8CAIAgCAs7EH55MeoH8jVSxuyLFHuXPbHm8b1b/AISs6WzLtPqR/KPOrdAWYfdGUAQG5Y3nEH1sP42rqO6Ir/Sl+GeiVpnwx5uxuf1aZ/xfxMWrhvTRSt+4h6nIwgCAIAgPrKzL4TxEhPex7dD2Ehw4heNJrJnqbWxZeC2OGNCoyfZnmaM6ygij0mijX8KHeqdmET1iTxv6lt2BhJLTzMqVisf0t0Pb6TDePyVOVcoblhST2OtVcHphAcHCDBCWnb4jMmJzRGXO48zuNVHKuMi5h8ddR9rzXRla4QYAzMrV0MZ+GOdg5YG1mn8qqrOiUdjfw3itVukvK/0RMjmO4g/9qA0089Ud6wMLZmSoIb8uGP8AiiXt9k6W8LtiljbKJSxHh9N+6yfVFg2fhfJWizMzbGMLrjDjAFhP4XG79irdeIX4Z8/ivC7atVqjhWxiYl4j8qVjvgMP9hGcHskuBA3krQjjJZa6mRKhZlpqoTHzjRQwFzyGtF5JNABtJXmeR6k5PJEHt/GTBhVbKjPP+2aiEDv0u4XbVBPEJaI18N4RZPWzRfsrm2remJw1mIjnDmYLoY3NF3E1KqyslLdm9RhKqNIL+/c58KGXuDWAuc64NaCXHcBeVyk3oieUoxjm3oTfB/FtGi0dNuzLPsChiHeb2t96sQw7e5j4nxiEdKtf/RJp21LMsJuTyGxCPIYMuO7edIHpEBXacO39qPn8RjJ2vOyX+Cs8Kca03NVZLfVoR+yaxiNr/wC32b9q0a8LFayM+VzexAHuJJJJJJqSSSSekk3kqzpsRN57mF6eBAEAQBAEAQFnYg/PJj1A/kaqWN2RYo9y57Y83jerf8JWdLZl2n1I/lHnVugLMPujKAIDcsbziD62H8bV1HdEV/pS/DPRK0z4Y83Y3P6tM/4v4mLVw3popW/cQ9TkYQBAEAQBAEB9ZaYfCeHwnvhvGh7HFrhuIvXjinuj1NrYsrBbHBGhUZPszzLhnWACKB0uHkv4UO9VLMInrAnhd1Lcwfwklp9mXKxWPppboe30mm9v5KjOuUHqidST2OsFydGCgODb+CMtOVMRmTE+9h0D+JpR3GqjnVGW5cw+Ouo0i9Oj2K1wgwBmZaroYz8Mc7BywNrOf2aqrOiUdtTew3itVuk/K/0RP/4eGkKA1E+h17Nwmm5ZuRBjvDeZpo4D0cqtBsCkVs1syrbgaLHxSjqWJhHjGhQC6HLMMWK00JdVsNp215TjfzCm1WrLlHRHz+F8MlalObyi/kre2rcmJx1ZiIXCtQwXMG5ou4mpVWc5S3PoMPhqaPsWpzaLjUsKS9yZYP4AvjUfNPEKGQCGs5UQg7aZLffuCnro4tWZGK8XjX5a1m/52JnMzln2JAy8ktrdyWl0V7hzZR59Gkgbldqpz0ifP4nFWWPOx5lYYU40pyaqyWH0WF+EgxnDa/Qz2b9q0q8LGOstShO1vREAMJxJJqSSSSTeSdJJredqs7ELzZjMu6P2TMZDNO6P2TMZDNO6P2TMZDNO6P2TMZDNO6P2TMZDNO6P2TMZDNO6P2TMZDNO6P2TMZDNO6P2TMZFlYiDkTcwXXeIH8jehU8Zsiej3LjteZaYEah/438x+yVnS2Zdp9SP5R57aLgs0+54kZomR5xIUTIcSNyx/OIPrYfxhexWqIr5f6Uvwz0F9Jb0+4rTPiDzrjYblWrMFt48V/ExamG9NFO1eYiOad0fsp8yPIZp3R+yZjIZp3R+yZjIZp3R+yZjIZp3R+yZjIZp3R+yZjIZp3R+yZgZp3R+yZjIZp3R+yZjI+ks6JCe2JCLmRGmrXsdRw3EFePJrJnqzWxZeC+NyYg0ZPw8+z71mSIo9JtQ1/8ArxVO3CreJPC5+5blkW5AmoTY0B+VDdoJa4e4iqpSTTyZOnmbv0pnT7ivD0fSmdPuKA4GEGDcnO1MRuTE+9Zc/jdR3EFRzrjMt4fHXUfa9Oj2K+tDF9MsfSC6HGZzOrku9prv+ieCrSw8lsbdXjNLj500/k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data:image/jpeg;base64,/9j/4AAQSkZJRgABAQAAAQABAAD/2wCEAAkGBwgHBgkIBwgKCgkUDRYbGBcUFBsdFRcdFx0iIh4dHyMkKDQsIRotJB8fLTklMTU3Li46GCszODM4NywyPTcBCgoKDg0NGhAQGjclICY3Nzc0NC03NzUsNSw3NzM3LCwxNDc2NzgrLCw0NzAsLDE0LCw0NCwsLCwsNCwsLCwsLP/AABEIALkBEAMBEQACEQEDEQH/xAAaAAEBAQEBAQEAAAAAAAAAAAAABwYFCAME/8QAPxABAAADAwcLAwIEBQUAAAAAAAECBQMEBwYzNlWTs9EVFhdWcnN0dZSxshFUkhIxIVFhcTRlgpGhFCIjMkH/xAAaAQEBAQEBAQEAAAAAAAAAAAAABgUEAwIB/8QAMBEBAAADAwoHAQADAQAAAAAAAAECBANRgQUGFBUxMjM0UsERQXFykaGxFhIh0WH/2gAMAwEAAhEDEQA/AN3XspbhRI3aNWq95u81rJGaWWSx/VD6Qj9I/tB0WNLaW0IxkhsfE9pLJtcrpDyd6wX700eD21bUXfcHxpFnedIeTvWC/emjwNW1F33A0izvOkPJ3rBfvTR4Grai77gaRZ3nSHk71gv3po8DVtRd9wNIs7zpDyd6wX700eBq2ou+4GkWd50h5O9YL96aPA1bUXfcDSLO86Q8nesF+9NHgatqLvuBpFnedIeTvWC/emjwNW1F33A0izvOkPJ3rBfvTR4Grai77gaRZ3nSHk71gv3po8DVtRd9wNIs72oodpCu02yqNOq94nu08Y/SMbOEI/8AbGMI/wAIw/nBy2tlNZTf4zbXpLNCaHjB+/ky960tvxleb6OTL3rS2/GUDky960tvxlA5MvetLb8ZQOTL3rS2/GUDky960tvxlA5MvetLb8ZQOTL3rS2/GUDky960tvxlA5MvetLb8ZQcmvX+wyflsZqnWL1JCeMYS/psoTf+v0+v7Q/q87S1ls9510tFbVUYwsoePh/74OPz0ouvb96ePB5aXZXuzUdZ0w+YHPSi69v3p48DS7K81HWdMPmBz0ouvb96ePA0uyvNR1nTD5gc9KLr2/enjwNLsrzUdZ0w+YHPSi69v3p48DS7K81HWdMPmBz0ouvb96ePA0uyvNR1nTD5gc9KLr2/enjwNLsrzUdZ0w+YHPSi69v3p48DS7K81HWdMPmBz0ouvb96ePA0uyvNR1nTD5gc9KLr2/enjwNLsrzUdZ0w+YP3Xaty3q52d/plRt7zY/8AVws5oT2f6f4xl+sf6/tGH+72s7SE8PGVw1VLa0s8JLWH+4w8WCxmztC8NafKDeyTuz4Mmr8k3a7iAAAAAAAAAehsIdAaf2rXeTJrKPMTYfjTpuHBs3E9wAAAAAAAAE4xkzFJ7y19pWfX7JVLm7vWmHdMWeqAAAAAAAAAG+yL0Tm85l3UrUouHH1SGcXMye3vFxcZs7QvDWnygp8k7s+CUq/JN2u4gAAAAAAAAHobCHQGn9q13kyayjzE2H406bhwbNxPcAAAAAAAABOMZMxSe8tfaVn1+yVS5u71ph3TFnqgAAAAAAAABvsi9E5vOZd1K1KLhx9UhnFzMnt7xcXGbO0Lw1p8oKfJO7PglKvyTdruIAAAAAAAAB6Gwh0Bp/atd5Mmso8xNh+NOm4cGzcT3AAAAAAAAATjGTMUnvLX2lZ9fslUubu9aYd0xZ6oAAAAAAAAAb7IvRObzmXdStSi4cfVIZxczJ7e8XFxmztC8NafKCnyTuz4JSr8k3a7iAAAAAAAAAehsIdAaf2rXeTJrKPMTYfjTpuHBs3E9wAAAAAAAAE4xkzFJ7y19pWfX7JVLm7vWmHdMWeqAAAAAAAAAG+yL0Tm85l3UrUouHH1SGcXMye3vFxcZs7QvDWnygp8k7s+CUq/JN2u4gAAAAAAAAHobCHQGn9q13kyayjzE2H406bhwbNxPcAAAAAAAABOMZMxSe8tfaVn1+yVS5u71ph3TFnqgAAAAAAAABvsi9E5vOZd1K1KLhx9UhnFzMnt7xcXGbO0Lw1p8oKfJO7PglKvyTdruIAAAAAAAAB6Gwh0Bp/atd5Mmso8xNh+NOm4cGzcT3AAAAAAAAATjGTMUnvLX2lZ9fslUubu9aYd0xZ6oAAAAAAAAAb7IvRObzmXdStSi4cfVIZxczJ7e8XFxmztC8NafKCnyTuz4JSr8k3a7iAAAAAAAAAehsIdAaf2rXeTJrKPMTYfjTpuHBs3E9wAAAAAAAAE4xkzFJ7y19pWfX7JVLm7vWmHdMWeqAAAAAAAAAG+yL0Tm85l3UrUouHH1SGcXMSe3vFxcZ87QvDWnygp8k7s2CUq/JN2u4gAAAAAAAAHobCHQGn9q13kyayjzE2H406bhwbNxPcAAAAAAAABOMZMxSe8tfaVn1+yVS5u71ph3TFnqgAAAAAAAABvsi9E5o/5zLupWpRcOPqkM4eZk9veLi4z52g+GtPlBT5J3ZsEpWeSbtdxAAAAAAAAAPQ2EOgNP7VrvJk1lHmJsPxp03Dg2bie4AAAAAAAACcYyZik95a+0rPr9kqlzd3rTDumLPVAAAAAAAAADfZF6Jzecy7qVqUXDj6pHOHmZPb3i4uM+doPhrT5QU+Sd2bBJ1nkm7XcQAAAAAAAAD0NhDoDT+1a7yZNZR5ibD8adNw4Nm4nuAAAAAAAAAnGMmYpPeWvtKz6/ZKpc3d60w7piz1QAAAAAAAAA32Reic3nMu6lalFw4+qRzh5mT294uLjPnaD4a0+UFPkndmwSdZ5Ju13EAAAAAAAAA9DYQ6A0/tWu8mTWUeYmw/GnTcODZuJ7gAAAAAAAAJxjJmKT3lr7Ss+v2SqXN3etMO6Ys9UAAAAAAAAAN9kXonN5zLupWpRcOPqkc4eZk9veLi4z52g+GtPlBT5J3ZsEnWeSbtdxAAAAAAAAAPQ2EOgNP7VrvJk1lHmJsPxp03Dg2bie4AAAAAAAACcYyZik95a+0rPr9kqlzd3rTDumLPVAAAAAAAAADfZF6Jzecy7qVqUXDj6pHOHmZPb3i4uM+doPhrT5QU+Sd2bBJ1nkm7XcQAAAAAAAAD0NhDoDT+1a7yZNZR5ibD8adNw4Nm4nuAAAAAAAAAnGMmYpPeWvtKz6/ZKpc3d60w7piz1QAAAAAAAAA32Reic3nMu6lalFw4+qRzh5mT294uLjPnaD4a0+UFPkndmwSdZ5Ju13EAAAAAAAAA9DYQ6A0/tWu8mTWUeYmw/GnTcODZuJ7gAAAAAAAAJxjJmKT3lr7Ss+v2SqXN3etMO6Ys9UAAAAAAAAAN9kXonN5zLupWpRcOPqkc4eZk9veLi4zZ2heGtPlBT5J3ZsEnV+SbtdxAAAAAAAAAPQ2EOgNP7VrvJk1lHmJsPxp03Dg2bie4AAAAAAAACcYyZik95a+0rPr9kqlzd3rTDumLPVAAAAAAAAADfZF6KTfy5Zl3UrUouHH1SGcPMye3vFxcZs7QvDWnygp8k7s+CUq/JN2u4gAAAAAAAAHobCHQGn9q13kyayjzE2H406bhwbNxPcAAAAAAAABOMZMxSe8tfaVn1+yVS5u71ph3TFnqgAAAAAAAABvsi9E5vOZd1K1KLhx9UhnFzEnt7xcXGbO0Lw1p8oKfJO7PglKvyTdruIAAAAAAAAB6Gwh0Bp/atd5Mmso8xNh+NOm4cGzcT3AAAAAAAAATjGTMUnvLX2lZ9fslUubu9aYd0xZ6oAAAAAAAAAb7IvRObzmXdStSi4cfVIZxczJ7e8XFxmztC8NafKCnyTuz4JSr8k3a7iAAAAAAAAAehsIdAaf2rXeTJrKPMTYfjTpuHBs3E9wAAAAAAAAE4xkzFJ7y19pWfX7JVLm7vWmHdMWeqAAAAAAAAAG+yL0Tm85l3UrUouHH1SGcXMye3vFxcZs7QvDWnygp8k7s+CUq/JN2u4gAAAAAAAAHobCHQGn9q13kyayjzE2H406bhwbNxPcAAAAAAAABOMZMxSe8tfaVn1+yVS5u71ph3TFnqgAAAAAAAABvsi9E5vOZd1K1KLhx9UhnFzMnt7xcXGbO0Lw1p8oKfJO7PglKvyTdruIAAAAAAAAB6Gwh0Bp/atd5Mmso8xNh+NOm4cGzcT3AAAAAAAAATjGTMUnvLX2lZ9fslUubu9aYd0xZ6oAAAAAAAAAb7IvRObzmXdStSi4cfVIZxczJ7e8XFxmztC8NafKCnyTuz4JSr8k3a7iAAAAAAAAAehsIdAaf2rXeTJrKPMTYfjTpuHBs3E9wAAAAAAAAE4xkzFJ7y19pWfX7JVLm7vWmHdMWeqAAAAAAAAAG+yL0Tm85l3UrUouHH1SGcXMye3vF9cu8mI5TTU2NhVqddZrGxmlmltZ/pN9Zo/X9of2blFWS2EIwmh4+KZtrGNp4Mt0YXnrDRdpHg7da2fTF4aJG86MLz1hou0jwNa2fTE0SN50YXnrDRdpHga1s+mJokbzowvPWGi7SPA1rZ9MTRI3nRheesNF2keBrWz6YmiRvOjC89YaLtI8DWtn0xNEjedGF56w0XaR4GtbPpiaJG86MLz1hou0jwNa2fTE0SN50YXnrDRdpHga1s+mJokbzowvPWGi7SPA1rZ9MTRI3qhkPZXTJzJq60u9VS42trJGf6xktIfpj+qaMf/v8AdlVVtC1tYzwddlJ/hL4O9ytTfv7rtJeLnehytTfv7rtJeIHK1N+/uu0l4gcrU37+67SXiBytTfv7rtJeIHK1N+/uu0l4gcrU37+67SXiBytTfv7rtJeIHK1N+/uu0l4gcrU37+67SXiDKZeU6wyls7lLdKtTrKNnNPGP67SH8f1Qh+30/s5qmxja+HhHY1slZQkpIzxnhGPj4bGR5iWmvqPtI8HJoM98Gx/Q2HRH6OYlpr6j7SPA0Ge+B/Q2HRH6OYlpr6j7SPA0Ge+B/Q2HRH6OYlpr6j7SPA0Ge+B/Q2HRH6OYlpr6j7SPA0Ge+B/Q2HRH6OYlpr6j7SPA0Ge+B/Q2HRH6OYlpr6j7SPA0Ge+B/Q2HRH6OYlpr6j7SPA0Ge+B/Q2HRH6OYlpr6j7SPA0Ge+B/Q2HRH6OYlpr6j7SPA0Ge+B/Q2HRH6d+kUyFHoslwjfrpe7aapS2n/AIpvr/D9EJf2/wBP/Ltp7Kazl8IsPKlbJV2ss8kIw8IeH+/WP/Wgvn+JtO1F0QZkdr4v1+AAAAAAAAAAAAAAAAAAAAAAAAAAAAAAD8H1uf8AirN8w2v1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data:image/jpeg;base64,/9j/4AAQSkZJRgABAQAAAQABAAD/2wCEAAkGBwgHBgkIBwgKCgkXDRYYFRIUDRseFRwWIB0iIiAdJB8kJzQqJC0xLR8fJDEtNyw0PTI1IyU4PDs4NzAtLjcBCgoKDQwOGg8PGzcmICM3Lzc3LDU3NywrLDE3NzczMC4vNyw3NDcsLCwuNzcrNzgsLCw3NCssLCwrKywvLywsOP/AABEIALkBEAMBEQACEQEDEQH/xAAaAAEAAwEBAQAAAAAAAAAAAAAABAYHAwUC/8QAQRABAAACAw4DAwwABwEAAAAAAAIEAQWTAwYUFRYXUVRVVpKU0dIRdbIHEnQIMTIzNDU2N3Oxs8MhIlJlcZHBE//EABoBAQADAQEBAAAAAAAAAAAAAAAEBQYDAQL/xAAwEQEAAAIJAgUEAwADAAAAAAAAAQQCAxQVUVJhkaEW0QYzcXLBBRExNDJBsSEi8P/aAAwDAQACEQMRAD8Au18l9tWXu0ytNdVzMysV1gpighhlveo8KKfCn5qAeLnSvU3kneRi7QM6V6m8k7yMXaBnSvU3kneRi7QM6V6m8k7yMXaBnSvU3kneRi7QM6V6m8k7yMXaBnSvU3kneRi7QM6V6m8k7yMXaBnSvU3kneRi7QM6V6m8k7yMXaBnSvU3kneRi7QM6V6m8k7yMXaBnSvU3kneRi7QM6V6m8k7yMXaBnSvU3kneRi7QM6V6m8k7yMXaBnSvU3kneRi7QM6V6m8k7yMXaBnSvU3kneRi7QM6V6m8k7yMXaBnSvU3kneRi7QM6V6m8k7yMXaBnSvU3kneRi7QM6V6m8k7yMXaBnSvU3kneRi7QM6V6m8k7yMXaBnSvU3kneRi7QM6V6m8k7yMXaBnSvU3kneRi7QM6V6m8k7yMXaBnSvU3kneRi7QM6V6m8k7yMXaD2qqvml63q6Cs6krS7zcvROUXGL37h7v+b3fep+ejx+amj/ALD7s0+UF9be78NdfVQDIgAAAAAAAAAAAAAAAAAAAAAAAAAAAAAAAbj7HPy+j8+/qgB5fygvrb3fhrr6qAZEAAAAAAAAAAAAAAAAAAAAAAAAAAAAAAADcfY5+X0fn39UAPL+UF9be78NdfVQDIgAAAAAAAAAAAAAAAAAAAAAAAAAAAAAAAbj7HPy+j8+/qgB5fygvrb3fhrr6qAZEAAAAAAAAAAAAAAAAAAAAAAAAAAAAAAADcfY5+X0fn39UAPL+UF9be78NdfVQDIgAAAAAAAAAAAAAAAAAAAAAAAAAAAAAAAbj7HPy+j8+/qgB5fygvrb3fhrr6qAZEAAAAAAAAAAAAAAAAAAAAAAAAAAAAAAADcfY5+X0fn39UAInt2kJqdut7+C3Km6eEtdPH/Gj/VRpc6dbQoR/wC0UqXkq+YhGNVR+/2/9/bK8Q1pqkXFD1fFqqcUi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5iGtNUi4oepaqnEuidycw7mIa01SLih6lqqcS6J3JzDuYhrTVIuKHqWqpxLoncnMO7ZfZPK3eTvEjuUzc6YI8e+Ph40fN/8oHShWUacPvRiiTEtWy9KFGth9ox/wCU72n/AE6l+GunqoQZ780Wk8O+XWesPlSEBogAAAAAAAAAAAAAAAAAAAAAAAAAAAAAAF+vL/CcVP8AvMP8UK0kvLj6sh4h/Yoe35i4e0/6dS/DXT1UOU9+aKb4d8us9YfKkIDRAAAAAAAAAAAAAAAAAAAAAAAAAAAAAAAL9eX+E4vOYf4oVpJeXH1ZHxD+xQ9vzFw9p/06l+Gunqocp780Uzw75dZ6w+VIQGiAAAAAAAAAAAAAAAAAAAAAAAAAAAAAAAX68v8ACcXnMP8AFCtJLy4+rI+If2KHt+YuHtP+nUvw109VDlPfmimeHfLrPWHypCA0QAAAAAAAAAAAAAAAAAAAAAAAAAAAAAAC/Xl/hOLzmH+KFaSXlx9WR8Q/sUPb8xcPaf8ATqX4a6eqhynvzRTPDvl1nrD5UhAaIAAAAAAAAAAAAAAAAAAAAAAAAAAAAAABfry/wnF5zD/FCtJLy4+rI+If2KHt+YuHtP8Ap1L8NdPVQ5T35opnh3y6z1h8qQgNEAAAAAAAAAAAAAAAAAAAAAAAAAAAAAAAv15f4Ti85h/ihWkl5cfVkfEP7FD2/MXD2n/TqX4a6eqhynvzRTPDvl1nrD5UhAaIAAAAAAAAAAAAAAAAAAAAAAAAAAAAAABfry/wnF5zD/FCtJLy4+rI+If2KHt+YvcvlqWTrW5VdHN0XTxhuMVFHux+Hz0qb67N1lRToQof3CLn9JmaypoUoUf7jB4mSFU6Ji1UN6TGmy2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xkhVOiYtS9JjTYvCv02MkKp0TFqXpMabF4V+mz2JSrZeqqhudxlKI/cprOCKn3ovGnx9zw/8oan6HMU6+opUqf5+/wAQUP1Wvp11bClTw+YvVrD7NJfp0/uq/EvmVfpE+n/xpILMrAAAAAAAAAAAAAAAAAAAAAAAAAAAAAAAB2mfue4eYQeltPDn61L3R/yCpn/Mh6JFYfZpL9On90HxL5lX6Rdvp/8AGkgsysAAAAAAAAAAAAAAAAAAAAAAAAAAAAAAAHaZ+57h5hB6W08OfrUvdH/IKmf8yHp3SKw+zSX6dP7oPiXzKv0i7fT/AONJBZlYAAAAAAAAAAAAAAAAAAAAAAAAAAAAAAAO0z9z3DzCD0tp4c/Wpe6P+QVM/wCZD07pFYfZpL9On90HxL5lX6Rdvp/8aSCzKwAAAAAAAAAAAAAAAAAAAAAAAAAAAAAAAdpn7nuHmEHpbTw5+tS90f8AIKmf8yHp3SKw+zSX6dP7oPiXzKv0i7fT/wCNJBZlYAAAAAAAAAAAAAAAAAAAAAAAAAAAAAAAO0z9z3DzCD0tp4c/Wpe6P+QVM/5kPTukVh9mkv06f3QfEvmVfpF2+n/xpILMrAAAAAAAAAAAAAAAAAAAAAAAAAAAAAAAB2mfue4eYQeltPDn61L3R/yCpn/Mh6d0qYwa7XGXgjnpS4xwwU0UwxXWiinx8dDp9W+l1k7To0qFKEPt9/y+ZaZo1MIwjBwweV2rIW1Cp6bmM8OUq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Jg8rtWQtqDpuYzw5LfQwiYPK7VkLag6bmM8OS30MImDyu1ZC2oOm5jPDkt9DCL4nYrhRIy8vcZqXmLphsEXhBdKKafDwpo+Zf/AEqRpyVVGrpxhH7x+/8Ax6QQpmuo1tKEYJU59pj/AOaVpBGi4vXgAAAAAAAAAAAAAAAAAAAAAAAAAAAAAA8HWT+1XN5/b1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32116"/>
              </p:ext>
            </p:extLst>
          </p:nvPr>
        </p:nvGraphicFramePr>
        <p:xfrm>
          <a:off x="5181600" y="2362200"/>
          <a:ext cx="3962400" cy="252603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14400"/>
                <a:gridCol w="762000"/>
                <a:gridCol w="685800"/>
                <a:gridCol w="685800"/>
                <a:gridCol w="914400"/>
              </a:tblGrid>
              <a:tr h="190500">
                <a:tc gridSpan="5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0" 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Macroeconomic Indicators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County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per Capita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(US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dollar, thousands)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GDP Growth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(%, 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(%,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</a:t>
                      </a:r>
                      <a:r>
                        <a:rPr lang="en-US" sz="90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(%, 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UK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Netherlands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France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Germany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Switzerland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Sweden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Austria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Italy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Greece Index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955" y="609600"/>
            <a:ext cx="8359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latin typeface="+mj-lt"/>
              </a:rPr>
              <a:t>After six quarters of recession, Euro area GDP growth turned positive in Q2, led by Germany and, to</a:t>
            </a:r>
          </a:p>
          <a:p>
            <a:pPr algn="l"/>
            <a:r>
              <a:rPr lang="en-US" sz="1400" dirty="0" smtClean="0">
                <a:latin typeface="+mj-lt"/>
              </a:rPr>
              <a:t>a lesser extent, France; Italy and the periphery continue to struggle. Growth has accelerated in the U.K. </a:t>
            </a:r>
          </a:p>
          <a:p>
            <a:pPr algn="l"/>
            <a:r>
              <a:rPr lang="en-US" sz="1400" dirty="0" smtClean="0">
                <a:latin typeface="+mj-lt"/>
              </a:rPr>
              <a:t>Property market conditions are downbeat, with some exceptions (Berlin, Stockholm, Munich).  Banks</a:t>
            </a:r>
          </a:p>
          <a:p>
            <a:pPr algn="l"/>
            <a:r>
              <a:rPr lang="en-US" sz="1400" dirty="0">
                <a:latin typeface="+mj-lt"/>
              </a:rPr>
              <a:t>h</a:t>
            </a:r>
            <a:r>
              <a:rPr lang="en-US" sz="1400" dirty="0" smtClean="0">
                <a:latin typeface="+mj-lt"/>
              </a:rPr>
              <a:t>ave reduced their exposures to real estate loans and capital flows are still weak.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5833"/>
              </p:ext>
            </p:extLst>
          </p:nvPr>
        </p:nvGraphicFramePr>
        <p:xfrm>
          <a:off x="600693" y="4005943"/>
          <a:ext cx="4419600" cy="224906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90600"/>
                <a:gridCol w="694707"/>
                <a:gridCol w="457200"/>
                <a:gridCol w="609600"/>
                <a:gridCol w="609600"/>
                <a:gridCol w="609600"/>
                <a:gridCol w="448293"/>
              </a:tblGrid>
              <a:tr h="208808">
                <a:tc gridSpan="7">
                  <a:txBody>
                    <a:bodyPr/>
                    <a:lstStyle/>
                    <a:p>
                      <a:pPr algn="l" fontAlgn="b"/>
                      <a:r>
                        <a:rPr kumimoji="0" 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Equity Markets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</a:t>
                      </a:r>
                      <a:r>
                        <a:rPr lang="en-US" sz="9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r>
                        <a:rPr lang="en-US" sz="9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12M </a:t>
                      </a:r>
                      <a:r>
                        <a:rPr lang="en-US" sz="9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P/E</a:t>
                      </a:r>
                    </a:p>
                  </a:txBody>
                  <a:tcPr marL="9525" marR="9525" marT="9525" marB="0" anchor="b"/>
                </a:tc>
              </a:tr>
              <a:tr h="2811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 </a:t>
                      </a:r>
                      <a:r>
                        <a:rPr lang="en-US" sz="9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Staxx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UK: FTSE 100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Netherlands: AEX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France: CAC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Germany: DAX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Switzerland: SMI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Sweden: OMX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Austria: ATX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Italy: FTSE MIB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971325"/>
      </p:ext>
    </p:extLst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A0400-47DB-4A21-91C6-609E449F0172}" type="slidenum">
              <a:rPr lang="en-US" smtClean="0">
                <a:latin typeface="+mj-lt"/>
              </a:rPr>
              <a:pPr>
                <a:defRPr/>
              </a:pPr>
              <a:t>3</a:t>
            </a:fld>
            <a:endParaRPr lang="en-US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33400" y="1600200"/>
            <a:ext cx="861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181600" y="1600200"/>
            <a:ext cx="0" cy="472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9720"/>
              </p:ext>
            </p:extLst>
          </p:nvPr>
        </p:nvGraphicFramePr>
        <p:xfrm>
          <a:off x="599704" y="1676400"/>
          <a:ext cx="4542312" cy="223633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25654"/>
                <a:gridCol w="808323"/>
                <a:gridCol w="561667"/>
                <a:gridCol w="561667"/>
                <a:gridCol w="641905"/>
                <a:gridCol w="561667"/>
                <a:gridCol w="481429"/>
              </a:tblGrid>
              <a:tr h="294716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Listed Real Estate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Mcap</a:t>
                      </a:r>
                      <a:r>
                        <a:rPr lang="en-US" sz="900" b="1" u="none" strike="noStrike" dirty="0">
                          <a:effectLst/>
                        </a:rPr>
                        <a:t> USD </a:t>
                      </a:r>
                      <a:r>
                        <a:rPr lang="en-US" sz="900" b="1" u="none" strike="noStrike" dirty="0" smtClean="0">
                          <a:effectLst/>
                        </a:rPr>
                        <a:t>(</a:t>
                      </a:r>
                      <a:r>
                        <a:rPr lang="en-US" sz="900" b="1" u="none" strike="noStrike" dirty="0" err="1" smtClean="0">
                          <a:effectLst/>
                        </a:rPr>
                        <a:t>Bn</a:t>
                      </a:r>
                      <a:r>
                        <a:rPr lang="en-US" sz="900" b="1" u="none" strike="noStrike" dirty="0" smtClean="0">
                          <a:effectLst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YTD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12M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P/E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Japan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144.7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3.7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15.8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41.97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38.1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Hong Kong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94.2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7.1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Australia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72.5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5.4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4.3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9.86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5.30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Singapore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45.1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6.3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10.4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15.41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China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41.2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11.1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5.6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Indonesia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11.2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16.7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Philippines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14.2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15.7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31.08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Malaysia Index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7.4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7.9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4.9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Thailand 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7.3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15.6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20.2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50.68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088" y="20526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Asia</a:t>
            </a:r>
            <a:endParaRPr lang="en-US" sz="2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73113"/>
              </p:ext>
            </p:extLst>
          </p:nvPr>
        </p:nvGraphicFramePr>
        <p:xfrm>
          <a:off x="5257800" y="2362200"/>
          <a:ext cx="3886200" cy="252603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6815"/>
                <a:gridCol w="747346"/>
                <a:gridCol w="672612"/>
                <a:gridCol w="672612"/>
                <a:gridCol w="896815"/>
              </a:tblGrid>
              <a:tr h="1905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Macroeconomic Indicators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County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per Capita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(US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dollar, thousands)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GDP Growth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(%, 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(%, </a:t>
                      </a:r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</a:t>
                      </a:r>
                      <a:r>
                        <a:rPr lang="en-US" sz="90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9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(%, 2012)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Japan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Hong Kong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Australia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Singapore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China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Indonesia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Philippines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Malaysia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Thailand Index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64308"/>
              </p:ext>
            </p:extLst>
          </p:nvPr>
        </p:nvGraphicFramePr>
        <p:xfrm>
          <a:off x="563088" y="4015335"/>
          <a:ext cx="4542312" cy="229572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25654"/>
                <a:gridCol w="808323"/>
                <a:gridCol w="561667"/>
                <a:gridCol w="561667"/>
                <a:gridCol w="641905"/>
                <a:gridCol w="561667"/>
                <a:gridCol w="481429"/>
              </a:tblGrid>
              <a:tr h="29026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Equity Markets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YTD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12M </a:t>
                      </a:r>
                      <a:r>
                        <a:rPr lang="en-US" sz="900" b="1" u="none" strike="noStrike" dirty="0" err="1">
                          <a:effectLst/>
                        </a:rPr>
                        <a:t>perf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effectLst/>
                        </a:rPr>
                        <a:t>Div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baseline="0" dirty="0" err="1" smtClean="0">
                          <a:effectLst/>
                        </a:rPr>
                        <a:t>Yld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P/E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Japan: Nikkei 225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Hong Kong: Hang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Australia: S&amp;P/ASX 200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Singapore: STI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China: CSI 300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Indonesia: JCI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Philippines: PSEi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03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Malaysia: FTSE Bursa Malaysia KLCI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14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Thailand: Stock Exch of Thai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2955" y="609600"/>
            <a:ext cx="8569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latin typeface="+mj-lt"/>
              </a:rPr>
              <a:t>Real GDP growth in China has slowed due to weakness in Europe and other trading partners. 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Japan</a:t>
            </a:r>
          </a:p>
          <a:p>
            <a:pPr algn="l"/>
            <a:r>
              <a:rPr lang="en-US" sz="1400" dirty="0" smtClean="0">
                <a:latin typeface="+mj-lt"/>
              </a:rPr>
              <a:t>has accelerated in 2013 with a weaker Yen supporting exports.  Australia’s mining sector got a boost </a:t>
            </a:r>
          </a:p>
          <a:p>
            <a:pPr algn="l"/>
            <a:r>
              <a:rPr lang="en-US" sz="1400" dirty="0" smtClean="0">
                <a:latin typeface="+mj-lt"/>
              </a:rPr>
              <a:t>from commodity prices, which appear to have peaked.  In emerging Asia, Indonesia and Thailand are</a:t>
            </a:r>
          </a:p>
          <a:p>
            <a:pPr algn="l"/>
            <a:r>
              <a:rPr lang="en-US" sz="1400" dirty="0" smtClean="0">
                <a:latin typeface="+mj-lt"/>
              </a:rPr>
              <a:t>growing rapidly, supporting retail and office markets.  Trade volumes bolster demand for logistics facilities.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968994"/>
      </p:ext>
    </p:extLst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12588</TotalTime>
  <Words>932</Words>
  <Application>Microsoft Office PowerPoint</Application>
  <PresentationFormat>On-screen Show (4:3)</PresentationFormat>
  <Paragraphs>459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PowerPoint Presentation</vt:lpstr>
      <vt:lpstr>PowerPoint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Meredith Despins</cp:lastModifiedBy>
  <cp:revision>738</cp:revision>
  <cp:lastPrinted>2013-08-12T19:25:32Z</cp:lastPrinted>
  <dcterms:created xsi:type="dcterms:W3CDTF">2007-07-09T20:18:17Z</dcterms:created>
  <dcterms:modified xsi:type="dcterms:W3CDTF">2013-08-22T16:45:55Z</dcterms:modified>
</cp:coreProperties>
</file>