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2712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1DD33E71-83E7-4339-9662-1C7E5BC21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7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F9AA1B0F-0FC7-4B83-940D-F0B691974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BD6C8-FAA9-4C5A-8E46-A84F658EF154}" type="slidenum">
              <a:rPr lang="en-US"/>
              <a:pPr/>
              <a:t>1</a:t>
            </a:fld>
            <a:endParaRPr lang="en-US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FC186-CA4F-40E0-9552-A4814FE94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7234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2CDCD-75F4-4ACE-B90B-FF530E3F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3302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4D772-ABE3-49F3-93B4-85E1885D0D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0884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64BD451-1B06-42E1-8880-09C301E0C0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8786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6615-DB45-40C7-B799-454489B13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7006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FD919-C65A-4639-84D1-AF6C862F82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57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B7744-1619-4446-BD67-C2FE3CCCF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114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C2486-F842-49D6-8250-1651B565C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8150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B5436-4B69-41C9-ACA4-305E11C12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4232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39F8B-8F0B-4BFC-B970-5DBA05F73C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8146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139-DC0C-4A59-B2F9-14E465381D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7942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2FB45-A923-4E38-B548-2D16EE617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906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9AD5824-A3DA-4645-8FB4-B55D2BB2D9A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7BF-9D9B-4195-9AC0-AC61E7EC90E4}" type="slidenum">
              <a:rPr lang="en-US"/>
              <a:pPr/>
              <a:t>1</a:t>
            </a:fld>
            <a:endParaRPr lang="en-US"/>
          </a:p>
        </p:txBody>
      </p:sp>
      <p:pic>
        <p:nvPicPr>
          <p:cNvPr id="1021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00"/>
            <a:ext cx="5257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533400" y="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+mn-lt"/>
              </a:rPr>
              <a:t>Listed Domestic Equity REIT Industry </a:t>
            </a: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000" b="1" dirty="0">
                <a:solidFill>
                  <a:schemeClr val="accent2"/>
                </a:solidFill>
                <a:latin typeface="+mn-lt"/>
              </a:rPr>
              <a:t>Broad Diversification by Property Type and Geography</a:t>
            </a:r>
          </a:p>
        </p:txBody>
      </p:sp>
      <p:sp>
        <p:nvSpPr>
          <p:cNvPr id="1021957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+mn-lt"/>
              </a:rPr>
              <a:t>Data as of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June 30,  2013</a:t>
            </a:r>
            <a:endParaRPr lang="en-US" sz="900" dirty="0">
              <a:solidFill>
                <a:schemeClr val="bg1"/>
              </a:solidFill>
              <a:latin typeface="+mn-lt"/>
            </a:endParaRPr>
          </a:p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+mn-lt"/>
              </a:rPr>
              <a:t> Source: NAREIT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charset="0"/>
              </a:rPr>
              <a:t>®</a:t>
            </a:r>
          </a:p>
        </p:txBody>
      </p:sp>
      <p:graphicFrame>
        <p:nvGraphicFramePr>
          <p:cNvPr id="1021958" name="Group 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21310537"/>
              </p:ext>
            </p:extLst>
          </p:nvPr>
        </p:nvGraphicFramePr>
        <p:xfrm>
          <a:off x="685800" y="1235034"/>
          <a:ext cx="3276600" cy="4946842"/>
        </p:xfrm>
        <a:graphic>
          <a:graphicData uri="http://schemas.openxmlformats.org/drawingml/2006/table">
            <a:tbl>
              <a:tblPr/>
              <a:tblGrid>
                <a:gridCol w="2308225"/>
                <a:gridCol w="9683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Property Sector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Percent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Residential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Regional Malls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Office Buildings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Diversified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Shopping Centers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Industrial Facilities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Free Standing (Retail)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Mixed (Industrial/Office)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  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Core Property Types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2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Health Care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Lodging/Resorts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Self-Storage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Timber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Infrastructure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  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28598</TotalTime>
  <Words>68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Meredith Despins</cp:lastModifiedBy>
  <cp:revision>668</cp:revision>
  <dcterms:created xsi:type="dcterms:W3CDTF">2007-07-09T20:18:17Z</dcterms:created>
  <dcterms:modified xsi:type="dcterms:W3CDTF">2013-08-22T16:46:04Z</dcterms:modified>
</cp:coreProperties>
</file>