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66CCFF"/>
    <a:srgbClr val="FF9966"/>
    <a:srgbClr val="FF99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3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CFC1020-7D99-4B47-B5CA-DD032A1968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4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20D4150-42D4-4866-B1E1-4442CDDD2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3E597-AE6A-4032-959E-28D3DA3B75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80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C25C8-55CD-4B7B-BB43-5B7D72569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1605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EDCD-7F4B-4217-9B0A-668DFB8A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240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EECB2-B756-4F96-8429-4F2D256E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193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42E40-AAE0-473F-88AB-2B2282DBF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352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D5266-E8F9-4B3E-9C90-8F4F38563C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0079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1D493-7144-41AD-B0BD-1C6325741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6744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D96F-A548-4066-BED4-0F1D50E63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683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8E4B5-D58C-4A85-90F6-9AAA0F01D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500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F0165-F119-484D-BF3C-8F35FB616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5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85C9A-9D79-415B-8853-087AB012D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512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5DAD5B7-4657-4218-8189-90DDAEE46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496-BE77-4C67-9304-5B75E96BCEC0}" type="slidenum">
              <a:rPr lang="en-US"/>
              <a:pPr/>
              <a:t>0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GB" sz="2400" b="1"/>
              <a:t>FTSE EPRA/NAREIT Global Real Estate Index Series</a:t>
            </a:r>
            <a:endParaRPr lang="en-US" sz="2400" b="1" dirty="0"/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533400" y="6400800"/>
            <a:ext cx="3657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FTSE. Data as of </a:t>
            </a:r>
            <a:r>
              <a:rPr lang="en-US" sz="1000" dirty="0" smtClean="0">
                <a:solidFill>
                  <a:schemeClr val="bg1"/>
                </a:solidFill>
              </a:rPr>
              <a:t>July 31, </a:t>
            </a:r>
            <a:r>
              <a:rPr lang="en-US" sz="1000" dirty="0" smtClean="0">
                <a:solidFill>
                  <a:schemeClr val="bg1"/>
                </a:solidFill>
              </a:rPr>
              <a:t>2013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5908" name="Line 4"/>
          <p:cNvSpPr>
            <a:spLocks noChangeShapeType="1"/>
          </p:cNvSpPr>
          <p:nvPr/>
        </p:nvSpPr>
        <p:spPr bwMode="auto">
          <a:xfrm>
            <a:off x="5545138" y="4691063"/>
            <a:ext cx="1587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09" name="Line 5"/>
          <p:cNvSpPr>
            <a:spLocks noChangeShapeType="1"/>
          </p:cNvSpPr>
          <p:nvPr/>
        </p:nvSpPr>
        <p:spPr bwMode="auto">
          <a:xfrm>
            <a:off x="8356600" y="4691063"/>
            <a:ext cx="1588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910" name="Group 6"/>
          <p:cNvGrpSpPr>
            <a:grpSpLocks/>
          </p:cNvGrpSpPr>
          <p:nvPr/>
        </p:nvGrpSpPr>
        <p:grpSpPr bwMode="auto">
          <a:xfrm>
            <a:off x="5497513" y="3683000"/>
            <a:ext cx="2871787" cy="673100"/>
            <a:chOff x="3463" y="2338"/>
            <a:chExt cx="1809" cy="424"/>
          </a:xfrm>
        </p:grpSpPr>
        <p:sp>
          <p:nvSpPr>
            <p:cNvPr id="635911" name="Rectangle 7"/>
            <p:cNvSpPr>
              <a:spLocks noChangeArrowheads="1"/>
            </p:cNvSpPr>
            <p:nvPr/>
          </p:nvSpPr>
          <p:spPr bwMode="auto">
            <a:xfrm>
              <a:off x="3463" y="2338"/>
              <a:ext cx="1809" cy="136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2" name="Rectangle 8"/>
            <p:cNvSpPr>
              <a:spLocks noChangeArrowheads="1"/>
            </p:cNvSpPr>
            <p:nvPr/>
          </p:nvSpPr>
          <p:spPr bwMode="auto">
            <a:xfrm>
              <a:off x="3545" y="2364"/>
              <a:ext cx="16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b="1">
                  <a:solidFill>
                    <a:srgbClr val="EAEAEA"/>
                  </a:solidFill>
                </a:rPr>
                <a:t>FTSE EPRA/NAREIT Emerging Real Estate Index</a:t>
              </a:r>
              <a:endParaRPr lang="en-US"/>
            </a:p>
          </p:txBody>
        </p:sp>
        <p:sp>
          <p:nvSpPr>
            <p:cNvPr id="635913" name="Rectangle 9"/>
            <p:cNvSpPr>
              <a:spLocks noChangeArrowheads="1"/>
            </p:cNvSpPr>
            <p:nvPr/>
          </p:nvSpPr>
          <p:spPr bwMode="auto">
            <a:xfrm>
              <a:off x="3464" y="2478"/>
              <a:ext cx="1806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4" name="Rectangle 10"/>
            <p:cNvSpPr>
              <a:spLocks noChangeArrowheads="1"/>
            </p:cNvSpPr>
            <p:nvPr/>
          </p:nvSpPr>
          <p:spPr bwMode="auto">
            <a:xfrm>
              <a:off x="4108" y="2506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15" name="Rectangle 11"/>
            <p:cNvSpPr>
              <a:spLocks noChangeArrowheads="1"/>
            </p:cNvSpPr>
            <p:nvPr/>
          </p:nvSpPr>
          <p:spPr bwMode="auto">
            <a:xfrm>
              <a:off x="4166" y="2506"/>
              <a:ext cx="49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140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16" name="Rectangle 12"/>
            <p:cNvSpPr>
              <a:spLocks noChangeArrowheads="1"/>
            </p:cNvSpPr>
            <p:nvPr/>
          </p:nvSpPr>
          <p:spPr bwMode="auto">
            <a:xfrm>
              <a:off x="4167" y="2642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17" name="Rectangle 13"/>
            <p:cNvSpPr>
              <a:spLocks noChangeArrowheads="1"/>
            </p:cNvSpPr>
            <p:nvPr/>
          </p:nvSpPr>
          <p:spPr bwMode="auto">
            <a:xfrm>
              <a:off x="4225" y="2642"/>
              <a:ext cx="36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$125 </a:t>
              </a:r>
              <a:r>
                <a:rPr lang="en-US" sz="900" dirty="0">
                  <a:solidFill>
                    <a:srgbClr val="072F67"/>
                  </a:solidFill>
                </a:rPr>
                <a:t>billion</a:t>
              </a:r>
              <a:endParaRPr lang="en-US" dirty="0"/>
            </a:p>
          </p:txBody>
        </p:sp>
      </p:grpSp>
      <p:grpSp>
        <p:nvGrpSpPr>
          <p:cNvPr id="635918" name="Group 14"/>
          <p:cNvGrpSpPr>
            <a:grpSpLocks/>
          </p:cNvGrpSpPr>
          <p:nvPr/>
        </p:nvGrpSpPr>
        <p:grpSpPr bwMode="auto">
          <a:xfrm>
            <a:off x="4895850" y="4862513"/>
            <a:ext cx="1303338" cy="706437"/>
            <a:chOff x="3084" y="3081"/>
            <a:chExt cx="821" cy="445"/>
          </a:xfrm>
        </p:grpSpPr>
        <p:sp>
          <p:nvSpPr>
            <p:cNvPr id="635919" name="Rectangle 15"/>
            <p:cNvSpPr>
              <a:spLocks noChangeArrowheads="1"/>
            </p:cNvSpPr>
            <p:nvPr/>
          </p:nvSpPr>
          <p:spPr bwMode="auto">
            <a:xfrm>
              <a:off x="3084" y="3081"/>
              <a:ext cx="821" cy="164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0" name="Rectangle 16"/>
            <p:cNvSpPr>
              <a:spLocks noChangeArrowheads="1"/>
            </p:cNvSpPr>
            <p:nvPr/>
          </p:nvSpPr>
          <p:spPr bwMode="auto">
            <a:xfrm>
              <a:off x="3291" y="3115"/>
              <a:ext cx="36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1100" b="1">
                  <a:solidFill>
                    <a:srgbClr val="EAEAEA"/>
                  </a:solidFill>
                </a:rPr>
                <a:t>Americas</a:t>
              </a:r>
              <a:endParaRPr lang="en-US"/>
            </a:p>
          </p:txBody>
        </p:sp>
        <p:sp>
          <p:nvSpPr>
            <p:cNvPr id="635921" name="Rectangle 17"/>
            <p:cNvSpPr>
              <a:spLocks noChangeArrowheads="1"/>
            </p:cNvSpPr>
            <p:nvPr/>
          </p:nvSpPr>
          <p:spPr bwMode="auto">
            <a:xfrm>
              <a:off x="3085" y="3242"/>
              <a:ext cx="820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2" name="Rectangle 18"/>
            <p:cNvSpPr>
              <a:spLocks noChangeArrowheads="1"/>
            </p:cNvSpPr>
            <p:nvPr/>
          </p:nvSpPr>
          <p:spPr bwMode="auto">
            <a:xfrm>
              <a:off x="3236" y="3270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294" y="3270"/>
              <a:ext cx="45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25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24" name="Rectangle 20"/>
            <p:cNvSpPr>
              <a:spLocks noChangeArrowheads="1"/>
            </p:cNvSpPr>
            <p:nvPr/>
          </p:nvSpPr>
          <p:spPr bwMode="auto">
            <a:xfrm>
              <a:off x="3176" y="3407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25" name="Rectangle 21"/>
            <p:cNvSpPr>
              <a:spLocks noChangeArrowheads="1"/>
            </p:cNvSpPr>
            <p:nvPr/>
          </p:nvSpPr>
          <p:spPr bwMode="auto">
            <a:xfrm>
              <a:off x="3234" y="3407"/>
              <a:ext cx="54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$</a:t>
              </a:r>
              <a:r>
                <a:rPr lang="en-US" sz="900" dirty="0" smtClean="0">
                  <a:solidFill>
                    <a:srgbClr val="072F67"/>
                  </a:solidFill>
                </a:rPr>
                <a:t>17 </a:t>
              </a:r>
              <a:r>
                <a:rPr lang="en-US" sz="900" dirty="0">
                  <a:solidFill>
                    <a:srgbClr val="072F67"/>
                  </a:solidFill>
                </a:rPr>
                <a:t>billion </a:t>
              </a:r>
              <a:r>
                <a:rPr lang="en-US" sz="900" dirty="0" smtClean="0">
                  <a:solidFill>
                    <a:srgbClr val="072F67"/>
                  </a:solidFill>
                </a:rPr>
                <a:t>(14%)</a:t>
              </a:r>
              <a:endParaRPr lang="en-US" dirty="0"/>
            </a:p>
          </p:txBody>
        </p:sp>
      </p:grpSp>
      <p:sp>
        <p:nvSpPr>
          <p:cNvPr id="635926" name="Line 22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927" name="Group 23"/>
          <p:cNvGrpSpPr>
            <a:grpSpLocks/>
          </p:cNvGrpSpPr>
          <p:nvPr/>
        </p:nvGrpSpPr>
        <p:grpSpPr bwMode="auto">
          <a:xfrm>
            <a:off x="6308725" y="4862513"/>
            <a:ext cx="1303338" cy="706437"/>
            <a:chOff x="3974" y="3081"/>
            <a:chExt cx="821" cy="445"/>
          </a:xfrm>
        </p:grpSpPr>
        <p:sp>
          <p:nvSpPr>
            <p:cNvPr id="635928" name="Rectangle 24"/>
            <p:cNvSpPr>
              <a:spLocks noChangeArrowheads="1"/>
            </p:cNvSpPr>
            <p:nvPr/>
          </p:nvSpPr>
          <p:spPr bwMode="auto">
            <a:xfrm>
              <a:off x="3974" y="3081"/>
              <a:ext cx="821" cy="164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9" name="Rectangle 25"/>
            <p:cNvSpPr>
              <a:spLocks noChangeArrowheads="1"/>
            </p:cNvSpPr>
            <p:nvPr/>
          </p:nvSpPr>
          <p:spPr bwMode="auto">
            <a:xfrm>
              <a:off x="4130" y="3115"/>
              <a:ext cx="4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1100" b="1">
                  <a:solidFill>
                    <a:srgbClr val="EAEAEA"/>
                  </a:solidFill>
                </a:rPr>
                <a:t>Asia Pacific</a:t>
              </a:r>
              <a:endParaRPr lang="en-US"/>
            </a:p>
          </p:txBody>
        </p:sp>
        <p:sp>
          <p:nvSpPr>
            <p:cNvPr id="635930" name="Rectangle 26"/>
            <p:cNvSpPr>
              <a:spLocks noChangeArrowheads="1"/>
            </p:cNvSpPr>
            <p:nvPr/>
          </p:nvSpPr>
          <p:spPr bwMode="auto">
            <a:xfrm>
              <a:off x="3974" y="3242"/>
              <a:ext cx="821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4138" y="3270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4173" y="3270"/>
              <a:ext cx="45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89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33" name="Rectangle 29"/>
            <p:cNvSpPr>
              <a:spLocks noChangeArrowheads="1"/>
            </p:cNvSpPr>
            <p:nvPr/>
          </p:nvSpPr>
          <p:spPr bwMode="auto">
            <a:xfrm>
              <a:off x="4065" y="3407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4124" y="3407"/>
              <a:ext cx="54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$</a:t>
              </a:r>
              <a:r>
                <a:rPr lang="en-US" sz="900" dirty="0" smtClean="0">
                  <a:solidFill>
                    <a:srgbClr val="072F67"/>
                  </a:solidFill>
                </a:rPr>
                <a:t>77 </a:t>
              </a:r>
              <a:r>
                <a:rPr lang="en-US" sz="900" dirty="0">
                  <a:solidFill>
                    <a:srgbClr val="072F67"/>
                  </a:solidFill>
                </a:rPr>
                <a:t>billion </a:t>
              </a:r>
              <a:r>
                <a:rPr lang="en-US" sz="900" dirty="0" smtClean="0">
                  <a:solidFill>
                    <a:srgbClr val="072F67"/>
                  </a:solidFill>
                </a:rPr>
                <a:t>(</a:t>
              </a:r>
              <a:r>
                <a:rPr lang="en-US" sz="900" dirty="0" smtClean="0">
                  <a:solidFill>
                    <a:srgbClr val="072F67"/>
                  </a:solidFill>
                </a:rPr>
                <a:t>62%)</a:t>
              </a:r>
              <a:endParaRPr lang="en-US" dirty="0"/>
            </a:p>
          </p:txBody>
        </p:sp>
      </p:grpSp>
      <p:sp>
        <p:nvSpPr>
          <p:cNvPr id="635935" name="Rectangle 31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36" name="Rectangle 32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5937" name="Rectangle 33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38" name="Rectangle 34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39" name="Rectangle 35"/>
          <p:cNvSpPr>
            <a:spLocks noChangeArrowheads="1"/>
          </p:cNvSpPr>
          <p:nvPr/>
        </p:nvSpPr>
        <p:spPr bwMode="auto">
          <a:xfrm>
            <a:off x="8026400" y="5162550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26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40" name="Rectangle 36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1" name="Rectangle 37"/>
          <p:cNvSpPr>
            <a:spLocks noChangeArrowheads="1"/>
          </p:cNvSpPr>
          <p:nvPr/>
        </p:nvSpPr>
        <p:spPr bwMode="auto">
          <a:xfrm>
            <a:off x="7931150" y="5380038"/>
            <a:ext cx="85921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smtClean="0">
                <a:solidFill>
                  <a:srgbClr val="072F67"/>
                </a:solidFill>
              </a:rPr>
              <a:t>$</a:t>
            </a:r>
            <a:r>
              <a:rPr lang="en-US" sz="900" smtClean="0">
                <a:solidFill>
                  <a:srgbClr val="072F67"/>
                </a:solidFill>
              </a:rPr>
              <a:t>30</a:t>
            </a:r>
            <a:r>
              <a:rPr lang="en-US" sz="900" smtClean="0">
                <a:solidFill>
                  <a:srgbClr val="072F67"/>
                </a:solidFill>
              </a:rPr>
              <a:t> </a:t>
            </a:r>
            <a:r>
              <a:rPr lang="en-US" sz="900" dirty="0">
                <a:solidFill>
                  <a:srgbClr val="072F67"/>
                </a:solidFill>
              </a:rPr>
              <a:t>billion </a:t>
            </a:r>
            <a:r>
              <a:rPr lang="en-US" sz="900">
                <a:solidFill>
                  <a:srgbClr val="072F67"/>
                </a:solidFill>
              </a:rPr>
              <a:t>(</a:t>
            </a:r>
            <a:r>
              <a:rPr lang="en-US" sz="900" smtClean="0">
                <a:solidFill>
                  <a:srgbClr val="072F67"/>
                </a:solidFill>
              </a:rPr>
              <a:t>24%)</a:t>
            </a:r>
            <a:endParaRPr lang="en-US" dirty="0"/>
          </a:p>
        </p:txBody>
      </p:sp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3" name="Rectangle 39"/>
          <p:cNvSpPr>
            <a:spLocks noChangeArrowheads="1"/>
          </p:cNvSpPr>
          <p:nvPr/>
        </p:nvSpPr>
        <p:spPr bwMode="auto">
          <a:xfrm>
            <a:off x="1185863" y="3721100"/>
            <a:ext cx="2917825" cy="21590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44" name="Rectangle 40"/>
          <p:cNvSpPr>
            <a:spLocks noChangeArrowheads="1"/>
          </p:cNvSpPr>
          <p:nvPr/>
        </p:nvSpPr>
        <p:spPr bwMode="auto">
          <a:xfrm>
            <a:off x="1277938" y="3763963"/>
            <a:ext cx="264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Developed Real Estate Index*</a:t>
            </a:r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1189038" y="3906838"/>
            <a:ext cx="2913062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46" name="Rectangle 42"/>
          <p:cNvSpPr>
            <a:spLocks noChangeArrowheads="1"/>
          </p:cNvSpPr>
          <p:nvPr/>
        </p:nvSpPr>
        <p:spPr bwMode="auto">
          <a:xfrm>
            <a:off x="2201863" y="395287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7" name="Rectangle 43"/>
          <p:cNvSpPr>
            <a:spLocks noChangeArrowheads="1"/>
          </p:cNvSpPr>
          <p:nvPr/>
        </p:nvSpPr>
        <p:spPr bwMode="auto">
          <a:xfrm>
            <a:off x="2286000" y="3962400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304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48" name="Rectangle 44"/>
          <p:cNvSpPr>
            <a:spLocks noChangeArrowheads="1"/>
          </p:cNvSpPr>
          <p:nvPr/>
        </p:nvSpPr>
        <p:spPr bwMode="auto">
          <a:xfrm>
            <a:off x="2297113" y="4170363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9" name="Rectangle 45"/>
          <p:cNvSpPr>
            <a:spLocks noChangeArrowheads="1"/>
          </p:cNvSpPr>
          <p:nvPr/>
        </p:nvSpPr>
        <p:spPr bwMode="auto">
          <a:xfrm>
            <a:off x="2389188" y="4170363"/>
            <a:ext cx="6796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1,049 </a:t>
            </a:r>
            <a:r>
              <a:rPr lang="en-US" sz="900" dirty="0">
                <a:solidFill>
                  <a:srgbClr val="072F67"/>
                </a:solidFill>
              </a:rPr>
              <a:t>billion</a:t>
            </a:r>
            <a:endParaRPr lang="en-US" dirty="0"/>
          </a:p>
        </p:txBody>
      </p:sp>
      <p:sp>
        <p:nvSpPr>
          <p:cNvPr id="635950" name="Rectangle 46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51" name="Rectangle 47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5952" name="Rectangle 48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53" name="Rectangle 49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54" name="Rectangle 50"/>
          <p:cNvSpPr>
            <a:spLocks noChangeArrowheads="1"/>
          </p:cNvSpPr>
          <p:nvPr/>
        </p:nvSpPr>
        <p:spPr bwMode="auto">
          <a:xfrm>
            <a:off x="911225" y="5165725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136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55" name="Rectangle 51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814388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548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52%)</a:t>
            </a:r>
            <a:endParaRPr lang="en-US" dirty="0"/>
          </a:p>
        </p:txBody>
      </p:sp>
      <p:sp>
        <p:nvSpPr>
          <p:cNvPr id="635957" name="Line 53"/>
          <p:cNvSpPr>
            <a:spLocks noChangeShapeType="1"/>
          </p:cNvSpPr>
          <p:nvPr/>
        </p:nvSpPr>
        <p:spPr bwMode="auto">
          <a:xfrm>
            <a:off x="1258888" y="4689475"/>
            <a:ext cx="2798762" cy="1588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8" name="Line 54"/>
          <p:cNvSpPr>
            <a:spLocks noChangeShapeType="1"/>
          </p:cNvSpPr>
          <p:nvPr/>
        </p:nvSpPr>
        <p:spPr bwMode="auto">
          <a:xfrm>
            <a:off x="125888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9" name="Rectangle 55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0" name="Rectangle 56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5961" name="Rectangle 57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2" name="Rectangle 58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63" name="Rectangle 59"/>
          <p:cNvSpPr>
            <a:spLocks noChangeArrowheads="1"/>
          </p:cNvSpPr>
          <p:nvPr/>
        </p:nvSpPr>
        <p:spPr bwMode="auto">
          <a:xfrm>
            <a:off x="2354263" y="5165725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83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65" name="Rectangle 61"/>
          <p:cNvSpPr>
            <a:spLocks noChangeArrowheads="1"/>
          </p:cNvSpPr>
          <p:nvPr/>
        </p:nvSpPr>
        <p:spPr bwMode="auto">
          <a:xfrm>
            <a:off x="2225675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356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34%)</a:t>
            </a:r>
            <a:endParaRPr lang="en-US" dirty="0"/>
          </a:p>
        </p:txBody>
      </p:sp>
      <p:sp>
        <p:nvSpPr>
          <p:cNvPr id="635966" name="Rectangle 62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5968" name="Rectangle 64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9" name="Rectangle 65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3733800" y="5181600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84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3609975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143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14%)</a:t>
            </a:r>
            <a:endParaRPr lang="en-US" dirty="0"/>
          </a:p>
        </p:txBody>
      </p:sp>
      <p:sp>
        <p:nvSpPr>
          <p:cNvPr id="635973" name="Line 69"/>
          <p:cNvSpPr>
            <a:spLocks noChangeShapeType="1"/>
          </p:cNvSpPr>
          <p:nvPr/>
        </p:nvSpPr>
        <p:spPr bwMode="auto">
          <a:xfrm>
            <a:off x="405923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4" name="Rectangle 70"/>
          <p:cNvSpPr>
            <a:spLocks noChangeArrowheads="1"/>
          </p:cNvSpPr>
          <p:nvPr/>
        </p:nvSpPr>
        <p:spPr bwMode="auto">
          <a:xfrm>
            <a:off x="6542088" y="1563688"/>
            <a:ext cx="1839912" cy="385762"/>
          </a:xfrm>
          <a:prstGeom prst="rect">
            <a:avLst/>
          </a:prstGeom>
          <a:noFill/>
          <a:ln w="9525" cap="rnd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75" name="Rectangle 71"/>
          <p:cNvSpPr>
            <a:spLocks noChangeArrowheads="1"/>
          </p:cNvSpPr>
          <p:nvPr/>
        </p:nvSpPr>
        <p:spPr bwMode="auto">
          <a:xfrm>
            <a:off x="6634163" y="1612900"/>
            <a:ext cx="155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* Represents the aggregate of </a:t>
            </a:r>
            <a:endParaRPr lang="en-US"/>
          </a:p>
        </p:txBody>
      </p:sp>
      <p:sp>
        <p:nvSpPr>
          <p:cNvPr id="635976" name="Rectangle 72"/>
          <p:cNvSpPr>
            <a:spLocks noChangeArrowheads="1"/>
          </p:cNvSpPr>
          <p:nvPr/>
        </p:nvSpPr>
        <p:spPr bwMode="auto">
          <a:xfrm>
            <a:off x="6634163" y="1757363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developed + emerging.</a:t>
            </a:r>
            <a:endParaRPr lang="en-US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785813" y="2889250"/>
            <a:ext cx="1674812" cy="528638"/>
          </a:xfrm>
          <a:prstGeom prst="rect">
            <a:avLst/>
          </a:prstGeom>
          <a:noFill/>
          <a:ln w="9525" cap="rnd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879475" y="2936875"/>
            <a:ext cx="1435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* Represents the rebranded </a:t>
            </a:r>
            <a:endParaRPr lang="en-US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879475" y="3081338"/>
            <a:ext cx="1416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“developed” index, formerly </a:t>
            </a:r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879475" y="3225800"/>
            <a:ext cx="742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called “global” </a:t>
            </a:r>
            <a:endParaRPr lang="en-US"/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85" name="Rectangle 81"/>
          <p:cNvSpPr>
            <a:spLocks noChangeArrowheads="1"/>
          </p:cNvSpPr>
          <p:nvPr/>
        </p:nvSpPr>
        <p:spPr bwMode="auto">
          <a:xfrm>
            <a:off x="3179763" y="2903538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161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86" name="Rectangle 82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87" name="Rectangle 83"/>
          <p:cNvSpPr>
            <a:spLocks noChangeArrowheads="1"/>
          </p:cNvSpPr>
          <p:nvPr/>
        </p:nvSpPr>
        <p:spPr bwMode="auto">
          <a:xfrm>
            <a:off x="3082925" y="3119438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565 </a:t>
            </a:r>
            <a:r>
              <a:rPr lang="en-US" sz="900" dirty="0">
                <a:solidFill>
                  <a:srgbClr val="072F67"/>
                </a:solidFill>
              </a:rPr>
              <a:t>billion </a:t>
            </a:r>
            <a:r>
              <a:rPr lang="en-US" sz="900" dirty="0" smtClean="0">
                <a:solidFill>
                  <a:srgbClr val="072F67"/>
                </a:solidFill>
              </a:rPr>
              <a:t>(48%)</a:t>
            </a:r>
            <a:endParaRPr lang="en-US" dirty="0"/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3525838" y="1447800"/>
            <a:ext cx="2828925" cy="2159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9" name="Rectangle 85"/>
          <p:cNvSpPr>
            <a:spLocks noChangeArrowheads="1"/>
          </p:cNvSpPr>
          <p:nvPr/>
        </p:nvSpPr>
        <p:spPr bwMode="auto">
          <a:xfrm>
            <a:off x="3686175" y="1489075"/>
            <a:ext cx="2425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Global Real Estate Index*</a:t>
            </a:r>
            <a:endParaRPr lang="en-US"/>
          </a:p>
        </p:txBody>
      </p:sp>
      <p:sp>
        <p:nvSpPr>
          <p:cNvPr id="635990" name="Rectangle 86"/>
          <p:cNvSpPr>
            <a:spLocks noChangeArrowheads="1"/>
          </p:cNvSpPr>
          <p:nvPr/>
        </p:nvSpPr>
        <p:spPr bwMode="auto">
          <a:xfrm>
            <a:off x="3514725" y="1644650"/>
            <a:ext cx="2820988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91" name="Rectangle 87"/>
          <p:cNvSpPr>
            <a:spLocks noChangeArrowheads="1"/>
          </p:cNvSpPr>
          <p:nvPr/>
        </p:nvSpPr>
        <p:spPr bwMode="auto">
          <a:xfrm>
            <a:off x="4481513" y="169068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92" name="Rectangle 88"/>
          <p:cNvSpPr>
            <a:spLocks noChangeArrowheads="1"/>
          </p:cNvSpPr>
          <p:nvPr/>
        </p:nvSpPr>
        <p:spPr bwMode="auto">
          <a:xfrm>
            <a:off x="4573588" y="1690688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444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93" name="Rectangle 89"/>
          <p:cNvSpPr>
            <a:spLocks noChangeArrowheads="1"/>
          </p:cNvSpPr>
          <p:nvPr/>
        </p:nvSpPr>
        <p:spPr bwMode="auto">
          <a:xfrm>
            <a:off x="4575175" y="190658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94" name="Rectangle 90"/>
          <p:cNvSpPr>
            <a:spLocks noChangeArrowheads="1"/>
          </p:cNvSpPr>
          <p:nvPr/>
        </p:nvSpPr>
        <p:spPr bwMode="auto">
          <a:xfrm>
            <a:off x="4667250" y="1906588"/>
            <a:ext cx="6796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1,173 </a:t>
            </a:r>
            <a:r>
              <a:rPr lang="en-US" sz="900" dirty="0">
                <a:solidFill>
                  <a:srgbClr val="072F67"/>
                </a:solidFill>
              </a:rPr>
              <a:t>billion</a:t>
            </a:r>
            <a:endParaRPr lang="en-US" dirty="0"/>
          </a:p>
        </p:txBody>
      </p:sp>
      <p:sp>
        <p:nvSpPr>
          <p:cNvPr id="635995" name="Line 91"/>
          <p:cNvSpPr>
            <a:spLocks noChangeShapeType="1"/>
          </p:cNvSpPr>
          <p:nvPr/>
        </p:nvSpPr>
        <p:spPr bwMode="auto">
          <a:xfrm>
            <a:off x="3527425" y="2427288"/>
            <a:ext cx="2798763" cy="1587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352742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7" name="Rectangle 93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5999" name="Rectangle 95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1" name="Rectangle 97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2" name="Rectangle 98"/>
          <p:cNvSpPr>
            <a:spLocks noChangeArrowheads="1"/>
          </p:cNvSpPr>
          <p:nvPr/>
        </p:nvSpPr>
        <p:spPr bwMode="auto">
          <a:xfrm>
            <a:off x="4495800" y="3124200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434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37%)</a:t>
            </a:r>
            <a:endParaRPr lang="en-US" dirty="0"/>
          </a:p>
        </p:txBody>
      </p:sp>
      <p:sp>
        <p:nvSpPr>
          <p:cNvPr id="636003" name="Rectangle 99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4" name="Rectangle 100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05" name="Rectangle 101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6" name="Rectangle 102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7" name="Rectangle 103"/>
          <p:cNvSpPr>
            <a:spLocks noChangeArrowheads="1"/>
          </p:cNvSpPr>
          <p:nvPr/>
        </p:nvSpPr>
        <p:spPr bwMode="auto">
          <a:xfrm>
            <a:off x="6019800" y="2895600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111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6008" name="Rectangle 104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9" name="Rectangle 105"/>
          <p:cNvSpPr>
            <a:spLocks noChangeArrowheads="1"/>
          </p:cNvSpPr>
          <p:nvPr/>
        </p:nvSpPr>
        <p:spPr bwMode="auto">
          <a:xfrm>
            <a:off x="5867400" y="3124200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175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15%)</a:t>
            </a:r>
            <a:endParaRPr lang="en-US" dirty="0"/>
          </a:p>
        </p:txBody>
      </p:sp>
      <p:sp>
        <p:nvSpPr>
          <p:cNvPr id="636010" name="Line 106"/>
          <p:cNvSpPr>
            <a:spLocks noChangeShapeType="1"/>
          </p:cNvSpPr>
          <p:nvPr/>
        </p:nvSpPr>
        <p:spPr bwMode="auto">
          <a:xfrm>
            <a:off x="632777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1" name="Line 107"/>
          <p:cNvSpPr>
            <a:spLocks noChangeShapeType="1"/>
          </p:cNvSpPr>
          <p:nvPr/>
        </p:nvSpPr>
        <p:spPr bwMode="auto">
          <a:xfrm>
            <a:off x="4943475" y="2095500"/>
            <a:ext cx="1588" cy="50323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2" name="Line 108"/>
          <p:cNvSpPr>
            <a:spLocks noChangeShapeType="1"/>
          </p:cNvSpPr>
          <p:nvPr/>
        </p:nvSpPr>
        <p:spPr bwMode="auto">
          <a:xfrm flipV="1">
            <a:off x="2660650" y="4330700"/>
            <a:ext cx="1588" cy="577850"/>
          </a:xfrm>
          <a:prstGeom prst="line">
            <a:avLst/>
          </a:prstGeom>
          <a:noFill/>
          <a:ln w="9525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3" name="Line 109"/>
          <p:cNvSpPr>
            <a:spLocks noChangeShapeType="1"/>
          </p:cNvSpPr>
          <p:nvPr/>
        </p:nvSpPr>
        <p:spPr bwMode="auto">
          <a:xfrm>
            <a:off x="5545138" y="4691063"/>
            <a:ext cx="1587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4" name="Line 110"/>
          <p:cNvSpPr>
            <a:spLocks noChangeShapeType="1"/>
          </p:cNvSpPr>
          <p:nvPr/>
        </p:nvSpPr>
        <p:spPr bwMode="auto">
          <a:xfrm>
            <a:off x="8356600" y="4691063"/>
            <a:ext cx="1588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5" name="Rectangle 111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16" name="Rectangle 112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17" name="Rectangle 113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18" name="Rectangle 114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19" name="Rectangle 115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0" name="Rectangle 116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1" name="Rectangle 117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22" name="Rectangle 118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3" name="Rectangle 119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4" name="Rectangle 120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5" name="Line 121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6" name="Rectangle 122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7" name="Rectangle 123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28" name="Rectangle 124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9" name="Rectangle 125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0" name="Rectangle 126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1" name="Rectangle 127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2" name="Rectangle 128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33" name="Rectangle 129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4" name="Rectangle 130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5" name="Rectangle 131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6" name="Line 132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7" name="Rectangle 133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8" name="Rectangle 134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39" name="Rectangle 135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0" name="Rectangle 136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1" name="Rectangle 137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2" name="Rectangle 138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3" name="Rectangle 139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44" name="Rectangle 140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5" name="Rectangle 141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6" name="Rectangle 142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7" name="Rectangle 143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8" name="Rectangle 144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49" name="Rectangle 145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0" name="Rectangle 146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1" name="Rectangle 147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2" name="Rectangle 148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3" name="Rectangle 149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54" name="Rectangle 150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5" name="Rectangle 151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6" name="Rectangle 152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7" name="Line 153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8" name="Rectangle 154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9" name="Rectangle 155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60" name="Rectangle 156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1" name="Rectangle 157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2" name="Rectangle 158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3" name="Rectangle 159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4" name="Rectangle 160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65" name="Rectangle 161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6" name="Rectangle 162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7" name="Rectangle 163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8" name="Rectangle 164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9" name="Rectangle 165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70" name="Rectangle 166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1" name="Rectangle 167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2" name="Rectangle 168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3" name="Rectangle 169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4" name="Rectangle 170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75" name="Rectangle 171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6" name="Rectangle 172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7" name="Rectangle 173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8" name="Line 174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9" name="Rectangle 175"/>
          <p:cNvSpPr>
            <a:spLocks noChangeArrowheads="1"/>
          </p:cNvSpPr>
          <p:nvPr/>
        </p:nvSpPr>
        <p:spPr bwMode="auto">
          <a:xfrm>
            <a:off x="1185863" y="3721100"/>
            <a:ext cx="2917825" cy="21590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0" name="Rectangle 176"/>
          <p:cNvSpPr>
            <a:spLocks noChangeArrowheads="1"/>
          </p:cNvSpPr>
          <p:nvPr/>
        </p:nvSpPr>
        <p:spPr bwMode="auto">
          <a:xfrm>
            <a:off x="1277938" y="3763963"/>
            <a:ext cx="264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Developed Real Estate Index*</a:t>
            </a:r>
            <a:endParaRPr lang="en-US"/>
          </a:p>
        </p:txBody>
      </p:sp>
      <p:sp>
        <p:nvSpPr>
          <p:cNvPr id="636081" name="Rectangle 177"/>
          <p:cNvSpPr>
            <a:spLocks noChangeArrowheads="1"/>
          </p:cNvSpPr>
          <p:nvPr/>
        </p:nvSpPr>
        <p:spPr bwMode="auto">
          <a:xfrm>
            <a:off x="1189038" y="3906838"/>
            <a:ext cx="2913062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2" name="Rectangle 178"/>
          <p:cNvSpPr>
            <a:spLocks noChangeArrowheads="1"/>
          </p:cNvSpPr>
          <p:nvPr/>
        </p:nvSpPr>
        <p:spPr bwMode="auto">
          <a:xfrm>
            <a:off x="2201863" y="395287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3" name="Rectangle 179"/>
          <p:cNvSpPr>
            <a:spLocks noChangeArrowheads="1"/>
          </p:cNvSpPr>
          <p:nvPr/>
        </p:nvSpPr>
        <p:spPr bwMode="auto">
          <a:xfrm>
            <a:off x="2297113" y="4170363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4" name="Rectangle 180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5" name="Rectangle 181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6086" name="Rectangle 182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7" name="Rectangle 183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8" name="Rectangle 184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9" name="Rectangle 185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0" name="Rectangle 186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6091" name="Rectangle 187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2" name="Rectangle 188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93" name="Rectangle 189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94" name="Line 190"/>
          <p:cNvSpPr>
            <a:spLocks noChangeShapeType="1"/>
          </p:cNvSpPr>
          <p:nvPr/>
        </p:nvSpPr>
        <p:spPr bwMode="auto">
          <a:xfrm>
            <a:off x="1258888" y="4689475"/>
            <a:ext cx="2798762" cy="1588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5" name="Line 191"/>
          <p:cNvSpPr>
            <a:spLocks noChangeShapeType="1"/>
          </p:cNvSpPr>
          <p:nvPr/>
        </p:nvSpPr>
        <p:spPr bwMode="auto">
          <a:xfrm>
            <a:off x="125888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6" name="Rectangle 192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7" name="Rectangle 193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6098" name="Rectangle 194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9" name="Rectangle 195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0" name="Rectangle 196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1" name="Rectangle 197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2" name="Rectangle 198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6103" name="Rectangle 199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4" name="Rectangle 200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5" name="Rectangle 201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6" name="Rectangle 202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7" name="Rectangle 203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6108" name="Rectangle 204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9" name="Rectangle 205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0" name="Rectangle 206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1" name="Rectangle 207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2" name="Rectangle 208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6113" name="Rectangle 209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4" name="Rectangle 210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5" name="Rectangle 211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6" name="Line 212"/>
          <p:cNvSpPr>
            <a:spLocks noChangeShapeType="1"/>
          </p:cNvSpPr>
          <p:nvPr/>
        </p:nvSpPr>
        <p:spPr bwMode="auto">
          <a:xfrm>
            <a:off x="405923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17" name="Rectangle 213"/>
          <p:cNvSpPr>
            <a:spLocks noChangeArrowheads="1"/>
          </p:cNvSpPr>
          <p:nvPr/>
        </p:nvSpPr>
        <p:spPr bwMode="auto">
          <a:xfrm>
            <a:off x="6542088" y="1563688"/>
            <a:ext cx="1839912" cy="385762"/>
          </a:xfrm>
          <a:prstGeom prst="rect">
            <a:avLst/>
          </a:prstGeom>
          <a:noFill/>
          <a:ln w="9525" cap="rnd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8" name="Rectangle 214"/>
          <p:cNvSpPr>
            <a:spLocks noChangeArrowheads="1"/>
          </p:cNvSpPr>
          <p:nvPr/>
        </p:nvSpPr>
        <p:spPr bwMode="auto">
          <a:xfrm>
            <a:off x="6634163" y="1612900"/>
            <a:ext cx="155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* Represents the aggregate of </a:t>
            </a:r>
            <a:endParaRPr lang="en-US"/>
          </a:p>
        </p:txBody>
      </p:sp>
      <p:sp>
        <p:nvSpPr>
          <p:cNvPr id="636119" name="Rectangle 215"/>
          <p:cNvSpPr>
            <a:spLocks noChangeArrowheads="1"/>
          </p:cNvSpPr>
          <p:nvPr/>
        </p:nvSpPr>
        <p:spPr bwMode="auto">
          <a:xfrm>
            <a:off x="6634163" y="1757363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developed + emerging.</a:t>
            </a:r>
            <a:endParaRPr lang="en-US"/>
          </a:p>
        </p:txBody>
      </p:sp>
      <p:sp>
        <p:nvSpPr>
          <p:cNvPr id="636120" name="Rectangle 216"/>
          <p:cNvSpPr>
            <a:spLocks noChangeArrowheads="1"/>
          </p:cNvSpPr>
          <p:nvPr/>
        </p:nvSpPr>
        <p:spPr bwMode="auto">
          <a:xfrm>
            <a:off x="785813" y="2889250"/>
            <a:ext cx="1674812" cy="528638"/>
          </a:xfrm>
          <a:prstGeom prst="rect">
            <a:avLst/>
          </a:prstGeom>
          <a:noFill/>
          <a:ln w="9525" cap="rnd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1" name="Rectangle 217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2" name="Rectangle 218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123" name="Rectangle 219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4" name="Rectangle 220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25" name="Rectangle 221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26" name="Rectangle 222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7" name="Rectangle 223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128" name="Rectangle 224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9" name="Rectangle 225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0" name="Rectangle 226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1" name="Rectangle 227"/>
          <p:cNvSpPr>
            <a:spLocks noChangeArrowheads="1"/>
          </p:cNvSpPr>
          <p:nvPr/>
        </p:nvSpPr>
        <p:spPr bwMode="auto">
          <a:xfrm>
            <a:off x="3525838" y="1447800"/>
            <a:ext cx="2828925" cy="2159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2" name="Rectangle 228"/>
          <p:cNvSpPr>
            <a:spLocks noChangeArrowheads="1"/>
          </p:cNvSpPr>
          <p:nvPr/>
        </p:nvSpPr>
        <p:spPr bwMode="auto">
          <a:xfrm>
            <a:off x="3686175" y="1489075"/>
            <a:ext cx="2425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Global Real Estate Index*</a:t>
            </a:r>
            <a:endParaRPr lang="en-US"/>
          </a:p>
        </p:txBody>
      </p:sp>
      <p:sp>
        <p:nvSpPr>
          <p:cNvPr id="636133" name="Rectangle 229"/>
          <p:cNvSpPr>
            <a:spLocks noChangeArrowheads="1"/>
          </p:cNvSpPr>
          <p:nvPr/>
        </p:nvSpPr>
        <p:spPr bwMode="auto">
          <a:xfrm>
            <a:off x="3514725" y="1644650"/>
            <a:ext cx="2820988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4" name="Rectangle 230"/>
          <p:cNvSpPr>
            <a:spLocks noChangeArrowheads="1"/>
          </p:cNvSpPr>
          <p:nvPr/>
        </p:nvSpPr>
        <p:spPr bwMode="auto">
          <a:xfrm>
            <a:off x="4481513" y="169068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5" name="Rectangle 231"/>
          <p:cNvSpPr>
            <a:spLocks noChangeArrowheads="1"/>
          </p:cNvSpPr>
          <p:nvPr/>
        </p:nvSpPr>
        <p:spPr bwMode="auto">
          <a:xfrm>
            <a:off x="4575175" y="190658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6" name="Line 232"/>
          <p:cNvSpPr>
            <a:spLocks noChangeShapeType="1"/>
          </p:cNvSpPr>
          <p:nvPr/>
        </p:nvSpPr>
        <p:spPr bwMode="auto">
          <a:xfrm>
            <a:off x="3505200" y="2438400"/>
            <a:ext cx="2798763" cy="158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37" name="Line 233"/>
          <p:cNvSpPr>
            <a:spLocks noChangeShapeType="1"/>
          </p:cNvSpPr>
          <p:nvPr/>
        </p:nvSpPr>
        <p:spPr bwMode="auto">
          <a:xfrm>
            <a:off x="352742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38" name="Rectangle 234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9" name="Rectangle 235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140" name="Rectangle 236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1" name="Rectangle 237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2" name="Rectangle 238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3" name="Rectangle 239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4" name="Rectangle 240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145" name="Rectangle 241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6" name="Rectangle 242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7" name="Rectangle 243"/>
          <p:cNvSpPr>
            <a:spLocks noChangeArrowheads="1"/>
          </p:cNvSpPr>
          <p:nvPr/>
        </p:nvSpPr>
        <p:spPr bwMode="auto">
          <a:xfrm>
            <a:off x="4572000" y="2895600"/>
            <a:ext cx="9906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172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6148" name="Rectangle 244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9" name="Rectangle 245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0" name="Rectangle 246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151" name="Rectangle 247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2" name="Rectangle 248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3" name="Rectangle 249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4" name="Rectangle 250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5" name="Rectangle 251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156" name="Rectangle 252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7" name="Rectangle 253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8" name="Rectangle 254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9" name="Line 255"/>
          <p:cNvSpPr>
            <a:spLocks noChangeShapeType="1"/>
          </p:cNvSpPr>
          <p:nvPr/>
        </p:nvSpPr>
        <p:spPr bwMode="auto">
          <a:xfrm>
            <a:off x="632777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60" name="Line 256"/>
          <p:cNvSpPr>
            <a:spLocks noChangeShapeType="1"/>
          </p:cNvSpPr>
          <p:nvPr/>
        </p:nvSpPr>
        <p:spPr bwMode="auto">
          <a:xfrm>
            <a:off x="4943475" y="2095500"/>
            <a:ext cx="1588" cy="50323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61" name="Line 257"/>
          <p:cNvSpPr>
            <a:spLocks noChangeShapeType="1"/>
          </p:cNvSpPr>
          <p:nvPr/>
        </p:nvSpPr>
        <p:spPr bwMode="auto">
          <a:xfrm flipV="1">
            <a:off x="2660650" y="4330700"/>
            <a:ext cx="1588" cy="577850"/>
          </a:xfrm>
          <a:prstGeom prst="line">
            <a:avLst/>
          </a:prstGeom>
          <a:noFill/>
          <a:ln w="9525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12177</TotalTime>
  <Words>306</Words>
  <Application>Microsoft Office PowerPoint</Application>
  <PresentationFormat>On-screen Show (4:3)</PresentationFormat>
  <Paragraphs>148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FTSE EPRA/NAREIT Global Real Estate Index Series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496</cp:revision>
  <dcterms:created xsi:type="dcterms:W3CDTF">2007-07-09T20:18:17Z</dcterms:created>
  <dcterms:modified xsi:type="dcterms:W3CDTF">2013-08-01T19:31:18Z</dcterms:modified>
</cp:coreProperties>
</file>