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2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33CC33"/>
    <a:srgbClr val="EDF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767" autoAdjust="0"/>
    <p:restoredTop sz="94660"/>
  </p:normalViewPr>
  <p:slideViewPr>
    <p:cSldViewPr>
      <p:cViewPr>
        <p:scale>
          <a:sx n="90" d="100"/>
          <a:sy n="90" d="100"/>
        </p:scale>
        <p:origin x="-2442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D909D5D-6A14-4DD6-800E-8822AFAE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51E1C-629A-4DEF-A776-A1106B48C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4165A-4F15-4860-A2A0-022353126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6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AB32C-A4B8-4B3F-918E-73A392A88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B2B0A-518E-4718-A2A9-C52F8CF08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FA548-2D1E-49B6-BA80-5175FF2A8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B1868-D2D0-4144-99D5-B3668A2C8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7C653-6BAB-4F63-B701-8A0C086F8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1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20334-BF21-47CB-968D-FEF708372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38D8C-0E3E-456D-BE9B-DF8D6A48C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AFF93-B41B-476E-A0B1-967567B82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678F0-A693-401D-9EC6-DE5D34990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4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442913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Arial Unicode MS" pitchFamily="34" charset="-128"/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Arial Unicode MS" pitchFamily="34" charset="-128"/>
            </a:endParaRPr>
          </a:p>
        </p:txBody>
      </p:sp>
      <p:pic>
        <p:nvPicPr>
          <p:cNvPr id="1028" name="Picture 8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DDE3D0-C97A-4FE7-916C-6EF2C0530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533400" y="0"/>
            <a:ext cx="861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Interest Rate Changes Affect REIT </a:t>
            </a:r>
            <a:r>
              <a:rPr lang="en-US" sz="2400" b="1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Returns Moderately</a:t>
            </a:r>
            <a:endParaRPr lang="en-US" sz="2000" b="1" dirty="0">
              <a:solidFill>
                <a:schemeClr val="accent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4" name="Rectangle 13"/>
          <p:cNvSpPr>
            <a:spLocks noChangeArrowheads="1"/>
          </p:cNvSpPr>
          <p:nvPr/>
        </p:nvSpPr>
        <p:spPr bwMode="auto">
          <a:xfrm>
            <a:off x="457200" y="6324600"/>
            <a:ext cx="800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Note: Interest rates are measured by the yield on </a:t>
            </a:r>
            <a:r>
              <a:rPr lang="en-US" sz="800" dirty="0" err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Aaa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-rated corporate bonds; small-cap value stocks are measured by the Russell 2000 Value Index; equity REITs are measured by the FTSE NAREIT All U.S. Equity REIT Index.  Source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NAREIT® analysis of data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the Federal Reserve Board and from IDP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accessed through </a:t>
            </a:r>
            <a:r>
              <a:rPr lang="en-US" sz="8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FactSet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eaLnBrk="0" hangingPunct="0"/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 Includes 10/08 and 2/09, two of the four severely negative months of the 2008-2009 liquidity crisis.  Interest rates increased during 11/08 and were unchanged during 1/09.</a:t>
            </a:r>
            <a:endParaRPr lang="en-US" sz="8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562600"/>
          </a:xfrm>
        </p:spPr>
        <p:txBody>
          <a:bodyPr/>
          <a:lstStyle/>
          <a:p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Since January 1979:</a:t>
            </a:r>
          </a:p>
          <a:p>
            <a:endParaRPr lang="en-US" sz="17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7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7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7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7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7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7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endParaRPr lang="en-US" sz="17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Since October 2001:</a:t>
            </a:r>
          </a:p>
          <a:p>
            <a:pPr marL="457200" lvl="1" indent="0">
              <a:buNone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12467"/>
              </p:ext>
            </p:extLst>
          </p:nvPr>
        </p:nvGraphicFramePr>
        <p:xfrm>
          <a:off x="952500" y="1066800"/>
          <a:ext cx="777240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Number of Months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Median % Change in Interest Rates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Median CPI Inflation Rate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Median Small-Cap Value Stock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Return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Average Small-Cap Value Stock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Return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Median Equity REIT Return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Average Equity REIT Return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b"/>
                </a:tc>
              </a:tr>
              <a:tr h="182880">
                <a:tc gridSpan="7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When interest rates are declining: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227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-1.72%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+0.22%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+2.14%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+1.78%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+2.09%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+2.07%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182880">
                <a:tc gridSpan="7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When interest rates are increasing moderately: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88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+0.94%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+0.29%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+1.61%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+1.20%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+1.03%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+1.17%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182880">
                <a:tc gridSpan="7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When interest rates are increasing rapidly: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88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+3.60%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+0.33%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+1.28%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-0.23%*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-0.38%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-0.99%*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41691"/>
              </p:ext>
            </p:extLst>
          </p:nvPr>
        </p:nvGraphicFramePr>
        <p:xfrm>
          <a:off x="952499" y="3837999"/>
          <a:ext cx="777240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Number of Months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Median % Change in Interest Rates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Median CPI Inflation Rate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Median Small-Cap Value Stock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Return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Average Small-Cap Value Stock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Return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Median Equity REIT Return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Average Equity REIT Return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b"/>
                </a:tc>
              </a:tr>
              <a:tr h="182880">
                <a:tc gridSpan="7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When interest rates are declining: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79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-2.01%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+0.14%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+1.21%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+0.87%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+2.18%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+2.10%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182880">
                <a:tc gridSpan="7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When interest rates are increasing moderately: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+0.83%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+0.19%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+1.56%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+1.35%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+3.57%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+1.80%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  <a:tr h="182880">
                <a:tc gridSpan="7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When interest rates are increasing rapidly: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+4.20%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+0.29%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+2.35%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+0.93%*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+0.33%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-1.59%*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321</Words>
  <Application>Microsoft Office PowerPoint</Application>
  <PresentationFormat>On-screen Show (4:3)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Current REIT Market (end of September version)</dc:title>
  <dc:creator>Brad Case</dc:creator>
  <cp:lastModifiedBy>Meredith Despins</cp:lastModifiedBy>
  <cp:revision>178</cp:revision>
  <cp:lastPrinted>2013-07-17T15:58:06Z</cp:lastPrinted>
  <dcterms:created xsi:type="dcterms:W3CDTF">2008-10-10T16:59:24Z</dcterms:created>
  <dcterms:modified xsi:type="dcterms:W3CDTF">2013-08-23T13:30:06Z</dcterms:modified>
</cp:coreProperties>
</file>