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2" r:id="rId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redith Despins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99FF33"/>
    <a:srgbClr val="CC99FF"/>
    <a:srgbClr val="CC0000"/>
    <a:srgbClr val="00FFFF"/>
    <a:srgbClr val="FFCC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9545" autoAdjust="0"/>
    <p:restoredTop sz="99761" autoAdjust="0"/>
  </p:normalViewPr>
  <p:slideViewPr>
    <p:cSldViewPr>
      <p:cViewPr>
        <p:scale>
          <a:sx n="100" d="100"/>
          <a:sy n="100" d="100"/>
        </p:scale>
        <p:origin x="-2142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4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Five-Year Net Returns</a:t>
            </a:r>
          </a:p>
        </c:rich>
      </c:tx>
      <c:layout>
        <c:manualLayout>
          <c:xMode val="edge"/>
          <c:yMode val="edge"/>
          <c:x val="0.40045766590389015"/>
          <c:y val="1.935483870967742E-2"/>
        </c:manualLayout>
      </c:layout>
      <c:overlay val="0"/>
      <c:spPr>
        <a:noFill/>
        <a:ln w="20775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8398169336384442E-2"/>
          <c:y val="0.14838709677419354"/>
          <c:w val="0.87299771167048057"/>
          <c:h val="0.619354838709677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100% ODCE</c:v>
                </c:pt>
              </c:strCache>
            </c:strRef>
          </c:tx>
          <c:spPr>
            <a:solidFill>
              <a:srgbClr val="CC99FF"/>
            </a:solidFill>
            <a:ln w="10388">
              <a:solidFill>
                <a:schemeClr val="tx1"/>
              </a:solidFill>
              <a:prstDash val="solid"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&lt;0</c:v>
                </c:pt>
                <c:pt idx="1">
                  <c:v>0 - 10%</c:v>
                </c:pt>
                <c:pt idx="2">
                  <c:v>10% - 20%</c:v>
                </c:pt>
                <c:pt idx="3">
                  <c:v>&gt;20%</c:v>
                </c:pt>
              </c:strCache>
            </c:strRef>
          </c:cat>
          <c:val>
            <c:numRef>
              <c:f>Sheet1!$B$2:$E$2</c:f>
              <c:numCache>
                <c:formatCode>0.0%</c:formatCode>
                <c:ptCount val="4"/>
                <c:pt idx="0">
                  <c:v>0.30769230769230771</c:v>
                </c:pt>
                <c:pt idx="1">
                  <c:v>0.34615384615384615</c:v>
                </c:pt>
                <c:pt idx="2">
                  <c:v>0.34615384615384615</c:v>
                </c:pt>
                <c:pt idx="3">
                  <c:v>0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100% Opport</c:v>
                </c:pt>
              </c:strCache>
            </c:strRef>
          </c:tx>
          <c:spPr>
            <a:solidFill>
              <a:srgbClr val="FF9900"/>
            </a:solidFill>
            <a:ln w="10388">
              <a:solidFill>
                <a:schemeClr val="tx1"/>
              </a:solidFill>
              <a:prstDash val="solid"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&lt;0</c:v>
                </c:pt>
                <c:pt idx="1">
                  <c:v>0 - 10%</c:v>
                </c:pt>
                <c:pt idx="2">
                  <c:v>10% - 20%</c:v>
                </c:pt>
                <c:pt idx="3">
                  <c:v>&gt;20%</c:v>
                </c:pt>
              </c:strCache>
            </c:strRef>
          </c:cat>
          <c:val>
            <c:numRef>
              <c:f>Sheet1!$B$4:$E$4</c:f>
              <c:numCache>
                <c:formatCode>0.0%</c:formatCode>
                <c:ptCount val="4"/>
                <c:pt idx="0">
                  <c:v>0.21794871794871795</c:v>
                </c:pt>
                <c:pt idx="1">
                  <c:v>0.26923076923076922</c:v>
                </c:pt>
                <c:pt idx="2">
                  <c:v>0.39743589743589741</c:v>
                </c:pt>
                <c:pt idx="3">
                  <c:v>0.11538461538461539</c:v>
                </c:pt>
              </c:numCache>
            </c:numRef>
          </c:val>
        </c:ser>
        <c:ser>
          <c:idx val="1"/>
          <c:order val="2"/>
          <c:tx>
            <c:strRef>
              <c:f>Sheet1!$A$3</c:f>
              <c:strCache>
                <c:ptCount val="1"/>
                <c:pt idx="0">
                  <c:v>50/15/35</c:v>
                </c:pt>
              </c:strCache>
            </c:strRef>
          </c:tx>
          <c:spPr>
            <a:solidFill>
              <a:srgbClr val="993300"/>
            </a:solidFill>
            <a:ln w="10388">
              <a:solidFill>
                <a:schemeClr val="tx1"/>
              </a:solidFill>
              <a:prstDash val="solid"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&lt;0</c:v>
                </c:pt>
                <c:pt idx="1">
                  <c:v>0 - 10%</c:v>
                </c:pt>
                <c:pt idx="2">
                  <c:v>10% - 20%</c:v>
                </c:pt>
                <c:pt idx="3">
                  <c:v>&gt;20%</c:v>
                </c:pt>
              </c:strCache>
            </c:strRef>
          </c:cat>
          <c:val>
            <c:numRef>
              <c:f>Sheet1!$B$3:$E$3</c:f>
              <c:numCache>
                <c:formatCode>0.0%</c:formatCode>
                <c:ptCount val="4"/>
                <c:pt idx="0">
                  <c:v>1.282051282051282E-2</c:v>
                </c:pt>
                <c:pt idx="1">
                  <c:v>0.46153846153846156</c:v>
                </c:pt>
                <c:pt idx="2">
                  <c:v>0.52564102564102566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100% REITs</c:v>
                </c:pt>
              </c:strCache>
            </c:strRef>
          </c:tx>
          <c:spPr>
            <a:solidFill>
              <a:srgbClr val="99CC00"/>
            </a:solidFill>
            <a:ln w="10388">
              <a:solidFill>
                <a:schemeClr val="tx1"/>
              </a:solidFill>
              <a:prstDash val="solid"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&lt;0</c:v>
                </c:pt>
                <c:pt idx="1">
                  <c:v>0 - 10%</c:v>
                </c:pt>
                <c:pt idx="2">
                  <c:v>10% - 20%</c:v>
                </c:pt>
                <c:pt idx="3">
                  <c:v>&gt;20%</c:v>
                </c:pt>
              </c:strCache>
            </c:strRef>
          </c:cat>
          <c:val>
            <c:numRef>
              <c:f>Sheet1!$B$5:$E$5</c:f>
              <c:numCache>
                <c:formatCode>0.0%</c:formatCode>
                <c:ptCount val="4"/>
                <c:pt idx="0">
                  <c:v>6.4102564102564097E-2</c:v>
                </c:pt>
                <c:pt idx="1">
                  <c:v>0.38461538461538464</c:v>
                </c:pt>
                <c:pt idx="2">
                  <c:v>0.46153846153846156</c:v>
                </c:pt>
                <c:pt idx="3">
                  <c:v>8.9743589743589744E-2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5060480"/>
        <c:axId val="215503232"/>
      </c:barChart>
      <c:catAx>
        <c:axId val="215060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Avg. Annualized Return</a:t>
                </a:r>
              </a:p>
            </c:rich>
          </c:tx>
          <c:layout>
            <c:manualLayout>
              <c:xMode val="edge"/>
              <c:yMode val="edge"/>
              <c:x val="0.44279176201372999"/>
              <c:y val="0.8559139784946237"/>
            </c:manualLayout>
          </c:layout>
          <c:overlay val="0"/>
          <c:spPr>
            <a:noFill/>
            <a:ln w="20775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259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215503232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215503232"/>
        <c:scaling>
          <c:orientation val="minMax"/>
          <c:max val="0.6"/>
        </c:scaling>
        <c:delete val="0"/>
        <c:axPos val="l"/>
        <c:majorGridlines>
          <c:spPr>
            <a:ln w="2597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Percent of 5-Year Investment Periods</a:t>
                </a:r>
              </a:p>
            </c:rich>
          </c:tx>
          <c:layout>
            <c:manualLayout>
              <c:xMode val="edge"/>
              <c:yMode val="edge"/>
              <c:x val="5.7208237986270021E-3"/>
              <c:y val="0.18924731182795698"/>
            </c:manualLayout>
          </c:layout>
          <c:overlay val="0"/>
          <c:spPr>
            <a:noFill/>
            <a:ln w="20775">
              <a:noFill/>
            </a:ln>
          </c:spPr>
        </c:title>
        <c:numFmt formatCode="0%" sourceLinked="0"/>
        <c:majorTickMark val="in"/>
        <c:minorTickMark val="none"/>
        <c:tickLblPos val="nextTo"/>
        <c:spPr>
          <a:ln w="259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215060480"/>
        <c:crosses val="autoZero"/>
        <c:crossBetween val="between"/>
        <c:majorUnit val="0.1"/>
        <c:minorUnit val="0.05"/>
      </c:valAx>
      <c:spPr>
        <a:noFill/>
        <a:ln w="20775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8947368421052633"/>
          <c:y val="0.14623655913978495"/>
          <c:w val="0.17848970251716248"/>
          <c:h val="0.18279569892473119"/>
        </c:manualLayout>
      </c:layout>
      <c:overlay val="0"/>
      <c:spPr>
        <a:solidFill>
          <a:schemeClr val="bg1"/>
        </a:solidFill>
        <a:ln w="2597">
          <a:solidFill>
            <a:schemeClr val="tx1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18" b="0" i="0" u="none" strike="noStrike" baseline="0">
          <a:solidFill>
            <a:schemeClr val="tx1"/>
          </a:solidFill>
          <a:latin typeface="+mn-lt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41" tIns="45170" rIns="90341" bIns="45170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fld id="{B0D703BE-673C-4424-B7C6-4E25D1CB9C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02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4838"/>
            <a:ext cx="5613400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9" tIns="46563" rIns="93129" bIns="4656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01EB7A96-BF1C-4652-8D60-64AB388E83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81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721E0-7C54-4574-9290-1AD2BDB52C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87406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6629E-1D56-4F9D-874C-B11566E38D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97763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12CA2-2BD5-447E-9AFF-8F7B8F608C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21243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8BCAF343-06C1-465B-AD89-53C18B0291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0811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CCA5A-782D-462B-B117-5E5AFE0286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68298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68B34-2D87-4A0F-A2CD-1834BC2502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3772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FD494-E2CF-43FE-AA75-5960158BEC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24668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D2EEC-C092-44A5-8E5C-8041DABC54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9914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156B6-EDEE-489F-B864-EC328A552D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9057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CE70A-9C5F-41D1-BDDA-2E932E60F8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2546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93266-601B-4EF2-831F-B947730D2C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5334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EA21-6105-4FD4-A37B-601645EE41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80779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909914E-DA8E-4909-9316-383B7A49CE6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896-36A4-4AA6-B040-B7ADE4F76A7F}" type="slidenum">
              <a:rPr lang="en-US">
                <a:latin typeface="+mn-lt"/>
              </a:rPr>
              <a:pPr/>
              <a:t>0</a:t>
            </a:fld>
            <a:endParaRPr lang="en-US">
              <a:latin typeface="+mn-lt"/>
            </a:endParaRPr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1752600" y="6019800"/>
            <a:ext cx="7162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  <a:latin typeface="+mn-lt"/>
                <a:cs typeface="Tahoma" pitchFamily="34" charset="0"/>
              </a:rPr>
              <a:t>Source: </a:t>
            </a:r>
            <a:r>
              <a:rPr lang="en-US" sz="1000">
                <a:solidFill>
                  <a:schemeClr val="bg1"/>
                </a:solidFill>
                <a:latin typeface="+mn-lt"/>
              </a:rPr>
              <a:t>NAREIT</a:t>
            </a:r>
            <a:r>
              <a:rPr lang="en-US" sz="1000" baseline="30000">
                <a:solidFill>
                  <a:schemeClr val="bg1"/>
                </a:solidFill>
                <a:latin typeface="+mn-lt"/>
                <a:cs typeface="Tahoma" pitchFamily="34" charset="0"/>
              </a:rPr>
              <a:t>® </a:t>
            </a:r>
            <a:r>
              <a:rPr lang="en-US" sz="1000">
                <a:solidFill>
                  <a:schemeClr val="bg1"/>
                </a:solidFill>
                <a:latin typeface="+mn-lt"/>
                <a:cs typeface="Tahoma" pitchFamily="34" charset="0"/>
              </a:rPr>
              <a:t>and NCREIF  (70% NPI – 30% FTSE NAREIT Equity REIT Index, 1978 – September 2008)</a:t>
            </a:r>
          </a:p>
          <a:p>
            <a:pPr algn="l" eaLnBrk="1" hangingPunct="1">
              <a:spcBef>
                <a:spcPct val="50000"/>
              </a:spcBef>
            </a:pPr>
            <a:endParaRPr lang="en-US" sz="100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533400" y="4343400"/>
            <a:ext cx="8153400" cy="1981200"/>
          </a:xfrm>
          <a:noFill/>
          <a:ln/>
        </p:spPr>
        <p:txBody>
          <a:bodyPr anchor="ctr" anchorCtr="1"/>
          <a:lstStyle/>
          <a:p>
            <a:pPr>
              <a:lnSpc>
                <a:spcPct val="80000"/>
              </a:lnSpc>
            </a:pPr>
            <a:r>
              <a:rPr lang="en-US" sz="1400" dirty="0"/>
              <a:t>REITs, core funds, and opportunistic funds have similar, but not identical, long-term investment characteristics creating diversification within the asset class when combined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This diversification creates the opportunity for the blended portfolio to earn higher returns while reducing the potential for negative or low returns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Since </a:t>
            </a:r>
            <a:r>
              <a:rPr lang="en-US" sz="1400" dirty="0" smtClean="0"/>
              <a:t>1988Q3, during only one 5-year </a:t>
            </a:r>
            <a:r>
              <a:rPr lang="en-US" sz="1400" dirty="0"/>
              <a:t>investment </a:t>
            </a:r>
            <a:r>
              <a:rPr lang="en-US" sz="1400" dirty="0" smtClean="0"/>
              <a:t>period has </a:t>
            </a:r>
            <a:r>
              <a:rPr lang="en-US" sz="1400" dirty="0"/>
              <a:t>a </a:t>
            </a:r>
            <a:r>
              <a:rPr lang="en-US" sz="1400" dirty="0" smtClean="0"/>
              <a:t>50/15/35 </a:t>
            </a:r>
            <a:r>
              <a:rPr lang="en-US" sz="1400" dirty="0"/>
              <a:t>blend of core funds, opportunistic funds, and public equity REITs experienced negative </a:t>
            </a:r>
            <a:r>
              <a:rPr lang="en-US" sz="1400" dirty="0" smtClean="0"/>
              <a:t>net returns</a:t>
            </a:r>
            <a:endParaRPr lang="en-US" sz="1400" b="1" dirty="0"/>
          </a:p>
        </p:txBody>
      </p:sp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533400" y="0"/>
            <a:ext cx="8001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 smtClean="0">
                <a:solidFill>
                  <a:schemeClr val="accent2"/>
                </a:solidFill>
                <a:latin typeface="+mn-lt"/>
              </a:rPr>
              <a:t>Listed REITs </a:t>
            </a:r>
            <a:r>
              <a:rPr lang="en-US" sz="2400" b="1" dirty="0">
                <a:solidFill>
                  <a:schemeClr val="accent2"/>
                </a:solidFill>
                <a:latin typeface="+mn-lt"/>
              </a:rPr>
              <a:t>and Private Real Estate are Complements in a Total Real Estate Allocation</a:t>
            </a:r>
          </a:p>
        </p:txBody>
      </p:sp>
      <p:sp>
        <p:nvSpPr>
          <p:cNvPr id="519175" name="Text Box 7"/>
          <p:cNvSpPr txBox="1">
            <a:spLocks noChangeArrowheads="1"/>
          </p:cNvSpPr>
          <p:nvPr/>
        </p:nvSpPr>
        <p:spPr bwMode="auto">
          <a:xfrm>
            <a:off x="568325" y="6346994"/>
            <a:ext cx="76200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  <a:latin typeface="+mn-lt"/>
              </a:rPr>
              <a:t>Note: Based on quarterly net 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total </a:t>
            </a:r>
            <a:r>
              <a:rPr lang="en-US" sz="900" dirty="0">
                <a:solidFill>
                  <a:schemeClr val="bg1"/>
                </a:solidFill>
                <a:latin typeface="+mn-lt"/>
              </a:rPr>
              <a:t>returns of FTSE NAREIT Equity REIT Index, NCREIF Open-End Diversified Core Equity Fund Index (ODCE), and NCREIF/Townsend Opportunistic Fund Index, 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1988Q4-2012Q4.</a:t>
            </a:r>
            <a:endParaRPr lang="en-US" sz="900" dirty="0">
              <a:solidFill>
                <a:schemeClr val="bg1"/>
              </a:solidFill>
              <a:latin typeface="+mn-lt"/>
            </a:endParaRPr>
          </a:p>
          <a:p>
            <a:pPr algn="l"/>
            <a:r>
              <a:rPr lang="en-US" sz="900" dirty="0">
                <a:solidFill>
                  <a:schemeClr val="bg1"/>
                </a:solidFill>
                <a:latin typeface="+mn-lt"/>
              </a:rPr>
              <a:t>Source: NAREIT</a:t>
            </a:r>
            <a:r>
              <a:rPr lang="en-US" sz="900" dirty="0">
                <a:solidFill>
                  <a:schemeClr val="bg1"/>
                </a:solidFill>
                <a:latin typeface="+mn-lt"/>
                <a:cs typeface="Tahoma" pitchFamily="34" charset="0"/>
              </a:rPr>
              <a:t> analysis of data from NCREIF and Interactive Data Pricing and Reference Data accessed through </a:t>
            </a:r>
            <a:r>
              <a:rPr lang="en-US" sz="900" dirty="0" err="1">
                <a:solidFill>
                  <a:schemeClr val="bg1"/>
                </a:solidFill>
                <a:latin typeface="+mn-lt"/>
                <a:cs typeface="Tahoma" pitchFamily="34" charset="0"/>
              </a:rPr>
              <a:t>FactSet</a:t>
            </a:r>
            <a:r>
              <a:rPr lang="en-US" sz="900" dirty="0">
                <a:solidFill>
                  <a:schemeClr val="bg1"/>
                </a:solidFill>
                <a:latin typeface="+mn-lt"/>
                <a:cs typeface="Tahoma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  <p:graphicFrame>
        <p:nvGraphicFramePr>
          <p:cNvPr id="2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39038636"/>
              </p:ext>
            </p:extLst>
          </p:nvPr>
        </p:nvGraphicFramePr>
        <p:xfrm>
          <a:off x="584200" y="998538"/>
          <a:ext cx="78232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6280</TotalTime>
  <Words>179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Meredith Despins</cp:lastModifiedBy>
  <cp:revision>419</cp:revision>
  <dcterms:created xsi:type="dcterms:W3CDTF">2007-07-09T20:18:17Z</dcterms:created>
  <dcterms:modified xsi:type="dcterms:W3CDTF">2013-08-23T15:13:26Z</dcterms:modified>
</cp:coreProperties>
</file>