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28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FFFF"/>
    <a:srgbClr val="FF33CC"/>
    <a:srgbClr val="FF3399"/>
    <a:srgbClr val="66FF33"/>
    <a:srgbClr val="66FFFF"/>
    <a:srgbClr val="66FF66"/>
    <a:srgbClr val="CFB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7896" autoAdjust="0"/>
    <p:restoredTop sz="93218" autoAdjust="0"/>
  </p:normalViewPr>
  <p:slideViewPr>
    <p:cSldViewPr>
      <p:cViewPr>
        <p:scale>
          <a:sx n="75" d="100"/>
          <a:sy n="75" d="100"/>
        </p:scale>
        <p:origin x="-2862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74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513" y="0"/>
            <a:ext cx="298274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247" y="4416426"/>
            <a:ext cx="550732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8274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513" y="8829675"/>
            <a:ext cx="298274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121AE097-6BF2-4558-A747-4C9270915E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2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B56384-0F1F-45BE-8443-2A666C806824}" type="datetime1">
              <a:rPr lang="en-US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3F7EF-0DB5-438D-A6C6-1CC12E866C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5904F-3007-472C-A0BD-D6D93AC35E07}" type="datetime1">
              <a:rPr lang="en-US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B14A2-1628-483B-9D12-C5737CA4D0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1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C379E9-E0F9-45A2-8455-9F6F85C535A6}" type="datetime1">
              <a:rPr lang="en-US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5D07F-1655-482E-B9AE-771E92B50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0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0C71E22-045F-47C7-AD0C-8A9052D1F14D}" type="datetime1">
              <a:rPr lang="en-US"/>
              <a:pPr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4A18BAD-22C3-4E4C-A262-D1E9EC733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FF66E1-C3E0-4039-8733-75DA3C3C537C}" type="datetime1">
              <a:rPr lang="en-US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606D2-E16C-40AC-90D6-3B191A584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6D1234-9B9B-4B66-B1C1-85AC7339A911}" type="datetime1">
              <a:rPr lang="en-US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CC453-0FA8-468F-A78F-3C582E092A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5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226DA-6583-489E-B7B1-2112938651E7}" type="datetime1">
              <a:rPr lang="en-US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7E3C1-AE28-4AFF-8D9B-A4F798443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1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F39D3-D893-4773-AA1A-BD2BBD094689}" type="datetime1">
              <a:rPr lang="en-US"/>
              <a:pPr/>
              <a:t>8/23/2013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4F516-B2A8-4DA0-9CB3-6528B1F69F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57921-7088-4E36-BA50-9D78E312FBDC}" type="datetime1">
              <a:rPr lang="en-US"/>
              <a:pPr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042D5-EA0C-43E8-BF72-6B8B895598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6D1422-EA4F-4FAE-ABAC-CB32AB989423}" type="datetime1">
              <a:rPr lang="en-US"/>
              <a:pPr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9230F-62E9-47FE-A63F-7300FD20A4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7BEE27-0D5B-418C-8387-5F1D4B75E2BE}" type="datetime1">
              <a:rPr lang="en-US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916FE-1416-439C-AEEC-0D533C577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063F7B-458B-4189-8ADF-30E76F3E868A}" type="datetime1">
              <a:rPr lang="en-US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9EA54-E29C-4302-90B7-447A246A7F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4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1C45699-7E5B-4A3E-ACF6-E14166F99BF0}" type="datetime1">
              <a:rPr lang="en-US"/>
              <a:pPr/>
              <a:t>8/23/2013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B30083-1A86-4488-8FE0-E24441C1E34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95A6-C56B-43A0-A47C-810648A3C439}" type="slidenum"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5170" name="Text Box 82"/>
          <p:cNvSpPr txBox="1">
            <a:spLocks noChangeArrowheads="1"/>
          </p:cNvSpPr>
          <p:nvPr/>
        </p:nvSpPr>
        <p:spPr bwMode="auto">
          <a:xfrm>
            <a:off x="6477000" y="7620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endParaRPr lang="en-US" sz="36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5174" name="Rectangle 86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REITs Provide </a:t>
            </a:r>
            <a:r>
              <a:rPr lang="en-US" sz="24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Strong Capital </a:t>
            </a:r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Appreciation and </a:t>
            </a:r>
            <a:r>
              <a:rPr lang="en-US" sz="24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Total </a:t>
            </a:r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Returns Over Most Historical Periods</a:t>
            </a:r>
          </a:p>
        </p:txBody>
      </p:sp>
      <p:sp>
        <p:nvSpPr>
          <p:cNvPr id="345175" name="Rectangle 87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5176" name="Rectangle 88"/>
          <p:cNvSpPr>
            <a:spLocks noChangeArrowheads="1"/>
          </p:cNvSpPr>
          <p:nvPr/>
        </p:nvSpPr>
        <p:spPr bwMode="auto">
          <a:xfrm>
            <a:off x="533400" y="6308725"/>
            <a:ext cx="685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Note: Data as of </a:t>
            </a:r>
            <a:r>
              <a:rPr lang="en-US" sz="1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2012Q4.  Source: </a:t>
            </a:r>
            <a:r>
              <a:rPr lang="en-U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NAREIT® analysis of data from NCREIF (NPI and ODCE</a:t>
            </a:r>
            <a:r>
              <a:rPr lang="en-US" sz="1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), </a:t>
            </a:r>
            <a:r>
              <a:rPr lang="en-U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NCREIF/Townsend (value added and opportunistic</a:t>
            </a:r>
            <a:r>
              <a:rPr lang="en-US" sz="1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), and FTSE NAREIT All U.S. Equity REIT Total Return and Price Only Indexes.</a:t>
            </a:r>
            <a:endParaRPr lang="en-US" sz="10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59562" name="Group 116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58208297"/>
              </p:ext>
            </p:extLst>
          </p:nvPr>
        </p:nvGraphicFramePr>
        <p:xfrm>
          <a:off x="571500" y="1082675"/>
          <a:ext cx="8077200" cy="5176842"/>
        </p:xfrm>
        <a:graphic>
          <a:graphicData uri="http://schemas.openxmlformats.org/drawingml/2006/table">
            <a:tbl>
              <a:tblPr/>
              <a:tblGrid>
                <a:gridCol w="733425"/>
                <a:gridCol w="736600"/>
                <a:gridCol w="733425"/>
                <a:gridCol w="733425"/>
                <a:gridCol w="733425"/>
                <a:gridCol w="736600"/>
                <a:gridCol w="733425"/>
                <a:gridCol w="733425"/>
                <a:gridCol w="733425"/>
                <a:gridCol w="736600"/>
                <a:gridCol w="733425"/>
              </a:tblGrid>
              <a:tr h="376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Capital Appreciation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Total Return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92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Equity REITs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Unlvd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Core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Property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(NPI)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Core Funds (ODCE)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Value Added Funds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Oppty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Funds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Equity REITs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Unlvd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Core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Property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(NPI)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Core Funds (ODCE)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Value Added Funds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Oppty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Funds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1-Year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15.61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5.29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9.70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19.11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10.57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10.23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3-Year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14.07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8.17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11.68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17.78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13.31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11.59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5-Year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1.17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-3.70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-6.44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-10.32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-8.24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5.21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-7.08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-5.96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10-Year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6.59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11.23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7.22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5.72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4.32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10.59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15-Year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2.93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8.34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7.97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5.81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10.37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20-Year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4.82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10.61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7.63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6.72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10.99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25-Year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3.98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-0.70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-0.24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10.42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30-Year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4.57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-0.22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11.34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35-Year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4.98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12.35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7.87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40-Year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4.15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11.65</a:t>
                      </a:r>
                    </a:p>
                  </a:txBody>
                  <a:tcPr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17837</TotalTime>
  <Words>217</Words>
  <Application>Microsoft Office PowerPoint</Application>
  <PresentationFormat>On-screen Show (4:3)</PresentationFormat>
  <Paragraphs>126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Meredith Despins</cp:lastModifiedBy>
  <cp:revision>557</cp:revision>
  <cp:lastPrinted>2013-07-17T20:18:50Z</cp:lastPrinted>
  <dcterms:created xsi:type="dcterms:W3CDTF">2008-01-10T20:16:51Z</dcterms:created>
  <dcterms:modified xsi:type="dcterms:W3CDTF">2013-08-23T13:29:55Z</dcterms:modified>
</cp:coreProperties>
</file>