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5"/>
  </p:notesMasterIdLst>
  <p:handoutMasterIdLst>
    <p:handoutMasterId r:id="rId16"/>
  </p:handoutMasterIdLst>
  <p:sldIdLst>
    <p:sldId id="289" r:id="rId5"/>
    <p:sldId id="296" r:id="rId6"/>
    <p:sldId id="286" r:id="rId7"/>
    <p:sldId id="280" r:id="rId8"/>
    <p:sldId id="287" r:id="rId9"/>
    <p:sldId id="298" r:id="rId10"/>
    <p:sldId id="299" r:id="rId11"/>
    <p:sldId id="300" r:id="rId12"/>
    <p:sldId id="291"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 id="3" name="Manendra Mazumder" initials="MM" lastIdx="1" clrIdx="2">
    <p:extLst>
      <p:ext uri="{19B8F6BF-5375-455C-9EA6-DF929625EA0E}">
        <p15:presenceInfo xmlns:p15="http://schemas.microsoft.com/office/powerpoint/2012/main" userId="67bc6af5c4e0fc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70"/>
  </p:normalViewPr>
  <p:slideViewPr>
    <p:cSldViewPr snapToGrid="0">
      <p:cViewPr varScale="1">
        <p:scale>
          <a:sx n="85" d="100"/>
          <a:sy n="85" d="100"/>
        </p:scale>
        <p:origin x="547" y="53"/>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9/19/2023</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9/19/2023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2263866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773313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222129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03212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1507228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3273676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1889561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9/19/2023</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a:t>Click icon to add picture</a:t>
            </a:r>
            <a:endParaRPr lang="en-US"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9/19/2023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03057600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9/19/2023</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9/19/2023</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9/19/2023</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9/19/2023</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9/19/2023</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9/19/2023</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9/19/2023</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9/19/2023</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9/19/2023</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transition spd="slow">
    <p:wipe/>
  </p:transition>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g"/><Relationship Id="rId7" Type="http://schemas.openxmlformats.org/officeDocument/2006/relationships/image" Target="../media/image17.sv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127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524000" y="2008518"/>
            <a:ext cx="9144000" cy="2128049"/>
          </a:xfrm>
        </p:spPr>
        <p:txBody>
          <a:bodyPr>
            <a:normAutofit/>
          </a:bodyPr>
          <a:lstStyle/>
          <a:p>
            <a:pPr>
              <a:lnSpc>
                <a:spcPct val="125000"/>
              </a:lnSpc>
            </a:pPr>
            <a:r>
              <a:rPr lang="en-US" sz="5000" dirty="0">
                <a:solidFill>
                  <a:schemeClr val="bg1"/>
                </a:solidFill>
                <a:latin typeface="Gill Sans MT" panose="020B0502020104020203" pitchFamily="34" charset="0"/>
              </a:rPr>
              <a:t>Marketing Campaign</a:t>
            </a:r>
            <a:br>
              <a:rPr lang="en-US" sz="5000" dirty="0">
                <a:solidFill>
                  <a:schemeClr val="bg1"/>
                </a:solidFill>
                <a:latin typeface="Gill Sans MT" panose="020B0502020104020203" pitchFamily="34" charset="0"/>
              </a:rPr>
            </a:br>
            <a:r>
              <a:rPr lang="en-US" sz="5000" dirty="0">
                <a:latin typeface="Gill Sans MT" panose="020B0502020104020203" pitchFamily="34" charset="0"/>
              </a:rPr>
              <a:t>Analysis Report</a:t>
            </a:r>
            <a:endParaRPr lang="en-US" sz="5000" dirty="0">
              <a:solidFill>
                <a:schemeClr val="bg1"/>
              </a:solidFill>
              <a:latin typeface="Gill Sans MT" panose="020B0502020104020203"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4001549" y="4221162"/>
            <a:ext cx="4038451" cy="882001"/>
          </a:xfrm>
          <a:solidFill>
            <a:schemeClr val="accent2">
              <a:alpha val="90000"/>
            </a:schemeClr>
          </a:solidFill>
        </p:spPr>
        <p:txBody>
          <a:bodyPr anchor="ctr" anchorCtr="0">
            <a:normAutofit/>
          </a:bodyPr>
          <a:lstStyle/>
          <a:p>
            <a:r>
              <a:rPr lang="en-US" sz="2500" b="1" i="1" spc="65" dirty="0" err="1">
                <a:solidFill>
                  <a:schemeClr val="accent1"/>
                </a:solidFill>
                <a:latin typeface="Arial"/>
                <a:cs typeface="Arial"/>
              </a:rPr>
              <a:t>Saturation,Distributions</a:t>
            </a:r>
            <a:r>
              <a:rPr lang="en-US" sz="2500" b="1" i="1" spc="65" dirty="0">
                <a:solidFill>
                  <a:schemeClr val="accent1"/>
                </a:solidFill>
                <a:latin typeface="Arial"/>
                <a:cs typeface="Arial"/>
              </a:rPr>
              <a:t> and Probability</a:t>
            </a:r>
          </a:p>
        </p:txBody>
      </p:sp>
      <p:sp>
        <p:nvSpPr>
          <p:cNvPr id="6" name="object 7" descr="Beige rectangle">
            <a:extLst>
              <a:ext uri="{FF2B5EF4-FFF2-40B4-BE49-F238E27FC236}">
                <a16:creationId xmlns:a16="http://schemas.microsoft.com/office/drawing/2014/main" id="{B36975AA-C62E-46BE-9382-E2CF56FDF817}"/>
              </a:ext>
            </a:extLst>
          </p:cNvPr>
          <p:cNvSpPr/>
          <p:nvPr/>
        </p:nvSpPr>
        <p:spPr>
          <a:xfrm>
            <a:off x="3108000" y="3229869"/>
            <a:ext cx="5976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mc:AlternateContent xmlns:mc="http://schemas.openxmlformats.org/markup-compatibility/2006" xmlns:p14="http://schemas.microsoft.com/office/powerpoint/2010/main">
    <mc:Choice Requires="p14">
      <p:transition spd="slow" p14:dur="1500">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41439"/>
            <a:ext cx="6904140"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a:solidFill>
                  <a:schemeClr val="bg2">
                    <a:lumMod val="20000"/>
                    <a:lumOff val="80000"/>
                    <a:alpha val="75000"/>
                  </a:schemeClr>
                </a:solidFill>
                <a:cs typeface="Arial"/>
              </a:rPr>
              <a:t>Manendra Mazumder</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70" dirty="0">
                <a:solidFill>
                  <a:schemeClr val="bg2">
                    <a:lumMod val="20000"/>
                    <a:lumOff val="80000"/>
                    <a:alpha val="75000"/>
                  </a:schemeClr>
                </a:solidFill>
                <a:cs typeface="Arial"/>
              </a:rPr>
              <a:t>manendramazumder@gmail.com</a:t>
            </a:r>
          </a:p>
          <a:p>
            <a:pPr marL="0" marR="5080" indent="0">
              <a:buFont typeface="Arial" panose="020B0604020202020204" pitchFamily="34" charset="0"/>
              <a:buNone/>
            </a:pPr>
            <a:r>
              <a:rPr lang="en-US" sz="2500" b="1" i="1" spc="45" dirty="0">
                <a:solidFill>
                  <a:schemeClr val="bg2">
                    <a:lumMod val="20000"/>
                    <a:lumOff val="80000"/>
                    <a:alpha val="75000"/>
                  </a:schemeClr>
                </a:solidFill>
                <a:cs typeface="Arial"/>
              </a:rPr>
              <a:t>+91-9789947105</a:t>
            </a: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pic>
        <p:nvPicPr>
          <p:cNvPr id="8" name="Graphic 7" descr="Person icon">
            <a:extLst>
              <a:ext uri="{FF2B5EF4-FFF2-40B4-BE49-F238E27FC236}">
                <a16:creationId xmlns:a16="http://schemas.microsoft.com/office/drawing/2014/main" id="{AC7339AD-1A2B-4702-8C29-5CFB6D1BBB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5237" y="3470503"/>
            <a:ext cx="342900" cy="352425"/>
          </a:xfrm>
          <a:prstGeom prst="rect">
            <a:avLst/>
          </a:prstGeom>
        </p:spPr>
      </p:pic>
      <p:pic>
        <p:nvPicPr>
          <p:cNvPr id="9" name="Graphic 8" descr="Mail icon">
            <a:extLst>
              <a:ext uri="{FF2B5EF4-FFF2-40B4-BE49-F238E27FC236}">
                <a16:creationId xmlns:a16="http://schemas.microsoft.com/office/drawing/2014/main" id="{DE19364B-D5B6-43E8-B6E4-DC0094FA3C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237" y="3965704"/>
            <a:ext cx="342900" cy="342900"/>
          </a:xfrm>
          <a:prstGeom prst="rect">
            <a:avLst/>
          </a:prstGeom>
        </p:spPr>
      </p:pic>
      <p:pic>
        <p:nvPicPr>
          <p:cNvPr id="10" name="Graphic 9" descr="Phone icon">
            <a:extLst>
              <a:ext uri="{FF2B5EF4-FFF2-40B4-BE49-F238E27FC236}">
                <a16:creationId xmlns:a16="http://schemas.microsoft.com/office/drawing/2014/main" id="{7821267F-71E4-4DA4-8BC7-EB09162207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237" y="4451380"/>
            <a:ext cx="342900" cy="342900"/>
          </a:xfrm>
          <a:prstGeom prst="rect">
            <a:avLst/>
          </a:prstGeom>
        </p:spPr>
      </p:pic>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a:xfrm>
            <a:off x="838200" y="1701559"/>
            <a:ext cx="4859215" cy="1325563"/>
          </a:xfrm>
        </p:spPr>
        <p:txBody>
          <a:bodyPr>
            <a:normAutofit/>
          </a:bodyPr>
          <a:lstStyle/>
          <a:p>
            <a:r>
              <a:rPr lang="en-US" sz="5000" dirty="0">
                <a:solidFill>
                  <a:schemeClr val="bg1"/>
                </a:solidFill>
              </a:rPr>
              <a:t>THANK YOU!</a:t>
            </a:r>
            <a:endParaRPr lang="en-US" sz="5000" dirty="0"/>
          </a:p>
        </p:txBody>
      </p:sp>
    </p:spTree>
    <p:extLst>
      <p:ext uri="{BB962C8B-B14F-4D97-AF65-F5344CB8AC3E}">
        <p14:creationId xmlns:p14="http://schemas.microsoft.com/office/powerpoint/2010/main" val="148695121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Handshake">
            <a:extLst>
              <a:ext uri="{FF2B5EF4-FFF2-40B4-BE49-F238E27FC236}">
                <a16:creationId xmlns:a16="http://schemas.microsoft.com/office/drawing/2014/main" id="{2F5DB649-A4D3-4E21-BA31-0C84C9B3603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0"/>
          <a:stretch/>
        </p:blipFill>
        <p:spPr>
          <a:xfrm>
            <a:off x="1200" y="3115388"/>
            <a:ext cx="12189600" cy="3743586"/>
          </a:xfrm>
        </p:spPr>
      </p:pic>
      <p:sp>
        <p:nvSpPr>
          <p:cNvPr id="12" name="object 3" descr="Blue rectangle">
            <a:extLst>
              <a:ext uri="{FF2B5EF4-FFF2-40B4-BE49-F238E27FC236}">
                <a16:creationId xmlns:a16="http://schemas.microsoft.com/office/drawing/2014/main" id="{CDEEA71D-C3B3-45BB-A776-D17D92A58127}"/>
              </a:ext>
            </a:extLst>
          </p:cNvPr>
          <p:cNvSpPr/>
          <p:nvPr/>
        </p:nvSpPr>
        <p:spPr>
          <a:xfrm>
            <a:off x="2400" y="3115875"/>
            <a:ext cx="12189600" cy="3742611"/>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798064" y="361648"/>
            <a:ext cx="10515600" cy="1325563"/>
          </a:xfrm>
        </p:spPr>
        <p:txBody>
          <a:bodyPr/>
          <a:lstStyle/>
          <a:p>
            <a:r>
              <a:rPr lang="en-US" dirty="0"/>
              <a:t>Overview</a:t>
            </a: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915637" y="1337103"/>
            <a:ext cx="3744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15" name="Content Placeholder 6">
            <a:extLst>
              <a:ext uri="{FF2B5EF4-FFF2-40B4-BE49-F238E27FC236}">
                <a16:creationId xmlns:a16="http://schemas.microsoft.com/office/drawing/2014/main" id="{17423A2D-9BA5-4783-9D7D-85F493300696}"/>
              </a:ext>
            </a:extLst>
          </p:cNvPr>
          <p:cNvSpPr txBox="1">
            <a:spLocks/>
          </p:cNvSpPr>
          <p:nvPr/>
        </p:nvSpPr>
        <p:spPr>
          <a:xfrm>
            <a:off x="8552751" y="3436890"/>
            <a:ext cx="3132000" cy="2755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Clr>
                <a:schemeClr val="accent1"/>
              </a:buClr>
              <a:buNone/>
            </a:pPr>
            <a:endParaRPr lang="en-US" i="1" dirty="0">
              <a:solidFill>
                <a:srgbClr val="FFFFFF"/>
              </a:solidFill>
              <a:cs typeface="Arial"/>
            </a:endParaRPr>
          </a:p>
        </p:txBody>
      </p:sp>
      <p:sp>
        <p:nvSpPr>
          <p:cNvPr id="11" name="TextBox 10">
            <a:extLst>
              <a:ext uri="{FF2B5EF4-FFF2-40B4-BE49-F238E27FC236}">
                <a16:creationId xmlns:a16="http://schemas.microsoft.com/office/drawing/2014/main" id="{463D9CEC-0D4F-E794-B942-C1DFF118F546}"/>
              </a:ext>
            </a:extLst>
          </p:cNvPr>
          <p:cNvSpPr txBox="1"/>
          <p:nvPr/>
        </p:nvSpPr>
        <p:spPr>
          <a:xfrm>
            <a:off x="215317" y="2174595"/>
            <a:ext cx="11761365" cy="3600986"/>
          </a:xfrm>
          <a:prstGeom prst="rect">
            <a:avLst/>
          </a:prstGeom>
          <a:noFill/>
        </p:spPr>
        <p:txBody>
          <a:bodyPr wrap="square" rtlCol="0">
            <a:spAutoFit/>
          </a:bodyPr>
          <a:lstStyle/>
          <a:p>
            <a:r>
              <a:rPr lang="en-US" sz="2400" dirty="0">
                <a:solidFill>
                  <a:schemeClr val="bg1"/>
                </a:solidFill>
                <a:latin typeface="Bell MT" panose="02020503060305020303" pitchFamily="18" charset="0"/>
              </a:rPr>
              <a:t>The dataset consists information about the marketing campaign for 1 whole year.</a:t>
            </a:r>
          </a:p>
          <a:p>
            <a:endParaRPr lang="en-US" sz="2400" dirty="0">
              <a:solidFill>
                <a:schemeClr val="bg1"/>
              </a:solidFill>
              <a:latin typeface="Bell MT" panose="02020503060305020303" pitchFamily="18" charset="0"/>
            </a:endParaRPr>
          </a:p>
          <a:p>
            <a:endParaRPr lang="en-US" sz="2400" dirty="0">
              <a:solidFill>
                <a:schemeClr val="bg1"/>
              </a:solidFill>
              <a:latin typeface="Bell MT" panose="02020503060305020303" pitchFamily="18" charset="0"/>
            </a:endParaRPr>
          </a:p>
          <a:p>
            <a:r>
              <a:rPr lang="en-US" sz="2400" dirty="0">
                <a:solidFill>
                  <a:schemeClr val="bg1"/>
                </a:solidFill>
                <a:latin typeface="Bell MT" panose="02020503060305020303" pitchFamily="18" charset="0"/>
              </a:rPr>
              <a:t>The KPIs which we will be working on are channel like </a:t>
            </a:r>
            <a:r>
              <a:rPr lang="en-US" sz="2400" dirty="0" err="1">
                <a:solidFill>
                  <a:schemeClr val="bg1"/>
                </a:solidFill>
                <a:latin typeface="Bell MT" panose="02020503060305020303" pitchFamily="18" charset="0"/>
              </a:rPr>
              <a:t>organic,social,paid</a:t>
            </a:r>
            <a:r>
              <a:rPr lang="en-US" sz="2400" dirty="0">
                <a:solidFill>
                  <a:schemeClr val="bg1"/>
                </a:solidFill>
                <a:latin typeface="Bell MT" panose="02020503060305020303" pitchFamily="18" charset="0"/>
              </a:rPr>
              <a:t> </a:t>
            </a:r>
            <a:r>
              <a:rPr lang="en-US" sz="2400" dirty="0" err="1">
                <a:solidFill>
                  <a:schemeClr val="bg1"/>
                </a:solidFill>
                <a:latin typeface="Bell MT" panose="02020503060305020303" pitchFamily="18" charset="0"/>
              </a:rPr>
              <a:t>etc.,daily</a:t>
            </a:r>
            <a:r>
              <a:rPr lang="en-US" sz="2400" dirty="0">
                <a:solidFill>
                  <a:schemeClr val="bg1"/>
                </a:solidFill>
                <a:latin typeface="Bell MT" panose="02020503060305020303" pitchFamily="18" charset="0"/>
              </a:rPr>
              <a:t> overall </a:t>
            </a:r>
            <a:r>
              <a:rPr lang="en-US" sz="2400" dirty="0" err="1">
                <a:solidFill>
                  <a:schemeClr val="bg1"/>
                </a:solidFill>
                <a:latin typeface="Bell MT" panose="02020503060305020303" pitchFamily="18" charset="0"/>
              </a:rPr>
              <a:t>traffic,daily</a:t>
            </a:r>
            <a:r>
              <a:rPr lang="en-US" sz="2400" dirty="0">
                <a:solidFill>
                  <a:schemeClr val="bg1"/>
                </a:solidFill>
                <a:latin typeface="Bell MT" panose="02020503060305020303" pitchFamily="18" charset="0"/>
              </a:rPr>
              <a:t> overall conversions.</a:t>
            </a:r>
          </a:p>
          <a:p>
            <a:endParaRPr lang="en-US" sz="2400" dirty="0">
              <a:solidFill>
                <a:schemeClr val="bg1"/>
              </a:solidFill>
              <a:latin typeface="Bell MT" panose="02020503060305020303" pitchFamily="18" charset="0"/>
            </a:endParaRPr>
          </a:p>
          <a:p>
            <a:r>
              <a:rPr lang="en-US" sz="2400" dirty="0">
                <a:solidFill>
                  <a:schemeClr val="bg1"/>
                </a:solidFill>
                <a:latin typeface="Bell MT" panose="02020503060305020303" pitchFamily="18" charset="0"/>
              </a:rPr>
              <a:t>This is a digital marketing campaign and our job is to provide insights and recommendations</a:t>
            </a:r>
          </a:p>
          <a:p>
            <a:r>
              <a:rPr lang="en-US" sz="2400" dirty="0">
                <a:solidFill>
                  <a:schemeClr val="bg1"/>
                </a:solidFill>
                <a:latin typeface="Bell MT" panose="02020503060305020303" pitchFamily="18" charset="0"/>
              </a:rPr>
              <a:t>to the marketing team based on the findings.</a:t>
            </a:r>
          </a:p>
          <a:p>
            <a:endParaRPr lang="en-US" dirty="0">
              <a:solidFill>
                <a:schemeClr val="bg1"/>
              </a:solidFill>
              <a:latin typeface="Bell MT" panose="02020503060305020303" pitchFamily="18" charset="0"/>
            </a:endParaRPr>
          </a:p>
          <a:p>
            <a:endParaRPr lang="en-US" dirty="0">
              <a:solidFill>
                <a:schemeClr val="bg1"/>
              </a:solidFill>
              <a:latin typeface="Bell MT" panose="02020503060305020303" pitchFamily="18" charset="0"/>
            </a:endParaRPr>
          </a:p>
        </p:txBody>
      </p:sp>
    </p:spTree>
    <p:extLst>
      <p:ext uri="{BB962C8B-B14F-4D97-AF65-F5344CB8AC3E}">
        <p14:creationId xmlns:p14="http://schemas.microsoft.com/office/powerpoint/2010/main" val="316968843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4665"/>
            <a:ext cx="6991350" cy="6848669"/>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494789" y="1692007"/>
            <a:ext cx="6697211" cy="3609637"/>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6207698" y="2331086"/>
            <a:ext cx="5165558" cy="833856"/>
          </a:xfrm>
        </p:spPr>
        <p:txBody>
          <a:bodyPr/>
          <a:lstStyle/>
          <a:p>
            <a:r>
              <a:rPr lang="en-US" dirty="0">
                <a:solidFill>
                  <a:schemeClr val="bg1"/>
                </a:solidFill>
              </a:rPr>
              <a:t>Management Requests</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a:xfrm>
            <a:off x="6313932" y="3035554"/>
            <a:ext cx="2988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188242" y="3217631"/>
            <a:ext cx="5181600" cy="1603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i="1" spc="-25" dirty="0">
              <a:solidFill>
                <a:schemeClr val="bg2">
                  <a:lumMod val="20000"/>
                  <a:lumOff val="80000"/>
                </a:schemeClr>
              </a:solidFill>
              <a:latin typeface="Arial"/>
              <a:cs typeface="Arial"/>
            </a:endParaRPr>
          </a:p>
        </p:txBody>
      </p:sp>
      <p:sp>
        <p:nvSpPr>
          <p:cNvPr id="8" name="TextBox 7">
            <a:extLst>
              <a:ext uri="{FF2B5EF4-FFF2-40B4-BE49-F238E27FC236}">
                <a16:creationId xmlns:a16="http://schemas.microsoft.com/office/drawing/2014/main" id="{127689C5-CB0F-7645-8FFC-8F2AE96AA6EE}"/>
              </a:ext>
            </a:extLst>
          </p:cNvPr>
          <p:cNvSpPr txBox="1"/>
          <p:nvPr/>
        </p:nvSpPr>
        <p:spPr>
          <a:xfrm>
            <a:off x="6188242" y="3188721"/>
            <a:ext cx="5573123" cy="2139047"/>
          </a:xfrm>
          <a:prstGeom prst="rect">
            <a:avLst/>
          </a:prstGeom>
          <a:noFill/>
        </p:spPr>
        <p:txBody>
          <a:bodyPr wrap="square" rtlCol="0">
            <a:spAutoFit/>
          </a:bodyPr>
          <a:lstStyle/>
          <a:p>
            <a:pPr marL="285750" indent="-285750">
              <a:buFont typeface="Arial" panose="020B0604020202020204" pitchFamily="34" charset="0"/>
              <a:buChar char="•"/>
            </a:pPr>
            <a:r>
              <a:rPr lang="en-US" sz="1900" dirty="0">
                <a:solidFill>
                  <a:schemeClr val="bg1"/>
                </a:solidFill>
                <a:latin typeface="Bell MT" panose="02020503060305020303" pitchFamily="18" charset="0"/>
              </a:rPr>
              <a:t>When did our campaigning efforts reach saturation?</a:t>
            </a:r>
          </a:p>
          <a:p>
            <a:pPr marL="285750" indent="-285750">
              <a:buFont typeface="Arial" panose="020B0604020202020204" pitchFamily="34" charset="0"/>
              <a:buChar char="•"/>
            </a:pPr>
            <a:r>
              <a:rPr lang="en-US" sz="1900" dirty="0">
                <a:solidFill>
                  <a:schemeClr val="bg1"/>
                </a:solidFill>
                <a:latin typeface="Bell MT" panose="02020503060305020303" pitchFamily="18" charset="0"/>
              </a:rPr>
              <a:t>Which channels are overleveraged?</a:t>
            </a:r>
          </a:p>
          <a:p>
            <a:pPr marL="285750" indent="-285750">
              <a:buFont typeface="Arial" panose="020B0604020202020204" pitchFamily="34" charset="0"/>
              <a:buChar char="•"/>
            </a:pPr>
            <a:r>
              <a:rPr lang="en-US" sz="1900" dirty="0">
                <a:solidFill>
                  <a:schemeClr val="bg1"/>
                </a:solidFill>
                <a:latin typeface="Bell MT" panose="02020503060305020303" pitchFamily="18" charset="0"/>
              </a:rPr>
              <a:t>What optimization recommendations can you provide?</a:t>
            </a:r>
          </a:p>
          <a:p>
            <a:pPr marL="285750" indent="-285750">
              <a:buFont typeface="Arial" panose="020B0604020202020204" pitchFamily="34" charset="0"/>
              <a:buChar char="•"/>
            </a:pPr>
            <a:r>
              <a:rPr lang="en-US" sz="1900" dirty="0">
                <a:solidFill>
                  <a:schemeClr val="bg1"/>
                </a:solidFill>
                <a:latin typeface="Bell MT" panose="02020503060305020303" pitchFamily="18" charset="0"/>
              </a:rPr>
              <a:t>What are the chances of having more than 8 conversions a day?</a:t>
            </a:r>
          </a:p>
        </p:txBody>
      </p:sp>
    </p:spTree>
    <p:extLst>
      <p:ext uri="{BB962C8B-B14F-4D97-AF65-F5344CB8AC3E}">
        <p14:creationId xmlns:p14="http://schemas.microsoft.com/office/powerpoint/2010/main" val="179394973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6"/>
            <a:ext cx="10515600" cy="1325563"/>
          </a:xfrm>
        </p:spPr>
        <p:txBody>
          <a:bodyPr/>
          <a:lstStyle/>
          <a:p>
            <a:r>
              <a:rPr lang="en-US" dirty="0">
                <a:solidFill>
                  <a:schemeClr val="bg1"/>
                </a:solidFill>
              </a:rPr>
              <a:t>Methodology</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a:xfrm>
            <a:off x="915637" y="1309144"/>
            <a:ext cx="4608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4" name="TextBox 3">
            <a:extLst>
              <a:ext uri="{FF2B5EF4-FFF2-40B4-BE49-F238E27FC236}">
                <a16:creationId xmlns:a16="http://schemas.microsoft.com/office/drawing/2014/main" id="{8C420426-9C8D-B1A2-AA70-4691ECB44935}"/>
              </a:ext>
            </a:extLst>
          </p:cNvPr>
          <p:cNvSpPr txBox="1"/>
          <p:nvPr/>
        </p:nvSpPr>
        <p:spPr>
          <a:xfrm>
            <a:off x="680847" y="1786855"/>
            <a:ext cx="10797725" cy="3046988"/>
          </a:xfrm>
          <a:prstGeom prst="rect">
            <a:avLst/>
          </a:prstGeom>
          <a:noFill/>
        </p:spPr>
        <p:txBody>
          <a:bodyPr wrap="square" rtlCol="0">
            <a:spAutoFit/>
          </a:bodyPr>
          <a:lstStyle/>
          <a:p>
            <a:r>
              <a:rPr lang="en-US" sz="2400" dirty="0">
                <a:solidFill>
                  <a:schemeClr val="bg1"/>
                </a:solidFill>
                <a:latin typeface="Bell MT" panose="02020503060305020303" pitchFamily="18" charset="0"/>
              </a:rPr>
              <a:t>Technology:</a:t>
            </a:r>
          </a:p>
          <a:p>
            <a:pPr marL="342900" indent="-342900">
              <a:buFont typeface="Arial" panose="020B0604020202020204" pitchFamily="34" charset="0"/>
              <a:buChar char="•"/>
            </a:pPr>
            <a:r>
              <a:rPr lang="en-US" sz="2400" dirty="0">
                <a:solidFill>
                  <a:schemeClr val="bg1"/>
                </a:solidFill>
                <a:latin typeface="Bell MT" panose="02020503060305020303" pitchFamily="18" charset="0"/>
              </a:rPr>
              <a:t>MS Excel(</a:t>
            </a:r>
            <a:r>
              <a:rPr lang="en-US" sz="2400" dirty="0" err="1">
                <a:solidFill>
                  <a:schemeClr val="bg1"/>
                </a:solidFill>
                <a:latin typeface="Bell MT" panose="02020503060305020303" pitchFamily="18" charset="0"/>
              </a:rPr>
              <a:t>Formulas,Pivot</a:t>
            </a:r>
            <a:r>
              <a:rPr lang="en-US" sz="2400" dirty="0">
                <a:solidFill>
                  <a:schemeClr val="bg1"/>
                </a:solidFill>
                <a:latin typeface="Bell MT" panose="02020503060305020303" pitchFamily="18" charset="0"/>
              </a:rPr>
              <a:t> </a:t>
            </a:r>
            <a:r>
              <a:rPr lang="en-US" sz="2400" dirty="0" err="1">
                <a:solidFill>
                  <a:schemeClr val="bg1"/>
                </a:solidFill>
                <a:latin typeface="Bell MT" panose="02020503060305020303" pitchFamily="18" charset="0"/>
              </a:rPr>
              <a:t>Table,Charts</a:t>
            </a:r>
            <a:r>
              <a:rPr lang="en-US" sz="2400" dirty="0">
                <a:solidFill>
                  <a:schemeClr val="bg1"/>
                </a:solidFill>
                <a:latin typeface="Bell MT" panose="02020503060305020303" pitchFamily="18" charset="0"/>
              </a:rPr>
              <a:t> and Graphs)</a:t>
            </a:r>
          </a:p>
          <a:p>
            <a:pPr marL="342900" indent="-342900">
              <a:buFont typeface="Arial" panose="020B0604020202020204" pitchFamily="34" charset="0"/>
              <a:buChar char="•"/>
            </a:pPr>
            <a:r>
              <a:rPr lang="en-US" sz="2400" dirty="0">
                <a:solidFill>
                  <a:schemeClr val="bg1"/>
                </a:solidFill>
                <a:latin typeface="Bell MT" panose="02020503060305020303" pitchFamily="18" charset="0"/>
              </a:rPr>
              <a:t>MS </a:t>
            </a:r>
            <a:r>
              <a:rPr lang="en-US" sz="2400" dirty="0" err="1">
                <a:solidFill>
                  <a:schemeClr val="bg1"/>
                </a:solidFill>
                <a:latin typeface="Bell MT" panose="02020503060305020303" pitchFamily="18" charset="0"/>
              </a:rPr>
              <a:t>Powerpoint</a:t>
            </a:r>
            <a:endParaRPr lang="en-US" sz="2400" dirty="0">
              <a:solidFill>
                <a:schemeClr val="bg1"/>
              </a:solidFill>
              <a:latin typeface="Bell MT" panose="02020503060305020303" pitchFamily="18" charset="0"/>
            </a:endParaRPr>
          </a:p>
          <a:p>
            <a:pPr marL="342900" indent="-342900">
              <a:buFont typeface="Arial" panose="020B0604020202020204" pitchFamily="34" charset="0"/>
              <a:buChar char="•"/>
            </a:pPr>
            <a:endParaRPr lang="en-US" sz="2400" dirty="0">
              <a:solidFill>
                <a:schemeClr val="bg1"/>
              </a:solidFill>
              <a:latin typeface="Bell MT" panose="02020503060305020303" pitchFamily="18" charset="0"/>
            </a:endParaRPr>
          </a:p>
          <a:p>
            <a:r>
              <a:rPr lang="en-US" sz="2400" dirty="0">
                <a:solidFill>
                  <a:schemeClr val="bg1"/>
                </a:solidFill>
                <a:latin typeface="Bell MT" panose="02020503060305020303" pitchFamily="18" charset="0"/>
              </a:rPr>
              <a:t>Techniques:</a:t>
            </a:r>
          </a:p>
          <a:p>
            <a:pPr marL="342900" indent="-342900">
              <a:buFont typeface="Arial" panose="020B0604020202020204" pitchFamily="34" charset="0"/>
              <a:buChar char="•"/>
            </a:pPr>
            <a:r>
              <a:rPr lang="en-US" sz="2400" dirty="0">
                <a:solidFill>
                  <a:schemeClr val="bg1"/>
                </a:solidFill>
                <a:latin typeface="Bell MT" panose="02020503060305020303" pitchFamily="18" charset="0"/>
              </a:rPr>
              <a:t>Slope</a:t>
            </a:r>
          </a:p>
          <a:p>
            <a:pPr marL="342900" indent="-342900">
              <a:buFont typeface="Arial" panose="020B0604020202020204" pitchFamily="34" charset="0"/>
              <a:buChar char="•"/>
            </a:pPr>
            <a:r>
              <a:rPr lang="en-US" sz="2400" dirty="0">
                <a:solidFill>
                  <a:schemeClr val="bg1"/>
                </a:solidFill>
                <a:latin typeface="Bell MT" panose="02020503060305020303" pitchFamily="18" charset="0"/>
              </a:rPr>
              <a:t>Distribution</a:t>
            </a:r>
          </a:p>
          <a:p>
            <a:pPr marL="342900" indent="-342900">
              <a:buFont typeface="Arial" panose="020B0604020202020204" pitchFamily="34" charset="0"/>
              <a:buChar char="•"/>
            </a:pPr>
            <a:r>
              <a:rPr lang="en-US" sz="2400" dirty="0">
                <a:solidFill>
                  <a:schemeClr val="bg1"/>
                </a:solidFill>
                <a:latin typeface="Bell MT" panose="02020503060305020303" pitchFamily="18" charset="0"/>
              </a:rPr>
              <a:t>Probability</a:t>
            </a:r>
          </a:p>
        </p:txBody>
      </p:sp>
    </p:spTree>
    <p:extLst>
      <p:ext uri="{BB962C8B-B14F-4D97-AF65-F5344CB8AC3E}">
        <p14:creationId xmlns:p14="http://schemas.microsoft.com/office/powerpoint/2010/main" val="226321585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 look at the document">
            <a:extLst>
              <a:ext uri="{FF2B5EF4-FFF2-40B4-BE49-F238E27FC236}">
                <a16:creationId xmlns:a16="http://schemas.microsoft.com/office/drawing/2014/main" id="{3473867A-FBFD-45C7-BD5B-FDE711A8EC8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object 3" descr="Blue rectangle">
            <a:extLst>
              <a:ext uri="{FF2B5EF4-FFF2-40B4-BE49-F238E27FC236}">
                <a16:creationId xmlns:a16="http://schemas.microsoft.com/office/drawing/2014/main" id="{33BB357B-B238-4C43-8242-F33D9E1D4905}"/>
              </a:ext>
            </a:extLst>
          </p:cNvPr>
          <p:cNvSpPr/>
          <p:nvPr/>
        </p:nvSpPr>
        <p:spPr>
          <a:xfrm>
            <a:off x="-12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7" name="Oval 6" descr="Beige oval">
            <a:extLst>
              <a:ext uri="{FF2B5EF4-FFF2-40B4-BE49-F238E27FC236}">
                <a16:creationId xmlns:a16="http://schemas.microsoft.com/office/drawing/2014/main" id="{5E8475D7-5EB4-4E70-AD4D-D32B1FB40E6E}"/>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8">
            <a:extLst>
              <a:ext uri="{FF2B5EF4-FFF2-40B4-BE49-F238E27FC236}">
                <a16:creationId xmlns:a16="http://schemas.microsoft.com/office/drawing/2014/main" id="{592443CF-1BB0-4648-AEBA-9AFB75D72A99}"/>
              </a:ext>
            </a:extLst>
          </p:cNvPr>
          <p:cNvSpPr>
            <a:spLocks noGrp="1"/>
          </p:cNvSpPr>
          <p:nvPr>
            <p:ph type="title"/>
          </p:nvPr>
        </p:nvSpPr>
        <p:spPr>
          <a:xfrm>
            <a:off x="619164" y="-24229"/>
            <a:ext cx="10515600" cy="1325563"/>
          </a:xfrm>
        </p:spPr>
        <p:txBody>
          <a:bodyPr/>
          <a:lstStyle/>
          <a:p>
            <a:r>
              <a:rPr lang="en-US" dirty="0">
                <a:solidFill>
                  <a:schemeClr val="bg1"/>
                </a:solidFill>
              </a:rPr>
              <a:t>Analysis and Insights</a:t>
            </a:r>
          </a:p>
        </p:txBody>
      </p:sp>
      <p:sp>
        <p:nvSpPr>
          <p:cNvPr id="3" name="Slide Number Placeholder 2">
            <a:extLst>
              <a:ext uri="{FF2B5EF4-FFF2-40B4-BE49-F238E27FC236}">
                <a16:creationId xmlns:a16="http://schemas.microsoft.com/office/drawing/2014/main" id="{1F16D174-C1FB-4494-B78F-EFF7C645AE6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5</a:t>
            </a:fld>
            <a:endParaRPr lang="en-US" dirty="0"/>
          </a:p>
        </p:txBody>
      </p:sp>
      <p:sp>
        <p:nvSpPr>
          <p:cNvPr id="9" name="object 5" descr="Beige rectangle">
            <a:extLst>
              <a:ext uri="{FF2B5EF4-FFF2-40B4-BE49-F238E27FC236}">
                <a16:creationId xmlns:a16="http://schemas.microsoft.com/office/drawing/2014/main" id="{3C19A568-7E73-443A-A183-2C3EDA0087DF}"/>
              </a:ext>
            </a:extLst>
          </p:cNvPr>
          <p:cNvSpPr/>
          <p:nvPr/>
        </p:nvSpPr>
        <p:spPr>
          <a:xfrm>
            <a:off x="705750" y="907503"/>
            <a:ext cx="435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sp>
        <p:nvSpPr>
          <p:cNvPr id="34" name="TextBox 33">
            <a:extLst>
              <a:ext uri="{FF2B5EF4-FFF2-40B4-BE49-F238E27FC236}">
                <a16:creationId xmlns:a16="http://schemas.microsoft.com/office/drawing/2014/main" id="{305CCF1B-6AF0-5D58-A06C-D7E9A30957B8}"/>
              </a:ext>
            </a:extLst>
          </p:cNvPr>
          <p:cNvSpPr txBox="1"/>
          <p:nvPr/>
        </p:nvSpPr>
        <p:spPr>
          <a:xfrm>
            <a:off x="-4800" y="1103964"/>
            <a:ext cx="12196800" cy="523220"/>
          </a:xfrm>
          <a:prstGeom prst="rect">
            <a:avLst/>
          </a:prstGeom>
          <a:solidFill>
            <a:schemeClr val="accent2"/>
          </a:solidFill>
        </p:spPr>
        <p:txBody>
          <a:bodyPr wrap="square" rtlCol="0">
            <a:spAutoFit/>
          </a:bodyPr>
          <a:lstStyle/>
          <a:p>
            <a:pPr algn="ctr"/>
            <a:r>
              <a:rPr lang="en-US" sz="2800" b="1" dirty="0">
                <a:solidFill>
                  <a:schemeClr val="bg1"/>
                </a:solidFill>
                <a:latin typeface="Bell MT" panose="02020503060305020303" pitchFamily="18" charset="0"/>
              </a:rPr>
              <a:t>We should diversify our acquisition channels</a:t>
            </a:r>
            <a:r>
              <a:rPr lang="en-US" sz="2400" b="1" dirty="0">
                <a:solidFill>
                  <a:schemeClr val="bg1"/>
                </a:solidFill>
                <a:latin typeface="Bell MT" panose="02020503060305020303" pitchFamily="18" charset="0"/>
              </a:rPr>
              <a:t>.</a:t>
            </a:r>
            <a:endParaRPr lang="en-US" sz="2400" dirty="0">
              <a:latin typeface="Bell MT" panose="02020503060305020303" pitchFamily="18" charset="0"/>
            </a:endParaRPr>
          </a:p>
        </p:txBody>
      </p:sp>
      <p:sp>
        <p:nvSpPr>
          <p:cNvPr id="35" name="TextBox 34">
            <a:extLst>
              <a:ext uri="{FF2B5EF4-FFF2-40B4-BE49-F238E27FC236}">
                <a16:creationId xmlns:a16="http://schemas.microsoft.com/office/drawing/2014/main" id="{0E583BBD-DC1F-35EF-68A9-C3A6DCFB1BA3}"/>
              </a:ext>
            </a:extLst>
          </p:cNvPr>
          <p:cNvSpPr txBox="1"/>
          <p:nvPr/>
        </p:nvSpPr>
        <p:spPr>
          <a:xfrm>
            <a:off x="165592" y="1962449"/>
            <a:ext cx="390541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Bell MT" panose="02020503060305020303" pitchFamily="18" charset="0"/>
              </a:rPr>
              <a:t>Are we overleveraged by having nearly </a:t>
            </a:r>
            <a:r>
              <a:rPr lang="en-US" sz="2400" b="1" dirty="0">
                <a:solidFill>
                  <a:srgbClr val="FF0000"/>
                </a:solidFill>
                <a:latin typeface="Bell MT" panose="02020503060305020303" pitchFamily="18" charset="0"/>
              </a:rPr>
              <a:t>92%</a:t>
            </a:r>
            <a:r>
              <a:rPr lang="en-US" sz="2400" b="1" dirty="0">
                <a:solidFill>
                  <a:schemeClr val="bg1"/>
                </a:solidFill>
                <a:latin typeface="Bell MT" panose="02020503060305020303" pitchFamily="18" charset="0"/>
              </a:rPr>
              <a:t> </a:t>
            </a:r>
            <a:r>
              <a:rPr lang="en-US" sz="2400" dirty="0">
                <a:solidFill>
                  <a:schemeClr val="bg1"/>
                </a:solidFill>
                <a:latin typeface="Bell MT" panose="02020503060305020303" pitchFamily="18" charset="0"/>
              </a:rPr>
              <a:t>of our traffic coming in organic?</a:t>
            </a:r>
          </a:p>
          <a:p>
            <a:r>
              <a:rPr lang="en-US" sz="2400" dirty="0">
                <a:solidFill>
                  <a:schemeClr val="bg1"/>
                </a:solidFill>
                <a:latin typeface="Bell MT" panose="02020503060305020303" pitchFamily="18" charset="0"/>
              </a:rPr>
              <a:t>    The short answer is </a:t>
            </a:r>
            <a:r>
              <a:rPr lang="en-US" sz="2400" b="1" dirty="0">
                <a:solidFill>
                  <a:srgbClr val="FF0000"/>
                </a:solidFill>
                <a:latin typeface="Bell MT" panose="02020503060305020303" pitchFamily="18" charset="0"/>
              </a:rPr>
              <a:t>yes</a:t>
            </a:r>
            <a:r>
              <a:rPr lang="en-US" sz="2400" dirty="0">
                <a:solidFill>
                  <a:schemeClr val="bg1"/>
                </a:solidFill>
                <a:latin typeface="Bell MT" panose="02020503060305020303" pitchFamily="18" charset="0"/>
              </a:rPr>
              <a:t>.</a:t>
            </a:r>
          </a:p>
          <a:p>
            <a:pPr marL="342900" indent="-342900">
              <a:buClr>
                <a:schemeClr val="bg1"/>
              </a:buClr>
              <a:buFont typeface="Arial" panose="020B0604020202020204" pitchFamily="34" charset="0"/>
              <a:buChar char="•"/>
            </a:pPr>
            <a:r>
              <a:rPr lang="en-US" sz="2400" b="1" dirty="0">
                <a:solidFill>
                  <a:srgbClr val="FF0000"/>
                </a:solidFill>
                <a:latin typeface="Bell MT" panose="02020503060305020303" pitchFamily="18" charset="0"/>
              </a:rPr>
              <a:t> Paid</a:t>
            </a:r>
            <a:r>
              <a:rPr lang="en-US" sz="2400" dirty="0">
                <a:solidFill>
                  <a:schemeClr val="bg1"/>
                </a:solidFill>
                <a:latin typeface="Bell MT" panose="02020503060305020303" pitchFamily="18" charset="0"/>
              </a:rPr>
              <a:t> marketing is </a:t>
            </a:r>
            <a:r>
              <a:rPr lang="en-US" sz="2400" b="1" dirty="0">
                <a:solidFill>
                  <a:srgbClr val="FF0000"/>
                </a:solidFill>
                <a:latin typeface="Bell MT" panose="02020503060305020303" pitchFamily="18" charset="0"/>
              </a:rPr>
              <a:t>24%</a:t>
            </a:r>
            <a:r>
              <a:rPr lang="en-US" sz="2400" dirty="0">
                <a:solidFill>
                  <a:schemeClr val="bg1"/>
                </a:solidFill>
                <a:latin typeface="Bell MT" panose="02020503060305020303" pitchFamily="18" charset="0"/>
              </a:rPr>
              <a:t> of traffic but only </a:t>
            </a:r>
            <a:r>
              <a:rPr lang="en-US" sz="2400" b="1" dirty="0">
                <a:solidFill>
                  <a:srgbClr val="FF0000"/>
                </a:solidFill>
                <a:latin typeface="Bell MT" panose="02020503060305020303" pitchFamily="18" charset="0"/>
              </a:rPr>
              <a:t>4%</a:t>
            </a:r>
            <a:r>
              <a:rPr lang="en-US" sz="2400" dirty="0">
                <a:solidFill>
                  <a:schemeClr val="bg1"/>
                </a:solidFill>
                <a:latin typeface="Bell MT" panose="02020503060305020303" pitchFamily="18" charset="0"/>
              </a:rPr>
              <a:t> of total conversions.</a:t>
            </a:r>
          </a:p>
          <a:p>
            <a:pPr marL="342900" indent="-342900">
              <a:buFont typeface="Arial" panose="020B0604020202020204" pitchFamily="34" charset="0"/>
              <a:buChar char="•"/>
            </a:pPr>
            <a:r>
              <a:rPr lang="en-US" sz="2400" dirty="0">
                <a:solidFill>
                  <a:schemeClr val="bg1"/>
                </a:solidFill>
                <a:latin typeface="Bell MT" panose="02020503060305020303" pitchFamily="18" charset="0"/>
              </a:rPr>
              <a:t>We need to understand users’ conversion funnel.</a:t>
            </a:r>
          </a:p>
        </p:txBody>
      </p:sp>
      <p:pic>
        <p:nvPicPr>
          <p:cNvPr id="6" name="Picture 5">
            <a:extLst>
              <a:ext uri="{FF2B5EF4-FFF2-40B4-BE49-F238E27FC236}">
                <a16:creationId xmlns:a16="http://schemas.microsoft.com/office/drawing/2014/main" id="{7F88D645-D10B-0772-6073-710A895C5CEA}"/>
              </a:ext>
            </a:extLst>
          </p:cNvPr>
          <p:cNvPicPr>
            <a:picLocks noChangeAspect="1"/>
          </p:cNvPicPr>
          <p:nvPr/>
        </p:nvPicPr>
        <p:blipFill>
          <a:blip r:embed="rId4"/>
          <a:stretch>
            <a:fillRect/>
          </a:stretch>
        </p:blipFill>
        <p:spPr>
          <a:xfrm>
            <a:off x="4071002" y="2855275"/>
            <a:ext cx="3962600" cy="2635590"/>
          </a:xfrm>
          <a:prstGeom prst="rect">
            <a:avLst/>
          </a:prstGeom>
        </p:spPr>
      </p:pic>
      <p:pic>
        <p:nvPicPr>
          <p:cNvPr id="10" name="Picture 9">
            <a:extLst>
              <a:ext uri="{FF2B5EF4-FFF2-40B4-BE49-F238E27FC236}">
                <a16:creationId xmlns:a16="http://schemas.microsoft.com/office/drawing/2014/main" id="{C635E85D-A0BB-2373-F290-40D239C99F16}"/>
              </a:ext>
            </a:extLst>
          </p:cNvPr>
          <p:cNvPicPr>
            <a:picLocks noChangeAspect="1"/>
          </p:cNvPicPr>
          <p:nvPr/>
        </p:nvPicPr>
        <p:blipFill>
          <a:blip r:embed="rId5"/>
          <a:stretch>
            <a:fillRect/>
          </a:stretch>
        </p:blipFill>
        <p:spPr>
          <a:xfrm>
            <a:off x="8116199" y="2855275"/>
            <a:ext cx="4030902" cy="2635590"/>
          </a:xfrm>
          <a:prstGeom prst="rect">
            <a:avLst/>
          </a:prstGeom>
        </p:spPr>
      </p:pic>
    </p:spTree>
    <p:extLst>
      <p:ext uri="{BB962C8B-B14F-4D97-AF65-F5344CB8AC3E}">
        <p14:creationId xmlns:p14="http://schemas.microsoft.com/office/powerpoint/2010/main" val="166281101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 look at the document">
            <a:extLst>
              <a:ext uri="{FF2B5EF4-FFF2-40B4-BE49-F238E27FC236}">
                <a16:creationId xmlns:a16="http://schemas.microsoft.com/office/drawing/2014/main" id="{3473867A-FBFD-45C7-BD5B-FDE711A8EC8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object 3" descr="Blue rectangle">
            <a:extLst>
              <a:ext uri="{FF2B5EF4-FFF2-40B4-BE49-F238E27FC236}">
                <a16:creationId xmlns:a16="http://schemas.microsoft.com/office/drawing/2014/main" id="{33BB357B-B238-4C43-8242-F33D9E1D4905}"/>
              </a:ext>
            </a:extLst>
          </p:cNvPr>
          <p:cNvSpPr/>
          <p:nvPr/>
        </p:nvSpPr>
        <p:spPr>
          <a:xfrm>
            <a:off x="38157"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7" name="Oval 6" descr="Beige oval">
            <a:extLst>
              <a:ext uri="{FF2B5EF4-FFF2-40B4-BE49-F238E27FC236}">
                <a16:creationId xmlns:a16="http://schemas.microsoft.com/office/drawing/2014/main" id="{5E8475D7-5EB4-4E70-AD4D-D32B1FB40E6E}"/>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1F16D174-C1FB-4494-B78F-EFF7C645AE6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6</a:t>
            </a:fld>
            <a:endParaRPr lang="en-US" dirty="0"/>
          </a:p>
        </p:txBody>
      </p:sp>
      <p:sp>
        <p:nvSpPr>
          <p:cNvPr id="34" name="TextBox 33">
            <a:extLst>
              <a:ext uri="{FF2B5EF4-FFF2-40B4-BE49-F238E27FC236}">
                <a16:creationId xmlns:a16="http://schemas.microsoft.com/office/drawing/2014/main" id="{305CCF1B-6AF0-5D58-A06C-D7E9A30957B8}"/>
              </a:ext>
            </a:extLst>
          </p:cNvPr>
          <p:cNvSpPr txBox="1"/>
          <p:nvPr/>
        </p:nvSpPr>
        <p:spPr>
          <a:xfrm>
            <a:off x="3440" y="821173"/>
            <a:ext cx="12196800" cy="523220"/>
          </a:xfrm>
          <a:prstGeom prst="rect">
            <a:avLst/>
          </a:prstGeom>
          <a:solidFill>
            <a:schemeClr val="accent2"/>
          </a:solidFill>
        </p:spPr>
        <p:txBody>
          <a:bodyPr wrap="square" rtlCol="0">
            <a:spAutoFit/>
          </a:bodyPr>
          <a:lstStyle/>
          <a:p>
            <a:pPr algn="ctr"/>
            <a:r>
              <a:rPr lang="en-US" sz="2800" b="1" dirty="0">
                <a:solidFill>
                  <a:schemeClr val="bg1"/>
                </a:solidFill>
                <a:latin typeface="Bell MT" panose="02020503060305020303" pitchFamily="18" charset="0"/>
              </a:rPr>
              <a:t>Our campaign effectiveness ended in between Late July and Early August</a:t>
            </a:r>
            <a:r>
              <a:rPr lang="en-US" sz="2800" dirty="0">
                <a:latin typeface="Bell MT" panose="02020503060305020303" pitchFamily="18" charset="0"/>
              </a:rPr>
              <a:t>.</a:t>
            </a:r>
          </a:p>
        </p:txBody>
      </p:sp>
      <p:sp>
        <p:nvSpPr>
          <p:cNvPr id="15" name="TextBox 14">
            <a:extLst>
              <a:ext uri="{FF2B5EF4-FFF2-40B4-BE49-F238E27FC236}">
                <a16:creationId xmlns:a16="http://schemas.microsoft.com/office/drawing/2014/main" id="{F639C295-FC87-9DBB-2597-1DEC9DDCB73F}"/>
              </a:ext>
            </a:extLst>
          </p:cNvPr>
          <p:cNvSpPr txBox="1"/>
          <p:nvPr/>
        </p:nvSpPr>
        <p:spPr>
          <a:xfrm>
            <a:off x="260059" y="1677798"/>
            <a:ext cx="3521760"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Bell MT" panose="02020503060305020303" pitchFamily="18" charset="0"/>
              </a:rPr>
              <a:t>Our campaign traffic took more than </a:t>
            </a:r>
            <a:r>
              <a:rPr lang="en-US" sz="2400" b="1" dirty="0">
                <a:solidFill>
                  <a:srgbClr val="FF0000"/>
                </a:solidFill>
                <a:latin typeface="Bell MT" panose="02020503060305020303" pitchFamily="18" charset="0"/>
              </a:rPr>
              <a:t>3 months</a:t>
            </a:r>
            <a:r>
              <a:rPr lang="en-US" sz="2400" dirty="0">
                <a:solidFill>
                  <a:schemeClr val="bg1"/>
                </a:solidFill>
                <a:latin typeface="Bell MT" panose="02020503060305020303" pitchFamily="18" charset="0"/>
              </a:rPr>
              <a:t> to find a significant audience.</a:t>
            </a:r>
          </a:p>
          <a:p>
            <a:pPr marL="342900" indent="-342900">
              <a:buFont typeface="Arial" panose="020B0604020202020204" pitchFamily="34" charset="0"/>
              <a:buChar char="•"/>
            </a:pPr>
            <a:r>
              <a:rPr lang="en-US" sz="2400" dirty="0">
                <a:solidFill>
                  <a:schemeClr val="bg1"/>
                </a:solidFill>
                <a:latin typeface="Bell MT" panose="02020503060305020303" pitchFamily="18" charset="0"/>
              </a:rPr>
              <a:t>We should speak to the campaign team to understand the optimizations during this period.</a:t>
            </a:r>
          </a:p>
          <a:p>
            <a:pPr marL="342900" indent="-342900">
              <a:buFont typeface="Arial" panose="020B0604020202020204" pitchFamily="34" charset="0"/>
              <a:buChar char="•"/>
            </a:pPr>
            <a:r>
              <a:rPr lang="en-US" sz="2400" dirty="0">
                <a:solidFill>
                  <a:schemeClr val="bg1"/>
                </a:solidFill>
                <a:latin typeface="Bell MT" panose="02020503060305020303" pitchFamily="18" charset="0"/>
              </a:rPr>
              <a:t>Our campaign peaked between </a:t>
            </a:r>
            <a:r>
              <a:rPr lang="en-US" sz="2400" b="1" dirty="0">
                <a:solidFill>
                  <a:srgbClr val="FF0000"/>
                </a:solidFill>
                <a:latin typeface="Bell MT" panose="02020503060305020303" pitchFamily="18" charset="0"/>
              </a:rPr>
              <a:t>April and May </a:t>
            </a:r>
            <a:r>
              <a:rPr lang="en-US" sz="2400" dirty="0">
                <a:solidFill>
                  <a:schemeClr val="bg1"/>
                </a:solidFill>
                <a:latin typeface="Bell MT" panose="02020503060305020303" pitchFamily="18" charset="0"/>
              </a:rPr>
              <a:t>, with </a:t>
            </a:r>
            <a:r>
              <a:rPr lang="en-US" sz="2400" b="1" dirty="0">
                <a:solidFill>
                  <a:srgbClr val="FF0000"/>
                </a:solidFill>
                <a:latin typeface="Bell MT" panose="02020503060305020303" pitchFamily="18" charset="0"/>
              </a:rPr>
              <a:t>August</a:t>
            </a:r>
            <a:r>
              <a:rPr lang="en-US" sz="2400" dirty="0">
                <a:solidFill>
                  <a:schemeClr val="bg1"/>
                </a:solidFill>
                <a:latin typeface="Bell MT" panose="02020503060305020303" pitchFamily="18" charset="0"/>
              </a:rPr>
              <a:t> being an </a:t>
            </a:r>
            <a:r>
              <a:rPr lang="en-US" sz="2400" b="1" dirty="0">
                <a:solidFill>
                  <a:srgbClr val="FF0000"/>
                </a:solidFill>
                <a:latin typeface="Bell MT" panose="02020503060305020303" pitchFamily="18" charset="0"/>
              </a:rPr>
              <a:t>inflection point</a:t>
            </a:r>
            <a:r>
              <a:rPr lang="en-US" sz="2400" dirty="0">
                <a:solidFill>
                  <a:schemeClr val="bg1"/>
                </a:solidFill>
                <a:latin typeface="Bell MT" panose="02020503060305020303" pitchFamily="18" charset="0"/>
              </a:rPr>
              <a:t>.</a:t>
            </a:r>
            <a:endParaRPr lang="en-US" sz="2400" dirty="0">
              <a:latin typeface="Bell MT" panose="02020503060305020303" pitchFamily="18" charset="0"/>
            </a:endParaRPr>
          </a:p>
        </p:txBody>
      </p:sp>
      <p:sp>
        <p:nvSpPr>
          <p:cNvPr id="25" name="Freeform: Shape 24">
            <a:extLst>
              <a:ext uri="{FF2B5EF4-FFF2-40B4-BE49-F238E27FC236}">
                <a16:creationId xmlns:a16="http://schemas.microsoft.com/office/drawing/2014/main" id="{85BAA474-16F7-717B-9721-0A47B756C2E8}"/>
              </a:ext>
            </a:extLst>
          </p:cNvPr>
          <p:cNvSpPr/>
          <p:nvPr/>
        </p:nvSpPr>
        <p:spPr>
          <a:xfrm>
            <a:off x="6184853" y="3842158"/>
            <a:ext cx="1298127" cy="922789"/>
          </a:xfrm>
          <a:custGeom>
            <a:avLst/>
            <a:gdLst>
              <a:gd name="connsiteX0" fmla="*/ 14611 w 1298127"/>
              <a:gd name="connsiteY0" fmla="*/ 922789 h 922789"/>
              <a:gd name="connsiteX1" fmla="*/ 23000 w 1298127"/>
              <a:gd name="connsiteY1" fmla="*/ 704675 h 922789"/>
              <a:gd name="connsiteX2" fmla="*/ 14611 w 1298127"/>
              <a:gd name="connsiteY2" fmla="*/ 302003 h 922789"/>
              <a:gd name="connsiteX3" fmla="*/ 148835 w 1298127"/>
              <a:gd name="connsiteY3" fmla="*/ 268448 h 922789"/>
              <a:gd name="connsiteX4" fmla="*/ 375338 w 1298127"/>
              <a:gd name="connsiteY4" fmla="*/ 226503 h 922789"/>
              <a:gd name="connsiteX5" fmla="*/ 635397 w 1298127"/>
              <a:gd name="connsiteY5" fmla="*/ 176169 h 922789"/>
              <a:gd name="connsiteX6" fmla="*/ 660564 w 1298127"/>
              <a:gd name="connsiteY6" fmla="*/ 167780 h 922789"/>
              <a:gd name="connsiteX7" fmla="*/ 811565 w 1298127"/>
              <a:gd name="connsiteY7" fmla="*/ 142613 h 922789"/>
              <a:gd name="connsiteX8" fmla="*/ 861899 w 1298127"/>
              <a:gd name="connsiteY8" fmla="*/ 117446 h 922789"/>
              <a:gd name="connsiteX9" fmla="*/ 1004512 w 1298127"/>
              <a:gd name="connsiteY9" fmla="*/ 83890 h 922789"/>
              <a:gd name="connsiteX10" fmla="*/ 1080013 w 1298127"/>
              <a:gd name="connsiteY10" fmla="*/ 58723 h 922789"/>
              <a:gd name="connsiteX11" fmla="*/ 1147125 w 1298127"/>
              <a:gd name="connsiteY11" fmla="*/ 50334 h 922789"/>
              <a:gd name="connsiteX12" fmla="*/ 1272960 w 1298127"/>
              <a:gd name="connsiteY12" fmla="*/ 16778 h 922789"/>
              <a:gd name="connsiteX13" fmla="*/ 1298127 w 1298127"/>
              <a:gd name="connsiteY13" fmla="*/ 0 h 922789"/>
              <a:gd name="connsiteX14" fmla="*/ 1281349 w 1298127"/>
              <a:gd name="connsiteY14" fmla="*/ 25167 h 922789"/>
              <a:gd name="connsiteX15" fmla="*/ 1272960 w 1298127"/>
              <a:gd name="connsiteY15" fmla="*/ 276836 h 92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98127" h="922789">
                <a:moveTo>
                  <a:pt x="14611" y="922789"/>
                </a:moveTo>
                <a:cubicBezTo>
                  <a:pt x="17407" y="850084"/>
                  <a:pt x="23000" y="777433"/>
                  <a:pt x="23000" y="704675"/>
                </a:cubicBezTo>
                <a:cubicBezTo>
                  <a:pt x="23000" y="570422"/>
                  <a:pt x="-22599" y="430997"/>
                  <a:pt x="14611" y="302003"/>
                </a:cubicBezTo>
                <a:cubicBezTo>
                  <a:pt x="27393" y="257692"/>
                  <a:pt x="103695" y="277896"/>
                  <a:pt x="148835" y="268448"/>
                </a:cubicBezTo>
                <a:cubicBezTo>
                  <a:pt x="223991" y="252718"/>
                  <a:pt x="300104" y="241857"/>
                  <a:pt x="375338" y="226503"/>
                </a:cubicBezTo>
                <a:cubicBezTo>
                  <a:pt x="636785" y="173147"/>
                  <a:pt x="476243" y="193853"/>
                  <a:pt x="635397" y="176169"/>
                </a:cubicBezTo>
                <a:cubicBezTo>
                  <a:pt x="643786" y="173373"/>
                  <a:pt x="651918" y="169633"/>
                  <a:pt x="660564" y="167780"/>
                </a:cubicBezTo>
                <a:cubicBezTo>
                  <a:pt x="721510" y="154720"/>
                  <a:pt x="754013" y="150835"/>
                  <a:pt x="811565" y="142613"/>
                </a:cubicBezTo>
                <a:cubicBezTo>
                  <a:pt x="828343" y="134224"/>
                  <a:pt x="844233" y="123755"/>
                  <a:pt x="861899" y="117446"/>
                </a:cubicBezTo>
                <a:cubicBezTo>
                  <a:pt x="891021" y="107045"/>
                  <a:pt x="976939" y="91549"/>
                  <a:pt x="1004512" y="83890"/>
                </a:cubicBezTo>
                <a:cubicBezTo>
                  <a:pt x="1030073" y="76790"/>
                  <a:pt x="1054190" y="64799"/>
                  <a:pt x="1080013" y="58723"/>
                </a:cubicBezTo>
                <a:cubicBezTo>
                  <a:pt x="1101958" y="53559"/>
                  <a:pt x="1124887" y="54040"/>
                  <a:pt x="1147125" y="50334"/>
                </a:cubicBezTo>
                <a:cubicBezTo>
                  <a:pt x="1197044" y="42014"/>
                  <a:pt x="1230274" y="38121"/>
                  <a:pt x="1272960" y="16778"/>
                </a:cubicBezTo>
                <a:cubicBezTo>
                  <a:pt x="1281978" y="12269"/>
                  <a:pt x="1289738" y="5593"/>
                  <a:pt x="1298127" y="0"/>
                </a:cubicBezTo>
                <a:cubicBezTo>
                  <a:pt x="1292534" y="8389"/>
                  <a:pt x="1282462" y="15146"/>
                  <a:pt x="1281349" y="25167"/>
                </a:cubicBezTo>
                <a:cubicBezTo>
                  <a:pt x="1272262" y="106954"/>
                  <a:pt x="1272960" y="193381"/>
                  <a:pt x="1272960" y="276836"/>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D29386A2-5CCA-DBD5-A817-8445763CD23F}"/>
              </a:ext>
            </a:extLst>
          </p:cNvPr>
          <p:cNvPicPr>
            <a:picLocks noChangeAspect="1"/>
          </p:cNvPicPr>
          <p:nvPr/>
        </p:nvPicPr>
        <p:blipFill>
          <a:blip r:embed="rId4"/>
          <a:stretch>
            <a:fillRect/>
          </a:stretch>
        </p:blipFill>
        <p:spPr>
          <a:xfrm>
            <a:off x="4812074" y="1743130"/>
            <a:ext cx="6306048" cy="4484301"/>
          </a:xfrm>
          <a:prstGeom prst="rect">
            <a:avLst/>
          </a:prstGeom>
        </p:spPr>
      </p:pic>
      <p:sp>
        <p:nvSpPr>
          <p:cNvPr id="44" name="TextBox 43">
            <a:extLst>
              <a:ext uri="{FF2B5EF4-FFF2-40B4-BE49-F238E27FC236}">
                <a16:creationId xmlns:a16="http://schemas.microsoft.com/office/drawing/2014/main" id="{E494AE5A-032A-2869-3F4B-FC253CE1065C}"/>
              </a:ext>
            </a:extLst>
          </p:cNvPr>
          <p:cNvSpPr txBox="1"/>
          <p:nvPr/>
        </p:nvSpPr>
        <p:spPr>
          <a:xfrm>
            <a:off x="6132957" y="2765627"/>
            <a:ext cx="1988190" cy="584775"/>
          </a:xfrm>
          <a:prstGeom prst="rect">
            <a:avLst/>
          </a:prstGeom>
          <a:noFill/>
        </p:spPr>
        <p:txBody>
          <a:bodyPr wrap="square" rtlCol="0">
            <a:spAutoFit/>
          </a:bodyPr>
          <a:lstStyle/>
          <a:p>
            <a:r>
              <a:rPr lang="en-US" sz="1600" dirty="0"/>
              <a:t>Campaign was finding an audience</a:t>
            </a:r>
          </a:p>
        </p:txBody>
      </p:sp>
      <p:cxnSp>
        <p:nvCxnSpPr>
          <p:cNvPr id="48" name="Straight Arrow Connector 47">
            <a:extLst>
              <a:ext uri="{FF2B5EF4-FFF2-40B4-BE49-F238E27FC236}">
                <a16:creationId xmlns:a16="http://schemas.microsoft.com/office/drawing/2014/main" id="{9746545E-46D1-76EF-62F7-9C6B526218C7}"/>
              </a:ext>
            </a:extLst>
          </p:cNvPr>
          <p:cNvCxnSpPr>
            <a:cxnSpLocks/>
          </p:cNvCxnSpPr>
          <p:nvPr/>
        </p:nvCxnSpPr>
        <p:spPr>
          <a:xfrm flipV="1">
            <a:off x="9638950" y="3137483"/>
            <a:ext cx="0" cy="9116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DDD78A2-C341-7423-6571-D9FDCE4FB45A}"/>
              </a:ext>
            </a:extLst>
          </p:cNvPr>
          <p:cNvSpPr txBox="1"/>
          <p:nvPr/>
        </p:nvSpPr>
        <p:spPr>
          <a:xfrm>
            <a:off x="8513235" y="4049120"/>
            <a:ext cx="2023338" cy="584775"/>
          </a:xfrm>
          <a:prstGeom prst="rect">
            <a:avLst/>
          </a:prstGeom>
          <a:noFill/>
        </p:spPr>
        <p:txBody>
          <a:bodyPr wrap="square" rtlCol="0">
            <a:spAutoFit/>
          </a:bodyPr>
          <a:lstStyle/>
          <a:p>
            <a:r>
              <a:rPr lang="en-US" sz="1600" dirty="0"/>
              <a:t>Campaign reached saturation</a:t>
            </a:r>
          </a:p>
        </p:txBody>
      </p:sp>
    </p:spTree>
    <p:extLst>
      <p:ext uri="{BB962C8B-B14F-4D97-AF65-F5344CB8AC3E}">
        <p14:creationId xmlns:p14="http://schemas.microsoft.com/office/powerpoint/2010/main" val="91303914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 look at the document">
            <a:extLst>
              <a:ext uri="{FF2B5EF4-FFF2-40B4-BE49-F238E27FC236}">
                <a16:creationId xmlns:a16="http://schemas.microsoft.com/office/drawing/2014/main" id="{3473867A-FBFD-45C7-BD5B-FDE711A8EC8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object 3" descr="Blue rectangle">
            <a:extLst>
              <a:ext uri="{FF2B5EF4-FFF2-40B4-BE49-F238E27FC236}">
                <a16:creationId xmlns:a16="http://schemas.microsoft.com/office/drawing/2014/main" id="{33BB357B-B238-4C43-8242-F33D9E1D4905}"/>
              </a:ext>
            </a:extLst>
          </p:cNvPr>
          <p:cNvSpPr/>
          <p:nvPr/>
        </p:nvSpPr>
        <p:spPr>
          <a:xfrm>
            <a:off x="38157"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7" name="Oval 6" descr="Beige oval">
            <a:extLst>
              <a:ext uri="{FF2B5EF4-FFF2-40B4-BE49-F238E27FC236}">
                <a16:creationId xmlns:a16="http://schemas.microsoft.com/office/drawing/2014/main" id="{5E8475D7-5EB4-4E70-AD4D-D32B1FB40E6E}"/>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1F16D174-C1FB-4494-B78F-EFF7C645AE6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7</a:t>
            </a:fld>
            <a:endParaRPr lang="en-US" dirty="0"/>
          </a:p>
        </p:txBody>
      </p:sp>
      <p:sp>
        <p:nvSpPr>
          <p:cNvPr id="34" name="TextBox 33">
            <a:extLst>
              <a:ext uri="{FF2B5EF4-FFF2-40B4-BE49-F238E27FC236}">
                <a16:creationId xmlns:a16="http://schemas.microsoft.com/office/drawing/2014/main" id="{305CCF1B-6AF0-5D58-A06C-D7E9A30957B8}"/>
              </a:ext>
            </a:extLst>
          </p:cNvPr>
          <p:cNvSpPr txBox="1"/>
          <p:nvPr/>
        </p:nvSpPr>
        <p:spPr>
          <a:xfrm>
            <a:off x="-4800" y="831413"/>
            <a:ext cx="12196800" cy="523220"/>
          </a:xfrm>
          <a:prstGeom prst="rect">
            <a:avLst/>
          </a:prstGeom>
          <a:solidFill>
            <a:schemeClr val="accent2"/>
          </a:solidFill>
        </p:spPr>
        <p:txBody>
          <a:bodyPr wrap="square" rtlCol="0">
            <a:spAutoFit/>
          </a:bodyPr>
          <a:lstStyle/>
          <a:p>
            <a:pPr algn="ctr"/>
            <a:r>
              <a:rPr lang="en-US" sz="2800" b="1" dirty="0">
                <a:solidFill>
                  <a:schemeClr val="bg1"/>
                </a:solidFill>
                <a:latin typeface="Bell MT" panose="02020503060305020303" pitchFamily="18" charset="0"/>
              </a:rPr>
              <a:t>Relationship between Traffic and Conversions for all the channels.</a:t>
            </a:r>
            <a:endParaRPr lang="en-US" sz="2800" dirty="0">
              <a:latin typeface="Bell MT" panose="02020503060305020303" pitchFamily="18" charset="0"/>
            </a:endParaRPr>
          </a:p>
        </p:txBody>
      </p:sp>
      <p:sp>
        <p:nvSpPr>
          <p:cNvPr id="15" name="TextBox 14">
            <a:extLst>
              <a:ext uri="{FF2B5EF4-FFF2-40B4-BE49-F238E27FC236}">
                <a16:creationId xmlns:a16="http://schemas.microsoft.com/office/drawing/2014/main" id="{F639C295-FC87-9DBB-2597-1DEC9DDCB73F}"/>
              </a:ext>
            </a:extLst>
          </p:cNvPr>
          <p:cNvSpPr txBox="1"/>
          <p:nvPr/>
        </p:nvSpPr>
        <p:spPr>
          <a:xfrm>
            <a:off x="260059" y="1677798"/>
            <a:ext cx="352176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Bell MT" panose="02020503060305020303" pitchFamily="18" charset="0"/>
              </a:rPr>
              <a:t>If the learnings during the optimizations can be more readily employed , we can increase the productive period of the campaign.</a:t>
            </a:r>
          </a:p>
          <a:p>
            <a:pPr marL="342900" indent="-342900">
              <a:buFont typeface="Arial" panose="020B0604020202020204" pitchFamily="34" charset="0"/>
              <a:buChar char="•"/>
            </a:pPr>
            <a:endParaRPr lang="en-US" sz="2400" dirty="0">
              <a:solidFill>
                <a:schemeClr val="bg1"/>
              </a:solidFill>
              <a:latin typeface="Bell MT" panose="02020503060305020303" pitchFamily="18" charset="0"/>
            </a:endParaRPr>
          </a:p>
          <a:p>
            <a:pPr marL="342900" indent="-342900">
              <a:buFont typeface="Arial" panose="020B0604020202020204" pitchFamily="34" charset="0"/>
              <a:buChar char="•"/>
            </a:pPr>
            <a:r>
              <a:rPr lang="en-US" sz="2400" dirty="0">
                <a:solidFill>
                  <a:schemeClr val="bg1"/>
                </a:solidFill>
                <a:latin typeface="Bell MT" panose="02020503060305020303" pitchFamily="18" charset="0"/>
              </a:rPr>
              <a:t>Paid traffic also showed </a:t>
            </a:r>
            <a:r>
              <a:rPr lang="en-US" sz="2400" b="1" dirty="0">
                <a:solidFill>
                  <a:srgbClr val="FF0000"/>
                </a:solidFill>
                <a:latin typeface="Bell MT" panose="02020503060305020303" pitchFamily="18" charset="0"/>
              </a:rPr>
              <a:t>negative</a:t>
            </a:r>
            <a:r>
              <a:rPr lang="en-US" sz="2400" dirty="0">
                <a:solidFill>
                  <a:schemeClr val="bg1"/>
                </a:solidFill>
                <a:latin typeface="Bell MT" panose="02020503060305020303" pitchFamily="18" charset="0"/>
              </a:rPr>
              <a:t> slope and saturation as time passed.</a:t>
            </a:r>
          </a:p>
        </p:txBody>
      </p:sp>
      <p:sp>
        <p:nvSpPr>
          <p:cNvPr id="25" name="Freeform: Shape 24">
            <a:extLst>
              <a:ext uri="{FF2B5EF4-FFF2-40B4-BE49-F238E27FC236}">
                <a16:creationId xmlns:a16="http://schemas.microsoft.com/office/drawing/2014/main" id="{85BAA474-16F7-717B-9721-0A47B756C2E8}"/>
              </a:ext>
            </a:extLst>
          </p:cNvPr>
          <p:cNvSpPr/>
          <p:nvPr/>
        </p:nvSpPr>
        <p:spPr>
          <a:xfrm>
            <a:off x="6184853" y="3842158"/>
            <a:ext cx="1298127" cy="922789"/>
          </a:xfrm>
          <a:custGeom>
            <a:avLst/>
            <a:gdLst>
              <a:gd name="connsiteX0" fmla="*/ 14611 w 1298127"/>
              <a:gd name="connsiteY0" fmla="*/ 922789 h 922789"/>
              <a:gd name="connsiteX1" fmla="*/ 23000 w 1298127"/>
              <a:gd name="connsiteY1" fmla="*/ 704675 h 922789"/>
              <a:gd name="connsiteX2" fmla="*/ 14611 w 1298127"/>
              <a:gd name="connsiteY2" fmla="*/ 302003 h 922789"/>
              <a:gd name="connsiteX3" fmla="*/ 148835 w 1298127"/>
              <a:gd name="connsiteY3" fmla="*/ 268448 h 922789"/>
              <a:gd name="connsiteX4" fmla="*/ 375338 w 1298127"/>
              <a:gd name="connsiteY4" fmla="*/ 226503 h 922789"/>
              <a:gd name="connsiteX5" fmla="*/ 635397 w 1298127"/>
              <a:gd name="connsiteY5" fmla="*/ 176169 h 922789"/>
              <a:gd name="connsiteX6" fmla="*/ 660564 w 1298127"/>
              <a:gd name="connsiteY6" fmla="*/ 167780 h 922789"/>
              <a:gd name="connsiteX7" fmla="*/ 811565 w 1298127"/>
              <a:gd name="connsiteY7" fmla="*/ 142613 h 922789"/>
              <a:gd name="connsiteX8" fmla="*/ 861899 w 1298127"/>
              <a:gd name="connsiteY8" fmla="*/ 117446 h 922789"/>
              <a:gd name="connsiteX9" fmla="*/ 1004512 w 1298127"/>
              <a:gd name="connsiteY9" fmla="*/ 83890 h 922789"/>
              <a:gd name="connsiteX10" fmla="*/ 1080013 w 1298127"/>
              <a:gd name="connsiteY10" fmla="*/ 58723 h 922789"/>
              <a:gd name="connsiteX11" fmla="*/ 1147125 w 1298127"/>
              <a:gd name="connsiteY11" fmla="*/ 50334 h 922789"/>
              <a:gd name="connsiteX12" fmla="*/ 1272960 w 1298127"/>
              <a:gd name="connsiteY12" fmla="*/ 16778 h 922789"/>
              <a:gd name="connsiteX13" fmla="*/ 1298127 w 1298127"/>
              <a:gd name="connsiteY13" fmla="*/ 0 h 922789"/>
              <a:gd name="connsiteX14" fmla="*/ 1281349 w 1298127"/>
              <a:gd name="connsiteY14" fmla="*/ 25167 h 922789"/>
              <a:gd name="connsiteX15" fmla="*/ 1272960 w 1298127"/>
              <a:gd name="connsiteY15" fmla="*/ 276836 h 92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98127" h="922789">
                <a:moveTo>
                  <a:pt x="14611" y="922789"/>
                </a:moveTo>
                <a:cubicBezTo>
                  <a:pt x="17407" y="850084"/>
                  <a:pt x="23000" y="777433"/>
                  <a:pt x="23000" y="704675"/>
                </a:cubicBezTo>
                <a:cubicBezTo>
                  <a:pt x="23000" y="570422"/>
                  <a:pt x="-22599" y="430997"/>
                  <a:pt x="14611" y="302003"/>
                </a:cubicBezTo>
                <a:cubicBezTo>
                  <a:pt x="27393" y="257692"/>
                  <a:pt x="103695" y="277896"/>
                  <a:pt x="148835" y="268448"/>
                </a:cubicBezTo>
                <a:cubicBezTo>
                  <a:pt x="223991" y="252718"/>
                  <a:pt x="300104" y="241857"/>
                  <a:pt x="375338" y="226503"/>
                </a:cubicBezTo>
                <a:cubicBezTo>
                  <a:pt x="636785" y="173147"/>
                  <a:pt x="476243" y="193853"/>
                  <a:pt x="635397" y="176169"/>
                </a:cubicBezTo>
                <a:cubicBezTo>
                  <a:pt x="643786" y="173373"/>
                  <a:pt x="651918" y="169633"/>
                  <a:pt x="660564" y="167780"/>
                </a:cubicBezTo>
                <a:cubicBezTo>
                  <a:pt x="721510" y="154720"/>
                  <a:pt x="754013" y="150835"/>
                  <a:pt x="811565" y="142613"/>
                </a:cubicBezTo>
                <a:cubicBezTo>
                  <a:pt x="828343" y="134224"/>
                  <a:pt x="844233" y="123755"/>
                  <a:pt x="861899" y="117446"/>
                </a:cubicBezTo>
                <a:cubicBezTo>
                  <a:pt x="891021" y="107045"/>
                  <a:pt x="976939" y="91549"/>
                  <a:pt x="1004512" y="83890"/>
                </a:cubicBezTo>
                <a:cubicBezTo>
                  <a:pt x="1030073" y="76790"/>
                  <a:pt x="1054190" y="64799"/>
                  <a:pt x="1080013" y="58723"/>
                </a:cubicBezTo>
                <a:cubicBezTo>
                  <a:pt x="1101958" y="53559"/>
                  <a:pt x="1124887" y="54040"/>
                  <a:pt x="1147125" y="50334"/>
                </a:cubicBezTo>
                <a:cubicBezTo>
                  <a:pt x="1197044" y="42014"/>
                  <a:pt x="1230274" y="38121"/>
                  <a:pt x="1272960" y="16778"/>
                </a:cubicBezTo>
                <a:cubicBezTo>
                  <a:pt x="1281978" y="12269"/>
                  <a:pt x="1289738" y="5593"/>
                  <a:pt x="1298127" y="0"/>
                </a:cubicBezTo>
                <a:cubicBezTo>
                  <a:pt x="1292534" y="8389"/>
                  <a:pt x="1282462" y="15146"/>
                  <a:pt x="1281349" y="25167"/>
                </a:cubicBezTo>
                <a:cubicBezTo>
                  <a:pt x="1272262" y="106954"/>
                  <a:pt x="1272960" y="193381"/>
                  <a:pt x="1272960" y="276836"/>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EE1CF2B-EC38-5AAF-BC73-6C90B9373212}"/>
              </a:ext>
            </a:extLst>
          </p:cNvPr>
          <p:cNvPicPr>
            <a:picLocks noChangeAspect="1"/>
          </p:cNvPicPr>
          <p:nvPr/>
        </p:nvPicPr>
        <p:blipFill>
          <a:blip r:embed="rId4"/>
          <a:stretch>
            <a:fillRect/>
          </a:stretch>
        </p:blipFill>
        <p:spPr>
          <a:xfrm>
            <a:off x="5025005" y="1677797"/>
            <a:ext cx="5687735" cy="3803951"/>
          </a:xfrm>
          <a:prstGeom prst="rect">
            <a:avLst/>
          </a:prstGeom>
        </p:spPr>
      </p:pic>
      <p:cxnSp>
        <p:nvCxnSpPr>
          <p:cNvPr id="9" name="Straight Arrow Connector 8">
            <a:extLst>
              <a:ext uri="{FF2B5EF4-FFF2-40B4-BE49-F238E27FC236}">
                <a16:creationId xmlns:a16="http://schemas.microsoft.com/office/drawing/2014/main" id="{ACD1700B-020B-83F3-7F95-A88A8CF27676}"/>
              </a:ext>
            </a:extLst>
          </p:cNvPr>
          <p:cNvCxnSpPr>
            <a:cxnSpLocks/>
          </p:cNvCxnSpPr>
          <p:nvPr/>
        </p:nvCxnSpPr>
        <p:spPr>
          <a:xfrm flipH="1">
            <a:off x="8338657" y="2114026"/>
            <a:ext cx="654341" cy="268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59C6125-6C7D-29D8-B518-1CB94CBB51DE}"/>
              </a:ext>
            </a:extLst>
          </p:cNvPr>
          <p:cNvSpPr txBox="1"/>
          <p:nvPr/>
        </p:nvSpPr>
        <p:spPr>
          <a:xfrm>
            <a:off x="8992997" y="1677797"/>
            <a:ext cx="1652631" cy="1323439"/>
          </a:xfrm>
          <a:prstGeom prst="rect">
            <a:avLst/>
          </a:prstGeom>
          <a:noFill/>
        </p:spPr>
        <p:txBody>
          <a:bodyPr wrap="square" rtlCol="0">
            <a:spAutoFit/>
          </a:bodyPr>
          <a:lstStyle/>
          <a:p>
            <a:r>
              <a:rPr lang="en-US" sz="1600" dirty="0"/>
              <a:t>We can see that the slope remains negative and flat since July.</a:t>
            </a:r>
          </a:p>
        </p:txBody>
      </p:sp>
      <p:sp>
        <p:nvSpPr>
          <p:cNvPr id="12" name="TextBox 11">
            <a:extLst>
              <a:ext uri="{FF2B5EF4-FFF2-40B4-BE49-F238E27FC236}">
                <a16:creationId xmlns:a16="http://schemas.microsoft.com/office/drawing/2014/main" id="{DB3F677E-4090-DD98-54E8-3D8927632D5B}"/>
              </a:ext>
            </a:extLst>
          </p:cNvPr>
          <p:cNvSpPr txBox="1"/>
          <p:nvPr/>
        </p:nvSpPr>
        <p:spPr>
          <a:xfrm>
            <a:off x="4304951" y="5713237"/>
            <a:ext cx="7358493" cy="461665"/>
          </a:xfrm>
          <a:prstGeom prst="rect">
            <a:avLst/>
          </a:prstGeom>
          <a:noFill/>
        </p:spPr>
        <p:txBody>
          <a:bodyPr wrap="square" rtlCol="0">
            <a:spAutoFit/>
          </a:bodyPr>
          <a:lstStyle/>
          <a:p>
            <a:r>
              <a:rPr lang="en-US" sz="2400" dirty="0">
                <a:solidFill>
                  <a:schemeClr val="bg1"/>
                </a:solidFill>
                <a:latin typeface="Bell MT" panose="02020503060305020303" pitchFamily="18" charset="0"/>
              </a:rPr>
              <a:t>A negative or flat slope indicates the campaign saturation.</a:t>
            </a:r>
          </a:p>
        </p:txBody>
      </p:sp>
    </p:spTree>
    <p:extLst>
      <p:ext uri="{BB962C8B-B14F-4D97-AF65-F5344CB8AC3E}">
        <p14:creationId xmlns:p14="http://schemas.microsoft.com/office/powerpoint/2010/main" val="422257835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3" descr="People look at the document">
            <a:extLst>
              <a:ext uri="{FF2B5EF4-FFF2-40B4-BE49-F238E27FC236}">
                <a16:creationId xmlns:a16="http://schemas.microsoft.com/office/drawing/2014/main" id="{3473867A-FBFD-45C7-BD5B-FDE711A8EC8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object 3" descr="Blue rectangle">
            <a:extLst>
              <a:ext uri="{FF2B5EF4-FFF2-40B4-BE49-F238E27FC236}">
                <a16:creationId xmlns:a16="http://schemas.microsoft.com/office/drawing/2014/main" id="{33BB357B-B238-4C43-8242-F33D9E1D4905}"/>
              </a:ext>
            </a:extLst>
          </p:cNvPr>
          <p:cNvSpPr/>
          <p:nvPr/>
        </p:nvSpPr>
        <p:spPr>
          <a:xfrm>
            <a:off x="38157"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7" name="Oval 6" descr="Beige oval">
            <a:extLst>
              <a:ext uri="{FF2B5EF4-FFF2-40B4-BE49-F238E27FC236}">
                <a16:creationId xmlns:a16="http://schemas.microsoft.com/office/drawing/2014/main" id="{5E8475D7-5EB4-4E70-AD4D-D32B1FB40E6E}"/>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1F16D174-C1FB-4494-B78F-EFF7C645AE6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8</a:t>
            </a:fld>
            <a:endParaRPr lang="en-US" dirty="0"/>
          </a:p>
        </p:txBody>
      </p:sp>
      <p:sp>
        <p:nvSpPr>
          <p:cNvPr id="34" name="TextBox 33">
            <a:extLst>
              <a:ext uri="{FF2B5EF4-FFF2-40B4-BE49-F238E27FC236}">
                <a16:creationId xmlns:a16="http://schemas.microsoft.com/office/drawing/2014/main" id="{305CCF1B-6AF0-5D58-A06C-D7E9A30957B8}"/>
              </a:ext>
            </a:extLst>
          </p:cNvPr>
          <p:cNvSpPr txBox="1"/>
          <p:nvPr/>
        </p:nvSpPr>
        <p:spPr>
          <a:xfrm>
            <a:off x="-4800" y="831413"/>
            <a:ext cx="12196800" cy="523220"/>
          </a:xfrm>
          <a:prstGeom prst="rect">
            <a:avLst/>
          </a:prstGeom>
          <a:solidFill>
            <a:schemeClr val="accent2"/>
          </a:solidFill>
        </p:spPr>
        <p:txBody>
          <a:bodyPr wrap="square" rtlCol="0">
            <a:spAutoFit/>
          </a:bodyPr>
          <a:lstStyle/>
          <a:p>
            <a:pPr algn="ctr"/>
            <a:r>
              <a:rPr lang="en-US" sz="2800" b="1" dirty="0">
                <a:solidFill>
                  <a:schemeClr val="bg1"/>
                </a:solidFill>
                <a:latin typeface="Bell MT" panose="02020503060305020303" pitchFamily="18" charset="0"/>
              </a:rPr>
              <a:t>More than 8 conversions a day looks unlikely.</a:t>
            </a:r>
            <a:endParaRPr lang="en-US" sz="2800" dirty="0">
              <a:latin typeface="Bell MT" panose="02020503060305020303" pitchFamily="18" charset="0"/>
            </a:endParaRPr>
          </a:p>
        </p:txBody>
      </p:sp>
      <p:sp>
        <p:nvSpPr>
          <p:cNvPr id="25" name="Freeform: Shape 24">
            <a:extLst>
              <a:ext uri="{FF2B5EF4-FFF2-40B4-BE49-F238E27FC236}">
                <a16:creationId xmlns:a16="http://schemas.microsoft.com/office/drawing/2014/main" id="{85BAA474-16F7-717B-9721-0A47B756C2E8}"/>
              </a:ext>
            </a:extLst>
          </p:cNvPr>
          <p:cNvSpPr/>
          <p:nvPr/>
        </p:nvSpPr>
        <p:spPr>
          <a:xfrm>
            <a:off x="6184853" y="3842158"/>
            <a:ext cx="1298127" cy="922789"/>
          </a:xfrm>
          <a:custGeom>
            <a:avLst/>
            <a:gdLst>
              <a:gd name="connsiteX0" fmla="*/ 14611 w 1298127"/>
              <a:gd name="connsiteY0" fmla="*/ 922789 h 922789"/>
              <a:gd name="connsiteX1" fmla="*/ 23000 w 1298127"/>
              <a:gd name="connsiteY1" fmla="*/ 704675 h 922789"/>
              <a:gd name="connsiteX2" fmla="*/ 14611 w 1298127"/>
              <a:gd name="connsiteY2" fmla="*/ 302003 h 922789"/>
              <a:gd name="connsiteX3" fmla="*/ 148835 w 1298127"/>
              <a:gd name="connsiteY3" fmla="*/ 268448 h 922789"/>
              <a:gd name="connsiteX4" fmla="*/ 375338 w 1298127"/>
              <a:gd name="connsiteY4" fmla="*/ 226503 h 922789"/>
              <a:gd name="connsiteX5" fmla="*/ 635397 w 1298127"/>
              <a:gd name="connsiteY5" fmla="*/ 176169 h 922789"/>
              <a:gd name="connsiteX6" fmla="*/ 660564 w 1298127"/>
              <a:gd name="connsiteY6" fmla="*/ 167780 h 922789"/>
              <a:gd name="connsiteX7" fmla="*/ 811565 w 1298127"/>
              <a:gd name="connsiteY7" fmla="*/ 142613 h 922789"/>
              <a:gd name="connsiteX8" fmla="*/ 861899 w 1298127"/>
              <a:gd name="connsiteY8" fmla="*/ 117446 h 922789"/>
              <a:gd name="connsiteX9" fmla="*/ 1004512 w 1298127"/>
              <a:gd name="connsiteY9" fmla="*/ 83890 h 922789"/>
              <a:gd name="connsiteX10" fmla="*/ 1080013 w 1298127"/>
              <a:gd name="connsiteY10" fmla="*/ 58723 h 922789"/>
              <a:gd name="connsiteX11" fmla="*/ 1147125 w 1298127"/>
              <a:gd name="connsiteY11" fmla="*/ 50334 h 922789"/>
              <a:gd name="connsiteX12" fmla="*/ 1272960 w 1298127"/>
              <a:gd name="connsiteY12" fmla="*/ 16778 h 922789"/>
              <a:gd name="connsiteX13" fmla="*/ 1298127 w 1298127"/>
              <a:gd name="connsiteY13" fmla="*/ 0 h 922789"/>
              <a:gd name="connsiteX14" fmla="*/ 1281349 w 1298127"/>
              <a:gd name="connsiteY14" fmla="*/ 25167 h 922789"/>
              <a:gd name="connsiteX15" fmla="*/ 1272960 w 1298127"/>
              <a:gd name="connsiteY15" fmla="*/ 276836 h 922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98127" h="922789">
                <a:moveTo>
                  <a:pt x="14611" y="922789"/>
                </a:moveTo>
                <a:cubicBezTo>
                  <a:pt x="17407" y="850084"/>
                  <a:pt x="23000" y="777433"/>
                  <a:pt x="23000" y="704675"/>
                </a:cubicBezTo>
                <a:cubicBezTo>
                  <a:pt x="23000" y="570422"/>
                  <a:pt x="-22599" y="430997"/>
                  <a:pt x="14611" y="302003"/>
                </a:cubicBezTo>
                <a:cubicBezTo>
                  <a:pt x="27393" y="257692"/>
                  <a:pt x="103695" y="277896"/>
                  <a:pt x="148835" y="268448"/>
                </a:cubicBezTo>
                <a:cubicBezTo>
                  <a:pt x="223991" y="252718"/>
                  <a:pt x="300104" y="241857"/>
                  <a:pt x="375338" y="226503"/>
                </a:cubicBezTo>
                <a:cubicBezTo>
                  <a:pt x="636785" y="173147"/>
                  <a:pt x="476243" y="193853"/>
                  <a:pt x="635397" y="176169"/>
                </a:cubicBezTo>
                <a:cubicBezTo>
                  <a:pt x="643786" y="173373"/>
                  <a:pt x="651918" y="169633"/>
                  <a:pt x="660564" y="167780"/>
                </a:cubicBezTo>
                <a:cubicBezTo>
                  <a:pt x="721510" y="154720"/>
                  <a:pt x="754013" y="150835"/>
                  <a:pt x="811565" y="142613"/>
                </a:cubicBezTo>
                <a:cubicBezTo>
                  <a:pt x="828343" y="134224"/>
                  <a:pt x="844233" y="123755"/>
                  <a:pt x="861899" y="117446"/>
                </a:cubicBezTo>
                <a:cubicBezTo>
                  <a:pt x="891021" y="107045"/>
                  <a:pt x="976939" y="91549"/>
                  <a:pt x="1004512" y="83890"/>
                </a:cubicBezTo>
                <a:cubicBezTo>
                  <a:pt x="1030073" y="76790"/>
                  <a:pt x="1054190" y="64799"/>
                  <a:pt x="1080013" y="58723"/>
                </a:cubicBezTo>
                <a:cubicBezTo>
                  <a:pt x="1101958" y="53559"/>
                  <a:pt x="1124887" y="54040"/>
                  <a:pt x="1147125" y="50334"/>
                </a:cubicBezTo>
                <a:cubicBezTo>
                  <a:pt x="1197044" y="42014"/>
                  <a:pt x="1230274" y="38121"/>
                  <a:pt x="1272960" y="16778"/>
                </a:cubicBezTo>
                <a:cubicBezTo>
                  <a:pt x="1281978" y="12269"/>
                  <a:pt x="1289738" y="5593"/>
                  <a:pt x="1298127" y="0"/>
                </a:cubicBezTo>
                <a:cubicBezTo>
                  <a:pt x="1292534" y="8389"/>
                  <a:pt x="1282462" y="15146"/>
                  <a:pt x="1281349" y="25167"/>
                </a:cubicBezTo>
                <a:cubicBezTo>
                  <a:pt x="1272262" y="106954"/>
                  <a:pt x="1272960" y="193381"/>
                  <a:pt x="1272960" y="276836"/>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33279CD-D265-2462-8A48-0E46D0E4E716}"/>
              </a:ext>
            </a:extLst>
          </p:cNvPr>
          <p:cNvSpPr txBox="1"/>
          <p:nvPr/>
        </p:nvSpPr>
        <p:spPr>
          <a:xfrm>
            <a:off x="2122415" y="1570162"/>
            <a:ext cx="7852095" cy="830997"/>
          </a:xfrm>
          <a:prstGeom prst="rect">
            <a:avLst/>
          </a:prstGeom>
          <a:noFill/>
        </p:spPr>
        <p:txBody>
          <a:bodyPr wrap="square" rtlCol="0">
            <a:spAutoFit/>
          </a:bodyPr>
          <a:lstStyle/>
          <a:p>
            <a:r>
              <a:rPr lang="en-US" sz="2400" dirty="0">
                <a:solidFill>
                  <a:schemeClr val="bg1"/>
                </a:solidFill>
                <a:latin typeface="Bell MT" panose="02020503060305020303" pitchFamily="18" charset="0"/>
              </a:rPr>
              <a:t>Daily average conversion:</a:t>
            </a:r>
            <a:r>
              <a:rPr lang="en-US" sz="2400" b="1" dirty="0">
                <a:solidFill>
                  <a:srgbClr val="FF0000"/>
                </a:solidFill>
                <a:latin typeface="Bell MT" panose="02020503060305020303" pitchFamily="18" charset="0"/>
              </a:rPr>
              <a:t>3.8</a:t>
            </a:r>
          </a:p>
          <a:p>
            <a:r>
              <a:rPr lang="en-US" sz="2400" dirty="0">
                <a:solidFill>
                  <a:schemeClr val="bg1"/>
                </a:solidFill>
                <a:latin typeface="Bell MT" panose="02020503060305020303" pitchFamily="18" charset="0"/>
              </a:rPr>
              <a:t>Max conversion:</a:t>
            </a:r>
            <a:r>
              <a:rPr lang="en-US" sz="2400" b="1" dirty="0">
                <a:solidFill>
                  <a:srgbClr val="FF0000"/>
                </a:solidFill>
                <a:latin typeface="Bell MT" panose="02020503060305020303" pitchFamily="18" charset="0"/>
              </a:rPr>
              <a:t>16</a:t>
            </a:r>
          </a:p>
        </p:txBody>
      </p:sp>
      <p:pic>
        <p:nvPicPr>
          <p:cNvPr id="8" name="Picture 7">
            <a:extLst>
              <a:ext uri="{FF2B5EF4-FFF2-40B4-BE49-F238E27FC236}">
                <a16:creationId xmlns:a16="http://schemas.microsoft.com/office/drawing/2014/main" id="{C40EA1C4-BE79-A707-568C-35590D267015}"/>
              </a:ext>
            </a:extLst>
          </p:cNvPr>
          <p:cNvPicPr>
            <a:picLocks noChangeAspect="1"/>
          </p:cNvPicPr>
          <p:nvPr/>
        </p:nvPicPr>
        <p:blipFill>
          <a:blip r:embed="rId4"/>
          <a:stretch>
            <a:fillRect/>
          </a:stretch>
        </p:blipFill>
        <p:spPr>
          <a:xfrm>
            <a:off x="3764726" y="2457205"/>
            <a:ext cx="4657748" cy="3298222"/>
          </a:xfrm>
          <a:prstGeom prst="rect">
            <a:avLst/>
          </a:prstGeom>
        </p:spPr>
      </p:pic>
      <p:sp>
        <p:nvSpPr>
          <p:cNvPr id="10" name="TextBox 9">
            <a:extLst>
              <a:ext uri="{FF2B5EF4-FFF2-40B4-BE49-F238E27FC236}">
                <a16:creationId xmlns:a16="http://schemas.microsoft.com/office/drawing/2014/main" id="{9143ED3A-31A2-509B-D19C-2A429B2B67E9}"/>
              </a:ext>
            </a:extLst>
          </p:cNvPr>
          <p:cNvSpPr txBox="1"/>
          <p:nvPr/>
        </p:nvSpPr>
        <p:spPr>
          <a:xfrm>
            <a:off x="2785145" y="6126631"/>
            <a:ext cx="7038364" cy="461665"/>
          </a:xfrm>
          <a:prstGeom prst="rect">
            <a:avLst/>
          </a:prstGeom>
          <a:noFill/>
        </p:spPr>
        <p:txBody>
          <a:bodyPr wrap="square" rtlCol="0">
            <a:spAutoFit/>
          </a:bodyPr>
          <a:lstStyle/>
          <a:p>
            <a:r>
              <a:rPr lang="en-US" sz="2400" dirty="0">
                <a:solidFill>
                  <a:schemeClr val="bg1"/>
                </a:solidFill>
                <a:latin typeface="Bell MT" panose="02020503060305020303" pitchFamily="18" charset="0"/>
              </a:rPr>
              <a:t>This indicates most of the conversions will be under 7.</a:t>
            </a:r>
          </a:p>
        </p:txBody>
      </p:sp>
    </p:spTree>
    <p:extLst>
      <p:ext uri="{BB962C8B-B14F-4D97-AF65-F5344CB8AC3E}">
        <p14:creationId xmlns:p14="http://schemas.microsoft.com/office/powerpoint/2010/main" val="15004563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a:lstStyle/>
          <a:p>
            <a:fld id="{82EE24B5-652C-4DB5-B7C3-B5BBEC1280B1}" type="slidenum">
              <a:rPr lang="en-US" smtClean="0"/>
              <a:t>9</a:t>
            </a:fld>
            <a:endParaRPr lang="en-US" dirty="0"/>
          </a:p>
        </p:txBody>
      </p:sp>
      <p:pic>
        <p:nvPicPr>
          <p:cNvPr id="4" name="Picture Placeholder 11" descr="Two men near laptop ">
            <a:extLst>
              <a:ext uri="{FF2B5EF4-FFF2-40B4-BE49-F238E27FC236}">
                <a16:creationId xmlns:a16="http://schemas.microsoft.com/office/drawing/2014/main" id="{509FA566-1699-4388-B44C-C3EE5EC0516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flipH="1">
            <a:off x="0" y="2"/>
            <a:ext cx="6256751" cy="6857998"/>
          </a:xfrm>
          <a:prstGeom prst="rect">
            <a:avLst/>
          </a:prstGeom>
        </p:spPr>
      </p:pic>
      <p:sp>
        <p:nvSpPr>
          <p:cNvPr id="5" name="object 3" descr="Beige rectangle">
            <a:extLst>
              <a:ext uri="{FF2B5EF4-FFF2-40B4-BE49-F238E27FC236}">
                <a16:creationId xmlns:a16="http://schemas.microsoft.com/office/drawing/2014/main" id="{857A0168-DBD5-47D4-A751-3B39262D8254}"/>
              </a:ext>
            </a:extLst>
          </p:cNvPr>
          <p:cNvSpPr/>
          <p:nvPr/>
        </p:nvSpPr>
        <p:spPr>
          <a:xfrm>
            <a:off x="8355283" y="836613"/>
            <a:ext cx="3307960" cy="5184775"/>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7F009843-AFA3-44E8-B7D5-3F39B363C92E}"/>
              </a:ext>
            </a:extLst>
          </p:cNvPr>
          <p:cNvSpPr/>
          <p:nvPr/>
        </p:nvSpPr>
        <p:spPr>
          <a:xfrm>
            <a:off x="6226175" y="1"/>
            <a:ext cx="5056205" cy="6857999"/>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8" name="Text Placeholder 3">
            <a:extLst>
              <a:ext uri="{FF2B5EF4-FFF2-40B4-BE49-F238E27FC236}">
                <a16:creationId xmlns:a16="http://schemas.microsoft.com/office/drawing/2014/main" id="{FC6730AE-386B-426F-9F29-221DCC5F714D}"/>
              </a:ext>
            </a:extLst>
          </p:cNvPr>
          <p:cNvSpPr txBox="1">
            <a:spLocks/>
          </p:cNvSpPr>
          <p:nvPr/>
        </p:nvSpPr>
        <p:spPr>
          <a:xfrm>
            <a:off x="6668417" y="1418982"/>
            <a:ext cx="4514107" cy="160681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F0000"/>
                </a:solidFill>
              </a:rPr>
              <a:t> </a:t>
            </a:r>
            <a:r>
              <a:rPr lang="en-US" sz="1800" b="1" dirty="0">
                <a:solidFill>
                  <a:srgbClr val="FF0000"/>
                </a:solidFill>
                <a:latin typeface="Bell MT" panose="02020503060305020303" pitchFamily="18" charset="0"/>
              </a:rPr>
              <a:t>Omni Channel</a:t>
            </a:r>
            <a:r>
              <a:rPr lang="en-US" sz="1800" dirty="0">
                <a:solidFill>
                  <a:schemeClr val="bg2">
                    <a:lumMod val="20000"/>
                    <a:lumOff val="80000"/>
                  </a:schemeClr>
                </a:solidFill>
                <a:latin typeface="Bell MT" panose="02020503060305020303" pitchFamily="18" charset="0"/>
              </a:rPr>
              <a:t>: Evaluation of the customer journey from introduction to conversion is warranted. We may want to leverage our analytics attribution models to understand if users are being introduced and converted on single channels.</a:t>
            </a:r>
          </a:p>
        </p:txBody>
      </p:sp>
      <p:pic>
        <p:nvPicPr>
          <p:cNvPr id="9" name="Picture Placeholder 27" descr="Check mark">
            <a:extLst>
              <a:ext uri="{FF2B5EF4-FFF2-40B4-BE49-F238E27FC236}">
                <a16:creationId xmlns:a16="http://schemas.microsoft.com/office/drawing/2014/main" id="{9FC370A7-FF9A-42B0-9C14-95C57A9BC6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173084" y="1342787"/>
            <a:ext cx="720000" cy="720000"/>
          </a:xfrm>
          <a:prstGeom prst="rect">
            <a:avLst/>
          </a:prstGeom>
        </p:spPr>
      </p:pic>
      <p:pic>
        <p:nvPicPr>
          <p:cNvPr id="10" name="Picture Placeholder 29" descr="Check mark">
            <a:extLst>
              <a:ext uri="{FF2B5EF4-FFF2-40B4-BE49-F238E27FC236}">
                <a16:creationId xmlns:a16="http://schemas.microsoft.com/office/drawing/2014/main" id="{1630545B-ED3D-48DD-8CD5-CB200AA2D79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173084" y="2982589"/>
            <a:ext cx="720000" cy="719999"/>
          </a:xfrm>
          <a:prstGeom prst="rect">
            <a:avLst/>
          </a:prstGeom>
        </p:spPr>
      </p:pic>
      <p:sp>
        <p:nvSpPr>
          <p:cNvPr id="11" name="Text Placeholder 17">
            <a:extLst>
              <a:ext uri="{FF2B5EF4-FFF2-40B4-BE49-F238E27FC236}">
                <a16:creationId xmlns:a16="http://schemas.microsoft.com/office/drawing/2014/main" id="{186A1D66-9F36-434B-9677-0FE61760AB97}"/>
              </a:ext>
            </a:extLst>
          </p:cNvPr>
          <p:cNvSpPr txBox="1">
            <a:spLocks/>
          </p:cNvSpPr>
          <p:nvPr/>
        </p:nvSpPr>
        <p:spPr>
          <a:xfrm>
            <a:off x="6738433" y="3072138"/>
            <a:ext cx="4444091" cy="19703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F0000"/>
                </a:solidFill>
                <a:latin typeface="Bell MT" panose="02020503060305020303" pitchFamily="18" charset="0"/>
              </a:rPr>
              <a:t>Overleveraged</a:t>
            </a:r>
            <a:r>
              <a:rPr lang="en-US" sz="2000" dirty="0">
                <a:solidFill>
                  <a:schemeClr val="bg2">
                    <a:lumMod val="20000"/>
                    <a:lumOff val="80000"/>
                  </a:schemeClr>
                </a:solidFill>
                <a:latin typeface="Bell MT" panose="02020503060305020303" pitchFamily="18" charset="0"/>
              </a:rPr>
              <a:t>: We may be overleveraged on organic because if these are generic keywords, we can lose the traffic with a Google algorithm update. We should use Google Search Console to understand our keyword intent.</a:t>
            </a:r>
          </a:p>
        </p:txBody>
      </p:sp>
      <p:pic>
        <p:nvPicPr>
          <p:cNvPr id="12" name="Picture Placeholder 31" descr="Check mark">
            <a:extLst>
              <a:ext uri="{FF2B5EF4-FFF2-40B4-BE49-F238E27FC236}">
                <a16:creationId xmlns:a16="http://schemas.microsoft.com/office/drawing/2014/main" id="{33C53E5C-0A10-46F8-9546-AB2C675452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6191969" y="4954842"/>
            <a:ext cx="720000" cy="719999"/>
          </a:xfrm>
          <a:prstGeom prst="rect">
            <a:avLst/>
          </a:prstGeom>
        </p:spPr>
      </p:pic>
      <p:sp>
        <p:nvSpPr>
          <p:cNvPr id="13" name="Text Placeholder 19">
            <a:extLst>
              <a:ext uri="{FF2B5EF4-FFF2-40B4-BE49-F238E27FC236}">
                <a16:creationId xmlns:a16="http://schemas.microsoft.com/office/drawing/2014/main" id="{8744334E-DF9D-4600-8180-292072510183}"/>
              </a:ext>
            </a:extLst>
          </p:cNvPr>
          <p:cNvSpPr txBox="1">
            <a:spLocks/>
          </p:cNvSpPr>
          <p:nvPr/>
        </p:nvSpPr>
        <p:spPr>
          <a:xfrm>
            <a:off x="6738433" y="5099374"/>
            <a:ext cx="4543947" cy="161409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FF0000"/>
                </a:solidFill>
                <a:latin typeface="Bell MT" panose="02020503060305020303" pitchFamily="18" charset="0"/>
              </a:rPr>
              <a:t>Optimizations</a:t>
            </a:r>
            <a:r>
              <a:rPr lang="en-US" sz="2000" dirty="0">
                <a:solidFill>
                  <a:schemeClr val="bg2">
                    <a:lumMod val="20000"/>
                    <a:lumOff val="80000"/>
                  </a:schemeClr>
                </a:solidFill>
                <a:latin typeface="Bell MT" panose="02020503060305020303" pitchFamily="18" charset="0"/>
              </a:rPr>
              <a:t>: We need to have a clear understanding of what optimization were done during the first 3months of the campaign. If we can reproduce </a:t>
            </a:r>
            <a:r>
              <a:rPr lang="en-US" sz="2000" dirty="0" err="1">
                <a:solidFill>
                  <a:schemeClr val="bg2">
                    <a:lumMod val="20000"/>
                    <a:lumOff val="80000"/>
                  </a:schemeClr>
                </a:solidFill>
                <a:latin typeface="Bell MT" panose="02020503060305020303" pitchFamily="18" charset="0"/>
              </a:rPr>
              <a:t>them,we</a:t>
            </a:r>
            <a:r>
              <a:rPr lang="en-US" sz="2000" dirty="0">
                <a:solidFill>
                  <a:schemeClr val="bg2">
                    <a:lumMod val="20000"/>
                    <a:lumOff val="80000"/>
                  </a:schemeClr>
                </a:solidFill>
                <a:latin typeface="Bell MT" panose="02020503060305020303" pitchFamily="18" charset="0"/>
              </a:rPr>
              <a:t> can extend the productive period of the campaign</a:t>
            </a:r>
            <a:r>
              <a:rPr lang="en-US" sz="2000" dirty="0">
                <a:solidFill>
                  <a:schemeClr val="bg2">
                    <a:lumMod val="20000"/>
                    <a:lumOff val="80000"/>
                  </a:schemeClr>
                </a:solidFill>
              </a:rPr>
              <a:t>.</a:t>
            </a:r>
          </a:p>
        </p:txBody>
      </p:sp>
      <p:sp>
        <p:nvSpPr>
          <p:cNvPr id="14" name="object 27" descr="Beige rectangle">
            <a:extLst>
              <a:ext uri="{FF2B5EF4-FFF2-40B4-BE49-F238E27FC236}">
                <a16:creationId xmlns:a16="http://schemas.microsoft.com/office/drawing/2014/main" id="{7F820741-8871-4D59-8ED1-466FEFD2AF94}"/>
              </a:ext>
            </a:extLst>
          </p:cNvPr>
          <p:cNvSpPr/>
          <p:nvPr/>
        </p:nvSpPr>
        <p:spPr>
          <a:xfrm flipV="1">
            <a:off x="6464937" y="1060500"/>
            <a:ext cx="2412000" cy="75489"/>
          </a:xfrm>
          <a:custGeom>
            <a:avLst/>
            <a:gdLst/>
            <a:ahLst/>
            <a:cxnLst/>
            <a:rect l="l" t="t" r="r" b="b"/>
            <a:pathLst>
              <a:path w="2501265">
                <a:moveTo>
                  <a:pt x="0" y="0"/>
                </a:moveTo>
                <a:lnTo>
                  <a:pt x="2500883"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95668119-9603-4701-8EEC-F2E48B808491}"/>
              </a:ext>
            </a:extLst>
          </p:cNvPr>
          <p:cNvSpPr>
            <a:spLocks noGrp="1"/>
          </p:cNvSpPr>
          <p:nvPr>
            <p:ph type="title"/>
          </p:nvPr>
        </p:nvSpPr>
        <p:spPr>
          <a:xfrm>
            <a:off x="6359548" y="76279"/>
            <a:ext cx="4421229" cy="1325563"/>
          </a:xfrm>
        </p:spPr>
        <p:txBody>
          <a:bodyPr/>
          <a:lstStyle/>
          <a:p>
            <a:r>
              <a:rPr lang="en-US" dirty="0">
                <a:solidFill>
                  <a:schemeClr val="bg1"/>
                </a:solidFill>
              </a:rPr>
              <a:t>Recommendations</a:t>
            </a:r>
            <a:endParaRPr lang="en-US" dirty="0"/>
          </a:p>
        </p:txBody>
      </p:sp>
    </p:spTree>
    <p:extLst>
      <p:ext uri="{BB962C8B-B14F-4D97-AF65-F5344CB8AC3E}">
        <p14:creationId xmlns:p14="http://schemas.microsoft.com/office/powerpoint/2010/main" val="3298964373"/>
      </p:ext>
    </p:extLst>
  </p:cSld>
  <p:clrMapOvr>
    <a:masterClrMapping/>
  </p:clrMapOvr>
  <p:transition spd="slow">
    <p:wipe/>
  </p:transition>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118CE8-9293-4220-BA3B-5D353B13ABC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Professional services marketing plan</Template>
  <TotalTime>187</TotalTime>
  <Words>493</Words>
  <Application>Microsoft Office PowerPoint</Application>
  <PresentationFormat>Widescreen</PresentationFormat>
  <Paragraphs>72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vt:lpstr>
      <vt:lpstr>Bell MT</vt:lpstr>
      <vt:lpstr>Calibri</vt:lpstr>
      <vt:lpstr>Gill Sans MT</vt:lpstr>
      <vt:lpstr>Office Theme</vt:lpstr>
      <vt:lpstr>Marketing Campaign Analysis Report</vt:lpstr>
      <vt:lpstr>Overview</vt:lpstr>
      <vt:lpstr>Management Requests</vt:lpstr>
      <vt:lpstr>Methodology</vt:lpstr>
      <vt:lpstr>Analysis and Insights</vt:lpstr>
      <vt:lpstr>PowerPoint Presentation</vt:lpstr>
      <vt:lpstr>PowerPoint Presentation</vt:lpstr>
      <vt:lpstr>PowerPoint Presentation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Analysis Report</dc:title>
  <dc:creator>Manendra Mazumder</dc:creator>
  <cp:lastModifiedBy>Manendra Mazumder</cp:lastModifiedBy>
  <cp:revision>12</cp:revision>
  <dcterms:created xsi:type="dcterms:W3CDTF">2023-07-20T16:13:04Z</dcterms:created>
  <dcterms:modified xsi:type="dcterms:W3CDTF">2023-09-19T09:34:10Z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