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5" r:id="rId15"/>
    <p:sldId id="277" r:id="rId16"/>
    <p:sldId id="268" r:id="rId17"/>
    <p:sldId id="26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>
      <p:cViewPr varScale="1">
        <p:scale>
          <a:sx n="103" d="100"/>
          <a:sy n="103" d="100"/>
        </p:scale>
        <p:origin x="-16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noProof="0" dirty="0" err="1" smtClean="0"/>
              <a:t>Titelmasterformat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durch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Klicken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bearbeiten</a:t>
            </a:r>
            <a:endParaRPr kumimoji="0"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kumimoji="0"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6171AA-F76A-450F-847B-7256480C5191}" type="datetimeFigureOut">
              <a:rPr lang="de-DE" smtClean="0"/>
              <a:pPr/>
              <a:t>11.06.2011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5BCA62-85B7-496A-8866-71FC87D695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Libopc</a:t>
            </a:r>
            <a:r>
              <a:rPr lang="de-DE" dirty="0" smtClean="0"/>
              <a:t> </a:t>
            </a:r>
            <a:r>
              <a:rPr lang="de-DE" dirty="0" err="1" smtClean="0"/>
              <a:t>internals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libopc.codeplex.com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Excurse: Recursive Descent Parser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write </a:t>
            </a:r>
          </a:p>
          <a:p>
            <a:pPr lvl="1"/>
            <a:r>
              <a:rPr lang="en-US" dirty="0" smtClean="0"/>
              <a:t>“Large” 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Event-based</a:t>
            </a:r>
          </a:p>
          <a:p>
            <a:pPr lvl="1">
              <a:buNone/>
            </a:pPr>
            <a:r>
              <a:rPr lang="en-US" dirty="0" smtClean="0"/>
              <a:t>XML filter in C or C++?</a:t>
            </a:r>
          </a:p>
          <a:p>
            <a:r>
              <a:rPr lang="en-US" dirty="0" smtClean="0"/>
              <a:t>Answer:</a:t>
            </a:r>
            <a:br>
              <a:rPr lang="en-US" dirty="0" smtClean="0"/>
            </a:br>
            <a:r>
              <a:rPr lang="en-US" dirty="0" smtClean="0"/>
              <a:t>Simple </a:t>
            </a:r>
            <a:r>
              <a:rPr lang="en-US" dirty="0" smtClean="0">
                <a:solidFill>
                  <a:schemeClr val="accent2"/>
                </a:solidFill>
              </a:rPr>
              <a:t>Recursive Descent Parser </a:t>
            </a:r>
            <a:r>
              <a:rPr lang="en-US" dirty="0" smtClean="0"/>
              <a:t>written in a </a:t>
            </a:r>
            <a:r>
              <a:rPr lang="en-US" dirty="0" smtClean="0">
                <a:solidFill>
                  <a:schemeClr val="accent2"/>
                </a:solidFill>
              </a:rPr>
              <a:t>declarative</a:t>
            </a:r>
            <a:r>
              <a:rPr lang="en-US" dirty="0" smtClean="0"/>
              <a:t> way using </a:t>
            </a:r>
            <a:r>
              <a:rPr lang="en-US" dirty="0" smtClean="0">
                <a:solidFill>
                  <a:schemeClr val="accent2"/>
                </a:solidFill>
              </a:rPr>
              <a:t>C macros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Sample:</a:t>
            </a:r>
            <a:br>
              <a:rPr lang="en-US" dirty="0" smtClean="0"/>
            </a:br>
            <a:r>
              <a:rPr lang="en-US" dirty="0" smtClean="0"/>
              <a:t>Recursive Descent Parser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7544" y="5877272"/>
            <a:ext cx="4040188" cy="838200"/>
          </a:xfrm>
        </p:spPr>
        <p:txBody>
          <a:bodyPr/>
          <a:lstStyle/>
          <a:p>
            <a:r>
              <a:rPr lang="en-US" dirty="0" smtClean="0"/>
              <a:t>Grammar (</a:t>
            </a:r>
            <a:r>
              <a:rPr lang="en-US" dirty="0" err="1" smtClean="0"/>
              <a:t>RelaxNG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3"/>
          </p:nvPr>
        </p:nvSpPr>
        <p:spPr>
          <a:xfrm>
            <a:off x="4644008" y="5877272"/>
            <a:ext cx="4041775" cy="838200"/>
          </a:xfrm>
        </p:spPr>
        <p:txBody>
          <a:bodyPr/>
          <a:lstStyle/>
          <a:p>
            <a:r>
              <a:rPr lang="en-US" dirty="0" smtClean="0"/>
              <a:t>Code (C with macros)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48644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name="book“ &gt;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name="name"&gt;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rng:zeroOrMore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name="page"&gt;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rng:zeroOrMore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rng:element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mce_start_element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(“”, “book”)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mce_start_attributes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mce_start_attribute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(“”, “name”)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// handle attribute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mce_end_attribute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mce_end_attributes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mce_start_children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mce_start_element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(“”, “page”)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mce_skip_attributes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mce_start_children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mce_start_text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// handle text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mce_end_text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}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mce_end_children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mce_end_element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mce_end_children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mce_end_element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Supported:</a:t>
            </a:r>
          </a:p>
          <a:p>
            <a:pPr lvl="1"/>
            <a:r>
              <a:rPr lang="en-US" dirty="0" err="1" smtClean="0"/>
              <a:t>mce:Ignorable</a:t>
            </a:r>
            <a:endParaRPr lang="en-US" dirty="0" smtClean="0"/>
          </a:p>
          <a:p>
            <a:pPr lvl="1"/>
            <a:r>
              <a:rPr lang="en-US" dirty="0" err="1" smtClean="0"/>
              <a:t>mce:ProcessContent</a:t>
            </a:r>
            <a:endParaRPr lang="en-US" dirty="0" smtClean="0"/>
          </a:p>
          <a:p>
            <a:pPr lvl="1"/>
            <a:r>
              <a:rPr lang="en-US" dirty="0" err="1" smtClean="0"/>
              <a:t>mce:AlternateContent</a:t>
            </a:r>
            <a:endParaRPr lang="en-US" dirty="0" smtClean="0"/>
          </a:p>
          <a:p>
            <a:pPr lvl="1"/>
            <a:r>
              <a:rPr lang="en-US" dirty="0" err="1" smtClean="0"/>
              <a:t>mce:MustUnderstand</a:t>
            </a:r>
            <a:endParaRPr lang="en-US" dirty="0" smtClean="0"/>
          </a:p>
          <a:p>
            <a:r>
              <a:rPr lang="en-US" dirty="0" smtClean="0"/>
              <a:t>Unsupported:</a:t>
            </a:r>
          </a:p>
          <a:p>
            <a:pPr lvl="1"/>
            <a:r>
              <a:rPr lang="en-US" dirty="0" err="1" smtClean="0"/>
              <a:t>mce:PreserveElements</a:t>
            </a:r>
            <a:endParaRPr lang="en-US" dirty="0" smtClean="0"/>
          </a:p>
          <a:p>
            <a:pPr lvl="1"/>
            <a:r>
              <a:rPr lang="en-US" dirty="0" err="1" smtClean="0"/>
              <a:t>mce:PreserveAttribtues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MCE internals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MCE context:</a:t>
            </a:r>
          </a:p>
          <a:p>
            <a:pPr lvl="1"/>
            <a:r>
              <a:rPr lang="en-US" dirty="0" err="1" smtClean="0"/>
              <a:t>IgnorableSet</a:t>
            </a:r>
            <a:r>
              <a:rPr lang="en-US" dirty="0" smtClean="0"/>
              <a:t> := set of (ns</a:t>
            </a:r>
            <a:r>
              <a:rPr lang="en-US" smtClean="0"/>
              <a:t>, level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UnderstandsSet</a:t>
            </a:r>
            <a:r>
              <a:rPr lang="en-US" dirty="0" smtClean="0"/>
              <a:t> := set of (ns, level)</a:t>
            </a:r>
          </a:p>
          <a:p>
            <a:pPr lvl="1"/>
            <a:r>
              <a:rPr lang="en-US" dirty="0" err="1" smtClean="0"/>
              <a:t>ProcessContentSet</a:t>
            </a:r>
            <a:r>
              <a:rPr lang="en-US" dirty="0" smtClean="0"/>
              <a:t> := set of (ns, </a:t>
            </a:r>
            <a:r>
              <a:rPr lang="en-US" dirty="0" err="1" smtClean="0"/>
              <a:t>ln</a:t>
            </a:r>
            <a:r>
              <a:rPr lang="en-US" dirty="0" smtClean="0"/>
              <a:t>, level)</a:t>
            </a:r>
          </a:p>
          <a:p>
            <a:pPr lvl="1"/>
            <a:r>
              <a:rPr lang="en-US" dirty="0" err="1" smtClean="0"/>
              <a:t>SkipStack</a:t>
            </a:r>
            <a:r>
              <a:rPr lang="en-US" dirty="0" smtClean="0"/>
              <a:t> := stack of (</a:t>
            </a:r>
            <a:r>
              <a:rPr lang="en-US" dirty="0" err="1" smtClean="0"/>
              <a:t>levelStart</a:t>
            </a:r>
            <a:r>
              <a:rPr lang="en-US" dirty="0" smtClean="0"/>
              <a:t>, </a:t>
            </a:r>
            <a:r>
              <a:rPr lang="en-US" dirty="0" err="1" smtClean="0"/>
              <a:t>levelEnd</a:t>
            </a:r>
            <a:r>
              <a:rPr lang="en-US" dirty="0" smtClean="0"/>
              <a:t>, state)</a:t>
            </a:r>
          </a:p>
          <a:p>
            <a:r>
              <a:rPr lang="en-US" dirty="0" smtClean="0"/>
              <a:t>Helper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skipStack.skip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(level):=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skipStack.hasTop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and level&gt;=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skipStack.top.levelStart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and level&lt;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skipStack.top.levelEnd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260648"/>
            <a:ext cx="8424936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// Pseudo-code for MCE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postprocessing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in an event-based XML parser</a:t>
            </a:r>
          </a:p>
          <a:p>
            <a:pPr marL="0" indent="0">
              <a:buNone/>
            </a:pP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startElement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 level,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if !(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skipStack.skip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(level))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then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preprocessAttrs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ignorableSet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            </a:t>
            </a:r>
            <a:br>
              <a:rPr lang="en-US" sz="1500" dirty="0" smtClean="0">
                <a:latin typeface="Consolas" pitchFamily="49" charset="0"/>
                <a:cs typeface="Consolas" pitchFamily="49" charset="0"/>
              </a:rPr>
            </a:b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processContentSet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if ns=“MCE” and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AlternateContent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then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skipStack.push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(level, level+1, false)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ns=“MCE” and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=“Choice”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then if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[“Requires”]</a:t>
            </a:r>
            <a:r>
              <a:rPr lang="en-US" sz="1500" dirty="0" smtClean="0">
                <a:latin typeface="Cambria Math"/>
                <a:ea typeface="Cambria Math"/>
                <a:cs typeface="Consolas" pitchFamily="49" charset="0"/>
              </a:rPr>
              <a:t>∈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understandsSet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500" dirty="0" smtClean="0">
                <a:latin typeface="Consolas" pitchFamily="49" charset="0"/>
                <a:cs typeface="Consolas" pitchFamily="49" charset="0"/>
              </a:rPr>
            </a:b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and !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skipStack.top.flag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then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skipStack.top.flag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=true /*no fallback needed*/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skipStack.push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(level, level+1, false)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else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skipStack.push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(level, ∞, false)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ns=“MCE” and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=“Fallback”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then if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skipStack.top.flag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/*had choice =&gt; no fallback*/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then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skipStack.push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(level, ∞, false) 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else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skipStack.push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(level, level+1, false)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ns</a:t>
            </a:r>
            <a:r>
              <a:rPr lang="en-US" sz="1500" dirty="0" smtClean="0">
                <a:latin typeface="Cambria Math"/>
                <a:ea typeface="Cambria Math"/>
                <a:cs typeface="Consolas" pitchFamily="49" charset="0"/>
              </a:rPr>
              <a:t> ∈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ignorableSet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and ns</a:t>
            </a:r>
            <a:r>
              <a:rPr lang="en-US" sz="1500" dirty="0" smtClean="0">
                <a:latin typeface="Cambria Math"/>
                <a:ea typeface="Cambria Math"/>
                <a:cs typeface="Consolas" pitchFamily="49" charset="0"/>
              </a:rPr>
              <a:t> ∉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understandsSet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if (ns,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500" dirty="0" smtClean="0">
                <a:latin typeface="Cambria Math"/>
                <a:ea typeface="Cambria Math"/>
                <a:cs typeface="Consolas" pitchFamily="49" charset="0"/>
              </a:rPr>
              <a:t> ∈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processContentSet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then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skipStack.push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(level, level+1, false)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else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skipStack.push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(level, ∞, false)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if !(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skipStack.skip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(level))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then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pipe.startElement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(ns,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 level,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260648"/>
            <a:ext cx="8424936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// Pseudo-code for MCE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postprocessing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in an event-based XML parser (cont.)</a:t>
            </a:r>
          </a:p>
          <a:p>
            <a:pPr marL="0" indent="0">
              <a:buNone/>
            </a:pP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endElement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(ns,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 level)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skipStack.skip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then if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skipStack.top.levelStart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==level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then skipStack.pop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elif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skipStack.levelEnd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==level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then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skipStack.levelEnd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--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else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pipe.endElement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(ns,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ln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 level)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ignorableSet.cleanup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understandsSet.cleanup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processContentSet.cleanup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(level)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preprocessAttrs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1500" dirty="0" smtClean="0">
                <a:latin typeface="Consolas" pitchFamily="49" charset="0"/>
                <a:cs typeface="Consolas" pitchFamily="49" charset="0"/>
              </a:rPr>
            </a:b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IgnorableSet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1500" dirty="0" smtClean="0">
                <a:latin typeface="Consolas" pitchFamily="49" charset="0"/>
                <a:cs typeface="Consolas" pitchFamily="49" charset="0"/>
              </a:rPr>
            </a:b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ProcessContentSet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// scan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attrs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for “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mce:Ignorable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” and “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mce:ProcessContent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”</a:t>
            </a:r>
            <a:br>
              <a:rPr lang="en-US" sz="1500" dirty="0" smtClean="0">
                <a:latin typeface="Consolas" pitchFamily="49" charset="0"/>
                <a:cs typeface="Consolas" pitchFamily="49" charset="0"/>
              </a:rPr>
            </a:b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// attributes.</a:t>
            </a:r>
          </a:p>
          <a:p>
            <a:pPr marL="0" indent="0">
              <a:buNone/>
            </a:pPr>
            <a:endParaRPr lang="en-US" sz="15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libopc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opc_dump</a:t>
            </a:r>
            <a:endParaRPr lang="en-US" dirty="0" smtClean="0"/>
          </a:p>
          <a:p>
            <a:r>
              <a:rPr lang="en-US" dirty="0" err="1" smtClean="0"/>
              <a:t>opc_extract</a:t>
            </a:r>
            <a:endParaRPr lang="en-US" dirty="0" smtClean="0"/>
          </a:p>
          <a:p>
            <a:r>
              <a:rPr lang="en-US" dirty="0" err="1" smtClean="0"/>
              <a:t>mce_extract</a:t>
            </a:r>
            <a:endParaRPr lang="en-US" dirty="0" smtClean="0"/>
          </a:p>
          <a:p>
            <a:r>
              <a:rPr lang="en-US" dirty="0" err="1" smtClean="0"/>
              <a:t>mcepp</a:t>
            </a:r>
            <a:endParaRPr lang="en-US" dirty="0" smtClean="0"/>
          </a:p>
          <a:p>
            <a:r>
              <a:rPr lang="en-US" dirty="0" err="1" smtClean="0"/>
              <a:t>opc_generate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libopc</a:t>
            </a:r>
            <a:r>
              <a:rPr lang="en-US" dirty="0" smtClean="0"/>
              <a:t> tutorials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info on libopc.codeplex.com.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libopc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library to read/write „new“ MS-Office files, i.e. files conforming to the ISO/IEC 29500-2/3 standard.</a:t>
            </a:r>
          </a:p>
          <a:p>
            <a:r>
              <a:rPr lang="en-US" dirty="0" smtClean="0"/>
              <a:t>In particular this means read/write access to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xslx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pptx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xps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Written in “C” (C99).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License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BSD </a:t>
            </a:r>
            <a:r>
              <a:rPr lang="de-DE" b="1" dirty="0" err="1" smtClean="0"/>
              <a:t>license</a:t>
            </a:r>
            <a:endParaRPr lang="de-DE" b="1" dirty="0" smtClean="0"/>
          </a:p>
          <a:p>
            <a:r>
              <a:rPr lang="en-US" b="1" dirty="0" smtClean="0"/>
              <a:t>Based</a:t>
            </a:r>
            <a:r>
              <a:rPr lang="de-DE" b="1" dirty="0" smtClean="0"/>
              <a:t> on:</a:t>
            </a:r>
          </a:p>
          <a:p>
            <a:endParaRPr lang="de-DE" b="1" dirty="0" smtClean="0"/>
          </a:p>
          <a:p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„</a:t>
            </a:r>
            <a:r>
              <a:rPr lang="de-DE" b="1" dirty="0" err="1" smtClean="0"/>
              <a:t>free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in </a:t>
            </a:r>
            <a:r>
              <a:rPr lang="de-DE" b="1" dirty="0" err="1" smtClean="0"/>
              <a:t>free</a:t>
            </a:r>
            <a:r>
              <a:rPr lang="de-DE" b="1" dirty="0" smtClean="0"/>
              <a:t> beer“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71600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312368"/>
                <a:gridCol w="1631504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Library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License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libxml2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Library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XML </a:t>
                      </a:r>
                      <a:r>
                        <a:rPr lang="de-DE" baseline="0" dirty="0" err="1" smtClean="0"/>
                        <a:t>parsing</a:t>
                      </a:r>
                      <a:r>
                        <a:rPr lang="de-DE" baseline="0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 </a:t>
                      </a:r>
                      <a:r>
                        <a:rPr lang="de-DE" dirty="0" err="1" smtClean="0"/>
                        <a:t>license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zlib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Library </a:t>
                      </a:r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ZIP </a:t>
                      </a:r>
                      <a:r>
                        <a:rPr lang="de-DE" dirty="0" err="1" smtClean="0"/>
                        <a:t>compression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BSD </a:t>
                      </a:r>
                      <a:r>
                        <a:rPr lang="de-DE" dirty="0" err="1" smtClean="0"/>
                        <a:t>license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Win32</a:t>
            </a:r>
            <a:br>
              <a:rPr lang="en-US" dirty="0" smtClean="0"/>
            </a:br>
            <a:r>
              <a:rPr lang="en-US" dirty="0" err="1" smtClean="0"/>
              <a:t>VisualStudio</a:t>
            </a:r>
            <a:r>
              <a:rPr lang="en-US" dirty="0" smtClean="0"/>
              <a:t> 2010: win32\solution.sln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IDE support! IDE support! IDE support!</a:t>
            </a:r>
          </a:p>
          <a:p>
            <a:r>
              <a:rPr lang="en-US" dirty="0" err="1" smtClean="0"/>
              <a:t>MacOSX</a:t>
            </a:r>
            <a:r>
              <a:rPr lang="en-US" dirty="0" smtClean="0"/>
              <a:t> / Linux</a:t>
            </a:r>
            <a:br>
              <a:rPr lang="en-US" dirty="0" smtClean="0"/>
            </a:br>
            <a:r>
              <a:rPr lang="en-US" dirty="0" smtClean="0"/>
              <a:t>./configure</a:t>
            </a:r>
            <a:br>
              <a:rPr lang="en-US" dirty="0" smtClean="0"/>
            </a:br>
            <a:r>
              <a:rPr lang="en-US" dirty="0" smtClean="0"/>
              <a:t>make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./configure -</a:t>
            </a:r>
            <a:r>
              <a:rPr lang="en-US" dirty="0" err="1" smtClean="0"/>
              <a:t>os</a:t>
            </a:r>
            <a:r>
              <a:rPr lang="en-US" dirty="0" smtClean="0"/>
              <a:t>=ios4 -arch=armv6</a:t>
            </a:r>
            <a:br>
              <a:rPr lang="en-US" dirty="0" smtClean="0"/>
            </a:br>
            <a:r>
              <a:rPr lang="en-US" dirty="0" smtClean="0"/>
              <a:t>make</a:t>
            </a:r>
          </a:p>
          <a:p>
            <a:r>
              <a:rPr lang="en-US" dirty="0" smtClean="0"/>
              <a:t>Solution and </a:t>
            </a:r>
            <a:r>
              <a:rPr lang="en-US" dirty="0" err="1" smtClean="0"/>
              <a:t>Makefiles</a:t>
            </a:r>
            <a:r>
              <a:rPr lang="en-US" dirty="0" smtClean="0"/>
              <a:t> are automatically generated by the “generate.py” script from the “Makefile.xml”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libopc</a:t>
            </a:r>
            <a:r>
              <a:rPr lang="en-US" dirty="0" smtClean="0"/>
              <a:t> modules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619672" y="1628800"/>
          <a:ext cx="5770984" cy="406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4248472"/>
              </a:tblGrid>
              <a:tr h="5303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307672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“platform library”. A very tiny abstraction layer above the actual platform.</a:t>
                      </a:r>
                      <a:endParaRPr lang="en-US" dirty="0"/>
                    </a:p>
                  </a:txBody>
                  <a:tcPr/>
                </a:tc>
              </a:tr>
              <a:tr h="915370"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 MCE-aware parser based on libxml2’s </a:t>
                      </a:r>
                      <a:r>
                        <a:rPr lang="en-US" dirty="0" err="1" smtClean="0"/>
                        <a:t>xmlTextReader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307672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 Open Packaging Convention module which has functions to read/write from/to OPC container.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OPC module</a:t>
            </a:r>
            <a:endParaRPr lang="en-US" dirty="0"/>
          </a:p>
        </p:txBody>
      </p:sp>
      <p:sp>
        <p:nvSpPr>
          <p:cNvPr id="19" name="Inhaltsplatzhalter 18"/>
          <p:cNvSpPr>
            <a:spLocks noGrp="1"/>
          </p:cNvSpPr>
          <p:nvPr>
            <p:ph sz="half" idx="2"/>
          </p:nvPr>
        </p:nvSpPr>
        <p:spPr>
          <a:xfrm>
            <a:off x="3275856" y="1628800"/>
            <a:ext cx="5112568" cy="2016224"/>
          </a:xfrm>
        </p:spPr>
        <p:txBody>
          <a:bodyPr/>
          <a:lstStyle/>
          <a:p>
            <a:r>
              <a:rPr lang="en-US" dirty="0" smtClean="0"/>
              <a:t>Concurrent Read/Write</a:t>
            </a:r>
          </a:p>
          <a:p>
            <a:r>
              <a:rPr lang="en-US" dirty="0" smtClean="0"/>
              <a:t>No temporary files!</a:t>
            </a:r>
          </a:p>
          <a:p>
            <a:r>
              <a:rPr lang="en-US" dirty="0" smtClean="0"/>
              <a:t>Similar to .NET Packaging API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467544" y="3212976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opcZip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zip.c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467544" y="4725144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opcContainer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container.c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467544" y="1772816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opcIO_t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file.c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8" name="Rechteck 7"/>
          <p:cNvSpPr/>
          <p:nvPr/>
        </p:nvSpPr>
        <p:spPr>
          <a:xfrm>
            <a:off x="3059832" y="5373216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opcPart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part.c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3933056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opcRelation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relation.c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5652120" y="3933056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opcContainerInputStream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inputstream.c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2120" y="5373216"/>
            <a:ext cx="30963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opcContainerOutputStream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outputstream.c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24" name="Gerade Verbindung mit Pfeil 23"/>
          <p:cNvCxnSpPr>
            <a:stCxn id="4" idx="0"/>
            <a:endCxn id="7" idx="2"/>
          </p:cNvCxnSpPr>
          <p:nvPr/>
        </p:nvCxnSpPr>
        <p:spPr>
          <a:xfrm rot="5400000" flipH="1" flipV="1">
            <a:off x="1223628" y="292494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0"/>
            <a:endCxn id="4" idx="2"/>
          </p:cNvCxnSpPr>
          <p:nvPr/>
        </p:nvCxnSpPr>
        <p:spPr>
          <a:xfrm rot="5400000" flipH="1" flipV="1">
            <a:off x="1187624" y="440110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5" idx="3"/>
            <a:endCxn id="9" idx="1"/>
          </p:cNvCxnSpPr>
          <p:nvPr/>
        </p:nvCxnSpPr>
        <p:spPr>
          <a:xfrm flipV="1">
            <a:off x="2555776" y="4365104"/>
            <a:ext cx="504056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5" idx="3"/>
            <a:endCxn id="8" idx="1"/>
          </p:cNvCxnSpPr>
          <p:nvPr/>
        </p:nvCxnSpPr>
        <p:spPr>
          <a:xfrm>
            <a:off x="2555776" y="5157192"/>
            <a:ext cx="504056" cy="648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9" idx="3"/>
          </p:cNvCxnSpPr>
          <p:nvPr/>
        </p:nvCxnSpPr>
        <p:spPr>
          <a:xfrm>
            <a:off x="5148064" y="4365104"/>
            <a:ext cx="64807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8" idx="3"/>
            <a:endCxn id="11" idx="1"/>
          </p:cNvCxnSpPr>
          <p:nvPr/>
        </p:nvCxnSpPr>
        <p:spPr>
          <a:xfrm>
            <a:off x="5148064" y="5805264"/>
            <a:ext cx="50405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opcContainer</a:t>
            </a:r>
            <a:r>
              <a:rPr lang="en-US" dirty="0" smtClean="0"/>
              <a:t> data model ---simplified </a:t>
            </a:r>
            <a:r>
              <a:rPr lang="en-US" dirty="0" smtClean="0">
                <a:solidFill>
                  <a:schemeClr val="tx2"/>
                </a:solidFill>
              </a:rPr>
              <a:t>(key type in brackets)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99592" y="3356992"/>
            <a:ext cx="1656184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563888" y="3356992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xmlChar</a:t>
            </a:r>
            <a:r>
              <a:rPr lang="en-US" dirty="0" smtClean="0">
                <a:solidFill>
                  <a:schemeClr val="tx2"/>
                </a:solidFill>
              </a:rPr>
              <a:t>*)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588224" y="465313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Target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xmlChar</a:t>
            </a:r>
            <a:r>
              <a:rPr lang="en-US" dirty="0" smtClean="0">
                <a:solidFill>
                  <a:schemeClr val="tx2"/>
                </a:solidFill>
              </a:rPr>
              <a:t> *)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563888" y="5877272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 Type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xmlChar</a:t>
            </a:r>
            <a:r>
              <a:rPr lang="en-US" dirty="0" smtClean="0">
                <a:solidFill>
                  <a:schemeClr val="tx2"/>
                </a:solidFill>
              </a:rPr>
              <a:t> *)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27584" y="1916832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xmlChar</a:t>
            </a:r>
            <a:r>
              <a:rPr lang="en-US" dirty="0" smtClean="0">
                <a:solidFill>
                  <a:schemeClr val="tx2"/>
                </a:solidFill>
              </a:rPr>
              <a:t> *)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563888" y="1916832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Mime Type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xmlChar</a:t>
            </a:r>
            <a:r>
              <a:rPr lang="en-US" dirty="0" smtClean="0">
                <a:solidFill>
                  <a:schemeClr val="tx2"/>
                </a:solidFill>
              </a:rPr>
              <a:t> *)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563888" y="465313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(opc_uint32_t)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Gewinkelte Verbindung 15"/>
          <p:cNvCxnSpPr>
            <a:stCxn id="3" idx="3"/>
            <a:endCxn id="4" idx="1"/>
          </p:cNvCxnSpPr>
          <p:nvPr/>
        </p:nvCxnSpPr>
        <p:spPr>
          <a:xfrm>
            <a:off x="2555776" y="3753036"/>
            <a:ext cx="100811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" idx="2"/>
            <a:endCxn id="9" idx="1"/>
          </p:cNvCxnSpPr>
          <p:nvPr/>
        </p:nvCxnSpPr>
        <p:spPr>
          <a:xfrm rot="16200000" flipH="1">
            <a:off x="2195736" y="3681028"/>
            <a:ext cx="900100" cy="18362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9" idx="0"/>
            <a:endCxn id="4" idx="2"/>
          </p:cNvCxnSpPr>
          <p:nvPr/>
        </p:nvCxnSpPr>
        <p:spPr>
          <a:xfrm rot="5400000" flipH="1" flipV="1">
            <a:off x="4211960" y="4401108"/>
            <a:ext cx="5040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4" idx="0"/>
            <a:endCxn id="8" idx="2"/>
          </p:cNvCxnSpPr>
          <p:nvPr/>
        </p:nvCxnSpPr>
        <p:spPr>
          <a:xfrm rot="5400000" flipH="1" flipV="1">
            <a:off x="4139952" y="3032956"/>
            <a:ext cx="64807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9" idx="2"/>
            <a:endCxn id="6" idx="0"/>
          </p:cNvCxnSpPr>
          <p:nvPr/>
        </p:nvCxnSpPr>
        <p:spPr>
          <a:xfrm rot="5400000">
            <a:off x="4247964" y="5661248"/>
            <a:ext cx="4320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7" idx="3"/>
            <a:endCxn id="8" idx="1"/>
          </p:cNvCxnSpPr>
          <p:nvPr/>
        </p:nvCxnSpPr>
        <p:spPr>
          <a:xfrm>
            <a:off x="2627784" y="2312876"/>
            <a:ext cx="9361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 30"/>
          <p:cNvCxnSpPr>
            <a:stCxn id="3" idx="0"/>
            <a:endCxn id="7" idx="2"/>
          </p:cNvCxnSpPr>
          <p:nvPr/>
        </p:nvCxnSpPr>
        <p:spPr>
          <a:xfrm rot="5400000" flipH="1" flipV="1">
            <a:off x="1403648" y="3032956"/>
            <a:ext cx="64807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9" idx="3"/>
            <a:endCxn id="5" idx="1"/>
          </p:cNvCxnSpPr>
          <p:nvPr/>
        </p:nvCxnSpPr>
        <p:spPr>
          <a:xfrm>
            <a:off x="5364088" y="5049180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9" idx="3"/>
            <a:endCxn id="4" idx="3"/>
          </p:cNvCxnSpPr>
          <p:nvPr/>
        </p:nvCxnSpPr>
        <p:spPr>
          <a:xfrm flipV="1">
            <a:off x="5364088" y="3753036"/>
            <a:ext cx="1588" cy="1296144"/>
          </a:xfrm>
          <a:prstGeom prst="bentConnector3">
            <a:avLst>
              <a:gd name="adj1" fmla="val 437862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563888" y="560027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type    1</a:t>
            </a:r>
            <a:endParaRPr lang="en-US" sz="1200" dirty="0"/>
          </a:p>
        </p:txBody>
      </p:sp>
      <p:sp>
        <p:nvSpPr>
          <p:cNvPr id="73" name="Textfeld 72"/>
          <p:cNvSpPr txBox="1"/>
          <p:nvPr/>
        </p:nvSpPr>
        <p:spPr>
          <a:xfrm>
            <a:off x="3059832" y="206084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4" name="Textfeld 73"/>
          <p:cNvSpPr txBox="1"/>
          <p:nvPr/>
        </p:nvSpPr>
        <p:spPr>
          <a:xfrm>
            <a:off x="3059832" y="35010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1259632" y="27919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76" name="Textfeld 75"/>
          <p:cNvSpPr txBox="1"/>
          <p:nvPr/>
        </p:nvSpPr>
        <p:spPr>
          <a:xfrm>
            <a:off x="3059832" y="479715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0..*</a:t>
            </a:r>
            <a:endParaRPr lang="en-US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779912" y="41490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source    0..1</a:t>
            </a:r>
            <a:endParaRPr lang="en-US" sz="1200" dirty="0"/>
          </a:p>
        </p:txBody>
      </p:sp>
      <p:sp>
        <p:nvSpPr>
          <p:cNvPr id="79" name="Textfeld 78"/>
          <p:cNvSpPr txBox="1"/>
          <p:nvPr/>
        </p:nvSpPr>
        <p:spPr>
          <a:xfrm>
            <a:off x="5292080" y="35010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0..1</a:t>
            </a:r>
            <a:endParaRPr lang="en-US" sz="1200" dirty="0"/>
          </a:p>
        </p:txBody>
      </p:sp>
      <p:sp>
        <p:nvSpPr>
          <p:cNvPr id="80" name="Textfeld 79"/>
          <p:cNvSpPr txBox="1"/>
          <p:nvPr/>
        </p:nvSpPr>
        <p:spPr>
          <a:xfrm>
            <a:off x="5436096" y="479715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d</a:t>
            </a:r>
            <a:r>
              <a:rPr lang="en-US" sz="1200" dirty="0" err="1" smtClean="0"/>
              <a:t>est</a:t>
            </a:r>
            <a:r>
              <a:rPr lang="en-US" sz="1200" dirty="0" smtClean="0"/>
              <a:t>        0..1</a:t>
            </a:r>
            <a:endParaRPr lang="en-US" sz="1200" dirty="0"/>
          </a:p>
        </p:txBody>
      </p:sp>
      <p:sp>
        <p:nvSpPr>
          <p:cNvPr id="81" name="Textfeld 80"/>
          <p:cNvSpPr txBox="1"/>
          <p:nvPr/>
        </p:nvSpPr>
        <p:spPr>
          <a:xfrm>
            <a:off x="3563888" y="27089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type     0..1</a:t>
            </a:r>
            <a:endParaRPr lang="en-US" sz="1200" dirty="0"/>
          </a:p>
        </p:txBody>
      </p:sp>
      <p:sp>
        <p:nvSpPr>
          <p:cNvPr id="83" name="Rechteckige Legende 82"/>
          <p:cNvSpPr/>
          <p:nvPr/>
        </p:nvSpPr>
        <p:spPr>
          <a:xfrm>
            <a:off x="6228184" y="3645024"/>
            <a:ext cx="1368152" cy="792088"/>
          </a:xfrm>
          <a:prstGeom prst="wedgeRectCallout">
            <a:avLst>
              <a:gd name="adj1" fmla="val -54947"/>
              <a:gd name="adj2" fmla="val 1033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Destination can be internal or external.</a:t>
            </a:r>
            <a:endParaRPr lang="en-US" sz="1200" dirty="0"/>
          </a:p>
        </p:txBody>
      </p:sp>
      <p:sp>
        <p:nvSpPr>
          <p:cNvPr id="84" name="Rechteckige Legende 83"/>
          <p:cNvSpPr/>
          <p:nvPr/>
        </p:nvSpPr>
        <p:spPr>
          <a:xfrm>
            <a:off x="6012160" y="2132856"/>
            <a:ext cx="1512168" cy="720080"/>
          </a:xfrm>
          <a:prstGeom prst="wedgeRectCallout">
            <a:avLst>
              <a:gd name="adj1" fmla="val -115317"/>
              <a:gd name="adj2" fmla="val 505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given overrides the type given by the part’s extension.</a:t>
            </a:r>
            <a:endParaRPr lang="en-US" sz="1200" dirty="0"/>
          </a:p>
        </p:txBody>
      </p:sp>
      <p:sp>
        <p:nvSpPr>
          <p:cNvPr id="85" name="Rechteckige Legende 84"/>
          <p:cNvSpPr/>
          <p:nvPr/>
        </p:nvSpPr>
        <p:spPr>
          <a:xfrm>
            <a:off x="683568" y="5301208"/>
            <a:ext cx="2016224" cy="864096"/>
          </a:xfrm>
          <a:prstGeom prst="wedgeRectCallout">
            <a:avLst>
              <a:gd name="adj1" fmla="val 106247"/>
              <a:gd name="adj2" fmla="val -1612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no source is given then the container is the relation’s source.</a:t>
            </a:r>
            <a:endParaRPr lang="en-US" sz="1200" dirty="0"/>
          </a:p>
        </p:txBody>
      </p:sp>
      <p:sp>
        <p:nvSpPr>
          <p:cNvPr id="88" name="Rechteckige Legende 87"/>
          <p:cNvSpPr/>
          <p:nvPr/>
        </p:nvSpPr>
        <p:spPr>
          <a:xfrm>
            <a:off x="5868144" y="5733256"/>
            <a:ext cx="2880320" cy="864096"/>
          </a:xfrm>
          <a:prstGeom prst="wedgeRectCallout">
            <a:avLst>
              <a:gd name="adj1" fmla="val -70537"/>
              <a:gd name="adj2" fmla="val -818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High 16 bits denote the relation ID’s prefix and the low 16bits denote the relation ID’s counter (-1 means no counter).  Prefixes are stored in a separate table.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Write Sample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67333"/>
            <a:ext cx="77152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*c=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opcContainerOpen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(_X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("sample.opc"), </a:t>
            </a:r>
            <a:br>
              <a:rPr 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                 OPC_OPEN_READ_WRITE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                              NULL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NULL))); 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opcPart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part1=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opcPartCreate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(c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_X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("part1.xml"), _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X("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plain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"),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0); 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opcPart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part2=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opcPartCreate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(c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_X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("part2.xml"),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_X("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plain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"),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0);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stream1=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opcContainerCreateOutputStream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(c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part1);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stream2=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opcContainerCreateOutputStream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(c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part2); 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// WRITE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stream1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stream2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concurrently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using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opcContainerWriteOutputStream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(stream1, "HELLO", 5);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opcContainerWriteOutputStream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(stream2,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"HELLO", 5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opcContainerWriteOutputStream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(stream2, " WORLD", 6);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opcContainerWriteOutputStream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(stream1,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" WORLD", 6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opcContainerCloseOutputStream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(stream1);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opcContainerCloseOutputStream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(stream2); </a:t>
            </a:r>
            <a:endParaRPr lang="de-DE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opcContainerClose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(c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OPC_CLOSE_NOW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 Verbindung 19"/>
          <p:cNvCxnSpPr/>
          <p:nvPr/>
        </p:nvCxnSpPr>
        <p:spPr>
          <a:xfrm>
            <a:off x="72008" y="2808312"/>
            <a:ext cx="828092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72008" y="4104456"/>
            <a:ext cx="828092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MCE module</a:t>
            </a:r>
            <a:endParaRPr lang="en-US" dirty="0"/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>
          <a:xfrm>
            <a:off x="4103440" y="4581128"/>
            <a:ext cx="5040560" cy="1584176"/>
          </a:xfrm>
        </p:spPr>
        <p:txBody>
          <a:bodyPr/>
          <a:lstStyle/>
          <a:p>
            <a:r>
              <a:rPr lang="en-US" dirty="0" smtClean="0"/>
              <a:t>MCE-aware XML parser</a:t>
            </a:r>
          </a:p>
          <a:p>
            <a:r>
              <a:rPr lang="en-US" dirty="0" smtClean="0"/>
              <a:t>Based on libXML2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224136" y="4320480"/>
            <a:ext cx="2376264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opcXmlReader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opc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xmlreader.c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1224136" y="3024336"/>
            <a:ext cx="2376264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mceTextReader_t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mce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textreader.c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4608512" y="3024336"/>
            <a:ext cx="2376264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mceTextWriter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mce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textwriter.c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8" name="Gewinkelte Verbindung 7"/>
          <p:cNvCxnSpPr>
            <a:stCxn id="4" idx="0"/>
            <a:endCxn id="5" idx="2"/>
          </p:cNvCxnSpPr>
          <p:nvPr/>
        </p:nvCxnSpPr>
        <p:spPr>
          <a:xfrm rot="5400000" flipH="1" flipV="1">
            <a:off x="2196244" y="4104456"/>
            <a:ext cx="4320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224136" y="1728192"/>
            <a:ext cx="2376264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xmlTextReader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libxml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xmlreader.c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2" name="Rechteck 11"/>
          <p:cNvSpPr/>
          <p:nvPr/>
        </p:nvSpPr>
        <p:spPr>
          <a:xfrm>
            <a:off x="4608512" y="1728192"/>
            <a:ext cx="2376264" cy="86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xmlTextWriter</a:t>
            </a:r>
            <a:endParaRPr lang="en-US" dirty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libxml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xmlwriter.c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14" name="Gewinkelte Verbindung 13"/>
          <p:cNvCxnSpPr>
            <a:stCxn id="5" idx="0"/>
            <a:endCxn id="9" idx="2"/>
          </p:cNvCxnSpPr>
          <p:nvPr/>
        </p:nvCxnSpPr>
        <p:spPr>
          <a:xfrm rot="5400000" flipH="1" flipV="1">
            <a:off x="2196244" y="2808312"/>
            <a:ext cx="4320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7"/>
          <p:cNvCxnSpPr>
            <a:stCxn id="6" idx="0"/>
            <a:endCxn id="12" idx="2"/>
          </p:cNvCxnSpPr>
          <p:nvPr/>
        </p:nvCxnSpPr>
        <p:spPr>
          <a:xfrm rot="5400000" flipH="1" flipV="1">
            <a:off x="5580620" y="2808312"/>
            <a:ext cx="4320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652</Words>
  <Application>Microsoft Office PowerPoint</Application>
  <PresentationFormat>Bildschirmpräsentation (4:3)</PresentationFormat>
  <Paragraphs>215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Haemera</vt:lpstr>
      <vt:lpstr>Libopc internals</vt:lpstr>
      <vt:lpstr>libopc</vt:lpstr>
      <vt:lpstr>License</vt:lpstr>
      <vt:lpstr>Platform independent</vt:lpstr>
      <vt:lpstr>libopc modules</vt:lpstr>
      <vt:lpstr>OPC module</vt:lpstr>
      <vt:lpstr>opcContainer data model ---simplified (key type in brackets)</vt:lpstr>
      <vt:lpstr>Concurrent Write Sample</vt:lpstr>
      <vt:lpstr>MCE module</vt:lpstr>
      <vt:lpstr>Excurse: Recursive Descent Parser</vt:lpstr>
      <vt:lpstr>Sample: Recursive Descent Parser</vt:lpstr>
      <vt:lpstr>MCE</vt:lpstr>
      <vt:lpstr>MCE internals</vt:lpstr>
      <vt:lpstr>Folie 14</vt:lpstr>
      <vt:lpstr>Folie 15</vt:lpstr>
      <vt:lpstr>libopc tools</vt:lpstr>
      <vt:lpstr>libopc tutorials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libopc</dc:title>
  <dc:creator>Florian Reuter</dc:creator>
  <cp:lastModifiedBy>Florian Reuter</cp:lastModifiedBy>
  <cp:revision>325</cp:revision>
  <dcterms:created xsi:type="dcterms:W3CDTF">2011-06-01T14:07:46Z</dcterms:created>
  <dcterms:modified xsi:type="dcterms:W3CDTF">2011-06-19T03:25:12Z</dcterms:modified>
</cp:coreProperties>
</file>