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256" r:id="rId3"/>
    <p:sldId id="257" r:id="rId4"/>
    <p:sldId id="285" r:id="rId5"/>
    <p:sldId id="286" r:id="rId6"/>
    <p:sldId id="287" r:id="rId7"/>
    <p:sldId id="288" r:id="rId8"/>
    <p:sldId id="291" r:id="rId9"/>
    <p:sldId id="276" r:id="rId10"/>
    <p:sldId id="289" r:id="rId11"/>
    <p:sldId id="265" r:id="rId12"/>
    <p:sldId id="270" r:id="rId13"/>
    <p:sldId id="271" r:id="rId14"/>
    <p:sldId id="277" r:id="rId15"/>
    <p:sldId id="272" r:id="rId16"/>
    <p:sldId id="273" r:id="rId17"/>
    <p:sldId id="266" r:id="rId18"/>
    <p:sldId id="274" r:id="rId19"/>
    <p:sldId id="275" r:id="rId20"/>
    <p:sldId id="279" r:id="rId21"/>
    <p:sldId id="280" r:id="rId22"/>
    <p:sldId id="281" r:id="rId23"/>
    <p:sldId id="290" r:id="rId24"/>
    <p:sldId id="282" r:id="rId25"/>
    <p:sldId id="283" r:id="rId26"/>
    <p:sldId id="284" r:id="rId27"/>
    <p:sldId id="263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720" autoAdjust="0"/>
    <p:restoredTop sz="86384" autoAdjust="0"/>
  </p:normalViewPr>
  <p:slideViewPr>
    <p:cSldViewPr snapToGrid="0">
      <p:cViewPr>
        <p:scale>
          <a:sx n="66" d="100"/>
          <a:sy n="66" d="100"/>
        </p:scale>
        <p:origin x="22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186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5EC7F-B932-40B1-85D2-7394C10BCCD8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F2A07-C5CA-4FA2-A604-3218A9F7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2A07-C5CA-4FA2-A604-3218A9F71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2A07-C5CA-4FA2-A604-3218A9F71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2A07-C5CA-4FA2-A604-3218A9F714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9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88EC-C8AD-4932-8609-3221D3CB860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7848-8D69-4BD8-9952-93F7F1EF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 err="1" smtClean="0"/>
              <a:t>Adapton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Low-Overhead Incremental Computation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589" y="256090"/>
            <a:ext cx="88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ICFP’15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15853" y="4245253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Kyle Headley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7748" y="6264625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kyle.headley@colorado.edu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0780" y="28576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077690" y="1416959"/>
            <a:ext cx="2" cy="830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75016" y="3117273"/>
            <a:ext cx="59574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047997" y="4472224"/>
            <a:ext cx="1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280563" y="4053314"/>
            <a:ext cx="457202" cy="623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70765" y="3117273"/>
            <a:ext cx="45719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37765" y="4053314"/>
            <a:ext cx="568035" cy="623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2429" y="1913832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643" y="3406983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135580" y="3560618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262254" y="253249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 Point</a:t>
            </a:r>
            <a:endParaRPr lang="en-US" sz="3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717841" y="2898073"/>
            <a:ext cx="682962" cy="6625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465617" y="5622931"/>
            <a:ext cx="59574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250812" y="4676768"/>
            <a:ext cx="1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75763" y="4733312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061365" y="5622931"/>
            <a:ext cx="526475" cy="719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8971" y="2481202"/>
            <a:ext cx="4882" cy="63607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30681" y="4070879"/>
            <a:ext cx="1340430" cy="40134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4332" y="3947828"/>
            <a:ext cx="2173433" cy="12305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96000" y="5318117"/>
            <a:ext cx="1123083" cy="29469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838200" y="364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21" y="646331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49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21" y="646331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22187" y="1292662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Insert Memo Points Evenly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938993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18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20" y="646331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06144" y="1296603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Insert Memo Points Evenly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0" y="1949967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</a:t>
            </a:r>
            <a:r>
              <a:rPr lang="en-US" sz="3600" dirty="0" smtClean="0"/>
              <a:t>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5720" y="3941775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9615" y="2499433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5664" y="2524151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36719" y="2499433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02223" y="2499433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67727" y="2499433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78367" y="2524151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98735" y="2548870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M – Memo Point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6145" y="866878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Modify Data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886496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>
                <a:solidFill>
                  <a:schemeClr val="accent4"/>
                </a:solidFill>
              </a:rPr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</a:t>
            </a:r>
            <a:r>
              <a:rPr lang="en-US" sz="3600" dirty="0" smtClean="0"/>
              <a:t>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5721" y="3925732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rgbClr val="C00000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>
                <a:solidFill>
                  <a:schemeClr val="accent4"/>
                </a:solidFill>
              </a:rPr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9616" y="2483390"/>
            <a:ext cx="0" cy="14423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5665" y="2508108"/>
            <a:ext cx="0" cy="1442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36720" y="2483390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02224" y="2483390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67728" y="2483390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78368" y="2508108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98736" y="2532827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6896" y="1190044"/>
            <a:ext cx="309249" cy="783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85151" y="2582264"/>
            <a:ext cx="15587" cy="134346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6145" y="646331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Incremental Insert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665949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smtClean="0">
                <a:solidFill>
                  <a:schemeClr val="accent4"/>
                </a:solidFill>
              </a:rPr>
              <a:t>D</a:t>
            </a:r>
            <a:r>
              <a:rPr lang="en-US" sz="3600" dirty="0" smtClean="0"/>
              <a:t>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</a:t>
            </a:r>
            <a:r>
              <a:rPr lang="en-US" sz="3600" dirty="0" smtClean="0"/>
              <a:t>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</a:t>
            </a:r>
            <a:endParaRPr lang="en-US" sz="3600" dirty="0"/>
          </a:p>
        </p:txBody>
      </p: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2596896" y="969497"/>
            <a:ext cx="309249" cy="783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2485151" y="2361717"/>
            <a:ext cx="15587" cy="134346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6145" y="646331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Incremental Insert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665949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smtClean="0">
                <a:solidFill>
                  <a:schemeClr val="accent4"/>
                </a:solidFill>
              </a:rPr>
              <a:t>D</a:t>
            </a:r>
            <a:r>
              <a:rPr lang="en-US" sz="3600" dirty="0" smtClean="0"/>
              <a:t>  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</a:t>
            </a:r>
            <a:r>
              <a:rPr lang="en-US" sz="3600" dirty="0" smtClean="0"/>
              <a:t>  D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5721" y="3705185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 smtClean="0">
                <a:solidFill>
                  <a:srgbClr val="C00000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>
                <a:solidFill>
                  <a:schemeClr val="accent4"/>
                </a:solidFill>
              </a:rPr>
              <a:t>D</a:t>
            </a:r>
            <a:r>
              <a:rPr lang="en-US" sz="3600" dirty="0" err="1" smtClean="0">
                <a:solidFill>
                  <a:srgbClr val="C00000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>
                <a:solidFill>
                  <a:schemeClr val="accent6"/>
                </a:solidFill>
              </a:rPr>
              <a:t>    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9616" y="2262843"/>
            <a:ext cx="0" cy="14423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755648" y="2312280"/>
            <a:ext cx="1120017" cy="141762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742896" y="2312280"/>
            <a:ext cx="445056" cy="14423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90546" y="2262843"/>
            <a:ext cx="511678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18216" y="2312280"/>
            <a:ext cx="549512" cy="1392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741920" y="2270011"/>
            <a:ext cx="536448" cy="1459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174821" y="2312280"/>
            <a:ext cx="523915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2596896" y="969497"/>
            <a:ext cx="309249" cy="783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75665" y="2262843"/>
            <a:ext cx="426625" cy="1491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61104" y="2270011"/>
            <a:ext cx="514337" cy="1472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flipV="1">
            <a:off x="5648079" y="2312280"/>
            <a:ext cx="446054" cy="1392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05705" y="2312280"/>
            <a:ext cx="484345" cy="14176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04545" y="2312280"/>
            <a:ext cx="488986" cy="14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789984" y="2262843"/>
            <a:ext cx="520742" cy="1467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21" y="646331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54271" y="1292662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Hash and Insert Memo Points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938993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764" y="0"/>
            <a:ext cx="6449291" cy="824525"/>
          </a:xfrm>
        </p:spPr>
        <p:txBody>
          <a:bodyPr/>
          <a:lstStyle/>
          <a:p>
            <a:r>
              <a:rPr lang="en-US" dirty="0" smtClean="0"/>
              <a:t>Probabilistic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21" y="646331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06144" y="1292662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Hash and Insert Memo Points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938993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15721" y="3978229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99616" y="2535887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2336" y="2585324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2224" y="2585324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076944" y="2585324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21" y="0"/>
            <a:ext cx="176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– Data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 – Memo Point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6144" y="1047222"/>
            <a:ext cx="572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Incremental Insert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1989114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smtClean="0">
                <a:solidFill>
                  <a:schemeClr val="accent4"/>
                </a:solidFill>
              </a:rPr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15721" y="4028350"/>
            <a:ext cx="117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    D</a:t>
            </a:r>
            <a:r>
              <a:rPr lang="en-US" sz="3600" dirty="0">
                <a:solidFill>
                  <a:srgbClr val="C00000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smtClean="0">
                <a:solidFill>
                  <a:schemeClr val="accent4"/>
                </a:solidFill>
              </a:rPr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</a:t>
            </a:r>
            <a:r>
              <a:rPr lang="en-US" sz="3600" dirty="0" err="1" smtClean="0"/>
              <a:t>D</a:t>
            </a:r>
            <a:r>
              <a:rPr lang="en-US" sz="3600" dirty="0" err="1">
                <a:solidFill>
                  <a:schemeClr val="accent1"/>
                </a:solidFill>
              </a:rPr>
              <a:t>M</a:t>
            </a:r>
            <a:r>
              <a:rPr lang="en-US" sz="3600" dirty="0" err="1" smtClean="0"/>
              <a:t>D</a:t>
            </a:r>
            <a:r>
              <a:rPr lang="en-US" sz="3600" dirty="0" smtClean="0"/>
              <a:t>    D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</a:t>
            </a:r>
            <a:r>
              <a:rPr lang="en-US" sz="3600" dirty="0" err="1" smtClean="0"/>
              <a:t>D</a:t>
            </a:r>
            <a:r>
              <a:rPr lang="en-US" sz="3600" dirty="0" smtClean="0"/>
              <a:t>    D</a:t>
            </a:r>
            <a:r>
              <a:rPr lang="en-US" sz="3600" dirty="0">
                <a:solidFill>
                  <a:schemeClr val="accent1"/>
                </a:solidFill>
              </a:rPr>
              <a:t>M</a:t>
            </a:r>
            <a:r>
              <a:rPr lang="en-US" sz="3600" dirty="0" smtClean="0"/>
              <a:t>D    D    </a:t>
            </a:r>
            <a:r>
              <a:rPr lang="en-US" sz="3600" dirty="0" err="1" smtClean="0"/>
              <a:t>D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99616" y="2586008"/>
            <a:ext cx="0" cy="14423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95088" y="2586008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84976" y="2586008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759696" y="2586008"/>
            <a:ext cx="0" cy="144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6896" y="1292662"/>
            <a:ext cx="309249" cy="783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5151" y="2684882"/>
            <a:ext cx="15587" cy="134346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0"/>
            <a:ext cx="9144000" cy="1166812"/>
          </a:xfrm>
        </p:spPr>
        <p:txBody>
          <a:bodyPr>
            <a:normAutofit/>
          </a:bodyPr>
          <a:lstStyle/>
          <a:p>
            <a:r>
              <a:rPr lang="en-US" dirty="0" smtClean="0"/>
              <a:t>Incremental Computation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485" y="1532844"/>
            <a:ext cx="4896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computation is incremental if repeating it with a changed input is faster than from-scratch </a:t>
            </a:r>
            <a:r>
              <a:rPr lang="en-US" sz="2800" dirty="0" err="1" smtClean="0"/>
              <a:t>recomputation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98689" y="5000017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850" y="2989634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32067" y="29896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Spell check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3561598"/>
            <a:ext cx="971550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0" y="3461586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08" y="5013872"/>
            <a:ext cx="1524000" cy="152400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9436052" y="3257767"/>
            <a:ext cx="1043051" cy="163410"/>
          </a:xfrm>
          <a:custGeom>
            <a:avLst/>
            <a:gdLst>
              <a:gd name="connsiteX0" fmla="*/ 0 w 1043051"/>
              <a:gd name="connsiteY0" fmla="*/ 128642 h 163410"/>
              <a:gd name="connsiteX1" fmla="*/ 20861 w 1043051"/>
              <a:gd name="connsiteY1" fmla="*/ 90397 h 163410"/>
              <a:gd name="connsiteX2" fmla="*/ 31291 w 1043051"/>
              <a:gd name="connsiteY2" fmla="*/ 79967 h 163410"/>
              <a:gd name="connsiteX3" fmla="*/ 48675 w 1043051"/>
              <a:gd name="connsiteY3" fmla="*/ 59106 h 163410"/>
              <a:gd name="connsiteX4" fmla="*/ 83443 w 1043051"/>
              <a:gd name="connsiteY4" fmla="*/ 100828 h 163410"/>
              <a:gd name="connsiteX5" fmla="*/ 93873 w 1043051"/>
              <a:gd name="connsiteY5" fmla="*/ 121689 h 163410"/>
              <a:gd name="connsiteX6" fmla="*/ 104304 w 1043051"/>
              <a:gd name="connsiteY6" fmla="*/ 125165 h 163410"/>
              <a:gd name="connsiteX7" fmla="*/ 146026 w 1043051"/>
              <a:gd name="connsiteY7" fmla="*/ 90397 h 163410"/>
              <a:gd name="connsiteX8" fmla="*/ 156456 w 1043051"/>
              <a:gd name="connsiteY8" fmla="*/ 86920 h 163410"/>
              <a:gd name="connsiteX9" fmla="*/ 173840 w 1043051"/>
              <a:gd name="connsiteY9" fmla="*/ 55629 h 163410"/>
              <a:gd name="connsiteX10" fmla="*/ 191224 w 1043051"/>
              <a:gd name="connsiteY10" fmla="*/ 76490 h 163410"/>
              <a:gd name="connsiteX11" fmla="*/ 198178 w 1043051"/>
              <a:gd name="connsiteY11" fmla="*/ 86920 h 163410"/>
              <a:gd name="connsiteX12" fmla="*/ 219038 w 1043051"/>
              <a:gd name="connsiteY12" fmla="*/ 97351 h 163410"/>
              <a:gd name="connsiteX13" fmla="*/ 239899 w 1043051"/>
              <a:gd name="connsiteY13" fmla="*/ 111258 h 163410"/>
              <a:gd name="connsiteX14" fmla="*/ 243376 w 1043051"/>
              <a:gd name="connsiteY14" fmla="*/ 121689 h 163410"/>
              <a:gd name="connsiteX15" fmla="*/ 253807 w 1043051"/>
              <a:gd name="connsiteY15" fmla="*/ 118212 h 163410"/>
              <a:gd name="connsiteX16" fmla="*/ 271191 w 1043051"/>
              <a:gd name="connsiteY16" fmla="*/ 93874 h 163410"/>
              <a:gd name="connsiteX17" fmla="*/ 281621 w 1043051"/>
              <a:gd name="connsiteY17" fmla="*/ 73013 h 163410"/>
              <a:gd name="connsiteX18" fmla="*/ 285098 w 1043051"/>
              <a:gd name="connsiteY18" fmla="*/ 62583 h 163410"/>
              <a:gd name="connsiteX19" fmla="*/ 302482 w 1043051"/>
              <a:gd name="connsiteY19" fmla="*/ 41722 h 163410"/>
              <a:gd name="connsiteX20" fmla="*/ 316389 w 1043051"/>
              <a:gd name="connsiteY20" fmla="*/ 45199 h 163410"/>
              <a:gd name="connsiteX21" fmla="*/ 319866 w 1043051"/>
              <a:gd name="connsiteY21" fmla="*/ 55629 h 163410"/>
              <a:gd name="connsiteX22" fmla="*/ 330296 w 1043051"/>
              <a:gd name="connsiteY22" fmla="*/ 69536 h 163410"/>
              <a:gd name="connsiteX23" fmla="*/ 337250 w 1043051"/>
              <a:gd name="connsiteY23" fmla="*/ 83444 h 163410"/>
              <a:gd name="connsiteX24" fmla="*/ 354634 w 1043051"/>
              <a:gd name="connsiteY24" fmla="*/ 104304 h 163410"/>
              <a:gd name="connsiteX25" fmla="*/ 361588 w 1043051"/>
              <a:gd name="connsiteY25" fmla="*/ 114735 h 163410"/>
              <a:gd name="connsiteX26" fmla="*/ 382448 w 1043051"/>
              <a:gd name="connsiteY26" fmla="*/ 128642 h 163410"/>
              <a:gd name="connsiteX27" fmla="*/ 396356 w 1043051"/>
              <a:gd name="connsiteY27" fmla="*/ 149503 h 163410"/>
              <a:gd name="connsiteX28" fmla="*/ 403309 w 1043051"/>
              <a:gd name="connsiteY28" fmla="*/ 135596 h 163410"/>
              <a:gd name="connsiteX29" fmla="*/ 417216 w 1043051"/>
              <a:gd name="connsiteY29" fmla="*/ 114735 h 163410"/>
              <a:gd name="connsiteX30" fmla="*/ 424170 w 1043051"/>
              <a:gd name="connsiteY30" fmla="*/ 104304 h 163410"/>
              <a:gd name="connsiteX31" fmla="*/ 427647 w 1043051"/>
              <a:gd name="connsiteY31" fmla="*/ 93874 h 163410"/>
              <a:gd name="connsiteX32" fmla="*/ 441554 w 1043051"/>
              <a:gd name="connsiteY32" fmla="*/ 73013 h 163410"/>
              <a:gd name="connsiteX33" fmla="*/ 451985 w 1043051"/>
              <a:gd name="connsiteY33" fmla="*/ 48676 h 163410"/>
              <a:gd name="connsiteX34" fmla="*/ 462415 w 1043051"/>
              <a:gd name="connsiteY34" fmla="*/ 52152 h 163410"/>
              <a:gd name="connsiteX35" fmla="*/ 476322 w 1043051"/>
              <a:gd name="connsiteY35" fmla="*/ 73013 h 163410"/>
              <a:gd name="connsiteX36" fmla="*/ 483276 w 1043051"/>
              <a:gd name="connsiteY36" fmla="*/ 83444 h 163410"/>
              <a:gd name="connsiteX37" fmla="*/ 493706 w 1043051"/>
              <a:gd name="connsiteY37" fmla="*/ 100828 h 163410"/>
              <a:gd name="connsiteX38" fmla="*/ 504137 w 1043051"/>
              <a:gd name="connsiteY38" fmla="*/ 114735 h 163410"/>
              <a:gd name="connsiteX39" fmla="*/ 531951 w 1043051"/>
              <a:gd name="connsiteY39" fmla="*/ 139073 h 163410"/>
              <a:gd name="connsiteX40" fmla="*/ 542381 w 1043051"/>
              <a:gd name="connsiteY40" fmla="*/ 128642 h 163410"/>
              <a:gd name="connsiteX41" fmla="*/ 556289 w 1043051"/>
              <a:gd name="connsiteY41" fmla="*/ 118212 h 163410"/>
              <a:gd name="connsiteX42" fmla="*/ 570196 w 1043051"/>
              <a:gd name="connsiteY42" fmla="*/ 100828 h 163410"/>
              <a:gd name="connsiteX43" fmla="*/ 577150 w 1043051"/>
              <a:gd name="connsiteY43" fmla="*/ 86920 h 163410"/>
              <a:gd name="connsiteX44" fmla="*/ 591057 w 1043051"/>
              <a:gd name="connsiteY44" fmla="*/ 66060 h 163410"/>
              <a:gd name="connsiteX45" fmla="*/ 604964 w 1043051"/>
              <a:gd name="connsiteY45" fmla="*/ 34768 h 163410"/>
              <a:gd name="connsiteX46" fmla="*/ 615394 w 1043051"/>
              <a:gd name="connsiteY46" fmla="*/ 59106 h 163410"/>
              <a:gd name="connsiteX47" fmla="*/ 622348 w 1043051"/>
              <a:gd name="connsiteY47" fmla="*/ 69536 h 163410"/>
              <a:gd name="connsiteX48" fmla="*/ 632778 w 1043051"/>
              <a:gd name="connsiteY48" fmla="*/ 83444 h 163410"/>
              <a:gd name="connsiteX49" fmla="*/ 646686 w 1043051"/>
              <a:gd name="connsiteY49" fmla="*/ 111258 h 163410"/>
              <a:gd name="connsiteX50" fmla="*/ 653639 w 1043051"/>
              <a:gd name="connsiteY50" fmla="*/ 121689 h 163410"/>
              <a:gd name="connsiteX51" fmla="*/ 660593 w 1043051"/>
              <a:gd name="connsiteY51" fmla="*/ 135596 h 163410"/>
              <a:gd name="connsiteX52" fmla="*/ 671023 w 1043051"/>
              <a:gd name="connsiteY52" fmla="*/ 139073 h 163410"/>
              <a:gd name="connsiteX53" fmla="*/ 677977 w 1043051"/>
              <a:gd name="connsiteY53" fmla="*/ 125165 h 163410"/>
              <a:gd name="connsiteX54" fmla="*/ 684931 w 1043051"/>
              <a:gd name="connsiteY54" fmla="*/ 114735 h 163410"/>
              <a:gd name="connsiteX55" fmla="*/ 695361 w 1043051"/>
              <a:gd name="connsiteY55" fmla="*/ 86920 h 163410"/>
              <a:gd name="connsiteX56" fmla="*/ 716222 w 1043051"/>
              <a:gd name="connsiteY56" fmla="*/ 52152 h 163410"/>
              <a:gd name="connsiteX57" fmla="*/ 723175 w 1043051"/>
              <a:gd name="connsiteY57" fmla="*/ 41722 h 163410"/>
              <a:gd name="connsiteX58" fmla="*/ 733606 w 1043051"/>
              <a:gd name="connsiteY58" fmla="*/ 31292 h 163410"/>
              <a:gd name="connsiteX59" fmla="*/ 740559 w 1043051"/>
              <a:gd name="connsiteY59" fmla="*/ 41722 h 163410"/>
              <a:gd name="connsiteX60" fmla="*/ 747513 w 1043051"/>
              <a:gd name="connsiteY60" fmla="*/ 55629 h 163410"/>
              <a:gd name="connsiteX61" fmla="*/ 757943 w 1043051"/>
              <a:gd name="connsiteY61" fmla="*/ 66060 h 163410"/>
              <a:gd name="connsiteX62" fmla="*/ 789235 w 1043051"/>
              <a:gd name="connsiteY62" fmla="*/ 114735 h 163410"/>
              <a:gd name="connsiteX63" fmla="*/ 799665 w 1043051"/>
              <a:gd name="connsiteY63" fmla="*/ 128642 h 163410"/>
              <a:gd name="connsiteX64" fmla="*/ 806619 w 1043051"/>
              <a:gd name="connsiteY64" fmla="*/ 142549 h 163410"/>
              <a:gd name="connsiteX65" fmla="*/ 810096 w 1043051"/>
              <a:gd name="connsiteY65" fmla="*/ 152980 h 163410"/>
              <a:gd name="connsiteX66" fmla="*/ 820526 w 1043051"/>
              <a:gd name="connsiteY66" fmla="*/ 163410 h 163410"/>
              <a:gd name="connsiteX67" fmla="*/ 830956 w 1043051"/>
              <a:gd name="connsiteY67" fmla="*/ 139073 h 163410"/>
              <a:gd name="connsiteX68" fmla="*/ 834433 w 1043051"/>
              <a:gd name="connsiteY68" fmla="*/ 125165 h 163410"/>
              <a:gd name="connsiteX69" fmla="*/ 841387 w 1043051"/>
              <a:gd name="connsiteY69" fmla="*/ 111258 h 163410"/>
              <a:gd name="connsiteX70" fmla="*/ 848340 w 1043051"/>
              <a:gd name="connsiteY70" fmla="*/ 93874 h 163410"/>
              <a:gd name="connsiteX71" fmla="*/ 855294 w 1043051"/>
              <a:gd name="connsiteY71" fmla="*/ 79967 h 163410"/>
              <a:gd name="connsiteX72" fmla="*/ 858771 w 1043051"/>
              <a:gd name="connsiteY72" fmla="*/ 66060 h 163410"/>
              <a:gd name="connsiteX73" fmla="*/ 865724 w 1043051"/>
              <a:gd name="connsiteY73" fmla="*/ 55629 h 163410"/>
              <a:gd name="connsiteX74" fmla="*/ 879632 w 1043051"/>
              <a:gd name="connsiteY74" fmla="*/ 24338 h 163410"/>
              <a:gd name="connsiteX75" fmla="*/ 890062 w 1043051"/>
              <a:gd name="connsiteY75" fmla="*/ 0 h 163410"/>
              <a:gd name="connsiteX76" fmla="*/ 897016 w 1043051"/>
              <a:gd name="connsiteY76" fmla="*/ 24338 h 163410"/>
              <a:gd name="connsiteX77" fmla="*/ 907446 w 1043051"/>
              <a:gd name="connsiteY77" fmla="*/ 45199 h 163410"/>
              <a:gd name="connsiteX78" fmla="*/ 910923 w 1043051"/>
              <a:gd name="connsiteY78" fmla="*/ 59106 h 163410"/>
              <a:gd name="connsiteX79" fmla="*/ 924830 w 1043051"/>
              <a:gd name="connsiteY79" fmla="*/ 79967 h 163410"/>
              <a:gd name="connsiteX80" fmla="*/ 931784 w 1043051"/>
              <a:gd name="connsiteY80" fmla="*/ 90397 h 163410"/>
              <a:gd name="connsiteX81" fmla="*/ 942214 w 1043051"/>
              <a:gd name="connsiteY81" fmla="*/ 111258 h 163410"/>
              <a:gd name="connsiteX82" fmla="*/ 952645 w 1043051"/>
              <a:gd name="connsiteY82" fmla="*/ 104304 h 163410"/>
              <a:gd name="connsiteX83" fmla="*/ 956121 w 1043051"/>
              <a:gd name="connsiteY83" fmla="*/ 93874 h 163410"/>
              <a:gd name="connsiteX84" fmla="*/ 970029 w 1043051"/>
              <a:gd name="connsiteY84" fmla="*/ 69536 h 163410"/>
              <a:gd name="connsiteX85" fmla="*/ 973505 w 1043051"/>
              <a:gd name="connsiteY85" fmla="*/ 52152 h 163410"/>
              <a:gd name="connsiteX86" fmla="*/ 976982 w 1043051"/>
              <a:gd name="connsiteY86" fmla="*/ 41722 h 163410"/>
              <a:gd name="connsiteX87" fmla="*/ 994366 w 1043051"/>
              <a:gd name="connsiteY87" fmla="*/ 48676 h 163410"/>
              <a:gd name="connsiteX88" fmla="*/ 1015227 w 1043051"/>
              <a:gd name="connsiteY88" fmla="*/ 69536 h 163410"/>
              <a:gd name="connsiteX89" fmla="*/ 1029134 w 1043051"/>
              <a:gd name="connsiteY89" fmla="*/ 90397 h 163410"/>
              <a:gd name="connsiteX90" fmla="*/ 1032611 w 1043051"/>
              <a:gd name="connsiteY90" fmla="*/ 104304 h 163410"/>
              <a:gd name="connsiteX91" fmla="*/ 1039565 w 1043051"/>
              <a:gd name="connsiteY91" fmla="*/ 114735 h 163410"/>
              <a:gd name="connsiteX92" fmla="*/ 1043042 w 1043051"/>
              <a:gd name="connsiteY92" fmla="*/ 128642 h 1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043051" h="163410">
                <a:moveTo>
                  <a:pt x="0" y="128642"/>
                </a:moveTo>
                <a:cubicBezTo>
                  <a:pt x="5734" y="114305"/>
                  <a:pt x="9279" y="101979"/>
                  <a:pt x="20861" y="90397"/>
                </a:cubicBezTo>
                <a:cubicBezTo>
                  <a:pt x="24338" y="86920"/>
                  <a:pt x="28143" y="83744"/>
                  <a:pt x="31291" y="79967"/>
                </a:cubicBezTo>
                <a:cubicBezTo>
                  <a:pt x="55493" y="50924"/>
                  <a:pt x="18205" y="89576"/>
                  <a:pt x="48675" y="59106"/>
                </a:cubicBezTo>
                <a:cubicBezTo>
                  <a:pt x="58359" y="68790"/>
                  <a:pt x="78602" y="86305"/>
                  <a:pt x="83443" y="100828"/>
                </a:cubicBezTo>
                <a:cubicBezTo>
                  <a:pt x="85733" y="107697"/>
                  <a:pt x="87748" y="116789"/>
                  <a:pt x="93873" y="121689"/>
                </a:cubicBezTo>
                <a:cubicBezTo>
                  <a:pt x="96735" y="123978"/>
                  <a:pt x="100827" y="124006"/>
                  <a:pt x="104304" y="125165"/>
                </a:cubicBezTo>
                <a:cubicBezTo>
                  <a:pt x="115353" y="114116"/>
                  <a:pt x="134301" y="94306"/>
                  <a:pt x="146026" y="90397"/>
                </a:cubicBezTo>
                <a:lnTo>
                  <a:pt x="156456" y="86920"/>
                </a:lnTo>
                <a:cubicBezTo>
                  <a:pt x="172396" y="63010"/>
                  <a:pt x="167720" y="73988"/>
                  <a:pt x="173840" y="55629"/>
                </a:cubicBezTo>
                <a:cubicBezTo>
                  <a:pt x="191102" y="81523"/>
                  <a:pt x="168919" y="49725"/>
                  <a:pt x="191224" y="76490"/>
                </a:cubicBezTo>
                <a:cubicBezTo>
                  <a:pt x="193899" y="79700"/>
                  <a:pt x="195223" y="83965"/>
                  <a:pt x="198178" y="86920"/>
                </a:cubicBezTo>
                <a:cubicBezTo>
                  <a:pt x="209755" y="98497"/>
                  <a:pt x="206312" y="90281"/>
                  <a:pt x="219038" y="97351"/>
                </a:cubicBezTo>
                <a:cubicBezTo>
                  <a:pt x="226344" y="101410"/>
                  <a:pt x="239899" y="111258"/>
                  <a:pt x="239899" y="111258"/>
                </a:cubicBezTo>
                <a:cubicBezTo>
                  <a:pt x="241058" y="114735"/>
                  <a:pt x="240098" y="120050"/>
                  <a:pt x="243376" y="121689"/>
                </a:cubicBezTo>
                <a:cubicBezTo>
                  <a:pt x="246654" y="123328"/>
                  <a:pt x="250991" y="120558"/>
                  <a:pt x="253807" y="118212"/>
                </a:cubicBezTo>
                <a:cubicBezTo>
                  <a:pt x="257037" y="115520"/>
                  <a:pt x="268022" y="98627"/>
                  <a:pt x="271191" y="93874"/>
                </a:cubicBezTo>
                <a:cubicBezTo>
                  <a:pt x="279925" y="67666"/>
                  <a:pt x="268145" y="99964"/>
                  <a:pt x="281621" y="73013"/>
                </a:cubicBezTo>
                <a:cubicBezTo>
                  <a:pt x="283260" y="69735"/>
                  <a:pt x="283459" y="65861"/>
                  <a:pt x="285098" y="62583"/>
                </a:cubicBezTo>
                <a:cubicBezTo>
                  <a:pt x="289940" y="52898"/>
                  <a:pt x="294789" y="49414"/>
                  <a:pt x="302482" y="41722"/>
                </a:cubicBezTo>
                <a:cubicBezTo>
                  <a:pt x="307118" y="42881"/>
                  <a:pt x="312658" y="42214"/>
                  <a:pt x="316389" y="45199"/>
                </a:cubicBezTo>
                <a:cubicBezTo>
                  <a:pt x="319251" y="47488"/>
                  <a:pt x="318048" y="52447"/>
                  <a:pt x="319866" y="55629"/>
                </a:cubicBezTo>
                <a:cubicBezTo>
                  <a:pt x="322741" y="60660"/>
                  <a:pt x="327225" y="64622"/>
                  <a:pt x="330296" y="69536"/>
                </a:cubicBezTo>
                <a:cubicBezTo>
                  <a:pt x="333043" y="73931"/>
                  <a:pt x="334278" y="79198"/>
                  <a:pt x="337250" y="83444"/>
                </a:cubicBezTo>
                <a:cubicBezTo>
                  <a:pt x="342441" y="90859"/>
                  <a:pt x="349077" y="97159"/>
                  <a:pt x="354634" y="104304"/>
                </a:cubicBezTo>
                <a:cubicBezTo>
                  <a:pt x="357200" y="107603"/>
                  <a:pt x="358443" y="111983"/>
                  <a:pt x="361588" y="114735"/>
                </a:cubicBezTo>
                <a:cubicBezTo>
                  <a:pt x="367877" y="120238"/>
                  <a:pt x="382448" y="128642"/>
                  <a:pt x="382448" y="128642"/>
                </a:cubicBezTo>
                <a:cubicBezTo>
                  <a:pt x="383840" y="132818"/>
                  <a:pt x="388216" y="151131"/>
                  <a:pt x="396356" y="149503"/>
                </a:cubicBezTo>
                <a:cubicBezTo>
                  <a:pt x="401438" y="148487"/>
                  <a:pt x="400643" y="140040"/>
                  <a:pt x="403309" y="135596"/>
                </a:cubicBezTo>
                <a:cubicBezTo>
                  <a:pt x="407609" y="128430"/>
                  <a:pt x="412580" y="121689"/>
                  <a:pt x="417216" y="114735"/>
                </a:cubicBezTo>
                <a:cubicBezTo>
                  <a:pt x="419534" y="111258"/>
                  <a:pt x="422848" y="108268"/>
                  <a:pt x="424170" y="104304"/>
                </a:cubicBezTo>
                <a:cubicBezTo>
                  <a:pt x="425329" y="100827"/>
                  <a:pt x="425867" y="97078"/>
                  <a:pt x="427647" y="93874"/>
                </a:cubicBezTo>
                <a:cubicBezTo>
                  <a:pt x="431706" y="86568"/>
                  <a:pt x="441554" y="73013"/>
                  <a:pt x="441554" y="73013"/>
                </a:cubicBezTo>
                <a:cubicBezTo>
                  <a:pt x="442689" y="68475"/>
                  <a:pt x="445315" y="51344"/>
                  <a:pt x="451985" y="48676"/>
                </a:cubicBezTo>
                <a:cubicBezTo>
                  <a:pt x="455388" y="47315"/>
                  <a:pt x="458938" y="50993"/>
                  <a:pt x="462415" y="52152"/>
                </a:cubicBezTo>
                <a:lnTo>
                  <a:pt x="476322" y="73013"/>
                </a:lnTo>
                <a:cubicBezTo>
                  <a:pt x="478640" y="76490"/>
                  <a:pt x="481126" y="79861"/>
                  <a:pt x="483276" y="83444"/>
                </a:cubicBezTo>
                <a:cubicBezTo>
                  <a:pt x="486753" y="89239"/>
                  <a:pt x="489958" y="95205"/>
                  <a:pt x="493706" y="100828"/>
                </a:cubicBezTo>
                <a:cubicBezTo>
                  <a:pt x="496920" y="105649"/>
                  <a:pt x="500814" y="109988"/>
                  <a:pt x="504137" y="114735"/>
                </a:cubicBezTo>
                <a:cubicBezTo>
                  <a:pt x="521699" y="139823"/>
                  <a:pt x="509362" y="133425"/>
                  <a:pt x="531951" y="139073"/>
                </a:cubicBezTo>
                <a:cubicBezTo>
                  <a:pt x="535428" y="135596"/>
                  <a:pt x="538648" y="131842"/>
                  <a:pt x="542381" y="128642"/>
                </a:cubicBezTo>
                <a:cubicBezTo>
                  <a:pt x="546781" y="124871"/>
                  <a:pt x="552191" y="122309"/>
                  <a:pt x="556289" y="118212"/>
                </a:cubicBezTo>
                <a:cubicBezTo>
                  <a:pt x="561536" y="112965"/>
                  <a:pt x="566080" y="107002"/>
                  <a:pt x="570196" y="100828"/>
                </a:cubicBezTo>
                <a:cubicBezTo>
                  <a:pt x="573071" y="96515"/>
                  <a:pt x="574483" y="91365"/>
                  <a:pt x="577150" y="86920"/>
                </a:cubicBezTo>
                <a:cubicBezTo>
                  <a:pt x="581450" y="79754"/>
                  <a:pt x="591057" y="66060"/>
                  <a:pt x="591057" y="66060"/>
                </a:cubicBezTo>
                <a:cubicBezTo>
                  <a:pt x="599331" y="41235"/>
                  <a:pt x="593944" y="51298"/>
                  <a:pt x="604964" y="34768"/>
                </a:cubicBezTo>
                <a:cubicBezTo>
                  <a:pt x="608864" y="46468"/>
                  <a:pt x="608522" y="47079"/>
                  <a:pt x="615394" y="59106"/>
                </a:cubicBezTo>
                <a:cubicBezTo>
                  <a:pt x="617467" y="62734"/>
                  <a:pt x="619919" y="66136"/>
                  <a:pt x="622348" y="69536"/>
                </a:cubicBezTo>
                <a:cubicBezTo>
                  <a:pt x="625716" y="74251"/>
                  <a:pt x="629858" y="78439"/>
                  <a:pt x="632778" y="83444"/>
                </a:cubicBezTo>
                <a:cubicBezTo>
                  <a:pt x="638001" y="92398"/>
                  <a:pt x="640937" y="102633"/>
                  <a:pt x="646686" y="111258"/>
                </a:cubicBezTo>
                <a:cubicBezTo>
                  <a:pt x="649004" y="114735"/>
                  <a:pt x="651566" y="118061"/>
                  <a:pt x="653639" y="121689"/>
                </a:cubicBezTo>
                <a:cubicBezTo>
                  <a:pt x="656210" y="126189"/>
                  <a:pt x="656928" y="131931"/>
                  <a:pt x="660593" y="135596"/>
                </a:cubicBezTo>
                <a:cubicBezTo>
                  <a:pt x="663184" y="138187"/>
                  <a:pt x="667546" y="137914"/>
                  <a:pt x="671023" y="139073"/>
                </a:cubicBezTo>
                <a:cubicBezTo>
                  <a:pt x="673341" y="134437"/>
                  <a:pt x="675405" y="129665"/>
                  <a:pt x="677977" y="125165"/>
                </a:cubicBezTo>
                <a:cubicBezTo>
                  <a:pt x="680050" y="121537"/>
                  <a:pt x="683062" y="118472"/>
                  <a:pt x="684931" y="114735"/>
                </a:cubicBezTo>
                <a:cubicBezTo>
                  <a:pt x="699336" y="85926"/>
                  <a:pt x="686334" y="107983"/>
                  <a:pt x="695361" y="86920"/>
                </a:cubicBezTo>
                <a:cubicBezTo>
                  <a:pt x="701775" y="71955"/>
                  <a:pt x="706338" y="66979"/>
                  <a:pt x="716222" y="52152"/>
                </a:cubicBezTo>
                <a:cubicBezTo>
                  <a:pt x="718540" y="48675"/>
                  <a:pt x="720220" y="44676"/>
                  <a:pt x="723175" y="41722"/>
                </a:cubicBezTo>
                <a:lnTo>
                  <a:pt x="733606" y="31292"/>
                </a:lnTo>
                <a:cubicBezTo>
                  <a:pt x="735924" y="34769"/>
                  <a:pt x="738486" y="38094"/>
                  <a:pt x="740559" y="41722"/>
                </a:cubicBezTo>
                <a:cubicBezTo>
                  <a:pt x="743130" y="46222"/>
                  <a:pt x="744501" y="51411"/>
                  <a:pt x="747513" y="55629"/>
                </a:cubicBezTo>
                <a:cubicBezTo>
                  <a:pt x="750371" y="59630"/>
                  <a:pt x="754993" y="62126"/>
                  <a:pt x="757943" y="66060"/>
                </a:cubicBezTo>
                <a:cubicBezTo>
                  <a:pt x="789252" y="107806"/>
                  <a:pt x="768743" y="83997"/>
                  <a:pt x="789235" y="114735"/>
                </a:cubicBezTo>
                <a:cubicBezTo>
                  <a:pt x="792449" y="119556"/>
                  <a:pt x="796594" y="123728"/>
                  <a:pt x="799665" y="128642"/>
                </a:cubicBezTo>
                <a:cubicBezTo>
                  <a:pt x="802412" y="133037"/>
                  <a:pt x="804577" y="137785"/>
                  <a:pt x="806619" y="142549"/>
                </a:cubicBezTo>
                <a:cubicBezTo>
                  <a:pt x="808063" y="145918"/>
                  <a:pt x="808063" y="149930"/>
                  <a:pt x="810096" y="152980"/>
                </a:cubicBezTo>
                <a:cubicBezTo>
                  <a:pt x="812823" y="157071"/>
                  <a:pt x="817049" y="159933"/>
                  <a:pt x="820526" y="163410"/>
                </a:cubicBezTo>
                <a:cubicBezTo>
                  <a:pt x="830509" y="123479"/>
                  <a:pt x="816549" y="172691"/>
                  <a:pt x="830956" y="139073"/>
                </a:cubicBezTo>
                <a:cubicBezTo>
                  <a:pt x="832838" y="134681"/>
                  <a:pt x="832755" y="129639"/>
                  <a:pt x="834433" y="125165"/>
                </a:cubicBezTo>
                <a:cubicBezTo>
                  <a:pt x="836253" y="120312"/>
                  <a:pt x="839282" y="115994"/>
                  <a:pt x="841387" y="111258"/>
                </a:cubicBezTo>
                <a:cubicBezTo>
                  <a:pt x="843922" y="105555"/>
                  <a:pt x="845805" y="99577"/>
                  <a:pt x="848340" y="93874"/>
                </a:cubicBezTo>
                <a:cubicBezTo>
                  <a:pt x="850445" y="89138"/>
                  <a:pt x="853474" y="84820"/>
                  <a:pt x="855294" y="79967"/>
                </a:cubicBezTo>
                <a:cubicBezTo>
                  <a:pt x="856972" y="75493"/>
                  <a:pt x="856889" y="70452"/>
                  <a:pt x="858771" y="66060"/>
                </a:cubicBezTo>
                <a:cubicBezTo>
                  <a:pt x="860417" y="62219"/>
                  <a:pt x="863651" y="59257"/>
                  <a:pt x="865724" y="55629"/>
                </a:cubicBezTo>
                <a:cubicBezTo>
                  <a:pt x="874285" y="40647"/>
                  <a:pt x="872179" y="41107"/>
                  <a:pt x="879632" y="24338"/>
                </a:cubicBezTo>
                <a:cubicBezTo>
                  <a:pt x="891087" y="-1435"/>
                  <a:pt x="882922" y="21421"/>
                  <a:pt x="890062" y="0"/>
                </a:cubicBezTo>
                <a:cubicBezTo>
                  <a:pt x="891641" y="6317"/>
                  <a:pt x="894165" y="17923"/>
                  <a:pt x="897016" y="24338"/>
                </a:cubicBezTo>
                <a:cubicBezTo>
                  <a:pt x="900173" y="31442"/>
                  <a:pt x="904559" y="37981"/>
                  <a:pt x="907446" y="45199"/>
                </a:cubicBezTo>
                <a:cubicBezTo>
                  <a:pt x="909221" y="49636"/>
                  <a:pt x="908786" y="54832"/>
                  <a:pt x="910923" y="59106"/>
                </a:cubicBezTo>
                <a:cubicBezTo>
                  <a:pt x="914660" y="66581"/>
                  <a:pt x="920194" y="73013"/>
                  <a:pt x="924830" y="79967"/>
                </a:cubicBezTo>
                <a:lnTo>
                  <a:pt x="931784" y="90397"/>
                </a:lnTo>
                <a:cubicBezTo>
                  <a:pt x="932923" y="93813"/>
                  <a:pt x="937400" y="110296"/>
                  <a:pt x="942214" y="111258"/>
                </a:cubicBezTo>
                <a:cubicBezTo>
                  <a:pt x="946312" y="112077"/>
                  <a:pt x="949168" y="106622"/>
                  <a:pt x="952645" y="104304"/>
                </a:cubicBezTo>
                <a:cubicBezTo>
                  <a:pt x="953804" y="100827"/>
                  <a:pt x="954677" y="97242"/>
                  <a:pt x="956121" y="93874"/>
                </a:cubicBezTo>
                <a:cubicBezTo>
                  <a:pt x="961413" y="81526"/>
                  <a:pt x="963047" y="80009"/>
                  <a:pt x="970029" y="69536"/>
                </a:cubicBezTo>
                <a:cubicBezTo>
                  <a:pt x="971188" y="63741"/>
                  <a:pt x="972072" y="57885"/>
                  <a:pt x="973505" y="52152"/>
                </a:cubicBezTo>
                <a:cubicBezTo>
                  <a:pt x="974394" y="48597"/>
                  <a:pt x="973367" y="42324"/>
                  <a:pt x="976982" y="41722"/>
                </a:cubicBezTo>
                <a:cubicBezTo>
                  <a:pt x="983138" y="40696"/>
                  <a:pt x="988571" y="46358"/>
                  <a:pt x="994366" y="48676"/>
                </a:cubicBezTo>
                <a:cubicBezTo>
                  <a:pt x="1001320" y="55629"/>
                  <a:pt x="1009772" y="61354"/>
                  <a:pt x="1015227" y="69536"/>
                </a:cubicBezTo>
                <a:lnTo>
                  <a:pt x="1029134" y="90397"/>
                </a:lnTo>
                <a:cubicBezTo>
                  <a:pt x="1030293" y="95033"/>
                  <a:pt x="1030729" y="99912"/>
                  <a:pt x="1032611" y="104304"/>
                </a:cubicBezTo>
                <a:cubicBezTo>
                  <a:pt x="1034257" y="108145"/>
                  <a:pt x="1037696" y="110997"/>
                  <a:pt x="1039565" y="114735"/>
                </a:cubicBezTo>
                <a:cubicBezTo>
                  <a:pt x="1043409" y="122422"/>
                  <a:pt x="1043042" y="122716"/>
                  <a:pt x="1043042" y="1286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2486533"/>
            <a:ext cx="10515600" cy="1325563"/>
          </a:xfrm>
        </p:spPr>
        <p:txBody>
          <a:bodyPr/>
          <a:lstStyle/>
          <a:p>
            <a:r>
              <a:rPr lang="en-US" dirty="0" smtClean="0"/>
              <a:t>Now we’re committed</a:t>
            </a:r>
            <a:r>
              <a:rPr lang="en-US" baseline="0" dirty="0" smtClean="0"/>
              <a:t> to referencing a previous memo point to create a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3232" y="249352"/>
            <a:ext cx="36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800" dirty="0" smtClean="0"/>
              <a:t>5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800" dirty="0" smtClean="0"/>
              <a:t>6    2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800" dirty="0" smtClean="0"/>
              <a:t>4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800" dirty="0" smtClean="0"/>
              <a:t>1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817804" y="-35901"/>
            <a:ext cx="1396530" cy="513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Input</a:t>
            </a:r>
            <a:r>
              <a:rPr lang="en-US" sz="3200" dirty="0" smtClean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6852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46743" y="0"/>
            <a:ext cx="394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Balanced Tree</a:t>
            </a:r>
            <a:endParaRPr lang="en-US" sz="3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76645" y="538806"/>
            <a:ext cx="4030095" cy="4983796"/>
            <a:chOff x="2597413" y="2368944"/>
            <a:chExt cx="2850613" cy="352519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812434" y="2368944"/>
              <a:ext cx="1315" cy="778528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768211" y="4099125"/>
              <a:ext cx="465629" cy="62569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33841" y="4099125"/>
              <a:ext cx="300961" cy="54865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240604" y="4647776"/>
              <a:ext cx="294199" cy="41389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34802" y="4647776"/>
              <a:ext cx="311504" cy="522129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12434" y="3147472"/>
              <a:ext cx="543520" cy="41708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985910" y="3564558"/>
              <a:ext cx="370045" cy="50030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355954" y="3564558"/>
              <a:ext cx="504515" cy="473755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465752" y="4422422"/>
              <a:ext cx="379615" cy="590642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852041" y="4420658"/>
              <a:ext cx="370136" cy="460073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7413" y="4715990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99911" y="5157884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43991" y="4024242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87022" y="530370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55793" y="552727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9402" y="4965803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3227262" y="3155145"/>
              <a:ext cx="566490" cy="39531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220685" y="3564558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51562" y="4070821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27449" y="5063653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29156" y="4924769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600911" y="2635983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19509" y="3583306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27856" y="4853782"/>
              <a:ext cx="420170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82331" y="3980585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6272" y="5133474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2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6743" y="0"/>
            <a:ext cx="394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Balanced Tree</a:t>
            </a:r>
            <a:endParaRPr lang="en-US" sz="3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476645" y="538806"/>
            <a:ext cx="4030095" cy="4983796"/>
            <a:chOff x="2597413" y="2368944"/>
            <a:chExt cx="2850613" cy="352519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812434" y="2368944"/>
              <a:ext cx="1315" cy="778528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768211" y="4099125"/>
              <a:ext cx="465629" cy="62569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33841" y="4099125"/>
              <a:ext cx="300961" cy="54865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240604" y="4647776"/>
              <a:ext cx="294199" cy="41389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34802" y="4647776"/>
              <a:ext cx="311504" cy="522129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2434" y="3147472"/>
              <a:ext cx="543520" cy="41708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85910" y="3564558"/>
              <a:ext cx="370045" cy="50030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55954" y="3564558"/>
              <a:ext cx="504515" cy="473755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465752" y="4422422"/>
              <a:ext cx="379615" cy="590642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852041" y="4420658"/>
              <a:ext cx="370136" cy="460073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97413" y="4715990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9911" y="5157884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3991" y="4024242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87022" y="530370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5793" y="552727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39402" y="4965803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3227262" y="3155145"/>
              <a:ext cx="566490" cy="39531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220685" y="3564558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51562" y="4070821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227449" y="5063653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229156" y="4924769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00911" y="2635983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19509" y="3583306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7856" y="4853782"/>
              <a:ext cx="420170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82331" y="3980585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6272" y="5133474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594068" y="2564011"/>
            <a:ext cx="488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Emit a </a:t>
            </a:r>
            <a:r>
              <a:rPr lang="en-US" sz="3600" dirty="0" smtClean="0"/>
              <a:t>memo point </a:t>
            </a:r>
            <a:r>
              <a:rPr lang="en-US" sz="3600" dirty="0" smtClean="0"/>
              <a:t>when you encounter a memo point. 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708807" y="5992321"/>
            <a:ext cx="36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 </a:t>
            </a:r>
            <a:r>
              <a:rPr lang="en-US" sz="2800" dirty="0" err="1" smtClean="0">
                <a:solidFill>
                  <a:schemeClr val="accent1"/>
                </a:solidFill>
              </a:rPr>
              <a:t>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1 2 3 4 5 6</a:t>
            </a:r>
            <a:endParaRPr lang="en-US" sz="2800" dirty="0"/>
          </a:p>
        </p:txBody>
      </p:sp>
      <p:cxnSp>
        <p:nvCxnSpPr>
          <p:cNvPr id="51" name="Straight Arrow Connector 50"/>
          <p:cNvCxnSpPr>
            <a:endCxn id="71" idx="2"/>
          </p:cNvCxnSpPr>
          <p:nvPr/>
        </p:nvCxnSpPr>
        <p:spPr>
          <a:xfrm flipH="1" flipV="1">
            <a:off x="1440745" y="5093531"/>
            <a:ext cx="319957" cy="10469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82668" y="4498704"/>
            <a:ext cx="1413697" cy="15692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162565" y="3418329"/>
            <a:ext cx="1261663" cy="27221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75148" y="1562667"/>
            <a:ext cx="1160169" cy="450528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337870" y="2812908"/>
            <a:ext cx="19935" cy="33582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94068" y="1471457"/>
            <a:ext cx="488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Poor Results: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3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6049" y="0"/>
            <a:ext cx="394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Balanced Tree</a:t>
            </a:r>
            <a:endParaRPr lang="en-US" sz="3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5951" y="538806"/>
            <a:ext cx="4030095" cy="4983796"/>
            <a:chOff x="2597413" y="2368944"/>
            <a:chExt cx="2850613" cy="352519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812434" y="2368944"/>
              <a:ext cx="1315" cy="778528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768211" y="4099125"/>
              <a:ext cx="465629" cy="62569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33841" y="4099125"/>
              <a:ext cx="300961" cy="54865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240604" y="4647776"/>
              <a:ext cx="294199" cy="41389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34802" y="4647776"/>
              <a:ext cx="311504" cy="522129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2434" y="3147472"/>
              <a:ext cx="543520" cy="41708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85910" y="3564558"/>
              <a:ext cx="370045" cy="50030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55954" y="3564558"/>
              <a:ext cx="504515" cy="473755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465752" y="4422422"/>
              <a:ext cx="379615" cy="590642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852041" y="4420658"/>
              <a:ext cx="370136" cy="460073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97413" y="4715990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9911" y="5157884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3991" y="4024242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87022" y="530370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5793" y="552727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39402" y="4965803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3227262" y="3155145"/>
              <a:ext cx="566490" cy="39531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220685" y="3564558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51562" y="4070821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227449" y="5063653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229156" y="4924769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00911" y="2635983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19509" y="3583306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7856" y="4853782"/>
              <a:ext cx="420170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82331" y="3980585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6272" y="5133474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53726" y="1859975"/>
            <a:ext cx="4883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Pass References to memo points as parameters:</a:t>
            </a:r>
          </a:p>
          <a:p>
            <a:endParaRPr lang="en-US" sz="3600" dirty="0"/>
          </a:p>
          <a:p>
            <a:r>
              <a:rPr lang="en-US" sz="3600" dirty="0" smtClean="0"/>
              <a:t>First class names</a:t>
            </a:r>
            <a:endParaRPr lang="en-US" sz="3600" dirty="0"/>
          </a:p>
        </p:txBody>
      </p:sp>
      <p:cxnSp>
        <p:nvCxnSpPr>
          <p:cNvPr id="3" name="Straight Arrow Connector 2"/>
          <p:cNvCxnSpPr>
            <a:stCxn id="64" idx="1"/>
          </p:cNvCxnSpPr>
          <p:nvPr/>
        </p:nvCxnSpPr>
        <p:spPr>
          <a:xfrm flipH="1">
            <a:off x="256049" y="1239502"/>
            <a:ext cx="1648612" cy="2521035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52807" y="4776957"/>
            <a:ext cx="197213" cy="316574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80412" y="3136027"/>
            <a:ext cx="724162" cy="1238919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9" idx="0"/>
          </p:cNvCxnSpPr>
          <p:nvPr/>
        </p:nvCxnSpPr>
        <p:spPr>
          <a:xfrm flipH="1">
            <a:off x="3908713" y="4315784"/>
            <a:ext cx="55135" cy="403867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85109" y="4615638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51300" y="4210152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765" y="4905233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3793104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7" name="Oval 6"/>
          <p:cNvSpPr/>
          <p:nvPr/>
        </p:nvSpPr>
        <p:spPr>
          <a:xfrm>
            <a:off x="14565" y="3844176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3489" y="4955749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45003" y="4719651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564092" y="4247359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585109" y="4615638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049" y="0"/>
            <a:ext cx="394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Balanced Tree</a:t>
            </a:r>
            <a:endParaRPr lang="en-US" sz="3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5951" y="538806"/>
            <a:ext cx="4030095" cy="4983796"/>
            <a:chOff x="2597413" y="2368944"/>
            <a:chExt cx="2850613" cy="352519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812434" y="2368944"/>
              <a:ext cx="1315" cy="778528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768211" y="4099125"/>
              <a:ext cx="465629" cy="62569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33841" y="4099125"/>
              <a:ext cx="300961" cy="54865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240604" y="4647776"/>
              <a:ext cx="294199" cy="41389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34802" y="4647776"/>
              <a:ext cx="311504" cy="522129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2434" y="3147472"/>
              <a:ext cx="543520" cy="41708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985910" y="3564558"/>
              <a:ext cx="370045" cy="500307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55954" y="3564558"/>
              <a:ext cx="504515" cy="473755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465752" y="4422422"/>
              <a:ext cx="379615" cy="590642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852041" y="4420658"/>
              <a:ext cx="370136" cy="460073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97413" y="4715990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99911" y="5157884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3991" y="4024242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87022" y="530370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5793" y="5527276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39402" y="4965803"/>
              <a:ext cx="270308" cy="36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3227262" y="3155145"/>
              <a:ext cx="566490" cy="395316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220685" y="3564558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51562" y="4070821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227449" y="5063653"/>
              <a:ext cx="13155" cy="573931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229156" y="4924769"/>
              <a:ext cx="8907" cy="334900"/>
            </a:xfrm>
            <a:prstGeom prst="line">
              <a:avLst/>
            </a:prstGeom>
            <a:ln w="31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00911" y="2635983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19509" y="3583306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7856" y="4853782"/>
              <a:ext cx="420170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82331" y="3980585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6272" y="5133474"/>
              <a:ext cx="486158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accent4">
                      <a:lumMod val="75000"/>
                    </a:schemeClr>
                  </a:solidFill>
                </a:rPr>
                <a:t>M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53726" y="1859975"/>
            <a:ext cx="488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Maintain association through merge steps</a:t>
            </a:r>
            <a:endParaRPr lang="en-US" sz="3600" dirty="0"/>
          </a:p>
        </p:txBody>
      </p:sp>
      <p:cxnSp>
        <p:nvCxnSpPr>
          <p:cNvPr id="3" name="Straight Arrow Connector 2"/>
          <p:cNvCxnSpPr>
            <a:stCxn id="64" idx="1"/>
          </p:cNvCxnSpPr>
          <p:nvPr/>
        </p:nvCxnSpPr>
        <p:spPr>
          <a:xfrm flipH="1">
            <a:off x="256049" y="1239502"/>
            <a:ext cx="1648612" cy="2521035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52807" y="4776957"/>
            <a:ext cx="197213" cy="316574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80412" y="3136027"/>
            <a:ext cx="724162" cy="1238919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51300" y="4210152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765" y="4905233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3793104"/>
            <a:ext cx="68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1920" y="6211187"/>
            <a:ext cx="36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1</a:t>
            </a:r>
            <a:r>
              <a:rPr lang="en-US" sz="2800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3    4</a:t>
            </a:r>
            <a:r>
              <a:rPr lang="en-US" sz="2800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5</a:t>
            </a:r>
            <a:r>
              <a:rPr lang="en-US" sz="2800" dirty="0" smtClean="0">
                <a:solidFill>
                  <a:schemeClr val="accent1"/>
                </a:solidFill>
              </a:rPr>
              <a:t>M</a:t>
            </a:r>
            <a:r>
              <a:rPr lang="en-US" sz="2800" dirty="0" smtClean="0"/>
              <a:t>6</a:t>
            </a:r>
            <a:endParaRPr lang="en-US" sz="2800" dirty="0"/>
          </a:p>
        </p:txBody>
      </p:sp>
      <p:cxnSp>
        <p:nvCxnSpPr>
          <p:cNvPr id="56" name="Straight Arrow Connector 55"/>
          <p:cNvCxnSpPr>
            <a:endCxn id="66" idx="0"/>
          </p:cNvCxnSpPr>
          <p:nvPr/>
        </p:nvCxnSpPr>
        <p:spPr>
          <a:xfrm flipH="1">
            <a:off x="3908713" y="4315784"/>
            <a:ext cx="55135" cy="403867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93489" y="4955749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45003" y="4719651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64092" y="4247359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4565" y="3844176"/>
            <a:ext cx="727419" cy="52959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53726" y="1003978"/>
            <a:ext cx="488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Good Results:</a:t>
            </a:r>
            <a:endParaRPr lang="en-US" sz="3600" dirty="0"/>
          </a:p>
        </p:txBody>
      </p:sp>
      <p:cxnSp>
        <p:nvCxnSpPr>
          <p:cNvPr id="82" name="Straight Arrow Connector 81"/>
          <p:cNvCxnSpPr>
            <a:endCxn id="68" idx="2"/>
          </p:cNvCxnSpPr>
          <p:nvPr/>
        </p:nvCxnSpPr>
        <p:spPr>
          <a:xfrm flipV="1">
            <a:off x="1377600" y="2901959"/>
            <a:ext cx="48752" cy="33092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797224" y="5164006"/>
            <a:ext cx="1682071" cy="11403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27548" y="4754190"/>
            <a:ext cx="1671908" cy="14661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92766" y="4210152"/>
            <a:ext cx="2285243" cy="20225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596892" y="4947197"/>
            <a:ext cx="1711863" cy="135722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0435"/>
            <a:ext cx="10515600" cy="1646527"/>
          </a:xfrm>
        </p:spPr>
        <p:txBody>
          <a:bodyPr/>
          <a:lstStyle/>
          <a:p>
            <a:r>
              <a:rPr lang="en-US" dirty="0" smtClean="0"/>
              <a:t>Increasingly complex algorithms</a:t>
            </a:r>
          </a:p>
          <a:p>
            <a:r>
              <a:rPr lang="en-US" dirty="0" smtClean="0"/>
              <a:t>Automation through libraries</a:t>
            </a:r>
          </a:p>
          <a:p>
            <a:r>
              <a:rPr lang="en-US" dirty="0" smtClean="0"/>
              <a:t>Interactivity of common tools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71211" y="245825"/>
            <a:ext cx="7745521" cy="3761328"/>
            <a:chOff x="2527448" y="2908815"/>
            <a:chExt cx="6733368" cy="3269813"/>
          </a:xfrm>
        </p:grpSpPr>
        <p:grpSp>
          <p:nvGrpSpPr>
            <p:cNvPr id="5" name="Group 4"/>
            <p:cNvGrpSpPr/>
            <p:nvPr/>
          </p:nvGrpSpPr>
          <p:grpSpPr>
            <a:xfrm>
              <a:off x="2527448" y="2908815"/>
              <a:ext cx="6733368" cy="3268148"/>
              <a:chOff x="30560929" y="5015131"/>
              <a:chExt cx="12372416" cy="60051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0890715" y="5038188"/>
                <a:ext cx="12042630" cy="5217016"/>
                <a:chOff x="31434233" y="5131550"/>
                <a:chExt cx="12042630" cy="5217016"/>
              </a:xfrm>
              <a:noFill/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469027" y="5760778"/>
                  <a:ext cx="530778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2</a:t>
                  </a:r>
                  <a:endParaRPr lang="en-US" sz="36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2241086" y="6713730"/>
                  <a:ext cx="816487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1.5</a:t>
                  </a:r>
                  <a:endParaRPr lang="en-US" sz="16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469027" y="7557495"/>
                  <a:ext cx="530778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41086" y="8401259"/>
                  <a:ext cx="816487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0.5</a:t>
                  </a:r>
                  <a:endParaRPr lang="en-US" sz="16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469027" y="9245025"/>
                  <a:ext cx="530778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0</a:t>
                  </a:r>
                  <a:endParaRPr lang="en-US" sz="16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30465287" y="7406925"/>
                  <a:ext cx="2559978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Time(seconds)</a:t>
                  </a:r>
                  <a:endParaRPr lang="en-US" sz="16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1627069" y="5131550"/>
                  <a:ext cx="11849794" cy="8482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Mergesort</a:t>
                  </a:r>
                  <a:r>
                    <a:rPr lang="en-US" sz="2400" b="1" dirty="0" smtClean="0"/>
                    <a:t> incremental insert with 100% demand</a:t>
                  </a:r>
                  <a:endParaRPr lang="en-US" sz="2400" b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9360605">
                  <a:off x="32789877" y="9704399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10000</a:t>
                  </a:r>
                  <a:endParaRPr lang="en-US" sz="16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 rot="19360605">
                  <a:off x="33832023" y="9677910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20000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9360605">
                  <a:off x="36835540" y="9693876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50000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rot="19360605">
                  <a:off x="35791443" y="9677910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40000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9360605">
                  <a:off x="34787079" y="9693878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30000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19360605">
                  <a:off x="38820516" y="9710480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70000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19360605">
                  <a:off x="37784305" y="9693876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60000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9360605">
                  <a:off x="39782276" y="9726481"/>
                  <a:ext cx="1296602" cy="62208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80000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 rot="19360605">
                  <a:off x="41683428" y="9723077"/>
                  <a:ext cx="1488058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100000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9360605">
                  <a:off x="40805490" y="9675939"/>
                  <a:ext cx="1296602" cy="62208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90000</a:t>
                  </a: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3055060" y="5965039"/>
                  <a:ext cx="10207490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3075437" y="6833397"/>
                  <a:ext cx="10207490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3075437" y="7734698"/>
                  <a:ext cx="10207490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3075437" y="8628510"/>
                  <a:ext cx="10207490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3132397" y="9479099"/>
                  <a:ext cx="10207490" cy="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3225475" y="5953750"/>
                  <a:ext cx="19992" cy="364134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34267159" y="9486223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43262550" y="9485217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2255649" y="9490026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41254813" y="9486554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40253977" y="9478394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39239493" y="9485765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8236142" y="9486223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37230997" y="9492502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6257457" y="9475857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35285274" y="9486641"/>
                  <a:ext cx="0" cy="1088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37855743" y="6590302"/>
                  <a:ext cx="2842156" cy="73519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From Scratch</a:t>
                  </a:r>
                  <a:endParaRPr lang="en-US" sz="2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852674" y="7089585"/>
                  <a:ext cx="3708128" cy="73519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Nominal </a:t>
                  </a:r>
                  <a:r>
                    <a:rPr lang="en-US" sz="2000" dirty="0" err="1" smtClean="0"/>
                    <a:t>Adapton</a:t>
                  </a:r>
                  <a:endParaRPr lang="en-US" sz="20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852672" y="7576184"/>
                  <a:ext cx="3358439" cy="73519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Sparse </a:t>
                  </a:r>
                  <a:r>
                    <a:rPr lang="en-US" sz="2000" dirty="0" err="1" smtClean="0"/>
                    <a:t>Adapton</a:t>
                  </a:r>
                  <a:endParaRPr lang="en-US" sz="2000" dirty="0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3726316" y="6008562"/>
                  <a:ext cx="3166281" cy="2866030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66281" h="2866030">
                      <a:moveTo>
                        <a:pt x="0" y="2866030"/>
                      </a:moveTo>
                      <a:cubicBezTo>
                        <a:pt x="297976" y="2614683"/>
                        <a:pt x="593678" y="2369024"/>
                        <a:pt x="928048" y="2101755"/>
                      </a:cubicBezTo>
                      <a:cubicBezTo>
                        <a:pt x="1262418" y="1834486"/>
                        <a:pt x="1692322" y="1549021"/>
                        <a:pt x="2006221" y="1262418"/>
                      </a:cubicBezTo>
                      <a:cubicBezTo>
                        <a:pt x="2320120" y="975815"/>
                        <a:pt x="2618097" y="592540"/>
                        <a:pt x="2811440" y="382137"/>
                      </a:cubicBezTo>
                      <a:cubicBezTo>
                        <a:pt x="3004783" y="171734"/>
                        <a:pt x="2939955" y="220638"/>
                        <a:pt x="3166281" y="0"/>
                      </a:cubicBezTo>
                    </a:path>
                  </a:pathLst>
                </a:custGeom>
                <a:grpFill/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7270739" y="6946445"/>
                  <a:ext cx="585004" cy="2048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811440 w 3166281"/>
                    <a:gd name="connsiteY2" fmla="*/ 382137 h 2866030"/>
                    <a:gd name="connsiteX3" fmla="*/ 3166281 w 3166281"/>
                    <a:gd name="connsiteY3" fmla="*/ 0 h 2866030"/>
                    <a:gd name="connsiteX0" fmla="*/ 0 w 3166281"/>
                    <a:gd name="connsiteY0" fmla="*/ 2966707 h 2966707"/>
                    <a:gd name="connsiteX1" fmla="*/ 928048 w 3166281"/>
                    <a:gd name="connsiteY1" fmla="*/ 2202432 h 2966707"/>
                    <a:gd name="connsiteX2" fmla="*/ 2765269 w 3166281"/>
                    <a:gd name="connsiteY2" fmla="*/ 55040 h 2966707"/>
                    <a:gd name="connsiteX3" fmla="*/ 3166281 w 3166281"/>
                    <a:gd name="connsiteY3" fmla="*/ 100677 h 2966707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3166281 w 3166281"/>
                    <a:gd name="connsiteY2" fmla="*/ 0 h 2866030"/>
                    <a:gd name="connsiteX0" fmla="*/ 0 w 3166281"/>
                    <a:gd name="connsiteY0" fmla="*/ 2866030 h 2866030"/>
                    <a:gd name="connsiteX1" fmla="*/ 3166281 w 3166281"/>
                    <a:gd name="connsiteY1" fmla="*/ 0 h 2866030"/>
                    <a:gd name="connsiteX0" fmla="*/ 0 w 1257853"/>
                    <a:gd name="connsiteY0" fmla="*/ 0 h 128385"/>
                    <a:gd name="connsiteX1" fmla="*/ 1257853 w 1257853"/>
                    <a:gd name="connsiteY1" fmla="*/ 128385 h 128385"/>
                    <a:gd name="connsiteX0" fmla="*/ 0 w 1319416"/>
                    <a:gd name="connsiteY0" fmla="*/ 727181 h 727181"/>
                    <a:gd name="connsiteX1" fmla="*/ 1319416 w 1319416"/>
                    <a:gd name="connsiteY1" fmla="*/ 0 h 727181"/>
                    <a:gd name="connsiteX0" fmla="*/ 0 w 1319416"/>
                    <a:gd name="connsiteY0" fmla="*/ 0 h 128385"/>
                    <a:gd name="connsiteX1" fmla="*/ 1319416 w 1319416"/>
                    <a:gd name="connsiteY1" fmla="*/ 128385 h 12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9416" h="128385">
                      <a:moveTo>
                        <a:pt x="0" y="0"/>
                      </a:moveTo>
                      <a:lnTo>
                        <a:pt x="1319416" y="128385"/>
                      </a:lnTo>
                    </a:path>
                  </a:pathLst>
                </a:custGeom>
                <a:grpFill/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33733711" y="7840543"/>
                  <a:ext cx="8990634" cy="1588244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80104"/>
                    <a:gd name="connsiteX1" fmla="*/ 1091821 w 3166281"/>
                    <a:gd name="connsiteY1" fmla="*/ 2790967 h 2880104"/>
                    <a:gd name="connsiteX2" fmla="*/ 2006221 w 3166281"/>
                    <a:gd name="connsiteY2" fmla="*/ 1262418 h 2880104"/>
                    <a:gd name="connsiteX3" fmla="*/ 2811440 w 3166281"/>
                    <a:gd name="connsiteY3" fmla="*/ 382137 h 2880104"/>
                    <a:gd name="connsiteX4" fmla="*/ 3166281 w 3166281"/>
                    <a:gd name="connsiteY4" fmla="*/ 0 h 2880104"/>
                    <a:gd name="connsiteX0" fmla="*/ 0 w 3166281"/>
                    <a:gd name="connsiteY0" fmla="*/ 2866030 h 2866030"/>
                    <a:gd name="connsiteX1" fmla="*/ 1091821 w 3166281"/>
                    <a:gd name="connsiteY1" fmla="*/ 2790967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74"/>
                    <a:gd name="connsiteX1" fmla="*/ 1091821 w 3166281"/>
                    <a:gd name="connsiteY1" fmla="*/ 2790967 h 2866074"/>
                    <a:gd name="connsiteX2" fmla="*/ 2006221 w 3166281"/>
                    <a:gd name="connsiteY2" fmla="*/ 1262418 h 2866074"/>
                    <a:gd name="connsiteX3" fmla="*/ 2811440 w 3166281"/>
                    <a:gd name="connsiteY3" fmla="*/ 382137 h 2866074"/>
                    <a:gd name="connsiteX4" fmla="*/ 3166281 w 3166281"/>
                    <a:gd name="connsiteY4" fmla="*/ 0 h 2866074"/>
                    <a:gd name="connsiteX0" fmla="*/ 0 w 4072376"/>
                    <a:gd name="connsiteY0" fmla="*/ 2866030 h 2866098"/>
                    <a:gd name="connsiteX1" fmla="*/ 1091821 w 4072376"/>
                    <a:gd name="connsiteY1" fmla="*/ 2790967 h 2866098"/>
                    <a:gd name="connsiteX2" fmla="*/ 4032914 w 4072376"/>
                    <a:gd name="connsiteY2" fmla="*/ 2483893 h 2866098"/>
                    <a:gd name="connsiteX3" fmla="*/ 2811440 w 4072376"/>
                    <a:gd name="connsiteY3" fmla="*/ 382137 h 2866098"/>
                    <a:gd name="connsiteX4" fmla="*/ 3166281 w 4072376"/>
                    <a:gd name="connsiteY4" fmla="*/ 0 h 2866098"/>
                    <a:gd name="connsiteX0" fmla="*/ 0 w 4178033"/>
                    <a:gd name="connsiteY0" fmla="*/ 2866030 h 2866098"/>
                    <a:gd name="connsiteX1" fmla="*/ 1091821 w 4178033"/>
                    <a:gd name="connsiteY1" fmla="*/ 2790967 h 2866098"/>
                    <a:gd name="connsiteX2" fmla="*/ 4032914 w 4178033"/>
                    <a:gd name="connsiteY2" fmla="*/ 2483893 h 2866098"/>
                    <a:gd name="connsiteX3" fmla="*/ 2811440 w 4178033"/>
                    <a:gd name="connsiteY3" fmla="*/ 382137 h 2866098"/>
                    <a:gd name="connsiteX4" fmla="*/ 3166281 w 4178033"/>
                    <a:gd name="connsiteY4" fmla="*/ 0 h 2866098"/>
                    <a:gd name="connsiteX0" fmla="*/ 0 w 4178033"/>
                    <a:gd name="connsiteY0" fmla="*/ 2866030 h 2866050"/>
                    <a:gd name="connsiteX1" fmla="*/ 1091821 w 4178033"/>
                    <a:gd name="connsiteY1" fmla="*/ 2790967 h 2866050"/>
                    <a:gd name="connsiteX2" fmla="*/ 4032914 w 4178033"/>
                    <a:gd name="connsiteY2" fmla="*/ 2483893 h 2866050"/>
                    <a:gd name="connsiteX3" fmla="*/ 2811440 w 4178033"/>
                    <a:gd name="connsiteY3" fmla="*/ 382137 h 2866050"/>
                    <a:gd name="connsiteX4" fmla="*/ 3166281 w 4178033"/>
                    <a:gd name="connsiteY4" fmla="*/ 0 h 2866050"/>
                    <a:gd name="connsiteX0" fmla="*/ 0 w 4178033"/>
                    <a:gd name="connsiteY0" fmla="*/ 2866030 h 2866058"/>
                    <a:gd name="connsiteX1" fmla="*/ 1091821 w 4178033"/>
                    <a:gd name="connsiteY1" fmla="*/ 2790967 h 2866058"/>
                    <a:gd name="connsiteX2" fmla="*/ 4032914 w 4178033"/>
                    <a:gd name="connsiteY2" fmla="*/ 2483893 h 2866058"/>
                    <a:gd name="connsiteX3" fmla="*/ 2811440 w 4178033"/>
                    <a:gd name="connsiteY3" fmla="*/ 382137 h 2866058"/>
                    <a:gd name="connsiteX4" fmla="*/ 3166281 w 4178033"/>
                    <a:gd name="connsiteY4" fmla="*/ 0 h 2866058"/>
                    <a:gd name="connsiteX0" fmla="*/ 0 w 6987885"/>
                    <a:gd name="connsiteY0" fmla="*/ 2866030 h 2866058"/>
                    <a:gd name="connsiteX1" fmla="*/ 1091821 w 6987885"/>
                    <a:gd name="connsiteY1" fmla="*/ 2790967 h 2866058"/>
                    <a:gd name="connsiteX2" fmla="*/ 4032914 w 6987885"/>
                    <a:gd name="connsiteY2" fmla="*/ 2483893 h 2866058"/>
                    <a:gd name="connsiteX3" fmla="*/ 6980832 w 6987885"/>
                    <a:gd name="connsiteY3" fmla="*/ 1910687 h 2866058"/>
                    <a:gd name="connsiteX4" fmla="*/ 3166281 w 6987885"/>
                    <a:gd name="connsiteY4" fmla="*/ 0 h 2866058"/>
                    <a:gd name="connsiteX0" fmla="*/ 0 w 7032144"/>
                    <a:gd name="connsiteY0" fmla="*/ 2866030 h 2866058"/>
                    <a:gd name="connsiteX1" fmla="*/ 1091821 w 7032144"/>
                    <a:gd name="connsiteY1" fmla="*/ 2790967 h 2866058"/>
                    <a:gd name="connsiteX2" fmla="*/ 4032914 w 7032144"/>
                    <a:gd name="connsiteY2" fmla="*/ 2483893 h 2866058"/>
                    <a:gd name="connsiteX3" fmla="*/ 6980832 w 7032144"/>
                    <a:gd name="connsiteY3" fmla="*/ 1910687 h 2866058"/>
                    <a:gd name="connsiteX4" fmla="*/ 3166281 w 7032144"/>
                    <a:gd name="connsiteY4" fmla="*/ 0 h 2866058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7983941"/>
                    <a:gd name="connsiteY0" fmla="*/ 1514902 h 1514930"/>
                    <a:gd name="connsiteX1" fmla="*/ 1091821 w 7983941"/>
                    <a:gd name="connsiteY1" fmla="*/ 1439839 h 1514930"/>
                    <a:gd name="connsiteX2" fmla="*/ 4032914 w 7983941"/>
                    <a:gd name="connsiteY2" fmla="*/ 1132765 h 1514930"/>
                    <a:gd name="connsiteX3" fmla="*/ 6980832 w 7983941"/>
                    <a:gd name="connsiteY3" fmla="*/ 559559 h 1514930"/>
                    <a:gd name="connsiteX4" fmla="*/ 7983941 w 7983941"/>
                    <a:gd name="connsiteY4" fmla="*/ 0 h 1514930"/>
                    <a:gd name="connsiteX0" fmla="*/ 0 w 8051769"/>
                    <a:gd name="connsiteY0" fmla="*/ 1553945 h 1553973"/>
                    <a:gd name="connsiteX1" fmla="*/ 1091821 w 8051769"/>
                    <a:gd name="connsiteY1" fmla="*/ 1478882 h 1553973"/>
                    <a:gd name="connsiteX2" fmla="*/ 4032914 w 8051769"/>
                    <a:gd name="connsiteY2" fmla="*/ 1171808 h 1553973"/>
                    <a:gd name="connsiteX3" fmla="*/ 6980832 w 8051769"/>
                    <a:gd name="connsiteY3" fmla="*/ 598602 h 1553973"/>
                    <a:gd name="connsiteX4" fmla="*/ 7983941 w 8051769"/>
                    <a:gd name="connsiteY4" fmla="*/ 39043 h 1553973"/>
                    <a:gd name="connsiteX5" fmla="*/ 7960200 w 8051769"/>
                    <a:gd name="connsiteY5" fmla="*/ 47710 h 1553973"/>
                    <a:gd name="connsiteX0" fmla="*/ 0 w 8056015"/>
                    <a:gd name="connsiteY0" fmla="*/ 1765563 h 1765591"/>
                    <a:gd name="connsiteX1" fmla="*/ 1091821 w 8056015"/>
                    <a:gd name="connsiteY1" fmla="*/ 1690500 h 1765591"/>
                    <a:gd name="connsiteX2" fmla="*/ 4032914 w 8056015"/>
                    <a:gd name="connsiteY2" fmla="*/ 1383426 h 1765591"/>
                    <a:gd name="connsiteX3" fmla="*/ 6980832 w 8056015"/>
                    <a:gd name="connsiteY3" fmla="*/ 810220 h 1765591"/>
                    <a:gd name="connsiteX4" fmla="*/ 7983941 w 8056015"/>
                    <a:gd name="connsiteY4" fmla="*/ 250661 h 1765591"/>
                    <a:gd name="connsiteX5" fmla="*/ 7973848 w 8056015"/>
                    <a:gd name="connsiteY5" fmla="*/ 20 h 1765591"/>
                    <a:gd name="connsiteX0" fmla="*/ 0 w 8990633"/>
                    <a:gd name="connsiteY0" fmla="*/ 1593557 h 1593585"/>
                    <a:gd name="connsiteX1" fmla="*/ 1091821 w 8990633"/>
                    <a:gd name="connsiteY1" fmla="*/ 1518494 h 1593585"/>
                    <a:gd name="connsiteX2" fmla="*/ 4032914 w 8990633"/>
                    <a:gd name="connsiteY2" fmla="*/ 1211420 h 1593585"/>
                    <a:gd name="connsiteX3" fmla="*/ 6980832 w 8990633"/>
                    <a:gd name="connsiteY3" fmla="*/ 638214 h 1593585"/>
                    <a:gd name="connsiteX4" fmla="*/ 7983941 w 8990633"/>
                    <a:gd name="connsiteY4" fmla="*/ 78655 h 1593585"/>
                    <a:gd name="connsiteX5" fmla="*/ 8990607 w 8990633"/>
                    <a:gd name="connsiteY5" fmla="*/ 5435 h 1593585"/>
                    <a:gd name="connsiteX0" fmla="*/ 0 w 8990633"/>
                    <a:gd name="connsiteY0" fmla="*/ 1589197 h 1589225"/>
                    <a:gd name="connsiteX1" fmla="*/ 1091821 w 8990633"/>
                    <a:gd name="connsiteY1" fmla="*/ 1514134 h 1589225"/>
                    <a:gd name="connsiteX2" fmla="*/ 4032914 w 8990633"/>
                    <a:gd name="connsiteY2" fmla="*/ 1207060 h 1589225"/>
                    <a:gd name="connsiteX3" fmla="*/ 6980832 w 8990633"/>
                    <a:gd name="connsiteY3" fmla="*/ 633854 h 1589225"/>
                    <a:gd name="connsiteX4" fmla="*/ 7983941 w 8990633"/>
                    <a:gd name="connsiteY4" fmla="*/ 94766 h 1589225"/>
                    <a:gd name="connsiteX5" fmla="*/ 8990607 w 8990633"/>
                    <a:gd name="connsiteY5" fmla="*/ 1075 h 1589225"/>
                    <a:gd name="connsiteX0" fmla="*/ 0 w 8990633"/>
                    <a:gd name="connsiteY0" fmla="*/ 1590160 h 1590188"/>
                    <a:gd name="connsiteX1" fmla="*/ 1091821 w 8990633"/>
                    <a:gd name="connsiteY1" fmla="*/ 1515097 h 1590188"/>
                    <a:gd name="connsiteX2" fmla="*/ 4032914 w 8990633"/>
                    <a:gd name="connsiteY2" fmla="*/ 1208023 h 1590188"/>
                    <a:gd name="connsiteX3" fmla="*/ 6980832 w 8990633"/>
                    <a:gd name="connsiteY3" fmla="*/ 634817 h 1590188"/>
                    <a:gd name="connsiteX4" fmla="*/ 7977117 w 8990633"/>
                    <a:gd name="connsiteY4" fmla="*/ 88905 h 1590188"/>
                    <a:gd name="connsiteX5" fmla="*/ 8990607 w 8990633"/>
                    <a:gd name="connsiteY5" fmla="*/ 2038 h 1590188"/>
                    <a:gd name="connsiteX0" fmla="*/ 0 w 8990633"/>
                    <a:gd name="connsiteY0" fmla="*/ 1590160 h 1590188"/>
                    <a:gd name="connsiteX1" fmla="*/ 1091821 w 8990633"/>
                    <a:gd name="connsiteY1" fmla="*/ 1515097 h 1590188"/>
                    <a:gd name="connsiteX2" fmla="*/ 4032914 w 8990633"/>
                    <a:gd name="connsiteY2" fmla="*/ 1208023 h 1590188"/>
                    <a:gd name="connsiteX3" fmla="*/ 6980832 w 8990633"/>
                    <a:gd name="connsiteY3" fmla="*/ 634817 h 1590188"/>
                    <a:gd name="connsiteX4" fmla="*/ 7977117 w 8990633"/>
                    <a:gd name="connsiteY4" fmla="*/ 88905 h 1590188"/>
                    <a:gd name="connsiteX5" fmla="*/ 8990607 w 8990633"/>
                    <a:gd name="connsiteY5" fmla="*/ 2038 h 1590188"/>
                    <a:gd name="connsiteX0" fmla="*/ 0 w 8990633"/>
                    <a:gd name="connsiteY0" fmla="*/ 1590160 h 1590188"/>
                    <a:gd name="connsiteX1" fmla="*/ 1091821 w 8990633"/>
                    <a:gd name="connsiteY1" fmla="*/ 1515097 h 1590188"/>
                    <a:gd name="connsiteX2" fmla="*/ 4032914 w 8990633"/>
                    <a:gd name="connsiteY2" fmla="*/ 1208023 h 1590188"/>
                    <a:gd name="connsiteX3" fmla="*/ 6980832 w 8990633"/>
                    <a:gd name="connsiteY3" fmla="*/ 634817 h 1590188"/>
                    <a:gd name="connsiteX4" fmla="*/ 7977117 w 8990633"/>
                    <a:gd name="connsiteY4" fmla="*/ 88905 h 1590188"/>
                    <a:gd name="connsiteX5" fmla="*/ 8990607 w 8990633"/>
                    <a:gd name="connsiteY5" fmla="*/ 2038 h 1590188"/>
                    <a:gd name="connsiteX0" fmla="*/ 0 w 8990634"/>
                    <a:gd name="connsiteY0" fmla="*/ 1588216 h 1588244"/>
                    <a:gd name="connsiteX1" fmla="*/ 1091821 w 8990634"/>
                    <a:gd name="connsiteY1" fmla="*/ 1513153 h 1588244"/>
                    <a:gd name="connsiteX2" fmla="*/ 4032914 w 8990634"/>
                    <a:gd name="connsiteY2" fmla="*/ 1206079 h 1588244"/>
                    <a:gd name="connsiteX3" fmla="*/ 6980832 w 8990634"/>
                    <a:gd name="connsiteY3" fmla="*/ 632873 h 1588244"/>
                    <a:gd name="connsiteX4" fmla="*/ 7977117 w 8990634"/>
                    <a:gd name="connsiteY4" fmla="*/ 86961 h 1588244"/>
                    <a:gd name="connsiteX5" fmla="*/ 8990607 w 8990634"/>
                    <a:gd name="connsiteY5" fmla="*/ 94 h 158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0634" h="1588244">
                      <a:moveTo>
                        <a:pt x="0" y="1588216"/>
                      </a:moveTo>
                      <a:cubicBezTo>
                        <a:pt x="441277" y="1589353"/>
                        <a:pt x="433316" y="1556369"/>
                        <a:pt x="1091821" y="1513153"/>
                      </a:cubicBezTo>
                      <a:cubicBezTo>
                        <a:pt x="1750326" y="1469937"/>
                        <a:pt x="3051412" y="1352792"/>
                        <a:pt x="4032914" y="1206079"/>
                      </a:cubicBezTo>
                      <a:cubicBezTo>
                        <a:pt x="5014416" y="1059366"/>
                        <a:pt x="6329152" y="821667"/>
                        <a:pt x="6980832" y="632873"/>
                      </a:cubicBezTo>
                      <a:cubicBezTo>
                        <a:pt x="7335673" y="473649"/>
                        <a:pt x="7662627" y="253839"/>
                        <a:pt x="7977117" y="86961"/>
                      </a:cubicBezTo>
                      <a:cubicBezTo>
                        <a:pt x="8325727" y="22442"/>
                        <a:pt x="8995553" y="-1711"/>
                        <a:pt x="8990607" y="94"/>
                      </a:cubicBezTo>
                    </a:path>
                  </a:pathLst>
                </a:custGeom>
                <a:grpFill/>
                <a:ln w="57150" cap="rnd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7267671" y="7412752"/>
                  <a:ext cx="585004" cy="2048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811440 w 3166281"/>
                    <a:gd name="connsiteY2" fmla="*/ 382137 h 2866030"/>
                    <a:gd name="connsiteX3" fmla="*/ 3166281 w 3166281"/>
                    <a:gd name="connsiteY3" fmla="*/ 0 h 2866030"/>
                    <a:gd name="connsiteX0" fmla="*/ 0 w 3166281"/>
                    <a:gd name="connsiteY0" fmla="*/ 2966707 h 2966707"/>
                    <a:gd name="connsiteX1" fmla="*/ 928048 w 3166281"/>
                    <a:gd name="connsiteY1" fmla="*/ 2202432 h 2966707"/>
                    <a:gd name="connsiteX2" fmla="*/ 2765269 w 3166281"/>
                    <a:gd name="connsiteY2" fmla="*/ 55040 h 2966707"/>
                    <a:gd name="connsiteX3" fmla="*/ 3166281 w 3166281"/>
                    <a:gd name="connsiteY3" fmla="*/ 100677 h 2966707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3166281 w 3166281"/>
                    <a:gd name="connsiteY2" fmla="*/ 0 h 2866030"/>
                    <a:gd name="connsiteX0" fmla="*/ 0 w 3166281"/>
                    <a:gd name="connsiteY0" fmla="*/ 2866030 h 2866030"/>
                    <a:gd name="connsiteX1" fmla="*/ 3166281 w 3166281"/>
                    <a:gd name="connsiteY1" fmla="*/ 0 h 2866030"/>
                    <a:gd name="connsiteX0" fmla="*/ 0 w 1257853"/>
                    <a:gd name="connsiteY0" fmla="*/ 0 h 128385"/>
                    <a:gd name="connsiteX1" fmla="*/ 1257853 w 1257853"/>
                    <a:gd name="connsiteY1" fmla="*/ 128385 h 128385"/>
                    <a:gd name="connsiteX0" fmla="*/ 0 w 1319416"/>
                    <a:gd name="connsiteY0" fmla="*/ 727181 h 727181"/>
                    <a:gd name="connsiteX1" fmla="*/ 1319416 w 1319416"/>
                    <a:gd name="connsiteY1" fmla="*/ 0 h 727181"/>
                    <a:gd name="connsiteX0" fmla="*/ 0 w 1319416"/>
                    <a:gd name="connsiteY0" fmla="*/ 0 h 128385"/>
                    <a:gd name="connsiteX1" fmla="*/ 1319416 w 1319416"/>
                    <a:gd name="connsiteY1" fmla="*/ 128385 h 12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9416" h="128385">
                      <a:moveTo>
                        <a:pt x="0" y="0"/>
                      </a:moveTo>
                      <a:lnTo>
                        <a:pt x="1319416" y="128385"/>
                      </a:lnTo>
                    </a:path>
                  </a:pathLst>
                </a:custGeom>
                <a:grpFill/>
                <a:ln w="57150" cap="rnd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3736253" y="9393080"/>
                  <a:ext cx="9041642" cy="75111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944900"/>
                    <a:gd name="connsiteX1" fmla="*/ 1187355 w 3166281"/>
                    <a:gd name="connsiteY1" fmla="*/ 2866029 h 2944900"/>
                    <a:gd name="connsiteX2" fmla="*/ 2006221 w 3166281"/>
                    <a:gd name="connsiteY2" fmla="*/ 1262418 h 2944900"/>
                    <a:gd name="connsiteX3" fmla="*/ 2811440 w 3166281"/>
                    <a:gd name="connsiteY3" fmla="*/ 382137 h 2944900"/>
                    <a:gd name="connsiteX4" fmla="*/ 3166281 w 3166281"/>
                    <a:gd name="connsiteY4" fmla="*/ 0 h 2944900"/>
                    <a:gd name="connsiteX0" fmla="*/ 0 w 3166281"/>
                    <a:gd name="connsiteY0" fmla="*/ 2866030 h 2866209"/>
                    <a:gd name="connsiteX1" fmla="*/ 1187355 w 3166281"/>
                    <a:gd name="connsiteY1" fmla="*/ 2866029 h 2866209"/>
                    <a:gd name="connsiteX2" fmla="*/ 2006221 w 3166281"/>
                    <a:gd name="connsiteY2" fmla="*/ 1262418 h 2866209"/>
                    <a:gd name="connsiteX3" fmla="*/ 2811440 w 3166281"/>
                    <a:gd name="connsiteY3" fmla="*/ 382137 h 2866209"/>
                    <a:gd name="connsiteX4" fmla="*/ 3166281 w 3166281"/>
                    <a:gd name="connsiteY4" fmla="*/ 0 h 2866209"/>
                    <a:gd name="connsiteX0" fmla="*/ 0 w 3166281"/>
                    <a:gd name="connsiteY0" fmla="*/ 2866030 h 2871999"/>
                    <a:gd name="connsiteX1" fmla="*/ 1187355 w 3166281"/>
                    <a:gd name="connsiteY1" fmla="*/ 2866029 h 2871999"/>
                    <a:gd name="connsiteX2" fmla="*/ 2006221 w 3166281"/>
                    <a:gd name="connsiteY2" fmla="*/ 1262418 h 2871999"/>
                    <a:gd name="connsiteX3" fmla="*/ 2811440 w 3166281"/>
                    <a:gd name="connsiteY3" fmla="*/ 382137 h 2871999"/>
                    <a:gd name="connsiteX4" fmla="*/ 3166281 w 3166281"/>
                    <a:gd name="connsiteY4" fmla="*/ 0 h 2871999"/>
                    <a:gd name="connsiteX0" fmla="*/ 0 w 4363950"/>
                    <a:gd name="connsiteY0" fmla="*/ 2866030 h 3034216"/>
                    <a:gd name="connsiteX1" fmla="*/ 1187355 w 4363950"/>
                    <a:gd name="connsiteY1" fmla="*/ 2866029 h 3034216"/>
                    <a:gd name="connsiteX2" fmla="*/ 4333164 w 4363950"/>
                    <a:gd name="connsiteY2" fmla="*/ 2845558 h 3034216"/>
                    <a:gd name="connsiteX3" fmla="*/ 2811440 w 4363950"/>
                    <a:gd name="connsiteY3" fmla="*/ 382137 h 3034216"/>
                    <a:gd name="connsiteX4" fmla="*/ 3166281 w 4363950"/>
                    <a:gd name="connsiteY4" fmla="*/ 0 h 3034216"/>
                    <a:gd name="connsiteX0" fmla="*/ 0 w 4445895"/>
                    <a:gd name="connsiteY0" fmla="*/ 2866030 h 2870453"/>
                    <a:gd name="connsiteX1" fmla="*/ 1187355 w 4445895"/>
                    <a:gd name="connsiteY1" fmla="*/ 2866029 h 2870453"/>
                    <a:gd name="connsiteX2" fmla="*/ 4333164 w 4445895"/>
                    <a:gd name="connsiteY2" fmla="*/ 2845558 h 2870453"/>
                    <a:gd name="connsiteX3" fmla="*/ 2811440 w 4445895"/>
                    <a:gd name="connsiteY3" fmla="*/ 382137 h 2870453"/>
                    <a:gd name="connsiteX4" fmla="*/ 3166281 w 4445895"/>
                    <a:gd name="connsiteY4" fmla="*/ 0 h 2870453"/>
                    <a:gd name="connsiteX0" fmla="*/ 0 w 7055924"/>
                    <a:gd name="connsiteY0" fmla="*/ 2866030 h 3018937"/>
                    <a:gd name="connsiteX1" fmla="*/ 1187355 w 7055924"/>
                    <a:gd name="connsiteY1" fmla="*/ 2866029 h 3018937"/>
                    <a:gd name="connsiteX2" fmla="*/ 4333164 w 7055924"/>
                    <a:gd name="connsiteY2" fmla="*/ 2845558 h 3018937"/>
                    <a:gd name="connsiteX3" fmla="*/ 7042246 w 7055924"/>
                    <a:gd name="connsiteY3" fmla="*/ 2797791 h 3018937"/>
                    <a:gd name="connsiteX4" fmla="*/ 3166281 w 7055924"/>
                    <a:gd name="connsiteY4" fmla="*/ 0 h 3018937"/>
                    <a:gd name="connsiteX0" fmla="*/ 0 w 7111931"/>
                    <a:gd name="connsiteY0" fmla="*/ 2866030 h 2870453"/>
                    <a:gd name="connsiteX1" fmla="*/ 1187355 w 7111931"/>
                    <a:gd name="connsiteY1" fmla="*/ 2866029 h 2870453"/>
                    <a:gd name="connsiteX2" fmla="*/ 4333164 w 7111931"/>
                    <a:gd name="connsiteY2" fmla="*/ 2845558 h 2870453"/>
                    <a:gd name="connsiteX3" fmla="*/ 7042246 w 7111931"/>
                    <a:gd name="connsiteY3" fmla="*/ 2797791 h 2870453"/>
                    <a:gd name="connsiteX4" fmla="*/ 3166281 w 7111931"/>
                    <a:gd name="connsiteY4" fmla="*/ 0 h 2870453"/>
                    <a:gd name="connsiteX0" fmla="*/ 0 w 9041642"/>
                    <a:gd name="connsiteY0" fmla="*/ 68339 h 107214"/>
                    <a:gd name="connsiteX1" fmla="*/ 1187355 w 9041642"/>
                    <a:gd name="connsiteY1" fmla="*/ 68338 h 107214"/>
                    <a:gd name="connsiteX2" fmla="*/ 4333164 w 9041642"/>
                    <a:gd name="connsiteY2" fmla="*/ 47867 h 107214"/>
                    <a:gd name="connsiteX3" fmla="*/ 7042246 w 9041642"/>
                    <a:gd name="connsiteY3" fmla="*/ 100 h 107214"/>
                    <a:gd name="connsiteX4" fmla="*/ 9041642 w 9041642"/>
                    <a:gd name="connsiteY4" fmla="*/ 13748 h 107214"/>
                    <a:gd name="connsiteX0" fmla="*/ 0 w 9041642"/>
                    <a:gd name="connsiteY0" fmla="*/ 68239 h 72662"/>
                    <a:gd name="connsiteX1" fmla="*/ 1187355 w 9041642"/>
                    <a:gd name="connsiteY1" fmla="*/ 68238 h 72662"/>
                    <a:gd name="connsiteX2" fmla="*/ 4333164 w 9041642"/>
                    <a:gd name="connsiteY2" fmla="*/ 47767 h 72662"/>
                    <a:gd name="connsiteX3" fmla="*/ 7042246 w 9041642"/>
                    <a:gd name="connsiteY3" fmla="*/ 0 h 72662"/>
                    <a:gd name="connsiteX4" fmla="*/ 9041642 w 9041642"/>
                    <a:gd name="connsiteY4" fmla="*/ 13648 h 72662"/>
                    <a:gd name="connsiteX0" fmla="*/ 0 w 9041642"/>
                    <a:gd name="connsiteY0" fmla="*/ 68239 h 72662"/>
                    <a:gd name="connsiteX1" fmla="*/ 1187355 w 9041642"/>
                    <a:gd name="connsiteY1" fmla="*/ 68238 h 72662"/>
                    <a:gd name="connsiteX2" fmla="*/ 4333164 w 9041642"/>
                    <a:gd name="connsiteY2" fmla="*/ 47767 h 72662"/>
                    <a:gd name="connsiteX3" fmla="*/ 7042246 w 9041642"/>
                    <a:gd name="connsiteY3" fmla="*/ 0 h 72662"/>
                    <a:gd name="connsiteX4" fmla="*/ 9041642 w 9041642"/>
                    <a:gd name="connsiteY4" fmla="*/ 13648 h 72662"/>
                    <a:gd name="connsiteX0" fmla="*/ 0 w 9045119"/>
                    <a:gd name="connsiteY0" fmla="*/ 68239 h 72662"/>
                    <a:gd name="connsiteX1" fmla="*/ 1187355 w 9045119"/>
                    <a:gd name="connsiteY1" fmla="*/ 68238 h 72662"/>
                    <a:gd name="connsiteX2" fmla="*/ 4333164 w 9045119"/>
                    <a:gd name="connsiteY2" fmla="*/ 47767 h 72662"/>
                    <a:gd name="connsiteX3" fmla="*/ 7042246 w 9045119"/>
                    <a:gd name="connsiteY3" fmla="*/ 0 h 72662"/>
                    <a:gd name="connsiteX4" fmla="*/ 9045119 w 9045119"/>
                    <a:gd name="connsiteY4" fmla="*/ 3218 h 72662"/>
                    <a:gd name="connsiteX0" fmla="*/ 0 w 9045119"/>
                    <a:gd name="connsiteY0" fmla="*/ 68239 h 72662"/>
                    <a:gd name="connsiteX1" fmla="*/ 1187355 w 9045119"/>
                    <a:gd name="connsiteY1" fmla="*/ 68238 h 72662"/>
                    <a:gd name="connsiteX2" fmla="*/ 4333164 w 9045119"/>
                    <a:gd name="connsiteY2" fmla="*/ 47767 h 72662"/>
                    <a:gd name="connsiteX3" fmla="*/ 7042246 w 9045119"/>
                    <a:gd name="connsiteY3" fmla="*/ 0 h 72662"/>
                    <a:gd name="connsiteX4" fmla="*/ 9045119 w 9045119"/>
                    <a:gd name="connsiteY4" fmla="*/ 3218 h 72662"/>
                    <a:gd name="connsiteX0" fmla="*/ 0 w 9041642"/>
                    <a:gd name="connsiteY0" fmla="*/ 71845 h 76268"/>
                    <a:gd name="connsiteX1" fmla="*/ 1187355 w 9041642"/>
                    <a:gd name="connsiteY1" fmla="*/ 71844 h 76268"/>
                    <a:gd name="connsiteX2" fmla="*/ 4333164 w 9041642"/>
                    <a:gd name="connsiteY2" fmla="*/ 51373 h 76268"/>
                    <a:gd name="connsiteX3" fmla="*/ 7042246 w 9041642"/>
                    <a:gd name="connsiteY3" fmla="*/ 3606 h 76268"/>
                    <a:gd name="connsiteX4" fmla="*/ 9041642 w 9041642"/>
                    <a:gd name="connsiteY4" fmla="*/ 3347 h 76268"/>
                    <a:gd name="connsiteX0" fmla="*/ 0 w 9041642"/>
                    <a:gd name="connsiteY0" fmla="*/ 70066 h 74489"/>
                    <a:gd name="connsiteX1" fmla="*/ 1187355 w 9041642"/>
                    <a:gd name="connsiteY1" fmla="*/ 70065 h 74489"/>
                    <a:gd name="connsiteX2" fmla="*/ 4333164 w 9041642"/>
                    <a:gd name="connsiteY2" fmla="*/ 49594 h 74489"/>
                    <a:gd name="connsiteX3" fmla="*/ 7042246 w 9041642"/>
                    <a:gd name="connsiteY3" fmla="*/ 1827 h 74489"/>
                    <a:gd name="connsiteX4" fmla="*/ 9041642 w 9041642"/>
                    <a:gd name="connsiteY4" fmla="*/ 1568 h 74489"/>
                    <a:gd name="connsiteX0" fmla="*/ 0 w 9041642"/>
                    <a:gd name="connsiteY0" fmla="*/ 70688 h 75111"/>
                    <a:gd name="connsiteX1" fmla="*/ 1187355 w 9041642"/>
                    <a:gd name="connsiteY1" fmla="*/ 70687 h 75111"/>
                    <a:gd name="connsiteX2" fmla="*/ 4333164 w 9041642"/>
                    <a:gd name="connsiteY2" fmla="*/ 50216 h 75111"/>
                    <a:gd name="connsiteX3" fmla="*/ 7042246 w 9041642"/>
                    <a:gd name="connsiteY3" fmla="*/ 2449 h 75111"/>
                    <a:gd name="connsiteX4" fmla="*/ 9041642 w 9041642"/>
                    <a:gd name="connsiteY4" fmla="*/ 2190 h 75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41642" h="75111">
                      <a:moveTo>
                        <a:pt x="0" y="70688"/>
                      </a:moveTo>
                      <a:cubicBezTo>
                        <a:pt x="454925" y="78648"/>
                        <a:pt x="465161" y="74099"/>
                        <a:pt x="1187355" y="70687"/>
                      </a:cubicBezTo>
                      <a:lnTo>
                        <a:pt x="4333164" y="50216"/>
                      </a:lnTo>
                      <a:lnTo>
                        <a:pt x="7042246" y="2449"/>
                      </a:lnTo>
                      <a:cubicBezTo>
                        <a:pt x="7826992" y="-5555"/>
                        <a:pt x="8385608" y="9230"/>
                        <a:pt x="9041642" y="2190"/>
                      </a:cubicBezTo>
                    </a:path>
                  </a:pathLst>
                </a:custGeom>
                <a:grpFill/>
                <a:ln w="57150" cap="rnd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7267670" y="7888909"/>
                  <a:ext cx="585004" cy="2048"/>
                </a:xfrm>
                <a:custGeom>
                  <a:avLst/>
                  <a:gdLst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7" fmla="*/ 3241344 w 3289111"/>
                    <a:gd name="connsiteY7" fmla="*/ 416257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6" fmla="*/ 3248167 w 3289111"/>
                    <a:gd name="connsiteY6" fmla="*/ 21154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1992573 w 3289111"/>
                    <a:gd name="connsiteY2" fmla="*/ 1351128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31911 w 3289111"/>
                    <a:gd name="connsiteY3" fmla="*/ 450376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5" fmla="*/ 3289111 w 3289111"/>
                    <a:gd name="connsiteY5" fmla="*/ 0 h 2920621"/>
                    <a:gd name="connsiteX0" fmla="*/ 0 w 3684897"/>
                    <a:gd name="connsiteY0" fmla="*/ 2923544 h 2923544"/>
                    <a:gd name="connsiteX1" fmla="*/ 928048 w 3684897"/>
                    <a:gd name="connsiteY1" fmla="*/ 2159269 h 2923544"/>
                    <a:gd name="connsiteX2" fmla="*/ 2006221 w 3684897"/>
                    <a:gd name="connsiteY2" fmla="*/ 1319932 h 2923544"/>
                    <a:gd name="connsiteX3" fmla="*/ 2811440 w 3684897"/>
                    <a:gd name="connsiteY3" fmla="*/ 439651 h 2923544"/>
                    <a:gd name="connsiteX4" fmla="*/ 3289111 w 3684897"/>
                    <a:gd name="connsiteY4" fmla="*/ 2923 h 2923544"/>
                    <a:gd name="connsiteX5" fmla="*/ 3684897 w 3684897"/>
                    <a:gd name="connsiteY5" fmla="*/ 262230 h 2923544"/>
                    <a:gd name="connsiteX0" fmla="*/ 0 w 3719016"/>
                    <a:gd name="connsiteY0" fmla="*/ 2923544 h 2923544"/>
                    <a:gd name="connsiteX1" fmla="*/ 928048 w 3719016"/>
                    <a:gd name="connsiteY1" fmla="*/ 2159269 h 2923544"/>
                    <a:gd name="connsiteX2" fmla="*/ 2006221 w 3719016"/>
                    <a:gd name="connsiteY2" fmla="*/ 1319932 h 2923544"/>
                    <a:gd name="connsiteX3" fmla="*/ 2811440 w 3719016"/>
                    <a:gd name="connsiteY3" fmla="*/ 439651 h 2923544"/>
                    <a:gd name="connsiteX4" fmla="*/ 3289111 w 3719016"/>
                    <a:gd name="connsiteY4" fmla="*/ 2923 h 2923544"/>
                    <a:gd name="connsiteX5" fmla="*/ 3719016 w 3719016"/>
                    <a:gd name="connsiteY5" fmla="*/ 262230 h 2923544"/>
                    <a:gd name="connsiteX0" fmla="*/ 0 w 3289111"/>
                    <a:gd name="connsiteY0" fmla="*/ 2920621 h 2920621"/>
                    <a:gd name="connsiteX1" fmla="*/ 928048 w 3289111"/>
                    <a:gd name="connsiteY1" fmla="*/ 2156346 h 2920621"/>
                    <a:gd name="connsiteX2" fmla="*/ 2006221 w 3289111"/>
                    <a:gd name="connsiteY2" fmla="*/ 1317009 h 2920621"/>
                    <a:gd name="connsiteX3" fmla="*/ 2811440 w 3289111"/>
                    <a:gd name="connsiteY3" fmla="*/ 436728 h 2920621"/>
                    <a:gd name="connsiteX4" fmla="*/ 3289111 w 3289111"/>
                    <a:gd name="connsiteY4" fmla="*/ 0 h 2920621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006221 w 3166281"/>
                    <a:gd name="connsiteY2" fmla="*/ 1262418 h 2866030"/>
                    <a:gd name="connsiteX3" fmla="*/ 2811440 w 3166281"/>
                    <a:gd name="connsiteY3" fmla="*/ 382137 h 2866030"/>
                    <a:gd name="connsiteX4" fmla="*/ 3166281 w 3166281"/>
                    <a:gd name="connsiteY4" fmla="*/ 0 h 2866030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2811440 w 3166281"/>
                    <a:gd name="connsiteY2" fmla="*/ 382137 h 2866030"/>
                    <a:gd name="connsiteX3" fmla="*/ 3166281 w 3166281"/>
                    <a:gd name="connsiteY3" fmla="*/ 0 h 2866030"/>
                    <a:gd name="connsiteX0" fmla="*/ 0 w 3166281"/>
                    <a:gd name="connsiteY0" fmla="*/ 2966707 h 2966707"/>
                    <a:gd name="connsiteX1" fmla="*/ 928048 w 3166281"/>
                    <a:gd name="connsiteY1" fmla="*/ 2202432 h 2966707"/>
                    <a:gd name="connsiteX2" fmla="*/ 2765269 w 3166281"/>
                    <a:gd name="connsiteY2" fmla="*/ 55040 h 2966707"/>
                    <a:gd name="connsiteX3" fmla="*/ 3166281 w 3166281"/>
                    <a:gd name="connsiteY3" fmla="*/ 100677 h 2966707"/>
                    <a:gd name="connsiteX0" fmla="*/ 0 w 3166281"/>
                    <a:gd name="connsiteY0" fmla="*/ 2866030 h 2866030"/>
                    <a:gd name="connsiteX1" fmla="*/ 928048 w 3166281"/>
                    <a:gd name="connsiteY1" fmla="*/ 2101755 h 2866030"/>
                    <a:gd name="connsiteX2" fmla="*/ 3166281 w 3166281"/>
                    <a:gd name="connsiteY2" fmla="*/ 0 h 2866030"/>
                    <a:gd name="connsiteX0" fmla="*/ 0 w 3166281"/>
                    <a:gd name="connsiteY0" fmla="*/ 2866030 h 2866030"/>
                    <a:gd name="connsiteX1" fmla="*/ 3166281 w 3166281"/>
                    <a:gd name="connsiteY1" fmla="*/ 0 h 2866030"/>
                    <a:gd name="connsiteX0" fmla="*/ 0 w 1257853"/>
                    <a:gd name="connsiteY0" fmla="*/ 0 h 128385"/>
                    <a:gd name="connsiteX1" fmla="*/ 1257853 w 1257853"/>
                    <a:gd name="connsiteY1" fmla="*/ 128385 h 128385"/>
                    <a:gd name="connsiteX0" fmla="*/ 0 w 1319416"/>
                    <a:gd name="connsiteY0" fmla="*/ 727181 h 727181"/>
                    <a:gd name="connsiteX1" fmla="*/ 1319416 w 1319416"/>
                    <a:gd name="connsiteY1" fmla="*/ 0 h 727181"/>
                    <a:gd name="connsiteX0" fmla="*/ 0 w 1319416"/>
                    <a:gd name="connsiteY0" fmla="*/ 0 h 128385"/>
                    <a:gd name="connsiteX1" fmla="*/ 1319416 w 1319416"/>
                    <a:gd name="connsiteY1" fmla="*/ 128385 h 12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9416" h="128385">
                      <a:moveTo>
                        <a:pt x="0" y="0"/>
                      </a:moveTo>
                      <a:lnTo>
                        <a:pt x="1319416" y="128385"/>
                      </a:lnTo>
                    </a:path>
                  </a:pathLst>
                </a:custGeom>
                <a:grpFill/>
                <a:ln w="57150" cap="rnd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60929" y="5015131"/>
                <a:ext cx="12372416" cy="6005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213264" y="5840074"/>
              <a:ext cx="1076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 Length</a:t>
              </a:r>
              <a:endParaRPr lang="en-US" sz="1600" dirty="0"/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891687" y="3939857"/>
            <a:ext cx="2210280" cy="655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incremental efficiency by managing overhead</a:t>
            </a:r>
          </a:p>
          <a:p>
            <a:r>
              <a:rPr lang="en-US" dirty="0" smtClean="0"/>
              <a:t>Memo point placement matters</a:t>
            </a:r>
          </a:p>
          <a:p>
            <a:r>
              <a:rPr lang="en-US" dirty="0" smtClean="0"/>
              <a:t>Associate memo points with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589" y="256090"/>
            <a:ext cx="88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ICFP’15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7748" y="6264625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kyle.headley@colorado.edu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0780" y="28576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Adapton</a:t>
            </a:r>
            <a:r>
              <a:rPr lang="en-US" dirty="0" smtClean="0"/>
              <a:t> – </a:t>
            </a:r>
            <a:r>
              <a:rPr lang="en-US" sz="3600" dirty="0" smtClean="0"/>
              <a:t>General Purpose Incremental Computation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 smtClean="0"/>
          </a:p>
          <a:p>
            <a:r>
              <a:rPr lang="en-US" dirty="0" smtClean="0"/>
              <a:t>Demand driven computation</a:t>
            </a:r>
          </a:p>
          <a:p>
            <a:r>
              <a:rPr lang="en-US" dirty="0" smtClean="0"/>
              <a:t>Dynamic dependency tracking</a:t>
            </a:r>
          </a:p>
          <a:p>
            <a:r>
              <a:rPr lang="en-US" dirty="0" smtClean="0"/>
              <a:t>Demand driven incremental updates</a:t>
            </a:r>
          </a:p>
        </p:txBody>
      </p:sp>
    </p:spTree>
    <p:extLst>
      <p:ext uri="{BB962C8B-B14F-4D97-AF65-F5344CB8AC3E}">
        <p14:creationId xmlns:p14="http://schemas.microsoft.com/office/powerpoint/2010/main" val="1349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61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purpose incremental computation relies heavily on </a:t>
            </a:r>
            <a:r>
              <a:rPr lang="en-US" dirty="0" err="1" smtClean="0"/>
              <a:t>memoized</a:t>
            </a:r>
            <a:r>
              <a:rPr lang="en-US" dirty="0" smtClean="0"/>
              <a:t> results, which requires a lot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8079"/>
            <a:ext cx="10515600" cy="10619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Memoize</a:t>
            </a:r>
            <a:r>
              <a:rPr lang="en-US" dirty="0" smtClean="0"/>
              <a:t> fewer results!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106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General purpose incremental computation relies heavily on </a:t>
            </a:r>
            <a:r>
              <a:rPr lang="en-US" dirty="0" err="1" smtClean="0"/>
              <a:t>memoized</a:t>
            </a:r>
            <a:r>
              <a:rPr lang="en-US" dirty="0" smtClean="0"/>
              <a:t> results, which requires a lot of memory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022516"/>
            <a:ext cx="10515600" cy="1325563"/>
          </a:xfrm>
        </p:spPr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90" y="478522"/>
            <a:ext cx="9542260" cy="768388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It works!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61098" y="2397067"/>
            <a:ext cx="6878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Required memory is reduced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Memory management is 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Update times are decreased</a:t>
            </a:r>
            <a:endParaRPr lang="en-US" sz="2800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282122" y="4932219"/>
            <a:ext cx="7867246" cy="124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 gain control over the balance between speed and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84" y="2963946"/>
            <a:ext cx="10515600" cy="1325563"/>
          </a:xfrm>
        </p:spPr>
        <p:txBody>
          <a:bodyPr/>
          <a:lstStyle/>
          <a:p>
            <a:r>
              <a:rPr lang="en-US" dirty="0" smtClean="0"/>
              <a:t>But of course, there are complications…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We can no longer use the strategy ‘memorize every function call’, we have to make a choice.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9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structures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70763" y="2286434"/>
            <a:ext cx="2" cy="830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75016" y="3117273"/>
            <a:ext cx="59574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475015" y="3726873"/>
            <a:ext cx="1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77690" y="3827129"/>
            <a:ext cx="457202" cy="623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70765" y="3117273"/>
            <a:ext cx="45719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34892" y="3827129"/>
            <a:ext cx="568035" cy="623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6516" y="2494141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643" y="3406983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180790" y="3690142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262254" y="253249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 Point</a:t>
            </a:r>
            <a:endParaRPr lang="en-US" sz="3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717841" y="2898073"/>
            <a:ext cx="682962" cy="6625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52191" y="5064237"/>
            <a:ext cx="595748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47939" y="4450583"/>
            <a:ext cx="1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2890" y="4507127"/>
            <a:ext cx="50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endParaRPr lang="en-US" sz="3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047939" y="5064237"/>
            <a:ext cx="526475" cy="719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9511</TotalTime>
  <Words>680</Words>
  <Application>Microsoft Office PowerPoint</Application>
  <PresentationFormat>Widescreen</PresentationFormat>
  <Paragraphs>191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Sparse Adapton</vt:lpstr>
      <vt:lpstr>Incremental Computation</vt:lpstr>
      <vt:lpstr>Adapton – General Purpose Incremental Computation</vt:lpstr>
      <vt:lpstr>Problem:</vt:lpstr>
      <vt:lpstr>Solution:</vt:lpstr>
      <vt:lpstr>It works!</vt:lpstr>
      <vt:lpstr>But of course, there are complications…</vt:lpstr>
      <vt:lpstr>PowerPoint Presentation</vt:lpstr>
      <vt:lpstr>Working with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Probabilistic distribution</vt:lpstr>
      <vt:lpstr>PowerPoint Presentation</vt:lpstr>
      <vt:lpstr>PowerPoint Presentation</vt:lpstr>
      <vt:lpstr>Now we’re committed to referencing a previous memo point to create a new one</vt:lpstr>
      <vt:lpstr>Divide and Conquer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Success!</vt:lpstr>
      <vt:lpstr>Conclusion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Computation</dc:title>
  <dc:creator>Kyle Headley</dc:creator>
  <cp:lastModifiedBy>Kyle Headley</cp:lastModifiedBy>
  <cp:revision>50</cp:revision>
  <dcterms:created xsi:type="dcterms:W3CDTF">2015-08-28T15:19:49Z</dcterms:created>
  <dcterms:modified xsi:type="dcterms:W3CDTF">2015-09-04T05:51:28Z</dcterms:modified>
</cp:coreProperties>
</file>