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1" r:id="rId3"/>
    <p:sldId id="272" r:id="rId4"/>
    <p:sldId id="516" r:id="rId5"/>
    <p:sldId id="273" r:id="rId6"/>
    <p:sldId id="274" r:id="rId7"/>
    <p:sldId id="275" r:id="rId8"/>
    <p:sldId id="276" r:id="rId9"/>
    <p:sldId id="277" r:id="rId10"/>
    <p:sldId id="278" r:id="rId11"/>
    <p:sldId id="279" r:id="rId12"/>
    <p:sldId id="256" r:id="rId13"/>
    <p:sldId id="281" r:id="rId14"/>
    <p:sldId id="283" r:id="rId15"/>
    <p:sldId id="282" r:id="rId16"/>
    <p:sldId id="284" r:id="rId17"/>
    <p:sldId id="285" r:id="rId18"/>
    <p:sldId id="286" r:id="rId19"/>
    <p:sldId id="287" r:id="rId20"/>
    <p:sldId id="288" r:id="rId21"/>
    <p:sldId id="289" r:id="rId22"/>
    <p:sldId id="517" r:id="rId23"/>
    <p:sldId id="280" r:id="rId24"/>
    <p:sldId id="261" r:id="rId25"/>
    <p:sldId id="262" r:id="rId26"/>
    <p:sldId id="263" r:id="rId27"/>
    <p:sldId id="257" r:id="rId28"/>
    <p:sldId id="258" r:id="rId30"/>
    <p:sldId id="259" r:id="rId31"/>
    <p:sldId id="260"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22" r:id="rId59"/>
    <p:sldId id="316" r:id="rId60"/>
    <p:sldId id="317" r:id="rId61"/>
    <p:sldId id="318" r:id="rId62"/>
    <p:sldId id="319" r:id="rId63"/>
    <p:sldId id="321" r:id="rId64"/>
    <p:sldId id="320" r:id="rId65"/>
    <p:sldId id="323" r:id="rId66"/>
    <p:sldId id="374"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41" r:id="rId83"/>
    <p:sldId id="358" r:id="rId84"/>
    <p:sldId id="339" r:id="rId85"/>
    <p:sldId id="342" r:id="rId86"/>
    <p:sldId id="357" r:id="rId87"/>
    <p:sldId id="340" r:id="rId88"/>
    <p:sldId id="343" r:id="rId89"/>
    <p:sldId id="356" r:id="rId90"/>
    <p:sldId id="355" r:id="rId91"/>
    <p:sldId id="344" r:id="rId92"/>
    <p:sldId id="345" r:id="rId93"/>
    <p:sldId id="346" r:id="rId94"/>
    <p:sldId id="347" r:id="rId95"/>
    <p:sldId id="348" r:id="rId96"/>
    <p:sldId id="359" r:id="rId97"/>
    <p:sldId id="360" r:id="rId98"/>
    <p:sldId id="361" r:id="rId99"/>
    <p:sldId id="362" r:id="rId100"/>
    <p:sldId id="363" r:id="rId101"/>
    <p:sldId id="364" r:id="rId102"/>
    <p:sldId id="365" r:id="rId103"/>
    <p:sldId id="366" r:id="rId104"/>
    <p:sldId id="375" r:id="rId105"/>
    <p:sldId id="367" r:id="rId106"/>
    <p:sldId id="368" r:id="rId107"/>
    <p:sldId id="369" r:id="rId108"/>
    <p:sldId id="370" r:id="rId109"/>
    <p:sldId id="376" r:id="rId110"/>
    <p:sldId id="371" r:id="rId111"/>
    <p:sldId id="372" r:id="rId112"/>
    <p:sldId id="373" r:id="rId113"/>
    <p:sldId id="378" r:id="rId114"/>
    <p:sldId id="349"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48" r:id="rId135"/>
    <p:sldId id="449" r:id="rId136"/>
    <p:sldId id="450" r:id="rId137"/>
    <p:sldId id="451" r:id="rId138"/>
    <p:sldId id="452" r:id="rId139"/>
    <p:sldId id="453" r:id="rId140"/>
    <p:sldId id="454" r:id="rId141"/>
    <p:sldId id="455" r:id="rId142"/>
    <p:sldId id="456" r:id="rId143"/>
    <p:sldId id="457" r:id="rId144"/>
    <p:sldId id="458" r:id="rId145"/>
    <p:sldId id="459" r:id="rId146"/>
    <p:sldId id="460" r:id="rId147"/>
    <p:sldId id="461" r:id="rId148"/>
    <p:sldId id="462" r:id="rId149"/>
    <p:sldId id="463" r:id="rId150"/>
    <p:sldId id="464" r:id="rId151"/>
    <p:sldId id="465" r:id="rId152"/>
    <p:sldId id="466" r:id="rId153"/>
    <p:sldId id="467" r:id="rId154"/>
    <p:sldId id="468" r:id="rId155"/>
    <p:sldId id="470" r:id="rId156"/>
    <p:sldId id="471" r:id="rId157"/>
    <p:sldId id="472" r:id="rId158"/>
    <p:sldId id="473" r:id="rId159"/>
    <p:sldId id="474" r:id="rId160"/>
    <p:sldId id="475" r:id="rId161"/>
    <p:sldId id="476" r:id="rId162"/>
    <p:sldId id="469" r:id="rId163"/>
    <p:sldId id="477" r:id="rId164"/>
    <p:sldId id="478" r:id="rId165"/>
    <p:sldId id="479" r:id="rId166"/>
    <p:sldId id="480" r:id="rId167"/>
    <p:sldId id="481" r:id="rId168"/>
    <p:sldId id="482" r:id="rId169"/>
    <p:sldId id="483" r:id="rId170"/>
    <p:sldId id="484" r:id="rId171"/>
    <p:sldId id="485" r:id="rId172"/>
    <p:sldId id="486" r:id="rId173"/>
    <p:sldId id="487" r:id="rId174"/>
    <p:sldId id="488" r:id="rId175"/>
    <p:sldId id="489" r:id="rId176"/>
    <p:sldId id="490" r:id="rId177"/>
    <p:sldId id="491" r:id="rId178"/>
    <p:sldId id="499" r:id="rId179"/>
    <p:sldId id="500" r:id="rId180"/>
    <p:sldId id="501" r:id="rId181"/>
    <p:sldId id="502" r:id="rId182"/>
    <p:sldId id="503" r:id="rId183"/>
    <p:sldId id="504" r:id="rId184"/>
    <p:sldId id="505" r:id="rId185"/>
    <p:sldId id="506" r:id="rId186"/>
    <p:sldId id="507" r:id="rId187"/>
    <p:sldId id="515" r:id="rId188"/>
    <p:sldId id="508" r:id="rId189"/>
    <p:sldId id="509" r:id="rId190"/>
    <p:sldId id="510" r:id="rId191"/>
    <p:sldId id="511" r:id="rId192"/>
    <p:sldId id="512" r:id="rId193"/>
    <p:sldId id="377" r:id="rId194"/>
    <p:sldId id="350" r:id="rId195"/>
    <p:sldId id="351" r:id="rId196"/>
    <p:sldId id="352" r:id="rId197"/>
    <p:sldId id="353" r:id="rId198"/>
    <p:sldId id="354" r:id="rId1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ze"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79195" autoAdjust="0"/>
  </p:normalViewPr>
  <p:slideViewPr>
    <p:cSldViewPr snapToGrid="0">
      <p:cViewPr varScale="1">
        <p:scale>
          <a:sx n="59" d="100"/>
          <a:sy n="59" d="100"/>
        </p:scale>
        <p:origin x="9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3" Type="http://schemas.openxmlformats.org/officeDocument/2006/relationships/commentAuthors" Target="commentAuthors.xml"/><Relationship Id="rId202" Type="http://schemas.openxmlformats.org/officeDocument/2006/relationships/tableStyles" Target="tableStyles.xml"/><Relationship Id="rId201" Type="http://schemas.openxmlformats.org/officeDocument/2006/relationships/viewProps" Target="viewProps.xml"/><Relationship Id="rId200"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96079-5C4E-4291-BD48-AECB93A3524A}" type="datetimeFigureOut">
              <a:rPr lang="en-PH" smtClean="0"/>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EED4F-28D9-47EE-9AE9-C9E4A2E31E98}" type="slidenum">
              <a:rPr lang="en-PH" smtClean="0"/>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Ra1, ra2,</a:t>
            </a:r>
            <a:r>
              <a:rPr lang="en-PH" baseline="0" dirty="0" smtClean="0"/>
              <a:t> ra3 (3 ported register files</a:t>
            </a:r>
            <a:endParaRPr lang="en-PH" baseline="0" dirty="0" smtClean="0"/>
          </a:p>
          <a:p>
            <a:r>
              <a:rPr lang="en-PH" baseline="0" dirty="0" smtClean="0"/>
              <a:t>Read two ports </a:t>
            </a:r>
            <a:r>
              <a:rPr lang="en-PH" baseline="0" dirty="0" err="1" smtClean="0"/>
              <a:t>cominationally</a:t>
            </a:r>
            <a:endParaRPr lang="en-PH" baseline="0" dirty="0" smtClean="0"/>
          </a:p>
          <a:p>
            <a:endParaRPr lang="en-PH" baseline="0" dirty="0" smtClean="0"/>
          </a:p>
          <a:p>
            <a:r>
              <a:rPr lang="en-PH" baseline="0" dirty="0" smtClean="0"/>
              <a:t>Write third port on the rising edge of the clock</a:t>
            </a:r>
            <a:endParaRPr lang="en-PH" baseline="0" dirty="0" smtClean="0"/>
          </a:p>
          <a:p>
            <a:r>
              <a:rPr lang="en-PH" baseline="0" dirty="0" smtClean="0"/>
              <a:t>Register 0 </a:t>
            </a:r>
            <a:r>
              <a:rPr lang="en-PH" baseline="0" dirty="0" err="1" smtClean="0"/>
              <a:t>hardwred</a:t>
            </a:r>
            <a:r>
              <a:rPr lang="en-PH" baseline="0" dirty="0" smtClean="0"/>
              <a:t> to 0</a:t>
            </a:r>
            <a:endParaRPr lang="en-PH" dirty="0"/>
          </a:p>
        </p:txBody>
      </p:sp>
      <p:sp>
        <p:nvSpPr>
          <p:cNvPr id="4" name="Slide Number Placeholder 3"/>
          <p:cNvSpPr>
            <a:spLocks noGrp="1"/>
          </p:cNvSpPr>
          <p:nvPr>
            <p:ph type="sldNum" sz="quarter" idx="10"/>
          </p:nvPr>
        </p:nvSpPr>
        <p:spPr/>
        <p:txBody>
          <a:bodyPr/>
          <a:lstStyle/>
          <a:p>
            <a:fld id="{C6FEED4F-28D9-47EE-9AE9-C9E4A2E31E98}" type="slidenum">
              <a:rPr lang="en-PH" smtClean="0"/>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A67DC6-094C-4064-8D07-AD42BCC488E2}" type="slidenum">
              <a:rPr lang="en-PH" smtClean="0"/>
            </a:fld>
            <a:endParaRPr lang="en-PH"/>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13AD375-5FB5-4ACA-AB7F-05145C82DE51}"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13AD375-5FB5-4ACA-AB7F-05145C82DE51}"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7DC6-094C-4064-8D07-AD42BCC488E2}" type="slidenum">
              <a:rPr lang="en-PH" smtClean="0"/>
            </a:fld>
            <a:endParaRPr lang="en-PH"/>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13AD375-5FB5-4ACA-AB7F-05145C82DE51}"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A67DC6-094C-4064-8D07-AD42BCC488E2}" type="slidenum">
              <a:rPr lang="en-PH" smtClean="0"/>
            </a:fld>
            <a:endParaRPr lang="en-PH"/>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A67DC6-094C-4064-8D07-AD42BCC488E2}"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A67DC6-094C-4064-8D07-AD42BCC488E2}"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13AD375-5FB5-4ACA-AB7F-05145C82DE51}"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13AD375-5FB5-4ACA-AB7F-05145C82DE51}"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13AD375-5FB5-4ACA-AB7F-05145C82DE51}"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A67DC6-094C-4064-8D07-AD42BCC488E2}"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3AD375-5FB5-4ACA-AB7F-05145C82DE51}"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A67DC6-094C-4064-8D07-AD42BCC488E2}"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AD375-5FB5-4ACA-AB7F-05145C82DE51}"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A67DC6-094C-4064-8D07-AD42BCC488E2}"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13AD375-5FB5-4ACA-AB7F-05145C82DE51}"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A67DC6-094C-4064-8D07-AD42BCC488E2}"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13AD375-5FB5-4ACA-AB7F-05145C82DE51}"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7DC6-094C-4064-8D07-AD42BCC488E2}"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3AD375-5FB5-4ACA-AB7F-05145C82DE51}" type="datetimeFigureOut">
              <a:rPr lang="en-PH" smtClean="0"/>
            </a:fld>
            <a:endParaRPr lang="en-PH"/>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A67DC6-094C-4064-8D07-AD42BCC488E2}"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4.png"/><Relationship Id="rId1" Type="http://schemas.openxmlformats.org/officeDocument/2006/relationships/image" Target="../media/image53.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58.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1.png"/><Relationship Id="rId1" Type="http://schemas.openxmlformats.org/officeDocument/2006/relationships/image" Target="../media/image60.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4.png"/><Relationship Id="rId1" Type="http://schemas.openxmlformats.org/officeDocument/2006/relationships/image" Target="../media/image6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1.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6.png"/><Relationship Id="rId1" Type="http://schemas.openxmlformats.org/officeDocument/2006/relationships/image" Target="../media/image85.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9.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0.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8.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1.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2.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4.png"/></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5.png"/></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png"/></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8.png"/></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8.png"/></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1.png"/></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MULTICYCLE PROCESSOR</a:t>
            </a:r>
            <a:endParaRPr lang="en-PH" dirty="0"/>
          </a:p>
        </p:txBody>
      </p:sp>
      <p:sp>
        <p:nvSpPr>
          <p:cNvPr id="3" name="Subtitle 2"/>
          <p:cNvSpPr>
            <a:spLocks noGrp="1"/>
          </p:cNvSpPr>
          <p:nvPr>
            <p:ph type="subTitle" idx="1"/>
          </p:nvPr>
        </p:nvSpPr>
        <p:spPr/>
        <p:txBody>
          <a:bodyPr/>
          <a:lstStyle/>
          <a:p>
            <a:endParaRPr lang="en-PH"/>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of the ALU</a:t>
            </a:r>
            <a:endParaRPr lang="en-PH" altLang="en-US"/>
          </a:p>
        </p:txBody>
      </p:sp>
      <p:pic>
        <p:nvPicPr>
          <p:cNvPr id="5" name="Content Placeholder 4"/>
          <p:cNvPicPr>
            <a:picLocks noChangeAspect="1"/>
          </p:cNvPicPr>
          <p:nvPr>
            <p:ph sz="half" idx="1"/>
          </p:nvPr>
        </p:nvPicPr>
        <p:blipFill>
          <a:blip r:embed="rId1"/>
          <a:stretch>
            <a:fillRect/>
          </a:stretch>
        </p:blipFill>
        <p:spPr>
          <a:xfrm>
            <a:off x="1627505" y="1458595"/>
            <a:ext cx="8936355" cy="2171065"/>
          </a:xfrm>
          <a:prstGeom prst="rect">
            <a:avLst/>
          </a:prstGeom>
        </p:spPr>
      </p:pic>
      <p:pic>
        <p:nvPicPr>
          <p:cNvPr id="6" name="Content Placeholder 5"/>
          <p:cNvPicPr>
            <a:picLocks noChangeAspect="1"/>
          </p:cNvPicPr>
          <p:nvPr>
            <p:ph sz="half" idx="2"/>
          </p:nvPr>
        </p:nvPicPr>
        <p:blipFill>
          <a:blip r:embed="rId2"/>
          <a:stretch>
            <a:fillRect/>
          </a:stretch>
        </p:blipFill>
        <p:spPr>
          <a:xfrm>
            <a:off x="2592705" y="3629660"/>
            <a:ext cx="7371715" cy="260794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75130" y="607060"/>
            <a:ext cx="8685530" cy="4799965"/>
          </a:xfrm>
          <a:prstGeom prst="rect">
            <a:avLst/>
          </a:prstGeom>
          <a:noFill/>
        </p:spPr>
        <p:txBody>
          <a:bodyPr wrap="square" rtlCol="0">
            <a:spAutoFit/>
          </a:bodyPr>
          <a:p>
            <a:r>
              <a:rPr lang="en-US"/>
              <a:t>  // op and funct fields to controller</a:t>
            </a:r>
            <a:endParaRPr lang="en-US"/>
          </a:p>
          <a:p>
            <a:r>
              <a:rPr lang="en-US"/>
              <a:t>  assign op = instr[31:26];</a:t>
            </a:r>
            <a:endParaRPr lang="en-US"/>
          </a:p>
          <a:p>
            <a:r>
              <a:rPr lang="en-US"/>
              <a:t>  assign funct = instr[5:0];</a:t>
            </a:r>
            <a:endParaRPr lang="en-US"/>
          </a:p>
          <a:p>
            <a:endParaRPr lang="en-US"/>
          </a:p>
          <a:p>
            <a:r>
              <a:rPr lang="en-US"/>
              <a:t>  // datapath</a:t>
            </a:r>
            <a:endParaRPr lang="en-US"/>
          </a:p>
          <a:p>
            <a:r>
              <a:rPr lang="en-US"/>
              <a:t>  flopenr #(32) pcreg(clk, reset, pcen, pcnext, pc);</a:t>
            </a:r>
            <a:endParaRPr lang="en-US"/>
          </a:p>
          <a:p>
            <a:r>
              <a:rPr lang="en-US"/>
              <a:t>  mux2    #(32) adrmux(pc, aluout, iord, adr);</a:t>
            </a:r>
            <a:endParaRPr lang="en-US"/>
          </a:p>
          <a:p>
            <a:r>
              <a:rPr lang="en-US"/>
              <a:t>  flopenr #(32) instrreg(clk, reset, irwrite, readdata, instr);</a:t>
            </a:r>
            <a:endParaRPr lang="en-US"/>
          </a:p>
          <a:p>
            <a:r>
              <a:rPr lang="en-US"/>
              <a:t>  flopr   #(32) datareg(clk, reset, readdata, data); </a:t>
            </a:r>
            <a:endParaRPr lang="en-US"/>
          </a:p>
          <a:p>
            <a:endParaRPr lang="en-US"/>
          </a:p>
          <a:p>
            <a:r>
              <a:rPr lang="en-US"/>
              <a:t>  mux2    #(5)  regdstmux(instr[20:16], instr[15:11], regdst, writereg);</a:t>
            </a:r>
            <a:endParaRPr lang="en-US"/>
          </a:p>
          <a:p>
            <a:r>
              <a:rPr lang="en-US"/>
              <a:t>  mux2    #(32) wdmux(aluout, data, memtoreg, wd3);</a:t>
            </a:r>
            <a:endParaRPr lang="en-US"/>
          </a:p>
          <a:p>
            <a:r>
              <a:rPr lang="en-US"/>
              <a:t>  regfile       rf(clk, regwrite, instr[25:21], instr[20:16], </a:t>
            </a:r>
            <a:endParaRPr lang="en-US"/>
          </a:p>
          <a:p>
            <a:r>
              <a:rPr lang="en-US"/>
              <a:t>                   writereg, wd3, rd1, rd2);</a:t>
            </a:r>
            <a:endParaRPr lang="en-US"/>
          </a:p>
          <a:p>
            <a:r>
              <a:rPr lang="en-US"/>
              <a:t>  signext       se(instr[15:0], signimm);</a:t>
            </a:r>
            <a:endParaRPr lang="en-US"/>
          </a:p>
          <a:p>
            <a:r>
              <a:rPr lang="en-US"/>
              <a:t>  sl2           immsh(signimm, signimmsh);</a:t>
            </a:r>
            <a:endParaRPr lang="en-US"/>
          </a:p>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30375" y="1583055"/>
            <a:ext cx="8731885" cy="3138170"/>
          </a:xfrm>
          <a:prstGeom prst="rect">
            <a:avLst/>
          </a:prstGeom>
          <a:noFill/>
        </p:spPr>
        <p:txBody>
          <a:bodyPr wrap="square" rtlCol="0">
            <a:spAutoFit/>
          </a:bodyPr>
          <a:p>
            <a:r>
              <a:rPr lang="en-US">
                <a:sym typeface="+mn-ea"/>
              </a:rPr>
              <a:t>flopr   #(32) areg(clk, reset, rd1, a);</a:t>
            </a:r>
            <a:endParaRPr lang="en-US"/>
          </a:p>
          <a:p>
            <a:r>
              <a:rPr lang="en-US">
                <a:sym typeface="+mn-ea"/>
              </a:rPr>
              <a:t>flopr   #(32) breg(clk, reset, rd2, writedata);</a:t>
            </a:r>
            <a:endParaRPr lang="en-US"/>
          </a:p>
          <a:p>
            <a:r>
              <a:rPr lang="en-US">
                <a:sym typeface="+mn-ea"/>
              </a:rPr>
              <a:t>mux2    #(32) srcamux(pc, a, alusrca, srca);</a:t>
            </a:r>
            <a:endParaRPr lang="en-US"/>
          </a:p>
          <a:p>
            <a:r>
              <a:rPr lang="en-US">
                <a:sym typeface="+mn-ea"/>
              </a:rPr>
              <a:t>mux4    #(32) srcbmux(writedata, 32'b100, signimm, signimmsh,</a:t>
            </a:r>
            <a:endParaRPr lang="en-US"/>
          </a:p>
          <a:p>
            <a:r>
              <a:rPr lang="en-US">
                <a:sym typeface="+mn-ea"/>
              </a:rPr>
              <a:t>                        alusrcb, srcb);</a:t>
            </a:r>
            <a:endParaRPr lang="en-US"/>
          </a:p>
          <a:p>
            <a:r>
              <a:rPr lang="en-US"/>
              <a:t>alu alu(srca, srcb, alucontrol, aluresult, zero);</a:t>
            </a:r>
            <a:endParaRPr lang="en-US"/>
          </a:p>
          <a:p>
            <a:r>
              <a:rPr lang="en-US"/>
              <a:t>  flopr   #(32) alureg(clk, reset, aluresult, aluout);</a:t>
            </a:r>
            <a:endParaRPr lang="en-US"/>
          </a:p>
          <a:p>
            <a:r>
              <a:rPr lang="en-US"/>
              <a:t>  mux3    #(32) pcmux(aluresult, aluout, </a:t>
            </a:r>
            <a:endParaRPr lang="en-US"/>
          </a:p>
          <a:p>
            <a:r>
              <a:rPr lang="en-US"/>
              <a:t>                      {pc[31:28], instr[25:0], 2'b00}, pcsrc, pcnext);</a:t>
            </a:r>
            <a:endParaRPr lang="en-US"/>
          </a:p>
          <a:p>
            <a:r>
              <a:rPr lang="en-US"/>
              <a:t>  </a:t>
            </a:r>
            <a:endParaRPr lang="en-US"/>
          </a:p>
          <a:p>
            <a:r>
              <a:rPr lang="en-US"/>
              <a:t>endmodule</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Interfacing the Components</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Multicycle MIPS processor</a:t>
            </a:r>
            <a:endParaRPr lang="en-PH" altLang="en-US"/>
          </a:p>
        </p:txBody>
      </p:sp>
      <p:sp>
        <p:nvSpPr>
          <p:cNvPr id="4" name="Text Box 3"/>
          <p:cNvSpPr txBox="1"/>
          <p:nvPr/>
        </p:nvSpPr>
        <p:spPr>
          <a:xfrm>
            <a:off x="3460115" y="1905000"/>
            <a:ext cx="5272405" cy="3969385"/>
          </a:xfrm>
          <a:prstGeom prst="rect">
            <a:avLst/>
          </a:prstGeom>
          <a:noFill/>
        </p:spPr>
        <p:txBody>
          <a:bodyPr wrap="square" rtlCol="0">
            <a:spAutoFit/>
          </a:bodyPr>
          <a:p>
            <a:r>
              <a:rPr lang="en-US"/>
              <a:t>// Multicycle MIPS processor</a:t>
            </a:r>
            <a:endParaRPr lang="en-US"/>
          </a:p>
          <a:p>
            <a:r>
              <a:rPr lang="en-US"/>
              <a:t>module mips(input         clk, reset,</a:t>
            </a:r>
            <a:endParaRPr lang="en-US"/>
          </a:p>
          <a:p>
            <a:r>
              <a:rPr lang="en-US"/>
              <a:t>            output [31:0] adr, writedata,</a:t>
            </a:r>
            <a:endParaRPr lang="en-US"/>
          </a:p>
          <a:p>
            <a:r>
              <a:rPr lang="en-US"/>
              <a:t>            output        memwrite,</a:t>
            </a:r>
            <a:endParaRPr lang="en-US"/>
          </a:p>
          <a:p>
            <a:r>
              <a:rPr lang="en-US"/>
              <a:t>            input  [31:0] readdata);</a:t>
            </a:r>
            <a:endParaRPr lang="en-US"/>
          </a:p>
          <a:p>
            <a:endParaRPr lang="en-US"/>
          </a:p>
          <a:p>
            <a:r>
              <a:rPr lang="en-US"/>
              <a:t>  wire        zero, pcen, irwrite, regwrite,</a:t>
            </a:r>
            <a:endParaRPr lang="en-US"/>
          </a:p>
          <a:p>
            <a:r>
              <a:rPr lang="en-US"/>
              <a:t>              alusrca, iord, memtoreg, regdst;</a:t>
            </a:r>
            <a:endParaRPr lang="en-US"/>
          </a:p>
          <a:p>
            <a:r>
              <a:rPr lang="en-US"/>
              <a:t>  wire [1:0]  alusrcb;</a:t>
            </a:r>
            <a:endParaRPr lang="en-US"/>
          </a:p>
          <a:p>
            <a:r>
              <a:rPr lang="en-US"/>
              <a:t>  wire [1:0]  pcsrc;</a:t>
            </a:r>
            <a:endParaRPr lang="en-US"/>
          </a:p>
          <a:p>
            <a:r>
              <a:rPr lang="en-US"/>
              <a:t>  wire [2:0]  alucontrol;</a:t>
            </a:r>
            <a:endParaRPr lang="en-US"/>
          </a:p>
          <a:p>
            <a:r>
              <a:rPr lang="en-US"/>
              <a:t>  wire [5:0]  op, funct;</a:t>
            </a:r>
            <a:endParaRPr lang="en-US"/>
          </a:p>
          <a:p>
            <a:endParaRPr lang="en-US"/>
          </a:p>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26260" y="1015365"/>
            <a:ext cx="9698355" cy="5077460"/>
          </a:xfrm>
          <a:prstGeom prst="rect">
            <a:avLst/>
          </a:prstGeom>
          <a:noFill/>
        </p:spPr>
        <p:txBody>
          <a:bodyPr wrap="square" rtlCol="0">
            <a:spAutoFit/>
          </a:bodyPr>
          <a:p>
            <a:r>
              <a:rPr lang="en-US">
                <a:sym typeface="+mn-ea"/>
              </a:rPr>
              <a:t>  // The control unit receives the current instruction from the datapath and tells the</a:t>
            </a:r>
            <a:endParaRPr lang="en-US"/>
          </a:p>
          <a:p>
            <a:r>
              <a:rPr lang="en-US">
                <a:sym typeface="+mn-ea"/>
              </a:rPr>
              <a:t>  // datapath how to execute that instruction.</a:t>
            </a:r>
            <a:endParaRPr lang="en-US"/>
          </a:p>
          <a:p>
            <a:r>
              <a:rPr lang="en-US">
                <a:sym typeface="+mn-ea"/>
              </a:rPr>
              <a:t>  controller c(clk, reset, op, funct, zero,</a:t>
            </a:r>
            <a:endParaRPr lang="en-US"/>
          </a:p>
          <a:p>
            <a:r>
              <a:rPr lang="en-US">
                <a:sym typeface="+mn-ea"/>
              </a:rPr>
              <a:t>               pcen, memwrite, irwrite, regwrite,</a:t>
            </a:r>
            <a:endParaRPr lang="en-US"/>
          </a:p>
          <a:p>
            <a:r>
              <a:rPr lang="en-US">
                <a:sym typeface="+mn-ea"/>
              </a:rPr>
              <a:t>               alusrca, iord, memtoreg, regdst, </a:t>
            </a:r>
            <a:endParaRPr lang="en-US"/>
          </a:p>
          <a:p>
            <a:r>
              <a:rPr lang="en-US">
                <a:sym typeface="+mn-ea"/>
              </a:rPr>
              <a:t>               alusrcb, pcsrc, alucontrol);</a:t>
            </a:r>
            <a:endParaRPr lang="en-US"/>
          </a:p>
          <a:p>
            <a:endParaRPr lang="en-US"/>
          </a:p>
          <a:p>
            <a:r>
              <a:rPr lang="en-US">
                <a:sym typeface="+mn-ea"/>
              </a:rPr>
              <a:t>  // The datapath operates on words of data. It</a:t>
            </a:r>
            <a:endParaRPr lang="en-US"/>
          </a:p>
          <a:p>
            <a:r>
              <a:rPr lang="en-US">
                <a:sym typeface="+mn-ea"/>
              </a:rPr>
              <a:t>  // contains structures such as memories, registers, ALUs, and multiplexers.</a:t>
            </a:r>
            <a:endParaRPr lang="en-US"/>
          </a:p>
          <a:p>
            <a:r>
              <a:rPr lang="en-US">
                <a:sym typeface="+mn-ea"/>
              </a:rPr>
              <a:t>  // MIPS is a 32-bit architecture, so we will use a 32-bit datapath. </a:t>
            </a:r>
            <a:endParaRPr lang="en-US"/>
          </a:p>
          <a:p>
            <a:r>
              <a:rPr lang="en-US">
                <a:sym typeface="+mn-ea"/>
              </a:rPr>
              <a:t>  datapath dp(clk, reset, </a:t>
            </a:r>
            <a:endParaRPr lang="en-US"/>
          </a:p>
          <a:p>
            <a:r>
              <a:rPr lang="en-US">
                <a:sym typeface="+mn-ea"/>
              </a:rPr>
              <a:t>              pcen, irwrite, regwrite,</a:t>
            </a:r>
            <a:endParaRPr lang="en-US"/>
          </a:p>
          <a:p>
            <a:r>
              <a:rPr lang="en-US">
                <a:sym typeface="+mn-ea"/>
              </a:rPr>
              <a:t>              alusrca, iord, memtoreg, regdst,</a:t>
            </a:r>
            <a:endParaRPr lang="en-US"/>
          </a:p>
          <a:p>
            <a:r>
              <a:rPr lang="en-US">
                <a:sym typeface="+mn-ea"/>
              </a:rPr>
              <a:t>              alusrcb, pcsrc, alucontrol,</a:t>
            </a:r>
            <a:endParaRPr lang="en-US"/>
          </a:p>
          <a:p>
            <a:r>
              <a:rPr lang="en-US">
                <a:sym typeface="+mn-ea"/>
              </a:rPr>
              <a:t>              op, funct, zero,</a:t>
            </a:r>
            <a:endParaRPr lang="en-US"/>
          </a:p>
          <a:p>
            <a:r>
              <a:rPr lang="en-US">
                <a:sym typeface="+mn-ea"/>
              </a:rPr>
              <a:t>              adr, writedata, readdata);</a:t>
            </a:r>
            <a:endParaRPr lang="en-US"/>
          </a:p>
          <a:p>
            <a:r>
              <a:rPr lang="en-US">
                <a:sym typeface="+mn-ea"/>
              </a:rPr>
              <a:t>endmodule</a:t>
            </a:r>
            <a:endParaRPr lang="en-US"/>
          </a:p>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Connection of Processor and the Memory</a:t>
            </a:r>
            <a:endParaRPr lang="en-PH" altLang="en-US"/>
          </a:p>
        </p:txBody>
      </p:sp>
      <p:sp>
        <p:nvSpPr>
          <p:cNvPr id="4" name="Text Box 3"/>
          <p:cNvSpPr txBox="1"/>
          <p:nvPr/>
        </p:nvSpPr>
        <p:spPr>
          <a:xfrm>
            <a:off x="2714625" y="1859915"/>
            <a:ext cx="6762115" cy="3138170"/>
          </a:xfrm>
          <a:prstGeom prst="rect">
            <a:avLst/>
          </a:prstGeom>
          <a:noFill/>
        </p:spPr>
        <p:txBody>
          <a:bodyPr wrap="square" rtlCol="0">
            <a:spAutoFit/>
          </a:bodyPr>
          <a:p>
            <a:r>
              <a:rPr lang="en-US"/>
              <a:t>module topmulti(input         clk, reset, </a:t>
            </a:r>
            <a:endParaRPr lang="en-US"/>
          </a:p>
          <a:p>
            <a:r>
              <a:rPr lang="en-US"/>
              <a:t>                output [31:0] writedata, adr, </a:t>
            </a:r>
            <a:endParaRPr lang="en-US"/>
          </a:p>
          <a:p>
            <a:r>
              <a:rPr lang="en-US"/>
              <a:t>                output        memwrite);</a:t>
            </a:r>
            <a:endParaRPr lang="en-US"/>
          </a:p>
          <a:p>
            <a:endParaRPr lang="en-US"/>
          </a:p>
          <a:p>
            <a:r>
              <a:rPr lang="en-US"/>
              <a:t>  wire [31:0] readdata;</a:t>
            </a:r>
            <a:endParaRPr lang="en-US"/>
          </a:p>
          <a:p>
            <a:r>
              <a:rPr lang="en-US"/>
              <a:t>  </a:t>
            </a:r>
            <a:endParaRPr lang="en-US"/>
          </a:p>
          <a:p>
            <a:r>
              <a:rPr lang="en-US"/>
              <a:t>  // instantiate processor and memory</a:t>
            </a:r>
            <a:endParaRPr lang="en-US"/>
          </a:p>
          <a:p>
            <a:r>
              <a:rPr lang="en-US"/>
              <a:t>  mips mips(clk, reset, adr, writedata, memwrite, readdata);</a:t>
            </a:r>
            <a:endParaRPr lang="en-US"/>
          </a:p>
          <a:p>
            <a:r>
              <a:rPr lang="en-US"/>
              <a:t>  mem mem(clk, memwrite, adr, writedata, readdata);</a:t>
            </a:r>
            <a:endParaRPr lang="en-US"/>
          </a:p>
          <a:p>
            <a:endParaRPr lang="en-US"/>
          </a:p>
          <a:p>
            <a:r>
              <a:rPr lang="en-US"/>
              <a:t>endmodule</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590675" y="1014095"/>
            <a:ext cx="9011285" cy="483044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Testing and Evaluation</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925" y="563785"/>
            <a:ext cx="8911687" cy="1280890"/>
          </a:xfrm>
        </p:spPr>
        <p:txBody>
          <a:bodyPr/>
          <a:p>
            <a:r>
              <a:rPr lang="en-US"/>
              <a:t>TESTING &amp; EVALUATION</a:t>
            </a:r>
            <a:endParaRPr lang="en-US"/>
          </a:p>
        </p:txBody>
      </p:sp>
      <p:sp>
        <p:nvSpPr>
          <p:cNvPr id="3" name="Content Placeholder 2"/>
          <p:cNvSpPr>
            <a:spLocks noGrp="1"/>
          </p:cNvSpPr>
          <p:nvPr>
            <p:ph idx="1"/>
          </p:nvPr>
        </p:nvSpPr>
        <p:spPr>
          <a:xfrm>
            <a:off x="2588895" y="2133600"/>
            <a:ext cx="8915400" cy="1648460"/>
          </a:xfrm>
        </p:spPr>
        <p:txBody>
          <a:bodyPr/>
          <a:p>
            <a:r>
              <a:rPr lang="en-US"/>
              <a:t>The following tests were made first on each component to see if each one works, and then they were all tested as a top-level multi-cycle processor in order to verify that the entire program works correctly as expected.</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Level</a:t>
            </a:r>
            <a:endParaRPr lang="en-US"/>
          </a:p>
        </p:txBody>
      </p:sp>
      <p:sp>
        <p:nvSpPr>
          <p:cNvPr id="3" name="Content Placeholder 2"/>
          <p:cNvSpPr>
            <a:spLocks noGrp="1"/>
          </p:cNvSpPr>
          <p:nvPr>
            <p:ph idx="1"/>
          </p:nvPr>
        </p:nvSpPr>
        <p:spPr>
          <a:xfrm>
            <a:off x="2592705" y="1905000"/>
            <a:ext cx="8915400" cy="1195070"/>
          </a:xfrm>
        </p:spPr>
        <p:txBody>
          <a:bodyPr/>
          <a:p>
            <a:endParaRPr lang="en-US"/>
          </a:p>
          <a:p>
            <a:r>
              <a:rPr lang="en-US"/>
              <a:t>	To test the correctness of the entire multicycle processor, the following assembly code is used.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MEMORY</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737235"/>
          </a:xfrm>
        </p:spPr>
        <p:txBody>
          <a:bodyPr/>
          <a:p>
            <a:r>
              <a:rPr lang="en-PH" altLang="en-US"/>
              <a:t>MIPS Assembly Code</a:t>
            </a:r>
            <a:endParaRPr lang="en-PH" altLang="en-US"/>
          </a:p>
        </p:txBody>
      </p:sp>
      <p:pic>
        <p:nvPicPr>
          <p:cNvPr id="48" name="image43.png"/>
          <p:cNvPicPr preferRelativeResize="0">
            <a:picLocks noChangeAspect="1"/>
          </p:cNvPicPr>
          <p:nvPr>
            <p:ph idx="1"/>
          </p:nvPr>
        </p:nvPicPr>
        <p:blipFill>
          <a:blip r:embed="rId1"/>
          <a:srcRect/>
          <a:stretch>
            <a:fillRect/>
          </a:stretch>
        </p:blipFill>
        <p:spPr>
          <a:xfrm>
            <a:off x="2592705" y="1454785"/>
            <a:ext cx="6053455" cy="507238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MIPS Assembly Code</a:t>
            </a:r>
            <a:br>
              <a:rPr lang="en-PH" altLang="en-US"/>
            </a:br>
            <a:endParaRPr lang="en-US"/>
          </a:p>
        </p:txBody>
      </p:sp>
      <p:sp>
        <p:nvSpPr>
          <p:cNvPr id="3" name="Content Placeholder 2"/>
          <p:cNvSpPr>
            <a:spLocks noGrp="1"/>
          </p:cNvSpPr>
          <p:nvPr>
            <p:ph idx="1"/>
          </p:nvPr>
        </p:nvSpPr>
        <p:spPr>
          <a:xfrm>
            <a:off x="2588895" y="2133600"/>
            <a:ext cx="8915400" cy="2795905"/>
          </a:xfrm>
        </p:spPr>
        <p:txBody>
          <a:bodyPr/>
          <a:p>
            <a:r>
              <a:rPr lang="en-US"/>
              <a:t>All instructions add, sub, and, or, slt, addi, lw, sw, beq, j are used in the program. If successful, it should write the value 7 to address 84D (44H)</a:t>
            </a:r>
            <a:endParaRPr lang="en-US"/>
          </a:p>
          <a:p>
            <a:r>
              <a:rPr lang="en-US"/>
              <a:t>Recall that memory is initialized with the equivalent machine code to run the program. The machine code holds both instruction and data and are decoded by the control unit and the register file.</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code for Multicycle Processor</a:t>
            </a:r>
            <a:endParaRPr lang="en-PH" altLang="en-US"/>
          </a:p>
        </p:txBody>
      </p:sp>
      <p:sp>
        <p:nvSpPr>
          <p:cNvPr id="4" name="Text Box 3"/>
          <p:cNvSpPr txBox="1"/>
          <p:nvPr/>
        </p:nvSpPr>
        <p:spPr>
          <a:xfrm>
            <a:off x="724535" y="1905000"/>
            <a:ext cx="6511925" cy="4246245"/>
          </a:xfrm>
          <a:prstGeom prst="rect">
            <a:avLst/>
          </a:prstGeom>
          <a:noFill/>
        </p:spPr>
        <p:txBody>
          <a:bodyPr wrap="square" rtlCol="0">
            <a:spAutoFit/>
          </a:bodyPr>
          <a:p>
            <a:r>
              <a:rPr lang="en-US"/>
              <a:t>module testbench();</a:t>
            </a:r>
            <a:endParaRPr lang="en-US"/>
          </a:p>
          <a:p>
            <a:endParaRPr lang="en-US"/>
          </a:p>
          <a:p>
            <a:r>
              <a:rPr lang="en-US"/>
              <a:t>  reg         clk;</a:t>
            </a:r>
            <a:endParaRPr lang="en-US"/>
          </a:p>
          <a:p>
            <a:r>
              <a:rPr lang="en-US"/>
              <a:t>  reg         reset;</a:t>
            </a:r>
            <a:endParaRPr lang="en-US"/>
          </a:p>
          <a:p>
            <a:r>
              <a:rPr lang="en-US"/>
              <a:t>  </a:t>
            </a:r>
            <a:endParaRPr lang="en-US"/>
          </a:p>
          <a:p>
            <a:r>
              <a:rPr lang="en-US"/>
              <a:t>  wire [31:0] writedata, dataadr;</a:t>
            </a:r>
            <a:endParaRPr lang="en-US"/>
          </a:p>
          <a:p>
            <a:r>
              <a:rPr lang="en-US"/>
              <a:t>  wire memwrite;</a:t>
            </a:r>
            <a:endParaRPr lang="en-US"/>
          </a:p>
          <a:p>
            <a:endParaRPr lang="en-US"/>
          </a:p>
          <a:p>
            <a:r>
              <a:rPr lang="en-US"/>
              <a:t>  // keep track of execution status</a:t>
            </a:r>
            <a:endParaRPr lang="en-US"/>
          </a:p>
          <a:p>
            <a:r>
              <a:rPr lang="en-US"/>
              <a:t>  reg  [31:0] cycle;</a:t>
            </a:r>
            <a:endParaRPr lang="en-US"/>
          </a:p>
          <a:p>
            <a:endParaRPr lang="en-US"/>
          </a:p>
          <a:p>
            <a:r>
              <a:rPr lang="en-US"/>
              <a:t>  // instantiate device to be tested</a:t>
            </a:r>
            <a:endParaRPr lang="en-US"/>
          </a:p>
          <a:p>
            <a:r>
              <a:rPr lang="en-US"/>
              <a:t>  topmulti dut(clk, reset, writedata, dataadr, memwrite);</a:t>
            </a:r>
            <a:endParaRPr lang="en-US"/>
          </a:p>
          <a:p>
            <a:r>
              <a:rPr lang="en-US"/>
              <a:t>  </a:t>
            </a:r>
            <a:endParaRPr lang="en-US"/>
          </a:p>
          <a:p>
            <a:endParaRPr lang="en-US"/>
          </a:p>
        </p:txBody>
      </p:sp>
      <p:sp>
        <p:nvSpPr>
          <p:cNvPr id="5" name="Text Box 4"/>
          <p:cNvSpPr txBox="1"/>
          <p:nvPr/>
        </p:nvSpPr>
        <p:spPr>
          <a:xfrm>
            <a:off x="7718425" y="1905000"/>
            <a:ext cx="3368675" cy="2306955"/>
          </a:xfrm>
          <a:prstGeom prst="rect">
            <a:avLst/>
          </a:prstGeom>
          <a:noFill/>
        </p:spPr>
        <p:txBody>
          <a:bodyPr wrap="square" rtlCol="0">
            <a:spAutoFit/>
          </a:bodyPr>
          <a:p>
            <a:r>
              <a:rPr lang="en-US">
                <a:sym typeface="+mn-ea"/>
              </a:rPr>
              <a:t>  // initialize test</a:t>
            </a:r>
            <a:endParaRPr lang="en-US"/>
          </a:p>
          <a:p>
            <a:r>
              <a:rPr lang="en-US">
                <a:sym typeface="+mn-ea"/>
              </a:rPr>
              <a:t>  initial</a:t>
            </a:r>
            <a:endParaRPr lang="en-US"/>
          </a:p>
          <a:p>
            <a:r>
              <a:rPr lang="en-US">
                <a:sym typeface="+mn-ea"/>
              </a:rPr>
              <a:t>    begin</a:t>
            </a:r>
            <a:endParaRPr lang="en-US"/>
          </a:p>
          <a:p>
            <a:r>
              <a:rPr lang="en-US">
                <a:sym typeface="+mn-ea"/>
              </a:rPr>
              <a:t>      reset &lt;= 1; # 12; reset &lt;= 0;</a:t>
            </a:r>
            <a:endParaRPr lang="en-US"/>
          </a:p>
          <a:p>
            <a:r>
              <a:rPr lang="en-US">
                <a:sym typeface="+mn-ea"/>
              </a:rPr>
              <a:t>	 cycle &lt;= 1;</a:t>
            </a:r>
            <a:endParaRPr lang="en-US"/>
          </a:p>
          <a:p>
            <a:r>
              <a:rPr lang="en-US">
                <a:sym typeface="+mn-ea"/>
              </a:rPr>
              <a:t>    end</a:t>
            </a:r>
            <a:endParaRPr lang="en-US"/>
          </a:p>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0695" y="245110"/>
            <a:ext cx="9653270" cy="6185535"/>
          </a:xfrm>
          <a:prstGeom prst="rect">
            <a:avLst/>
          </a:prstGeom>
          <a:noFill/>
        </p:spPr>
        <p:txBody>
          <a:bodyPr wrap="square" rtlCol="0">
            <a:spAutoFit/>
          </a:bodyPr>
          <a:p>
            <a:r>
              <a:rPr lang="en-US"/>
              <a:t> // generate clock to sequence tests</a:t>
            </a:r>
            <a:endParaRPr lang="en-US"/>
          </a:p>
          <a:p>
            <a:r>
              <a:rPr lang="en-US"/>
              <a:t>  always</a:t>
            </a:r>
            <a:endParaRPr lang="en-US"/>
          </a:p>
          <a:p>
            <a:r>
              <a:rPr lang="en-US"/>
              <a:t>    begin</a:t>
            </a:r>
            <a:endParaRPr lang="en-US"/>
          </a:p>
          <a:p>
            <a:r>
              <a:rPr lang="en-US"/>
              <a:t>      clk &lt;= 1; # 5; clk &lt;= 0; # 5;</a:t>
            </a:r>
            <a:endParaRPr lang="en-US"/>
          </a:p>
          <a:p>
            <a:r>
              <a:rPr lang="en-US"/>
              <a:t>	 cycle &lt;= cycle + 1;</a:t>
            </a:r>
            <a:endParaRPr lang="en-US"/>
          </a:p>
          <a:p>
            <a:r>
              <a:rPr lang="en-US"/>
              <a:t>    end</a:t>
            </a:r>
            <a:endParaRPr lang="en-US"/>
          </a:p>
          <a:p>
            <a:endParaRPr lang="en-US"/>
          </a:p>
          <a:p>
            <a:r>
              <a:rPr lang="en-US"/>
              <a:t>  // check results</a:t>
            </a:r>
            <a:endParaRPr lang="en-US"/>
          </a:p>
          <a:p>
            <a:r>
              <a:rPr lang="en-US"/>
              <a:t>  // If successful, it should write the value 7 to address 84</a:t>
            </a:r>
            <a:endParaRPr lang="en-US"/>
          </a:p>
          <a:p>
            <a:r>
              <a:rPr lang="en-US"/>
              <a:t>  always@(negedge clk)</a:t>
            </a:r>
            <a:endParaRPr lang="en-US"/>
          </a:p>
          <a:p>
            <a:r>
              <a:rPr lang="en-US"/>
              <a:t>    begin</a:t>
            </a:r>
            <a:endParaRPr lang="en-US"/>
          </a:p>
          <a:p>
            <a:r>
              <a:rPr lang="en-US"/>
              <a:t>      if (memwrite) begin</a:t>
            </a:r>
            <a:endParaRPr lang="en-US"/>
          </a:p>
          <a:p>
            <a:r>
              <a:rPr lang="en-US"/>
              <a:t>        if (dataadr === 84 &amp; writedata == 7) begin</a:t>
            </a:r>
            <a:endParaRPr lang="en-US"/>
          </a:p>
          <a:p>
            <a:r>
              <a:rPr lang="en-US"/>
              <a:t>          $display("Simulation succeeded");</a:t>
            </a:r>
            <a:endParaRPr lang="en-US"/>
          </a:p>
          <a:p>
            <a:r>
              <a:rPr lang="en-US"/>
              <a:t>			 $stop;</a:t>
            </a:r>
            <a:endParaRPr lang="en-US"/>
          </a:p>
          <a:p>
            <a:r>
              <a:rPr lang="en-US"/>
              <a:t>		  end else if (dataadr !== 80) begin</a:t>
            </a:r>
            <a:endParaRPr lang="en-US"/>
          </a:p>
          <a:p>
            <a:r>
              <a:rPr lang="en-US"/>
              <a:t>		    $display("Simulation failed");</a:t>
            </a:r>
            <a:endParaRPr lang="en-US"/>
          </a:p>
          <a:p>
            <a:r>
              <a:rPr lang="en-US"/>
              <a:t>			 $stop;</a:t>
            </a:r>
            <a:endParaRPr lang="en-US"/>
          </a:p>
          <a:p>
            <a:r>
              <a:rPr lang="en-US"/>
              <a:t>		  end</a:t>
            </a:r>
            <a:endParaRPr lang="en-US"/>
          </a:p>
          <a:p>
            <a:r>
              <a:rPr lang="en-US"/>
              <a:t>      end</a:t>
            </a:r>
            <a:endParaRPr lang="en-US"/>
          </a:p>
          <a:p>
            <a:r>
              <a:rPr lang="en-US"/>
              <a:t>    end</a:t>
            </a:r>
            <a:endParaRPr lang="en-US"/>
          </a:p>
          <a:p>
            <a:r>
              <a:rPr lang="en-US"/>
              <a:t>endmodule</a:t>
            </a:r>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Actual Waveform of ALU using MIPS Assembly Code:</a:t>
            </a:r>
            <a:endParaRPr lang="en-US"/>
          </a:p>
        </p:txBody>
      </p:sp>
      <p:sp>
        <p:nvSpPr>
          <p:cNvPr id="3" name="Content Placeholder 2"/>
          <p:cNvSpPr>
            <a:spLocks noGrp="1"/>
          </p:cNvSpPr>
          <p:nvPr>
            <p:ph idx="1"/>
          </p:nvPr>
        </p:nvSpPr>
        <p:spPr>
          <a:xfrm>
            <a:off x="2588895" y="2133600"/>
            <a:ext cx="8915400" cy="2162175"/>
          </a:xfrm>
        </p:spPr>
        <p:txBody>
          <a:bodyPr/>
          <a:p>
            <a:r>
              <a:rPr lang="en-US"/>
              <a:t>The program starts at cycle 2 after reset. The ALU arithmetic operation usually runs at ADDIEXEC and EXEC state. The cycle location of the ALU will be shown in the instruction trace. The ALU also used to increment the program counter by 4 at the FETCH state and  then go to DECODE state which is iterative before and after instruction the result of the ALU is ignored at this state.</a:t>
            </a: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73580" y="624205"/>
            <a:ext cx="9530715" cy="1280795"/>
          </a:xfrm>
        </p:spPr>
        <p:txBody>
          <a:bodyPr/>
          <a:p>
            <a:r>
              <a:rPr lang="en-US"/>
              <a:t>initialized $2 = 5 at 30ps, initialized $3 = 12 at 70ps.</a:t>
            </a:r>
            <a:endParaRPr lang="en-US"/>
          </a:p>
        </p:txBody>
      </p:sp>
      <p:pic>
        <p:nvPicPr>
          <p:cNvPr id="93" name="image35.png"/>
          <p:cNvPicPr preferRelativeResize="0">
            <a:picLocks noChangeAspect="1"/>
          </p:cNvPicPr>
          <p:nvPr>
            <p:ph idx="1"/>
          </p:nvPr>
        </p:nvPicPr>
        <p:blipFill>
          <a:blip r:embed="rId1"/>
          <a:srcRect/>
          <a:stretch>
            <a:fillRect/>
          </a:stretch>
        </p:blipFill>
        <p:spPr>
          <a:xfrm>
            <a:off x="626110" y="2225040"/>
            <a:ext cx="10940415" cy="240728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initialized $7 = $3 - 9 = 12 - 9 = 3 at 110ps. $4 &lt;= 3 or 5 = 7 at 150ps.</a:t>
            </a:r>
            <a:endParaRPr lang="en-US"/>
          </a:p>
        </p:txBody>
      </p:sp>
      <p:pic>
        <p:nvPicPr>
          <p:cNvPr id="16" name="image25.png"/>
          <p:cNvPicPr preferRelativeResize="0">
            <a:picLocks noChangeAspect="1"/>
          </p:cNvPicPr>
          <p:nvPr>
            <p:ph idx="1"/>
          </p:nvPr>
        </p:nvPicPr>
        <p:blipFill>
          <a:blip r:embed="rId1"/>
          <a:srcRect/>
          <a:stretch>
            <a:fillRect/>
          </a:stretch>
        </p:blipFill>
        <p:spPr>
          <a:xfrm>
            <a:off x="758190" y="2272030"/>
            <a:ext cx="10675620" cy="231394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&lt;= 12 and 7 = 4 at 190ps, $5 = 4 + 7 = 11 at 230ps</a:t>
            </a:r>
            <a:endParaRPr lang="en-US"/>
          </a:p>
        </p:txBody>
      </p:sp>
      <p:pic>
        <p:nvPicPr>
          <p:cNvPr id="12" name="image3.png"/>
          <p:cNvPicPr preferRelativeResize="0">
            <a:picLocks noChangeAspect="1"/>
          </p:cNvPicPr>
          <p:nvPr>
            <p:ph idx="1"/>
          </p:nvPr>
        </p:nvPicPr>
        <p:blipFill>
          <a:blip r:embed="rId1"/>
          <a:srcRect/>
          <a:stretch>
            <a:fillRect/>
          </a:stretch>
        </p:blipFill>
        <p:spPr>
          <a:xfrm>
            <a:off x="492760" y="1905000"/>
            <a:ext cx="11206480" cy="241617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 12 &lt; 7 = 0, zero = 1 at 300ps</a:t>
            </a:r>
            <a:endParaRPr lang="en-US"/>
          </a:p>
        </p:txBody>
      </p:sp>
      <p:pic>
        <p:nvPicPr>
          <p:cNvPr id="15" name="image5.png"/>
          <p:cNvPicPr preferRelativeResize="0">
            <a:picLocks noChangeAspect="1"/>
          </p:cNvPicPr>
          <p:nvPr>
            <p:ph idx="1"/>
          </p:nvPr>
        </p:nvPicPr>
        <p:blipFill>
          <a:blip r:embed="rId1"/>
          <a:srcRect/>
          <a:stretch>
            <a:fillRect/>
          </a:stretch>
        </p:blipFill>
        <p:spPr>
          <a:xfrm>
            <a:off x="552450" y="2217420"/>
            <a:ext cx="11087735" cy="242316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 3 &lt; 5 = 1 at 370ps</a:t>
            </a:r>
            <a:endParaRPr lang="en-US"/>
          </a:p>
        </p:txBody>
      </p:sp>
      <p:pic>
        <p:nvPicPr>
          <p:cNvPr id="40" name="image30.png"/>
          <p:cNvPicPr preferRelativeResize="0">
            <a:picLocks noChangeAspect="1"/>
          </p:cNvPicPr>
          <p:nvPr>
            <p:ph idx="1"/>
          </p:nvPr>
        </p:nvPicPr>
        <p:blipFill>
          <a:blip r:embed="rId1"/>
          <a:srcRect/>
          <a:stretch>
            <a:fillRect/>
          </a:stretch>
        </p:blipFill>
        <p:spPr>
          <a:xfrm>
            <a:off x="768985" y="1905000"/>
            <a:ext cx="10653395" cy="2372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a Memory?</a:t>
            </a:r>
            <a:endParaRPr lang="en-US"/>
          </a:p>
        </p:txBody>
      </p:sp>
      <p:sp>
        <p:nvSpPr>
          <p:cNvPr id="3" name="Content Placeholder 2"/>
          <p:cNvSpPr>
            <a:spLocks noGrp="1"/>
          </p:cNvSpPr>
          <p:nvPr>
            <p:ph sz="half" idx="1"/>
          </p:nvPr>
        </p:nvSpPr>
        <p:spPr>
          <a:xfrm>
            <a:off x="836295" y="1905000"/>
            <a:ext cx="10764520" cy="1074420"/>
          </a:xfrm>
        </p:spPr>
        <p:txBody>
          <a:bodyPr/>
          <a:p>
            <a:r>
              <a:rPr lang="en-US"/>
              <a:t>Memory refers to a device that is used to store information for immediate use in a computer or related computer hardware device. A single cell memory element is just a single scannable flip flop.</a:t>
            </a:r>
            <a:endParaRPr lang="en-US"/>
          </a:p>
        </p:txBody>
      </p:sp>
      <p:pic>
        <p:nvPicPr>
          <p:cNvPr id="4" name="Content Placeholder 3"/>
          <p:cNvPicPr>
            <a:picLocks noChangeAspect="1"/>
          </p:cNvPicPr>
          <p:nvPr>
            <p:ph sz="half" idx="2"/>
          </p:nvPr>
        </p:nvPicPr>
        <p:blipFill>
          <a:blip r:embed="rId1"/>
          <a:stretch>
            <a:fillRect/>
          </a:stretch>
        </p:blipFill>
        <p:spPr>
          <a:xfrm>
            <a:off x="4918075" y="3126105"/>
            <a:ext cx="1995170" cy="2068830"/>
          </a:xfrm>
          <a:prstGeom prst="rect">
            <a:avLst/>
          </a:prstGeom>
        </p:spPr>
      </p:pic>
      <p:sp>
        <p:nvSpPr>
          <p:cNvPr id="5" name="Text Box 4"/>
          <p:cNvSpPr txBox="1"/>
          <p:nvPr/>
        </p:nvSpPr>
        <p:spPr>
          <a:xfrm>
            <a:off x="4502785" y="5326380"/>
            <a:ext cx="2825750" cy="368300"/>
          </a:xfrm>
          <a:prstGeom prst="rect">
            <a:avLst/>
          </a:prstGeom>
          <a:noFill/>
        </p:spPr>
        <p:txBody>
          <a:bodyPr wrap="square" rtlCol="0">
            <a:spAutoFit/>
          </a:bodyPr>
          <a:p>
            <a:r>
              <a:rPr lang="en-PH" altLang="en-US"/>
              <a:t>Scannable Flipflop</a:t>
            </a:r>
            <a:endParaRPr lang="en-PH"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 1 + 11 = 12 at 410ps, $7 = 12 - 5 = 7 at 450ps</a:t>
            </a:r>
            <a:endParaRPr lang="en-US"/>
          </a:p>
        </p:txBody>
      </p:sp>
      <p:pic>
        <p:nvPicPr>
          <p:cNvPr id="71" name="image65.png"/>
          <p:cNvPicPr preferRelativeResize="0">
            <a:picLocks noChangeAspect="1"/>
          </p:cNvPicPr>
          <p:nvPr>
            <p:ph idx="1"/>
          </p:nvPr>
        </p:nvPicPr>
        <p:blipFill>
          <a:blip r:embed="rId1"/>
          <a:srcRect/>
          <a:stretch>
            <a:fillRect/>
          </a:stretch>
        </p:blipFill>
        <p:spPr>
          <a:xfrm>
            <a:off x="859155" y="2291080"/>
            <a:ext cx="10474325" cy="227520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ALU is not used for after 450ps so we don’t need the output from here.</a:t>
            </a:r>
            <a:endParaRPr lang="en-US"/>
          </a:p>
        </p:txBody>
      </p:sp>
      <p:pic>
        <p:nvPicPr>
          <p:cNvPr id="6" name="image36.png"/>
          <p:cNvPicPr preferRelativeResize="0">
            <a:picLocks noChangeAspect="1"/>
          </p:cNvPicPr>
          <p:nvPr>
            <p:ph sz="half" idx="1"/>
          </p:nvPr>
        </p:nvPicPr>
        <p:blipFill>
          <a:blip r:embed="rId1"/>
          <a:srcRect/>
          <a:stretch>
            <a:fillRect/>
          </a:stretch>
        </p:blipFill>
        <p:spPr>
          <a:xfrm>
            <a:off x="1726565" y="1905000"/>
            <a:ext cx="8738870" cy="1872615"/>
          </a:xfrm>
          <a:prstGeom prst="rect">
            <a:avLst/>
          </a:prstGeom>
        </p:spPr>
      </p:pic>
      <p:pic>
        <p:nvPicPr>
          <p:cNvPr id="7" name="image109.png"/>
          <p:cNvPicPr preferRelativeResize="0">
            <a:picLocks noChangeAspect="1"/>
          </p:cNvPicPr>
          <p:nvPr>
            <p:ph sz="half" idx="2"/>
          </p:nvPr>
        </p:nvPicPr>
        <p:blipFill>
          <a:blip r:embed="rId2"/>
          <a:srcRect/>
          <a:stretch>
            <a:fillRect/>
          </a:stretch>
        </p:blipFill>
        <p:spPr>
          <a:xfrm>
            <a:off x="1726565" y="4031615"/>
            <a:ext cx="8738870" cy="194881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 name="image77.png"/>
          <p:cNvPicPr preferRelativeResize="0">
            <a:picLocks noChangeAspect="1"/>
          </p:cNvPicPr>
          <p:nvPr>
            <p:ph idx="1"/>
          </p:nvPr>
        </p:nvPicPr>
        <p:blipFill>
          <a:blip r:embed="rId1"/>
          <a:srcRect/>
          <a:stretch>
            <a:fillRect/>
          </a:stretch>
        </p:blipFill>
        <p:spPr>
          <a:xfrm>
            <a:off x="908050" y="2090420"/>
            <a:ext cx="10375900" cy="23368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Actual Waveform of Memory using MIPS Assembly Code:</a:t>
            </a:r>
            <a:endParaRPr lang="en-US"/>
          </a:p>
        </p:txBody>
      </p:sp>
      <p:sp>
        <p:nvSpPr>
          <p:cNvPr id="3" name="Content Placeholder 2"/>
          <p:cNvSpPr>
            <a:spLocks noGrp="1"/>
          </p:cNvSpPr>
          <p:nvPr>
            <p:ph idx="1"/>
          </p:nvPr>
        </p:nvSpPr>
        <p:spPr>
          <a:xfrm>
            <a:off x="1757997" y="2148840"/>
            <a:ext cx="8915400" cy="3777622"/>
          </a:xfrm>
        </p:spPr>
        <p:txBody>
          <a:bodyPr/>
          <a:p>
            <a:r>
              <a:rPr lang="en-US"/>
              <a:t>This part is just reading </a:t>
            </a:r>
            <a:r>
              <a:rPr lang="en-PH" altLang="en-US"/>
              <a:t>instruction and </a:t>
            </a:r>
            <a:r>
              <a:rPr lang="en-US"/>
              <a:t>data from the memory at the given address until at 480ps where I-type instruction (sw, lw) is used.</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3" name="image85.png"/>
          <p:cNvPicPr preferRelativeResize="0">
            <a:picLocks noChangeAspect="1"/>
          </p:cNvPicPr>
          <p:nvPr>
            <p:ph idx="1"/>
          </p:nvPr>
        </p:nvPicPr>
        <p:blipFill>
          <a:blip r:embed="rId1"/>
          <a:srcRect/>
          <a:stretch>
            <a:fillRect/>
          </a:stretch>
        </p:blipFill>
        <p:spPr>
          <a:xfrm>
            <a:off x="1701800" y="418465"/>
            <a:ext cx="10024745" cy="2192020"/>
          </a:xfrm>
          <a:prstGeom prst="rect">
            <a:avLst/>
          </a:prstGeom>
        </p:spPr>
      </p:pic>
      <p:pic>
        <p:nvPicPr>
          <p:cNvPr id="115" name="image116.png"/>
          <p:cNvPicPr preferRelativeResize="0"/>
          <p:nvPr/>
        </p:nvPicPr>
        <p:blipFill>
          <a:blip r:embed="rId2"/>
          <a:srcRect/>
          <a:stretch>
            <a:fillRect/>
          </a:stretch>
        </p:blipFill>
        <p:spPr>
          <a:xfrm>
            <a:off x="1885315" y="2951480"/>
            <a:ext cx="9841230" cy="214757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 name="image44.png"/>
          <p:cNvPicPr preferRelativeResize="0">
            <a:picLocks noChangeAspect="1"/>
          </p:cNvPicPr>
          <p:nvPr>
            <p:ph sz="half" idx="1"/>
          </p:nvPr>
        </p:nvPicPr>
        <p:blipFill>
          <a:blip r:embed="rId1"/>
          <a:srcRect/>
          <a:stretch>
            <a:fillRect/>
          </a:stretch>
        </p:blipFill>
        <p:spPr>
          <a:xfrm>
            <a:off x="2070735" y="429895"/>
            <a:ext cx="9678670" cy="2052955"/>
          </a:xfrm>
          <a:prstGeom prst="rect">
            <a:avLst/>
          </a:prstGeom>
        </p:spPr>
      </p:pic>
      <p:pic>
        <p:nvPicPr>
          <p:cNvPr id="22" name="image22.png"/>
          <p:cNvPicPr preferRelativeResize="0">
            <a:picLocks noChangeAspect="1"/>
          </p:cNvPicPr>
          <p:nvPr>
            <p:ph sz="half" idx="2"/>
          </p:nvPr>
        </p:nvPicPr>
        <p:blipFill>
          <a:blip r:embed="rId2"/>
          <a:srcRect/>
          <a:stretch>
            <a:fillRect/>
          </a:stretch>
        </p:blipFill>
        <p:spPr>
          <a:xfrm>
            <a:off x="2054860" y="2884805"/>
            <a:ext cx="9694545" cy="2174875"/>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 name="image102.png"/>
          <p:cNvPicPr preferRelativeResize="0">
            <a:picLocks noChangeAspect="1"/>
          </p:cNvPicPr>
          <p:nvPr>
            <p:ph sz="half" idx="1"/>
          </p:nvPr>
        </p:nvPicPr>
        <p:blipFill>
          <a:blip r:embed="rId1"/>
          <a:srcRect/>
          <a:stretch>
            <a:fillRect/>
          </a:stretch>
        </p:blipFill>
        <p:spPr>
          <a:xfrm>
            <a:off x="2070735" y="553720"/>
            <a:ext cx="9560560" cy="2098675"/>
          </a:xfrm>
          <a:prstGeom prst="rect">
            <a:avLst/>
          </a:prstGeom>
        </p:spPr>
      </p:pic>
      <p:pic>
        <p:nvPicPr>
          <p:cNvPr id="6" name="image6.png"/>
          <p:cNvPicPr preferRelativeResize="0">
            <a:picLocks noChangeAspect="1"/>
          </p:cNvPicPr>
          <p:nvPr>
            <p:ph sz="half" idx="2"/>
          </p:nvPr>
        </p:nvPicPr>
        <p:blipFill>
          <a:blip r:embed="rId2"/>
          <a:srcRect/>
          <a:stretch>
            <a:fillRect/>
          </a:stretch>
        </p:blipFill>
        <p:spPr>
          <a:xfrm>
            <a:off x="1952625" y="3100070"/>
            <a:ext cx="9678035" cy="2132965"/>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57.png"/>
          <p:cNvPicPr preferRelativeResize="0">
            <a:picLocks noChangeAspect="1"/>
          </p:cNvPicPr>
          <p:nvPr>
            <p:ph idx="1"/>
          </p:nvPr>
        </p:nvPicPr>
        <p:blipFill>
          <a:blip r:embed="rId1"/>
          <a:srcRect/>
          <a:stretch>
            <a:fillRect/>
          </a:stretch>
        </p:blipFill>
        <p:spPr>
          <a:xfrm>
            <a:off x="1765935" y="750570"/>
            <a:ext cx="9873615" cy="2159000"/>
          </a:xfrm>
          <a:prstGeom prst="rect">
            <a:avLst/>
          </a:prstGeom>
        </p:spPr>
      </p:pic>
      <p:sp>
        <p:nvSpPr>
          <p:cNvPr id="6" name="Text Box 5"/>
          <p:cNvSpPr txBox="1"/>
          <p:nvPr/>
        </p:nvSpPr>
        <p:spPr>
          <a:xfrm>
            <a:off x="1513205" y="3554095"/>
            <a:ext cx="10379075" cy="645160"/>
          </a:xfrm>
          <a:prstGeom prst="rect">
            <a:avLst/>
          </a:prstGeom>
          <a:noFill/>
        </p:spPr>
        <p:txBody>
          <a:bodyPr wrap="square" rtlCol="0">
            <a:spAutoFit/>
          </a:bodyPr>
          <a:p>
            <a:r>
              <a:rPr lang="en-US"/>
              <a:t>At 500ps the actual writing of data happens at MEMWRITE state where 7 is stored at address [50h] or [80d] at 540ps the data at [80d] is read and the 7 value is returned.</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At last the value 7 is stored at address [54h] or [84d] at 620ps</a:t>
            </a:r>
            <a:endParaRPr lang="en-US"/>
          </a:p>
        </p:txBody>
      </p:sp>
      <p:pic>
        <p:nvPicPr>
          <p:cNvPr id="81" name="image75.png"/>
          <p:cNvPicPr preferRelativeResize="0">
            <a:picLocks noChangeAspect="1"/>
          </p:cNvPicPr>
          <p:nvPr>
            <p:ph sz="half" idx="1"/>
          </p:nvPr>
        </p:nvPicPr>
        <p:blipFill>
          <a:blip r:embed="rId1"/>
          <a:srcRect/>
          <a:stretch>
            <a:fillRect/>
          </a:stretch>
        </p:blipFill>
        <p:spPr>
          <a:xfrm>
            <a:off x="1365250" y="1905000"/>
            <a:ext cx="10311130" cy="2187575"/>
          </a:xfrm>
          <a:prstGeom prst="rect">
            <a:avLst/>
          </a:prstGeom>
        </p:spPr>
      </p:pic>
      <p:pic>
        <p:nvPicPr>
          <p:cNvPr id="84" name="image83.png"/>
          <p:cNvPicPr preferRelativeResize="0">
            <a:picLocks noChangeAspect="1"/>
          </p:cNvPicPr>
          <p:nvPr>
            <p:ph sz="half" idx="2"/>
          </p:nvPr>
        </p:nvPicPr>
        <p:blipFill>
          <a:blip r:embed="rId2"/>
          <a:srcRect/>
          <a:stretch>
            <a:fillRect/>
          </a:stretch>
        </p:blipFill>
        <p:spPr>
          <a:xfrm>
            <a:off x="1553845" y="4252595"/>
            <a:ext cx="10121900" cy="2214245"/>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Actual Waveform of Control Unit using MIPS Assembly Code:</a:t>
            </a:r>
            <a:endParaRPr lang="en-US"/>
          </a:p>
        </p:txBody>
      </p:sp>
      <p:sp>
        <p:nvSpPr>
          <p:cNvPr id="3" name="Content Placeholder 2"/>
          <p:cNvSpPr>
            <a:spLocks noGrp="1"/>
          </p:cNvSpPr>
          <p:nvPr>
            <p:ph idx="1"/>
          </p:nvPr>
        </p:nvSpPr>
        <p:spPr>
          <a:xfrm>
            <a:off x="2588895" y="2133600"/>
            <a:ext cx="8915400" cy="560705"/>
          </a:xfrm>
        </p:spPr>
        <p:txBody>
          <a:bodyPr/>
          <a:p>
            <a:r>
              <a:rPr lang="en-US"/>
              <a:t>The control unit outputs correctly based on the state diagram.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 Memory</a:t>
            </a:r>
            <a:endParaRPr lang="en-US"/>
          </a:p>
        </p:txBody>
      </p:sp>
      <p:sp>
        <p:nvSpPr>
          <p:cNvPr id="3" name="Content Placeholder 2"/>
          <p:cNvSpPr>
            <a:spLocks noGrp="1"/>
          </p:cNvSpPr>
          <p:nvPr>
            <p:ph sz="half" idx="1"/>
          </p:nvPr>
        </p:nvSpPr>
        <p:spPr>
          <a:xfrm>
            <a:off x="689610" y="1540510"/>
            <a:ext cx="10815320" cy="1057910"/>
          </a:xfrm>
        </p:spPr>
        <p:txBody>
          <a:bodyPr/>
          <a:p>
            <a:r>
              <a:rPr lang="en-US"/>
              <a:t>A memory unit can be made by creating an array of flipflops that can be read and written. The following figure shows the basic symbol for the memory.</a:t>
            </a:r>
            <a:endParaRPr lang="en-US"/>
          </a:p>
        </p:txBody>
      </p:sp>
      <p:pic>
        <p:nvPicPr>
          <p:cNvPr id="5" name="Content Placeholder 4"/>
          <p:cNvPicPr>
            <a:picLocks noChangeAspect="1"/>
          </p:cNvPicPr>
          <p:nvPr>
            <p:ph sz="half" idx="2"/>
          </p:nvPr>
        </p:nvPicPr>
        <p:blipFill>
          <a:blip r:embed="rId1"/>
          <a:stretch>
            <a:fillRect/>
          </a:stretch>
        </p:blipFill>
        <p:spPr>
          <a:xfrm>
            <a:off x="4274185" y="2997835"/>
            <a:ext cx="3643630" cy="2681605"/>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 name="image47.png"/>
          <p:cNvPicPr preferRelativeResize="0">
            <a:picLocks noChangeAspect="1"/>
          </p:cNvPicPr>
          <p:nvPr>
            <p:ph idx="1"/>
          </p:nvPr>
        </p:nvPicPr>
        <p:blipFill>
          <a:blip r:embed="rId1"/>
          <a:srcRect/>
          <a:stretch>
            <a:fillRect/>
          </a:stretch>
        </p:blipFill>
        <p:spPr>
          <a:xfrm>
            <a:off x="1889760" y="396240"/>
            <a:ext cx="9027160" cy="5869940"/>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9" name="image90.png"/>
          <p:cNvPicPr preferRelativeResize="0">
            <a:picLocks noChangeAspect="1"/>
          </p:cNvPicPr>
          <p:nvPr>
            <p:ph idx="1"/>
          </p:nvPr>
        </p:nvPicPr>
        <p:blipFill>
          <a:blip r:embed="rId1"/>
          <a:srcRect/>
          <a:stretch>
            <a:fillRect/>
          </a:stretch>
        </p:blipFill>
        <p:spPr>
          <a:xfrm>
            <a:off x="1802130" y="278765"/>
            <a:ext cx="9732010" cy="630047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image31.png"/>
          <p:cNvPicPr preferRelativeResize="0">
            <a:picLocks noChangeAspect="1"/>
          </p:cNvPicPr>
          <p:nvPr>
            <p:ph idx="1"/>
          </p:nvPr>
        </p:nvPicPr>
        <p:blipFill>
          <a:blip r:embed="rId1"/>
          <a:srcRect/>
          <a:stretch>
            <a:fillRect/>
          </a:stretch>
        </p:blipFill>
        <p:spPr>
          <a:xfrm>
            <a:off x="2056130" y="365760"/>
            <a:ext cx="9178290" cy="5998845"/>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8" name="image101.png"/>
          <p:cNvPicPr preferRelativeResize="0">
            <a:picLocks noChangeAspect="1"/>
          </p:cNvPicPr>
          <p:nvPr>
            <p:ph idx="1"/>
          </p:nvPr>
        </p:nvPicPr>
        <p:blipFill>
          <a:blip r:embed="rId1"/>
          <a:srcRect/>
          <a:stretch>
            <a:fillRect/>
          </a:stretch>
        </p:blipFill>
        <p:spPr>
          <a:xfrm>
            <a:off x="2220595" y="471805"/>
            <a:ext cx="9212580" cy="598678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2.png"/>
          <p:cNvPicPr preferRelativeResize="0">
            <a:picLocks noChangeAspect="1"/>
          </p:cNvPicPr>
          <p:nvPr>
            <p:ph idx="1"/>
          </p:nvPr>
        </p:nvPicPr>
        <p:blipFill>
          <a:blip r:embed="rId1"/>
          <a:srcRect/>
          <a:stretch>
            <a:fillRect/>
          </a:stretch>
        </p:blipFill>
        <p:spPr>
          <a:xfrm>
            <a:off x="2247900" y="382905"/>
            <a:ext cx="9344025" cy="609219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7" name="image86.png"/>
          <p:cNvPicPr preferRelativeResize="0">
            <a:picLocks noChangeAspect="1"/>
          </p:cNvPicPr>
          <p:nvPr>
            <p:ph idx="1"/>
          </p:nvPr>
        </p:nvPicPr>
        <p:blipFill>
          <a:blip r:embed="rId1"/>
          <a:srcRect/>
          <a:stretch>
            <a:fillRect/>
          </a:stretch>
        </p:blipFill>
        <p:spPr>
          <a:xfrm>
            <a:off x="2045335" y="518160"/>
            <a:ext cx="9759315" cy="5624195"/>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Actual Waveform of Register File using MIPS Assembly Code:</a:t>
            </a:r>
            <a:endParaRPr lang="en-US"/>
          </a:p>
        </p:txBody>
      </p:sp>
      <p:sp>
        <p:nvSpPr>
          <p:cNvPr id="3" name="Content Placeholder 2"/>
          <p:cNvSpPr>
            <a:spLocks noGrp="1"/>
          </p:cNvSpPr>
          <p:nvPr>
            <p:ph sz="half" idx="1"/>
          </p:nvPr>
        </p:nvSpPr>
        <p:spPr/>
        <p:txBody>
          <a:bodyPr/>
          <a:p>
            <a:r>
              <a:rPr lang="en-US"/>
              <a:t>The data is stored at the WRITEBACK state of the processor.</a:t>
            </a:r>
            <a:endParaRPr lang="en-US"/>
          </a:p>
        </p:txBody>
      </p:sp>
      <p:pic>
        <p:nvPicPr>
          <p:cNvPr id="74" name="image62.png"/>
          <p:cNvPicPr preferRelativeResize="0">
            <a:picLocks noChangeAspect="1"/>
          </p:cNvPicPr>
          <p:nvPr>
            <p:ph sz="half" idx="2"/>
          </p:nvPr>
        </p:nvPicPr>
        <p:blipFill>
          <a:blip r:embed="rId1"/>
          <a:srcRect/>
          <a:stretch>
            <a:fillRect/>
          </a:stretch>
        </p:blipFill>
        <p:spPr>
          <a:xfrm>
            <a:off x="1711325" y="3089275"/>
            <a:ext cx="8769985" cy="282194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 5 at 40ps</a:t>
            </a:r>
            <a:endParaRPr lang="en-US"/>
          </a:p>
        </p:txBody>
      </p:sp>
      <p:pic>
        <p:nvPicPr>
          <p:cNvPr id="4" name="image9.png"/>
          <p:cNvPicPr preferRelativeResize="0">
            <a:picLocks noChangeAspect="1"/>
          </p:cNvPicPr>
          <p:nvPr>
            <p:ph idx="1"/>
          </p:nvPr>
        </p:nvPicPr>
        <p:blipFill>
          <a:blip r:embed="rId1"/>
          <a:srcRect/>
          <a:stretch>
            <a:fillRect/>
          </a:stretch>
        </p:blipFill>
        <p:spPr>
          <a:xfrm>
            <a:off x="1057275" y="1905000"/>
            <a:ext cx="10076815" cy="3263900"/>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 12 at 80ps</a:t>
            </a:r>
            <a:endParaRPr lang="en-US"/>
          </a:p>
        </p:txBody>
      </p:sp>
      <p:pic>
        <p:nvPicPr>
          <p:cNvPr id="104" name="image106.png"/>
          <p:cNvPicPr preferRelativeResize="0">
            <a:picLocks noChangeAspect="1"/>
          </p:cNvPicPr>
          <p:nvPr>
            <p:ph idx="1"/>
          </p:nvPr>
        </p:nvPicPr>
        <p:blipFill>
          <a:blip r:embed="rId1"/>
          <a:srcRect/>
          <a:stretch>
            <a:fillRect/>
          </a:stretch>
        </p:blipFill>
        <p:spPr>
          <a:xfrm>
            <a:off x="964565" y="2465705"/>
            <a:ext cx="10262870" cy="3315335"/>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 3 at 120ps</a:t>
            </a:r>
            <a:endParaRPr lang="en-US"/>
          </a:p>
        </p:txBody>
      </p:sp>
      <p:pic>
        <p:nvPicPr>
          <p:cNvPr id="57" name="image45.png"/>
          <p:cNvPicPr preferRelativeResize="0">
            <a:picLocks noChangeAspect="1"/>
          </p:cNvPicPr>
          <p:nvPr>
            <p:ph idx="1"/>
          </p:nvPr>
        </p:nvPicPr>
        <p:blipFill>
          <a:blip r:embed="rId1"/>
          <a:srcRect/>
          <a:stretch>
            <a:fillRect/>
          </a:stretch>
        </p:blipFill>
        <p:spPr>
          <a:xfrm>
            <a:off x="1332230" y="1904365"/>
            <a:ext cx="9528175" cy="30492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Generic Memory Symbol</a:t>
            </a:r>
            <a:endParaRPr lang="en-US"/>
          </a:p>
        </p:txBody>
      </p:sp>
      <p:sp>
        <p:nvSpPr>
          <p:cNvPr id="4" name="Content Placeholder 3"/>
          <p:cNvSpPr>
            <a:spLocks noGrp="1"/>
          </p:cNvSpPr>
          <p:nvPr>
            <p:ph sz="half" idx="2"/>
          </p:nvPr>
        </p:nvSpPr>
        <p:spPr>
          <a:xfrm>
            <a:off x="1450340" y="4521835"/>
            <a:ext cx="10053955" cy="1209040"/>
          </a:xfrm>
        </p:spPr>
        <p:txBody>
          <a:bodyPr/>
          <a:p>
            <a:r>
              <a:rPr lang="en-US"/>
              <a:t>Memory Array Function</a:t>
            </a:r>
            <a:endParaRPr lang="en-US"/>
          </a:p>
          <a:p>
            <a:r>
              <a:rPr lang="en-US"/>
              <a:t>The memory size can be determined by multiplying its width and depth in this case, the memory unit above can store 12bits of data.</a:t>
            </a:r>
            <a:endParaRPr lang="en-US"/>
          </a:p>
        </p:txBody>
      </p:sp>
      <p:pic>
        <p:nvPicPr>
          <p:cNvPr id="5" name="Content Placeholder 4"/>
          <p:cNvPicPr>
            <a:picLocks noChangeAspect="1"/>
          </p:cNvPicPr>
          <p:nvPr>
            <p:ph sz="half" idx="1"/>
          </p:nvPr>
        </p:nvPicPr>
        <p:blipFill>
          <a:blip r:embed="rId1"/>
          <a:stretch>
            <a:fillRect/>
          </a:stretch>
        </p:blipFill>
        <p:spPr>
          <a:xfrm>
            <a:off x="4408805" y="1267460"/>
            <a:ext cx="3373755" cy="266573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 7 at 160ps</a:t>
            </a:r>
            <a:endParaRPr lang="en-US"/>
          </a:p>
        </p:txBody>
      </p:sp>
      <p:pic>
        <p:nvPicPr>
          <p:cNvPr id="69" name="image61.png"/>
          <p:cNvPicPr preferRelativeResize="0">
            <a:picLocks noChangeAspect="1"/>
          </p:cNvPicPr>
          <p:nvPr>
            <p:ph idx="1"/>
          </p:nvPr>
        </p:nvPicPr>
        <p:blipFill>
          <a:blip r:embed="rId1"/>
          <a:srcRect/>
          <a:stretch>
            <a:fillRect/>
          </a:stretch>
        </p:blipFill>
        <p:spPr>
          <a:xfrm>
            <a:off x="1344295" y="2166620"/>
            <a:ext cx="9504045" cy="3054985"/>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 4 at 200ps</a:t>
            </a:r>
            <a:endParaRPr lang="en-US"/>
          </a:p>
        </p:txBody>
      </p:sp>
      <p:pic>
        <p:nvPicPr>
          <p:cNvPr id="27" name="image21.png"/>
          <p:cNvPicPr preferRelativeResize="0">
            <a:picLocks noChangeAspect="1"/>
          </p:cNvPicPr>
          <p:nvPr>
            <p:ph idx="1"/>
          </p:nvPr>
        </p:nvPicPr>
        <p:blipFill>
          <a:blip r:embed="rId1"/>
          <a:srcRect/>
          <a:stretch>
            <a:fillRect/>
          </a:stretch>
        </p:blipFill>
        <p:spPr>
          <a:xfrm>
            <a:off x="904875" y="1762760"/>
            <a:ext cx="10382885" cy="3332480"/>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 11 at 240ps</a:t>
            </a:r>
            <a:endParaRPr lang="en-US"/>
          </a:p>
        </p:txBody>
      </p:sp>
      <p:pic>
        <p:nvPicPr>
          <p:cNvPr id="87" name="image84.png"/>
          <p:cNvPicPr preferRelativeResize="0">
            <a:picLocks noChangeAspect="1"/>
          </p:cNvPicPr>
          <p:nvPr>
            <p:ph idx="1"/>
          </p:nvPr>
        </p:nvPicPr>
        <p:blipFill>
          <a:blip r:embed="rId1"/>
          <a:srcRect/>
          <a:stretch>
            <a:fillRect/>
          </a:stretch>
        </p:blipFill>
        <p:spPr>
          <a:xfrm>
            <a:off x="808355" y="1809115"/>
            <a:ext cx="10713085" cy="3495675"/>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 0 at 310ps</a:t>
            </a:r>
            <a:endParaRPr lang="en-US"/>
          </a:p>
        </p:txBody>
      </p:sp>
      <p:pic>
        <p:nvPicPr>
          <p:cNvPr id="4" name="image11.png"/>
          <p:cNvPicPr preferRelativeResize="0">
            <a:picLocks noChangeAspect="1"/>
          </p:cNvPicPr>
          <p:nvPr>
            <p:ph idx="1"/>
          </p:nvPr>
        </p:nvPicPr>
        <p:blipFill>
          <a:blip r:embed="rId1"/>
          <a:srcRect/>
          <a:stretch>
            <a:fillRect/>
          </a:stretch>
        </p:blipFill>
        <p:spPr>
          <a:xfrm>
            <a:off x="786130" y="1905000"/>
            <a:ext cx="10619740" cy="347853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2" name="image42.png"/>
          <p:cNvPicPr preferRelativeResize="0">
            <a:picLocks noChangeAspect="1"/>
          </p:cNvPicPr>
          <p:nvPr>
            <p:ph idx="1"/>
          </p:nvPr>
        </p:nvPicPr>
        <p:blipFill>
          <a:blip r:embed="rId1"/>
          <a:srcRect/>
          <a:stretch>
            <a:fillRect/>
          </a:stretch>
        </p:blipFill>
        <p:spPr>
          <a:xfrm>
            <a:off x="857250" y="1777365"/>
            <a:ext cx="10478135" cy="3303270"/>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 1 at 380ps</a:t>
            </a:r>
            <a:endParaRPr lang="en-US"/>
          </a:p>
        </p:txBody>
      </p:sp>
      <p:pic>
        <p:nvPicPr>
          <p:cNvPr id="10" name="image13.png"/>
          <p:cNvPicPr preferRelativeResize="0">
            <a:picLocks noChangeAspect="1"/>
          </p:cNvPicPr>
          <p:nvPr>
            <p:ph idx="1"/>
          </p:nvPr>
        </p:nvPicPr>
        <p:blipFill>
          <a:blip r:embed="rId1"/>
          <a:srcRect/>
          <a:stretch>
            <a:fillRect/>
          </a:stretch>
        </p:blipFill>
        <p:spPr>
          <a:xfrm>
            <a:off x="796290" y="1737360"/>
            <a:ext cx="10598785" cy="3383280"/>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 12 at 420ps</a:t>
            </a:r>
            <a:endParaRPr lang="en-US"/>
          </a:p>
        </p:txBody>
      </p:sp>
      <p:pic>
        <p:nvPicPr>
          <p:cNvPr id="110" name="image98.png"/>
          <p:cNvPicPr preferRelativeResize="0">
            <a:picLocks noChangeAspect="1"/>
          </p:cNvPicPr>
          <p:nvPr>
            <p:ph idx="1"/>
          </p:nvPr>
        </p:nvPicPr>
        <p:blipFill>
          <a:blip r:embed="rId1"/>
          <a:srcRect/>
          <a:stretch>
            <a:fillRect/>
          </a:stretch>
        </p:blipFill>
        <p:spPr>
          <a:xfrm>
            <a:off x="1092200" y="1842770"/>
            <a:ext cx="10007600" cy="3171825"/>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 = 7 at 460ps</a:t>
            </a:r>
            <a:endParaRPr lang="en-US"/>
          </a:p>
        </p:txBody>
      </p:sp>
      <p:pic>
        <p:nvPicPr>
          <p:cNvPr id="35" name="image27.png"/>
          <p:cNvPicPr preferRelativeResize="0">
            <a:picLocks noChangeAspect="1"/>
          </p:cNvPicPr>
          <p:nvPr>
            <p:ph idx="1"/>
          </p:nvPr>
        </p:nvPicPr>
        <p:blipFill>
          <a:blip r:embed="rId1"/>
          <a:srcRect/>
          <a:stretch>
            <a:fillRect/>
          </a:stretch>
        </p:blipFill>
        <p:spPr>
          <a:xfrm>
            <a:off x="789940" y="1711960"/>
            <a:ext cx="10612120" cy="3434715"/>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image46.png"/>
          <p:cNvPicPr preferRelativeResize="0">
            <a:picLocks noChangeAspect="1"/>
          </p:cNvPicPr>
          <p:nvPr>
            <p:ph idx="1"/>
          </p:nvPr>
        </p:nvPicPr>
        <p:blipFill>
          <a:blip r:embed="rId1"/>
          <a:srcRect/>
          <a:stretch>
            <a:fillRect/>
          </a:stretch>
        </p:blipFill>
        <p:spPr>
          <a:xfrm>
            <a:off x="1060450" y="1515745"/>
            <a:ext cx="10474325" cy="3425825"/>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 7 at 550ps</a:t>
            </a:r>
            <a:endParaRPr lang="en-US"/>
          </a:p>
        </p:txBody>
      </p:sp>
      <p:pic>
        <p:nvPicPr>
          <p:cNvPr id="9" name="image15.png"/>
          <p:cNvPicPr preferRelativeResize="0">
            <a:picLocks noChangeAspect="1"/>
          </p:cNvPicPr>
          <p:nvPr>
            <p:ph idx="1"/>
          </p:nvPr>
        </p:nvPicPr>
        <p:blipFill>
          <a:blip r:embed="rId1"/>
          <a:srcRect/>
          <a:stretch>
            <a:fillRect/>
          </a:stretch>
        </p:blipFill>
        <p:spPr>
          <a:xfrm>
            <a:off x="878205" y="1905000"/>
            <a:ext cx="10436225" cy="3362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Memory Organization</a:t>
            </a:r>
            <a:endParaRPr lang="en-US"/>
          </a:p>
        </p:txBody>
      </p:sp>
      <p:sp>
        <p:nvSpPr>
          <p:cNvPr id="3" name="Content Placeholder 2"/>
          <p:cNvSpPr>
            <a:spLocks noGrp="1"/>
          </p:cNvSpPr>
          <p:nvPr>
            <p:ph sz="half" idx="1"/>
          </p:nvPr>
        </p:nvSpPr>
        <p:spPr>
          <a:xfrm>
            <a:off x="666115" y="1513840"/>
            <a:ext cx="10860405" cy="4604385"/>
          </a:xfrm>
        </p:spPr>
        <p:txBody>
          <a:bodyPr>
            <a:normAutofit/>
          </a:bodyPr>
          <a:p>
            <a:r>
              <a:rPr lang="en-US"/>
              <a:t>The memory can read and write data. Each block of memory has its own address that is used to locate the data. The memory is composed of inputs: clock, for timing, write enable latch, address bits for locating data, write data, the data needed to be stored. The output is only read data that outputs data based on the current address bit input.</a:t>
            </a:r>
            <a:endParaRPr lang="en-US"/>
          </a:p>
          <a:p>
            <a:r>
              <a:rPr lang="en-US"/>
              <a:t>In multicycle processor, the memory is shared. Both instruction and data share the same memory block. A single memory block is a machine code that is derived from the assembly code of the program. To interpret machine language, one must decipher the fields of each 32-bit instruction word. Different instructions use different formats, but all formats start with a 6-bit opcode field. Thus, the best place to begin is to look at the opcode. If it is 0, the instruction is R-type; otherwise it is I-type or J-type.</a:t>
            </a:r>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Register is not used in the following part</a:t>
            </a:r>
            <a:endParaRPr lang="en-PH" altLang="en-US"/>
          </a:p>
        </p:txBody>
      </p:sp>
      <p:pic>
        <p:nvPicPr>
          <p:cNvPr id="100" name="image88.png"/>
          <p:cNvPicPr preferRelativeResize="0">
            <a:picLocks noChangeAspect="1"/>
          </p:cNvPicPr>
          <p:nvPr>
            <p:ph sz="half" idx="1"/>
          </p:nvPr>
        </p:nvPicPr>
        <p:blipFill>
          <a:blip r:embed="rId1"/>
          <a:srcRect/>
          <a:stretch>
            <a:fillRect/>
          </a:stretch>
        </p:blipFill>
        <p:spPr>
          <a:xfrm>
            <a:off x="2319020" y="1501140"/>
            <a:ext cx="8074660" cy="2309495"/>
          </a:xfrm>
          <a:prstGeom prst="rect">
            <a:avLst/>
          </a:prstGeom>
        </p:spPr>
      </p:pic>
      <p:pic>
        <p:nvPicPr>
          <p:cNvPr id="95" name="image114.png"/>
          <p:cNvPicPr preferRelativeResize="0">
            <a:picLocks noChangeAspect="1"/>
          </p:cNvPicPr>
          <p:nvPr>
            <p:ph sz="half" idx="2"/>
          </p:nvPr>
        </p:nvPicPr>
        <p:blipFill>
          <a:blip r:embed="rId2"/>
          <a:srcRect/>
          <a:stretch>
            <a:fillRect/>
          </a:stretch>
        </p:blipFill>
        <p:spPr>
          <a:xfrm>
            <a:off x="2319020" y="4034155"/>
            <a:ext cx="8272780" cy="235585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Actual Waveform of Datapath using MIPS Assembly Code:</a:t>
            </a:r>
            <a:endParaRPr lang="en-US"/>
          </a:p>
        </p:txBody>
      </p:sp>
      <p:sp>
        <p:nvSpPr>
          <p:cNvPr id="3" name="Content Placeholder 2"/>
          <p:cNvSpPr>
            <a:spLocks noGrp="1"/>
          </p:cNvSpPr>
          <p:nvPr>
            <p:ph idx="1"/>
          </p:nvPr>
        </p:nvSpPr>
        <p:spPr/>
        <p:txBody>
          <a:bodyPr/>
          <a:p>
            <a:r>
              <a:rPr lang="en-US"/>
              <a:t>The datapath elements is just the same as the ALU, memory and control unit except the program counter that handles the program flow and the signimm and signimmsh which sign extend the data.</a:t>
            </a:r>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 name="image48.png"/>
          <p:cNvPicPr preferRelativeResize="0">
            <a:picLocks noChangeAspect="1"/>
          </p:cNvPicPr>
          <p:nvPr>
            <p:ph idx="1"/>
          </p:nvPr>
        </p:nvPicPr>
        <p:blipFill>
          <a:blip r:embed="rId1"/>
          <a:srcRect/>
          <a:stretch>
            <a:fillRect/>
          </a:stretch>
        </p:blipFill>
        <p:spPr>
          <a:xfrm>
            <a:off x="854075" y="1591310"/>
            <a:ext cx="10483850" cy="3675380"/>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 name="image94.png"/>
          <p:cNvPicPr preferRelativeResize="0">
            <a:picLocks noChangeAspect="1"/>
          </p:cNvPicPr>
          <p:nvPr>
            <p:ph idx="1"/>
          </p:nvPr>
        </p:nvPicPr>
        <p:blipFill>
          <a:blip r:embed="rId1"/>
          <a:srcRect/>
          <a:stretch>
            <a:fillRect/>
          </a:stretch>
        </p:blipFill>
        <p:spPr>
          <a:xfrm>
            <a:off x="1263015" y="1733550"/>
            <a:ext cx="9666605" cy="3391535"/>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image20.png"/>
          <p:cNvPicPr preferRelativeResize="0">
            <a:picLocks noChangeAspect="1"/>
          </p:cNvPicPr>
          <p:nvPr>
            <p:ph idx="1"/>
          </p:nvPr>
        </p:nvPicPr>
        <p:blipFill>
          <a:blip r:embed="rId1"/>
          <a:srcRect/>
          <a:stretch>
            <a:fillRect/>
          </a:stretch>
        </p:blipFill>
        <p:spPr>
          <a:xfrm>
            <a:off x="1113790" y="1673860"/>
            <a:ext cx="9964420" cy="3510280"/>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 name="image87.png"/>
          <p:cNvPicPr preferRelativeResize="0">
            <a:picLocks noChangeAspect="1"/>
          </p:cNvPicPr>
          <p:nvPr>
            <p:ph idx="1"/>
          </p:nvPr>
        </p:nvPicPr>
        <p:blipFill>
          <a:blip r:embed="rId1"/>
          <a:srcRect/>
          <a:stretch>
            <a:fillRect/>
          </a:stretch>
        </p:blipFill>
        <p:spPr>
          <a:xfrm>
            <a:off x="1240155" y="1712595"/>
            <a:ext cx="9711690" cy="3433445"/>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 name="image38.png"/>
          <p:cNvPicPr preferRelativeResize="0">
            <a:picLocks noChangeAspect="1"/>
          </p:cNvPicPr>
          <p:nvPr>
            <p:ph idx="1"/>
          </p:nvPr>
        </p:nvPicPr>
        <p:blipFill>
          <a:blip r:embed="rId1"/>
          <a:srcRect/>
          <a:stretch>
            <a:fillRect/>
          </a:stretch>
        </p:blipFill>
        <p:spPr>
          <a:xfrm>
            <a:off x="1234440" y="1724025"/>
            <a:ext cx="9723120" cy="340995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 name="image110.png"/>
          <p:cNvPicPr preferRelativeResize="0">
            <a:picLocks noChangeAspect="1"/>
          </p:cNvPicPr>
          <p:nvPr>
            <p:ph idx="1"/>
          </p:nvPr>
        </p:nvPicPr>
        <p:blipFill>
          <a:blip r:embed="rId1"/>
          <a:srcRect/>
          <a:stretch>
            <a:fillRect/>
          </a:stretch>
        </p:blipFill>
        <p:spPr>
          <a:xfrm>
            <a:off x="1224915" y="1715135"/>
            <a:ext cx="9742805" cy="3427730"/>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2" name="image76.png"/>
          <p:cNvPicPr preferRelativeResize="0">
            <a:picLocks noChangeAspect="1"/>
          </p:cNvPicPr>
          <p:nvPr>
            <p:ph idx="1"/>
          </p:nvPr>
        </p:nvPicPr>
        <p:blipFill>
          <a:blip r:embed="rId1"/>
          <a:srcRect/>
          <a:stretch>
            <a:fillRect/>
          </a:stretch>
        </p:blipFill>
        <p:spPr>
          <a:xfrm>
            <a:off x="948690" y="1618615"/>
            <a:ext cx="10294620" cy="3620135"/>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 name="image72.png"/>
          <p:cNvPicPr preferRelativeResize="0">
            <a:picLocks noChangeAspect="1"/>
          </p:cNvPicPr>
          <p:nvPr>
            <p:ph idx="1"/>
          </p:nvPr>
        </p:nvPicPr>
        <p:blipFill>
          <a:blip r:embed="rId1"/>
          <a:srcRect/>
          <a:stretch>
            <a:fillRect/>
          </a:stretch>
        </p:blipFill>
        <p:spPr>
          <a:xfrm>
            <a:off x="1089660" y="1672590"/>
            <a:ext cx="10012680" cy="35121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860550" y="967105"/>
            <a:ext cx="9679940" cy="4712970"/>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5" name="image80.png"/>
          <p:cNvPicPr preferRelativeResize="0">
            <a:picLocks noChangeAspect="1"/>
          </p:cNvPicPr>
          <p:nvPr>
            <p:ph idx="1"/>
          </p:nvPr>
        </p:nvPicPr>
        <p:blipFill>
          <a:blip r:embed="rId1"/>
          <a:srcRect/>
          <a:stretch>
            <a:fillRect/>
          </a:stretch>
        </p:blipFill>
        <p:spPr>
          <a:xfrm>
            <a:off x="1000125" y="1652905"/>
            <a:ext cx="10192385" cy="3551555"/>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17.png"/>
          <p:cNvPicPr preferRelativeResize="0">
            <a:picLocks noChangeAspect="1"/>
          </p:cNvPicPr>
          <p:nvPr>
            <p:ph idx="1"/>
          </p:nvPr>
        </p:nvPicPr>
        <p:blipFill>
          <a:blip r:embed="rId1"/>
          <a:srcRect/>
          <a:stretch>
            <a:fillRect/>
          </a:stretch>
        </p:blipFill>
        <p:spPr>
          <a:xfrm>
            <a:off x="1221740" y="1718945"/>
            <a:ext cx="9749155" cy="3420110"/>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image34.png"/>
          <p:cNvPicPr preferRelativeResize="0">
            <a:picLocks noChangeAspect="1"/>
          </p:cNvPicPr>
          <p:nvPr>
            <p:ph idx="1"/>
          </p:nvPr>
        </p:nvPicPr>
        <p:blipFill>
          <a:blip r:embed="rId1"/>
          <a:srcRect/>
          <a:stretch>
            <a:fillRect/>
          </a:stretch>
        </p:blipFill>
        <p:spPr>
          <a:xfrm>
            <a:off x="955675" y="1609090"/>
            <a:ext cx="10281285" cy="3639185"/>
          </a:xfrm>
          <a:prstGeom prst="rect">
            <a:avLst/>
          </a:prstGeo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image24.png"/>
          <p:cNvPicPr preferRelativeResize="0">
            <a:picLocks noChangeAspect="1"/>
          </p:cNvPicPr>
          <p:nvPr>
            <p:ph idx="1"/>
          </p:nvPr>
        </p:nvPicPr>
        <p:blipFill>
          <a:blip r:embed="rId1"/>
          <a:srcRect/>
          <a:stretch>
            <a:fillRect/>
          </a:stretch>
        </p:blipFill>
        <p:spPr>
          <a:xfrm>
            <a:off x="1090295" y="1647190"/>
            <a:ext cx="10010775" cy="3534410"/>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image99.png"/>
          <p:cNvPicPr preferRelativeResize="0">
            <a:picLocks noChangeAspect="1"/>
          </p:cNvPicPr>
          <p:nvPr>
            <p:ph idx="1"/>
          </p:nvPr>
        </p:nvPicPr>
        <p:blipFill>
          <a:blip r:embed="rId1"/>
          <a:srcRect/>
          <a:stretch>
            <a:fillRect/>
          </a:stretch>
        </p:blipFill>
        <p:spPr>
          <a:xfrm>
            <a:off x="706755" y="1524000"/>
            <a:ext cx="10778490" cy="3810635"/>
          </a:xfrm>
          <a:prstGeom prst="rect">
            <a:avLst/>
          </a:prstGeo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image4.png"/>
          <p:cNvPicPr preferRelativeResize="0">
            <a:picLocks noChangeAspect="1"/>
          </p:cNvPicPr>
          <p:nvPr>
            <p:ph idx="1"/>
          </p:nvPr>
        </p:nvPicPr>
        <p:blipFill>
          <a:blip r:embed="rId1"/>
          <a:srcRect/>
          <a:stretch>
            <a:fillRect/>
          </a:stretch>
        </p:blipFill>
        <p:spPr>
          <a:xfrm>
            <a:off x="912495" y="1640205"/>
            <a:ext cx="10367645" cy="3578225"/>
          </a:xfrm>
          <a:prstGeom prst="rect">
            <a:avLst/>
          </a:prstGeom>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image18.png"/>
          <p:cNvPicPr preferRelativeResize="0">
            <a:picLocks noChangeAspect="1"/>
          </p:cNvPicPr>
          <p:nvPr>
            <p:ph idx="1"/>
          </p:nvPr>
        </p:nvPicPr>
        <p:blipFill>
          <a:blip r:embed="rId1"/>
          <a:srcRect/>
          <a:stretch>
            <a:fillRect/>
          </a:stretch>
        </p:blipFill>
        <p:spPr>
          <a:xfrm>
            <a:off x="855345" y="1583690"/>
            <a:ext cx="10481310" cy="3689985"/>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2006600"/>
          </a:xfrm>
        </p:spPr>
        <p:txBody>
          <a:bodyPr>
            <a:normAutofit fontScale="90000"/>
          </a:bodyPr>
          <a:p>
            <a:r>
              <a:rPr lang="en-US"/>
              <a:t>At this point, the data input is red indicating that the next memory address contains no instruction or data which is the end of the program.</a:t>
            </a:r>
            <a:endParaRPr lang="en-US"/>
          </a:p>
        </p:txBody>
      </p:sp>
      <p:pic>
        <p:nvPicPr>
          <p:cNvPr id="68" name="image59.png"/>
          <p:cNvPicPr preferRelativeResize="0">
            <a:picLocks noChangeAspect="1"/>
          </p:cNvPicPr>
          <p:nvPr>
            <p:ph idx="1"/>
          </p:nvPr>
        </p:nvPicPr>
        <p:blipFill>
          <a:blip r:embed="rId1"/>
          <a:srcRect/>
          <a:stretch>
            <a:fillRect/>
          </a:stretch>
        </p:blipFill>
        <p:spPr>
          <a:xfrm>
            <a:off x="1084580" y="2630805"/>
            <a:ext cx="10022840" cy="3627120"/>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Actual Instruction Trace Waveform</a:t>
            </a:r>
            <a:endParaRPr lang="en-PH" altLang="en-US"/>
          </a:p>
        </p:txBody>
      </p:sp>
      <p:sp>
        <p:nvSpPr>
          <p:cNvPr id="3" name="Content Placeholder 2"/>
          <p:cNvSpPr>
            <a:spLocks noGrp="1"/>
          </p:cNvSpPr>
          <p:nvPr>
            <p:ph idx="1"/>
          </p:nvPr>
        </p:nvSpPr>
        <p:spPr/>
        <p:txBody>
          <a:bodyPr/>
          <a:p>
            <a:r>
              <a:rPr lang="en-US"/>
              <a:t>	The following waveform contains the instruction trace of the multicycle processor, the cycle, reset, program counter, instruction, state, the ALU inputs and result, zero flag and the FSM control word.</a:t>
            </a:r>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9" name="image81.png"/>
          <p:cNvPicPr preferRelativeResize="0">
            <a:picLocks noChangeAspect="1"/>
          </p:cNvPicPr>
          <p:nvPr>
            <p:ph idx="1"/>
          </p:nvPr>
        </p:nvPicPr>
        <p:blipFill>
          <a:blip r:embed="rId1"/>
          <a:srcRect/>
          <a:stretch>
            <a:fillRect/>
          </a:stretch>
        </p:blipFill>
        <p:spPr>
          <a:xfrm>
            <a:off x="1039495" y="1763395"/>
            <a:ext cx="10113645" cy="33305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1790700" y="715010"/>
            <a:ext cx="9810750" cy="4679950"/>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6" name="image108.png"/>
          <p:cNvPicPr preferRelativeResize="0">
            <a:picLocks noChangeAspect="1"/>
          </p:cNvPicPr>
          <p:nvPr>
            <p:ph idx="1"/>
          </p:nvPr>
        </p:nvPicPr>
        <p:blipFill>
          <a:blip r:embed="rId1"/>
          <a:srcRect/>
          <a:stretch>
            <a:fillRect/>
          </a:stretch>
        </p:blipFill>
        <p:spPr>
          <a:xfrm>
            <a:off x="991870" y="1750695"/>
            <a:ext cx="10207625" cy="3356610"/>
          </a:xfrm>
          <a:prstGeom prst="rect">
            <a:avLst/>
          </a:prstGeom>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 name="image53.png"/>
          <p:cNvPicPr preferRelativeResize="0">
            <a:picLocks noChangeAspect="1"/>
          </p:cNvPicPr>
          <p:nvPr>
            <p:ph idx="1"/>
          </p:nvPr>
        </p:nvPicPr>
        <p:blipFill>
          <a:blip r:embed="rId1"/>
          <a:srcRect/>
          <a:stretch>
            <a:fillRect/>
          </a:stretch>
        </p:blipFill>
        <p:spPr>
          <a:xfrm>
            <a:off x="1074420" y="1811020"/>
            <a:ext cx="10042525" cy="3235960"/>
          </a:xfrm>
          <a:prstGeom prst="rect">
            <a:avLst/>
          </a:prstGeom>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image26.png"/>
          <p:cNvPicPr preferRelativeResize="0">
            <a:picLocks noChangeAspect="1"/>
          </p:cNvPicPr>
          <p:nvPr>
            <p:ph idx="1"/>
          </p:nvPr>
        </p:nvPicPr>
        <p:blipFill>
          <a:blip r:embed="rId1"/>
          <a:srcRect/>
          <a:stretch>
            <a:fillRect/>
          </a:stretch>
        </p:blipFill>
        <p:spPr>
          <a:xfrm>
            <a:off x="930910" y="1746250"/>
            <a:ext cx="10330815" cy="3365500"/>
          </a:xfrm>
          <a:prstGeom prst="rect">
            <a:avLst/>
          </a:prstGeom>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12.png"/>
          <p:cNvPicPr preferRelativeResize="0">
            <a:picLocks noChangeAspect="1"/>
          </p:cNvPicPr>
          <p:nvPr>
            <p:ph idx="1"/>
          </p:nvPr>
        </p:nvPicPr>
        <p:blipFill>
          <a:blip r:embed="rId1"/>
          <a:srcRect/>
          <a:stretch>
            <a:fillRect/>
          </a:stretch>
        </p:blipFill>
        <p:spPr>
          <a:xfrm>
            <a:off x="1280160" y="1837055"/>
            <a:ext cx="9631680" cy="3184525"/>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8" name="image113.png"/>
          <p:cNvPicPr preferRelativeResize="0">
            <a:picLocks noChangeAspect="1"/>
          </p:cNvPicPr>
          <p:nvPr>
            <p:ph idx="1"/>
          </p:nvPr>
        </p:nvPicPr>
        <p:blipFill>
          <a:blip r:embed="rId1"/>
          <a:srcRect/>
          <a:stretch>
            <a:fillRect/>
          </a:stretch>
        </p:blipFill>
        <p:spPr>
          <a:xfrm>
            <a:off x="1174115" y="1814830"/>
            <a:ext cx="9843770" cy="3228340"/>
          </a:xfrm>
          <a:prstGeom prst="rect">
            <a:avLst/>
          </a:prstGeom>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2" name="image76.png"/>
          <p:cNvPicPr preferRelativeResize="0">
            <a:picLocks noChangeAspect="1"/>
          </p:cNvPicPr>
          <p:nvPr>
            <p:ph idx="1"/>
          </p:nvPr>
        </p:nvPicPr>
        <p:blipFill>
          <a:blip r:embed="rId1"/>
          <a:srcRect/>
          <a:stretch>
            <a:fillRect/>
          </a:stretch>
        </p:blipFill>
        <p:spPr>
          <a:xfrm>
            <a:off x="1379220" y="1770380"/>
            <a:ext cx="9434195" cy="3317240"/>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 name="image72.png"/>
          <p:cNvPicPr preferRelativeResize="0">
            <a:picLocks noChangeAspect="1"/>
          </p:cNvPicPr>
          <p:nvPr>
            <p:ph idx="1"/>
          </p:nvPr>
        </p:nvPicPr>
        <p:blipFill>
          <a:blip r:embed="rId1"/>
          <a:srcRect/>
          <a:stretch>
            <a:fillRect/>
          </a:stretch>
        </p:blipFill>
        <p:spPr>
          <a:xfrm>
            <a:off x="1395730" y="1780540"/>
            <a:ext cx="9399905" cy="3297555"/>
          </a:xfrm>
          <a:prstGeom prst="rect">
            <a:avLst/>
          </a:prstGeom>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5" name="image80.png"/>
          <p:cNvPicPr preferRelativeResize="0">
            <a:picLocks noChangeAspect="1"/>
          </p:cNvPicPr>
          <p:nvPr>
            <p:ph idx="1"/>
          </p:nvPr>
        </p:nvPicPr>
        <p:blipFill>
          <a:blip r:embed="rId1"/>
          <a:srcRect/>
          <a:stretch>
            <a:fillRect/>
          </a:stretch>
        </p:blipFill>
        <p:spPr>
          <a:xfrm>
            <a:off x="1055370" y="1672590"/>
            <a:ext cx="10081260" cy="3512820"/>
          </a:xfrm>
          <a:prstGeom prst="rect">
            <a:avLst/>
          </a:prstGeom>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17.png"/>
          <p:cNvPicPr preferRelativeResize="0">
            <a:picLocks noChangeAspect="1"/>
          </p:cNvPicPr>
          <p:nvPr>
            <p:ph idx="1"/>
          </p:nvPr>
        </p:nvPicPr>
        <p:blipFill>
          <a:blip r:embed="rId1"/>
          <a:srcRect/>
          <a:stretch>
            <a:fillRect/>
          </a:stretch>
        </p:blipFill>
        <p:spPr>
          <a:xfrm>
            <a:off x="917575" y="1612265"/>
            <a:ext cx="10356215" cy="3632835"/>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image34.png"/>
          <p:cNvPicPr preferRelativeResize="0">
            <a:picLocks noChangeAspect="1"/>
          </p:cNvPicPr>
          <p:nvPr>
            <p:ph idx="1"/>
          </p:nvPr>
        </p:nvPicPr>
        <p:blipFill>
          <a:blip r:embed="rId1"/>
          <a:srcRect/>
          <a:stretch>
            <a:fillRect/>
          </a:stretch>
        </p:blipFill>
        <p:spPr>
          <a:xfrm>
            <a:off x="982980" y="1619250"/>
            <a:ext cx="10226040" cy="3619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973705" y="1402715"/>
            <a:ext cx="6244590" cy="4053205"/>
          </a:xfrm>
          <a:prstGeom prst="rect">
            <a:avLst/>
          </a:prstGeom>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image24.png"/>
          <p:cNvPicPr preferRelativeResize="0">
            <a:picLocks noChangeAspect="1"/>
          </p:cNvPicPr>
          <p:nvPr>
            <p:ph idx="1"/>
          </p:nvPr>
        </p:nvPicPr>
        <p:blipFill>
          <a:blip r:embed="rId1"/>
          <a:srcRect/>
          <a:stretch>
            <a:fillRect/>
          </a:stretch>
        </p:blipFill>
        <p:spPr>
          <a:xfrm>
            <a:off x="1241425" y="1715135"/>
            <a:ext cx="9709785" cy="3427730"/>
          </a:xfrm>
          <a:prstGeom prst="rect">
            <a:avLst/>
          </a:prstGeom>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image99.png"/>
          <p:cNvPicPr preferRelativeResize="0">
            <a:picLocks noChangeAspect="1"/>
          </p:cNvPicPr>
          <p:nvPr>
            <p:ph idx="1"/>
          </p:nvPr>
        </p:nvPicPr>
        <p:blipFill>
          <a:blip r:embed="rId1"/>
          <a:srcRect/>
          <a:stretch>
            <a:fillRect/>
          </a:stretch>
        </p:blipFill>
        <p:spPr>
          <a:xfrm>
            <a:off x="1155700" y="1682115"/>
            <a:ext cx="9880600" cy="3493135"/>
          </a:xfrm>
          <a:prstGeom prst="rect">
            <a:avLst/>
          </a:prstGeom>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image4.png"/>
          <p:cNvPicPr preferRelativeResize="0">
            <a:picLocks noChangeAspect="1"/>
          </p:cNvPicPr>
          <p:nvPr>
            <p:ph idx="1"/>
          </p:nvPr>
        </p:nvPicPr>
        <p:blipFill>
          <a:blip r:embed="rId1"/>
          <a:srcRect/>
          <a:stretch>
            <a:fillRect/>
          </a:stretch>
        </p:blipFill>
        <p:spPr>
          <a:xfrm>
            <a:off x="1108075" y="1707515"/>
            <a:ext cx="9975850" cy="3442970"/>
          </a:xfrm>
          <a:prstGeom prst="rect">
            <a:avLst/>
          </a:prstGeom>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image18.png"/>
          <p:cNvPicPr preferRelativeResize="0">
            <a:picLocks noChangeAspect="1"/>
          </p:cNvPicPr>
          <p:nvPr>
            <p:ph idx="1"/>
          </p:nvPr>
        </p:nvPicPr>
        <p:blipFill>
          <a:blip r:embed="rId1"/>
          <a:srcRect/>
          <a:stretch>
            <a:fillRect/>
          </a:stretch>
        </p:blipFill>
        <p:spPr>
          <a:xfrm>
            <a:off x="1324610" y="1749425"/>
            <a:ext cx="9543415" cy="3359785"/>
          </a:xfrm>
          <a:prstGeom prst="rect">
            <a:avLst/>
          </a:prstGeom>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807845" y="624205"/>
            <a:ext cx="9696450" cy="1998345"/>
          </a:xfrm>
        </p:spPr>
        <p:txBody>
          <a:bodyPr>
            <a:normAutofit fontScale="90000"/>
          </a:bodyPr>
          <a:p>
            <a:r>
              <a:rPr lang="en-US"/>
              <a:t>At this point, the data input is red indicating that the next memory address contains no instruction or data which is the end of the program.</a:t>
            </a:r>
            <a:endParaRPr lang="en-US"/>
          </a:p>
        </p:txBody>
      </p:sp>
      <p:pic>
        <p:nvPicPr>
          <p:cNvPr id="68" name="image59.png"/>
          <p:cNvPicPr preferRelativeResize="0">
            <a:picLocks noChangeAspect="1"/>
          </p:cNvPicPr>
          <p:nvPr>
            <p:ph idx="1"/>
          </p:nvPr>
        </p:nvPicPr>
        <p:blipFill>
          <a:blip r:embed="rId1"/>
          <a:srcRect/>
          <a:stretch>
            <a:fillRect/>
          </a:stretch>
        </p:blipFill>
        <p:spPr>
          <a:xfrm>
            <a:off x="1308100" y="2938780"/>
            <a:ext cx="9575165" cy="3465195"/>
          </a:xfrm>
          <a:prstGeom prst="rect">
            <a:avLst/>
          </a:prstGeom>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Instruction Trace</a:t>
            </a:r>
            <a:endParaRPr lang="en-PH" altLang="en-US"/>
          </a:p>
        </p:txBody>
      </p:sp>
      <p:sp>
        <p:nvSpPr>
          <p:cNvPr id="3" name="Content Placeholder 2"/>
          <p:cNvSpPr>
            <a:spLocks noGrp="1"/>
          </p:cNvSpPr>
          <p:nvPr>
            <p:ph idx="1"/>
          </p:nvPr>
        </p:nvSpPr>
        <p:spPr/>
        <p:txBody>
          <a:bodyPr/>
          <a:p>
            <a:r>
              <a:rPr lang="en-US"/>
              <a:t>The instruction trace contains the total cycle took for the program, the cycle count of each instruction. The ALU, FSM State and the control word. ALUResult values that are used for decoding is marked as X because it is not needed.</a:t>
            </a:r>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Completed Instruction Trace Table</a:t>
            </a:r>
            <a:endParaRPr lang="en-PH" altLang="en-US"/>
          </a:p>
        </p:txBody>
      </p:sp>
      <p:pic>
        <p:nvPicPr>
          <p:cNvPr id="4" name="Content Placeholder 3"/>
          <p:cNvPicPr>
            <a:picLocks noChangeAspect="1"/>
          </p:cNvPicPr>
          <p:nvPr>
            <p:ph idx="1"/>
          </p:nvPr>
        </p:nvPicPr>
        <p:blipFill>
          <a:blip r:embed="rId1"/>
          <a:stretch>
            <a:fillRect/>
          </a:stretch>
        </p:blipFill>
        <p:spPr>
          <a:xfrm>
            <a:off x="2592705" y="1270000"/>
            <a:ext cx="7284085" cy="5131435"/>
          </a:xfrm>
          <a:prstGeom prst="rect">
            <a:avLst/>
          </a:prstGeom>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861185" y="1080135"/>
            <a:ext cx="8469630" cy="4697730"/>
          </a:xfrm>
          <a:prstGeom prst="rect">
            <a:avLst/>
          </a:prstGeom>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idx="1"/>
          </p:nvPr>
        </p:nvPicPr>
        <p:blipFill>
          <a:blip r:embed="rId1"/>
          <a:stretch>
            <a:fillRect/>
          </a:stretch>
        </p:blipFill>
        <p:spPr>
          <a:xfrm>
            <a:off x="1449705" y="1241425"/>
            <a:ext cx="9293225" cy="4375785"/>
          </a:xfrm>
          <a:prstGeom prst="rect">
            <a:avLst/>
          </a:prstGeo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837690" y="1012190"/>
            <a:ext cx="8515985" cy="4833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Memory</a:t>
            </a:r>
            <a:endParaRPr lang="en-PH" altLang="en-US"/>
          </a:p>
        </p:txBody>
      </p:sp>
      <p:sp>
        <p:nvSpPr>
          <p:cNvPr id="3" name="Content Placeholder 2"/>
          <p:cNvSpPr>
            <a:spLocks noGrp="1"/>
          </p:cNvSpPr>
          <p:nvPr>
            <p:ph idx="1"/>
          </p:nvPr>
        </p:nvSpPr>
        <p:spPr>
          <a:xfrm>
            <a:off x="1757680" y="1438910"/>
            <a:ext cx="4686300" cy="5226050"/>
          </a:xfrm>
        </p:spPr>
        <p:txBody>
          <a:bodyPr>
            <a:normAutofit lnSpcReduction="20000"/>
          </a:bodyPr>
          <a:p>
            <a:r>
              <a:rPr lang="en-US"/>
              <a:t>module mem(input         clk, we,</a:t>
            </a:r>
            <a:endParaRPr lang="en-US"/>
          </a:p>
          <a:p>
            <a:pPr marL="0" indent="0">
              <a:buNone/>
            </a:pPr>
            <a:r>
              <a:rPr lang="en-US"/>
              <a:t>           input  [31:0] a, wd,</a:t>
            </a:r>
            <a:endParaRPr lang="en-US"/>
          </a:p>
          <a:p>
            <a:pPr marL="0" indent="0">
              <a:buNone/>
            </a:pPr>
            <a:r>
              <a:rPr lang="en-US"/>
              <a:t>           output [31:0] rd);</a:t>
            </a:r>
            <a:endParaRPr lang="en-US"/>
          </a:p>
          <a:p>
            <a:endParaRPr lang="en-US"/>
          </a:p>
          <a:p>
            <a:pPr marL="0" indent="0">
              <a:buNone/>
            </a:pPr>
            <a:r>
              <a:rPr lang="en-US"/>
              <a:t>  reg  [31:0] RAM[63:0];</a:t>
            </a:r>
            <a:endParaRPr lang="en-US"/>
          </a:p>
          <a:p>
            <a:endParaRPr lang="en-US"/>
          </a:p>
          <a:p>
            <a:pPr marL="0" indent="0">
              <a:buNone/>
            </a:pPr>
            <a:r>
              <a:rPr lang="en-US"/>
              <a:t> initial  begin</a:t>
            </a:r>
            <a:endParaRPr lang="en-US"/>
          </a:p>
          <a:p>
            <a:pPr marL="0" indent="0">
              <a:buNone/>
            </a:pPr>
            <a:r>
              <a:rPr lang="en-US"/>
              <a:t>	RAM[0] &lt;= 32'h20020005; </a:t>
            </a:r>
            <a:endParaRPr lang="en-US"/>
          </a:p>
          <a:p>
            <a:pPr marL="0" indent="0">
              <a:buNone/>
            </a:pPr>
            <a:r>
              <a:rPr lang="en-PH" altLang="en-US"/>
              <a:t>	</a:t>
            </a:r>
            <a:r>
              <a:rPr lang="en-US"/>
              <a:t>RAM[1] &lt;= 32'h2003000c;</a:t>
            </a:r>
            <a:endParaRPr lang="en-US"/>
          </a:p>
          <a:p>
            <a:pPr marL="0" indent="0">
              <a:buNone/>
            </a:pPr>
            <a:r>
              <a:rPr lang="en-PH" altLang="en-US"/>
              <a:t>	</a:t>
            </a:r>
            <a:r>
              <a:rPr lang="en-US"/>
              <a:t>RAM[2] &lt;= 32'h2067fff7;  </a:t>
            </a:r>
            <a:endParaRPr lang="en-US"/>
          </a:p>
          <a:p>
            <a:pPr marL="0" indent="0">
              <a:buNone/>
            </a:pPr>
            <a:r>
              <a:rPr lang="en-PH" altLang="en-US"/>
              <a:t>	</a:t>
            </a:r>
            <a:r>
              <a:rPr lang="en-US"/>
              <a:t>RAM[3] &lt;= 32'h00e22025;		</a:t>
            </a:r>
            <a:endParaRPr lang="en-US"/>
          </a:p>
          <a:p>
            <a:pPr marL="0" indent="0">
              <a:buNone/>
            </a:pPr>
            <a:r>
              <a:rPr lang="en-PH" altLang="en-US"/>
              <a:t>	</a:t>
            </a:r>
            <a:r>
              <a:rPr lang="en-US"/>
              <a:t>RAM[4] &lt;= 32'h00642824;</a:t>
            </a:r>
            <a:endParaRPr lang="en-US"/>
          </a:p>
          <a:p>
            <a:pPr marL="0" indent="0">
              <a:buNone/>
            </a:pPr>
            <a:r>
              <a:rPr lang="en-PH" altLang="en-US"/>
              <a:t>	</a:t>
            </a:r>
            <a:r>
              <a:rPr lang="en-US"/>
              <a:t>RAM[5] &lt;= 32'h00a42820;		</a:t>
            </a:r>
            <a:endParaRPr lang="en-US"/>
          </a:p>
          <a:p>
            <a:pPr marL="0" indent="0">
              <a:buNone/>
            </a:pPr>
            <a:r>
              <a:rPr lang="en-PH" altLang="en-US"/>
              <a:t>	</a:t>
            </a:r>
            <a:r>
              <a:rPr lang="en-US"/>
              <a:t>RAM[6] &lt;= 32'h10a7000a; </a:t>
            </a:r>
            <a:endParaRPr lang="en-US"/>
          </a:p>
          <a:p>
            <a:pPr marL="0" indent="0">
              <a:buNone/>
            </a:pPr>
            <a:r>
              <a:rPr lang="en-PH" altLang="en-US"/>
              <a:t>	</a:t>
            </a:r>
            <a:r>
              <a:rPr lang="en-US"/>
              <a:t>RAM[7] &lt;= 32'h0064202a;</a:t>
            </a:r>
            <a:endParaRPr lang="en-US"/>
          </a:p>
        </p:txBody>
      </p:sp>
      <p:sp>
        <p:nvSpPr>
          <p:cNvPr id="5" name="Text Box 4"/>
          <p:cNvSpPr txBox="1"/>
          <p:nvPr/>
        </p:nvSpPr>
        <p:spPr>
          <a:xfrm>
            <a:off x="6294755" y="1513205"/>
            <a:ext cx="5453380" cy="5077460"/>
          </a:xfrm>
          <a:prstGeom prst="rect">
            <a:avLst/>
          </a:prstGeom>
          <a:noFill/>
        </p:spPr>
        <p:txBody>
          <a:bodyPr wrap="square" rtlCol="0">
            <a:spAutoFit/>
          </a:bodyPr>
          <a:p>
            <a:r>
              <a:rPr lang="en-PH" altLang="en-US"/>
              <a:t>	</a:t>
            </a:r>
            <a:r>
              <a:rPr lang="en-US"/>
              <a:t>RAM[8] &lt;= 32'h10800001;</a:t>
            </a:r>
            <a:endParaRPr lang="en-US"/>
          </a:p>
          <a:p>
            <a:r>
              <a:rPr lang="en-US"/>
              <a:t>	RAM[9] &lt;= 32'h20050000;</a:t>
            </a:r>
            <a:endParaRPr lang="en-US"/>
          </a:p>
          <a:p>
            <a:r>
              <a:rPr lang="en-US"/>
              <a:t>	RAM[10] &lt;= 32'h00e2202a;</a:t>
            </a:r>
            <a:endParaRPr lang="en-US"/>
          </a:p>
          <a:p>
            <a:r>
              <a:rPr lang="en-US"/>
              <a:t>	RAM[11] &lt;= 32'h00853820;</a:t>
            </a:r>
            <a:endParaRPr lang="en-US"/>
          </a:p>
          <a:p>
            <a:r>
              <a:rPr lang="en-US"/>
              <a:t>	RAM[12] &lt;=  32'h00e23822;</a:t>
            </a:r>
            <a:endParaRPr lang="en-US"/>
          </a:p>
          <a:p>
            <a:r>
              <a:rPr lang="en-US"/>
              <a:t>	RAM[13] &lt;=  32'hac670044;</a:t>
            </a:r>
            <a:endParaRPr lang="en-US"/>
          </a:p>
          <a:p>
            <a:r>
              <a:rPr lang="en-US"/>
              <a:t>	RAM[14] &lt;=  32'h8c020050;</a:t>
            </a:r>
            <a:endParaRPr lang="en-US"/>
          </a:p>
          <a:p>
            <a:r>
              <a:rPr lang="en-US"/>
              <a:t>	RAM[15] &lt;=  32'h08000011;</a:t>
            </a:r>
            <a:endParaRPr lang="en-US"/>
          </a:p>
          <a:p>
            <a:r>
              <a:rPr lang="en-US"/>
              <a:t>	RAM[16] &lt;=  32'h20020001;</a:t>
            </a:r>
            <a:endParaRPr lang="en-US"/>
          </a:p>
          <a:p>
            <a:r>
              <a:rPr lang="en-US"/>
              <a:t>	RAM[17] &lt;=  32'hac020054;</a:t>
            </a:r>
            <a:endParaRPr lang="en-US"/>
          </a:p>
          <a:p>
            <a:r>
              <a:rPr lang="en-US"/>
              <a:t>    end</a:t>
            </a:r>
            <a:endParaRPr lang="en-US"/>
          </a:p>
          <a:p>
            <a:endParaRPr lang="en-US"/>
          </a:p>
          <a:p>
            <a:r>
              <a:rPr lang="en-US"/>
              <a:t>  assign rd = RAM[a[31:2]]; // word aligned</a:t>
            </a:r>
            <a:endParaRPr lang="en-US"/>
          </a:p>
          <a:p>
            <a:endParaRPr lang="en-US"/>
          </a:p>
          <a:p>
            <a:r>
              <a:rPr lang="en-US"/>
              <a:t>  always @(posedge clk)</a:t>
            </a:r>
            <a:endParaRPr lang="en-US"/>
          </a:p>
          <a:p>
            <a:r>
              <a:rPr lang="en-US"/>
              <a:t>    if (we)</a:t>
            </a:r>
            <a:endParaRPr lang="en-US"/>
          </a:p>
          <a:p>
            <a:r>
              <a:rPr lang="en-US"/>
              <a:t>      RAM[a[31:2]] &lt;= wd;</a:t>
            </a:r>
            <a:endParaRPr lang="en-US"/>
          </a:p>
          <a:p>
            <a:r>
              <a:rPr lang="en-US"/>
              <a:t>endmodule</a:t>
            </a:r>
            <a:endParaRPr 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263140" y="735965"/>
            <a:ext cx="7665720" cy="5386070"/>
          </a:xfrm>
          <a:prstGeom prst="rect">
            <a:avLst/>
          </a:prstGeom>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Conclusion</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dirty="0" smtClean="0">
                <a:sym typeface="+mn-ea"/>
              </a:rPr>
              <a:t>Conclusion</a:t>
            </a:r>
            <a:br>
              <a:rPr lang="en-PH" dirty="0"/>
            </a:br>
            <a:endParaRPr lang="en-US"/>
          </a:p>
        </p:txBody>
      </p:sp>
      <p:sp>
        <p:nvSpPr>
          <p:cNvPr id="3" name="Content Placeholder 2"/>
          <p:cNvSpPr>
            <a:spLocks noGrp="1"/>
          </p:cNvSpPr>
          <p:nvPr>
            <p:ph idx="1"/>
          </p:nvPr>
        </p:nvSpPr>
        <p:spPr/>
        <p:txBody>
          <a:bodyPr/>
          <a:p>
            <a:r>
              <a:rPr lang="en-US"/>
              <a:t>The test program took 62 cycles / 620ps to finish and the desired output is achieved. However some anomalies are found in the ALU.</a:t>
            </a:r>
            <a:endParaRPr lang="en-US"/>
          </a:p>
          <a:p>
            <a:endParaRPr lang="en-US"/>
          </a:p>
          <a:p>
            <a:r>
              <a:rPr lang="en-US">
                <a:sym typeface="+mn-ea"/>
              </a:rPr>
              <a:t>The other components performs correctly as expected and no major issues are found in the processor.</a:t>
            </a:r>
            <a:endParaRPr lang="en-US"/>
          </a:p>
          <a:p>
            <a:endParaRPr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231900" y="4339590"/>
            <a:ext cx="9728200" cy="1037590"/>
          </a:xfrm>
        </p:spPr>
        <p:txBody>
          <a:bodyPr/>
          <a:p>
            <a:r>
              <a:rPr lang="en-US"/>
              <a:t>The zero flag outputs x value instead of zero because the scrB contains no data at the start. Where in the expected instruction trace zero = 0 at this point. This event does not cause any major faults.</a:t>
            </a:r>
            <a:endParaRPr lang="en-US"/>
          </a:p>
        </p:txBody>
      </p:sp>
      <p:pic>
        <p:nvPicPr>
          <p:cNvPr id="43" name="image35.png"/>
          <p:cNvPicPr preferRelativeResize="0">
            <a:picLocks noChangeAspect="1"/>
          </p:cNvPicPr>
          <p:nvPr>
            <p:ph sz="half" idx="2"/>
          </p:nvPr>
        </p:nvPicPr>
        <p:blipFill>
          <a:blip r:embed="rId1"/>
          <a:srcRect/>
          <a:stretch>
            <a:fillRect/>
          </a:stretch>
        </p:blipFill>
        <p:spPr>
          <a:xfrm>
            <a:off x="922020" y="1518285"/>
            <a:ext cx="10347325" cy="2275840"/>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 name="image30.png"/>
          <p:cNvPicPr preferRelativeResize="0">
            <a:picLocks noChangeAspect="1"/>
          </p:cNvPicPr>
          <p:nvPr>
            <p:ph idx="1"/>
          </p:nvPr>
        </p:nvPicPr>
        <p:blipFill>
          <a:blip r:embed="rId1"/>
          <a:srcRect/>
          <a:stretch>
            <a:fillRect/>
          </a:stretch>
        </p:blipFill>
        <p:spPr>
          <a:xfrm>
            <a:off x="575310" y="1326515"/>
            <a:ext cx="11144250" cy="2482215"/>
          </a:xfrm>
          <a:prstGeom prst="rect">
            <a:avLst/>
          </a:prstGeom>
        </p:spPr>
      </p:pic>
      <p:sp>
        <p:nvSpPr>
          <p:cNvPr id="4" name="Text Box 3"/>
          <p:cNvSpPr txBox="1"/>
          <p:nvPr/>
        </p:nvSpPr>
        <p:spPr>
          <a:xfrm>
            <a:off x="761365" y="4318000"/>
            <a:ext cx="11278235" cy="1476375"/>
          </a:xfrm>
          <a:prstGeom prst="rect">
            <a:avLst/>
          </a:prstGeom>
          <a:noFill/>
        </p:spPr>
        <p:txBody>
          <a:bodyPr wrap="square" rtlCol="0">
            <a:spAutoFit/>
          </a:bodyPr>
          <a:p>
            <a:r>
              <a:rPr lang="en-US"/>
              <a:t>And at 380ps, data glitch are found. The possible cause is the A and F changes value at the same time where in practical it is not when A = 3, B = 5 and F = SLT (7), and A &lt; B results in  Y = 1 and then at a split picosecond the A changes value to 2C where A &lt; B became false and causes Y = 1 and zero = 1 at that moment and then changing the F selector to ADD (2) resulting zero = 0. The propagation delay difference between A and F is the main reason of this.</a:t>
            </a:r>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Recommendation</a:t>
            </a:r>
            <a:endParaRPr lang="en-PH" altLang="en-US"/>
          </a:p>
        </p:txBody>
      </p:sp>
      <p:sp>
        <p:nvSpPr>
          <p:cNvPr id="3" name="Content Placeholder 2"/>
          <p:cNvSpPr>
            <a:spLocks noGrp="1"/>
          </p:cNvSpPr>
          <p:nvPr>
            <p:ph idx="1"/>
          </p:nvPr>
        </p:nvSpPr>
        <p:spPr/>
        <p:txBody>
          <a:bodyPr/>
          <a:p>
            <a:r>
              <a:rPr lang="en-US"/>
              <a:t> </a:t>
            </a:r>
            <a:r>
              <a:rPr lang="en-PH" altLang="en-US"/>
              <a:t>I</a:t>
            </a:r>
            <a:r>
              <a:rPr lang="en-US"/>
              <a:t>t is highly recommended that the code be optimized to be as short as possible, i.e. the code must be shortened for readability. It is also recommended that the variables used in the code must be uniformed and that all members assigned to work on the processor are informed clearly of the variables in order to avoid mistakes in declaring or assigning values to nonexistent variables. </a:t>
            </a:r>
            <a:endParaRPr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ASSESSMENT</a:t>
            </a:r>
            <a:endParaRPr lang="en-US"/>
          </a:p>
        </p:txBody>
      </p:sp>
      <p:sp>
        <p:nvSpPr>
          <p:cNvPr id="3" name="Content Placeholder 2"/>
          <p:cNvSpPr>
            <a:spLocks noGrp="1"/>
          </p:cNvSpPr>
          <p:nvPr>
            <p:ph idx="1"/>
          </p:nvPr>
        </p:nvSpPr>
        <p:spPr>
          <a:xfrm>
            <a:off x="717550" y="1765935"/>
            <a:ext cx="11053445" cy="4077970"/>
          </a:xfrm>
        </p:spPr>
        <p:txBody>
          <a:bodyPr>
            <a:normAutofit lnSpcReduction="20000"/>
          </a:bodyPr>
          <a:p>
            <a:r>
              <a:rPr lang="en-US"/>
              <a:t>The making of the entire multicycle processor in Verilog took approximately a total of 30 hours, including testing, debugging, and evaluation. Some problems encountered during the making of the program in Verilog include: At times, the ‘begin’ and ‘end’ statements may be misused, which can lead to errors similar to in languages like C, when the opening and closing braces (‘{‘ and ‘}’) are missing or misplaced. Naming conventions are also a problem; when another user creates and adds some lines of code to the program, s/he may confuse or mistake the names of the variables, creating bugs in the code. Regs and wires are also often confused, leading to testbench errors. Despite overlooking some of the errors in the program, the project was accomplished with a significant amount of knowledge acquired from the subject.</a:t>
            </a:r>
            <a:endParaRPr lang="en-US"/>
          </a:p>
          <a:p>
            <a:r>
              <a:rPr lang="en-US"/>
              <a:t>Overall, project successfully increased students' knowledge of processors, processor design, and Verilog implementation of the design. The students also further learned the importance of planning, teamwork, and effective documentation of results.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Muticycle Processor</a:t>
            </a:r>
            <a:endParaRPr lang="en-PH" altLang="en-US"/>
          </a:p>
        </p:txBody>
      </p:sp>
      <p:sp>
        <p:nvSpPr>
          <p:cNvPr id="3" name="Content Placeholder 2"/>
          <p:cNvSpPr>
            <a:spLocks noGrp="1"/>
          </p:cNvSpPr>
          <p:nvPr>
            <p:ph idx="1"/>
          </p:nvPr>
        </p:nvSpPr>
        <p:spPr/>
        <p:txBody>
          <a:bodyPr/>
          <a:p>
            <a:r>
              <a:rPr lang="en-US"/>
              <a:t>A single-cycle processor is simple to implement. However, it has multiple disadvantages, such as the cycle time being limited by the longest instruction, which is the load word (lw) instruction. </a:t>
            </a:r>
            <a:endParaRPr lang="en-US"/>
          </a:p>
          <a:p>
            <a:r>
              <a:rPr lang="en-US"/>
              <a:t>The multicycle processor solves these problems, providing higher clock speed, different instructions which use different numbers of steps (thus simpler instructions complete faster), and utilization of only one adder, which is reused for different purposes throughout the entire cycle.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Memory</a:t>
            </a:r>
            <a:endParaRPr lang="en-PH" altLang="en-US"/>
          </a:p>
        </p:txBody>
      </p:sp>
      <p:sp>
        <p:nvSpPr>
          <p:cNvPr id="5" name="Text Box 4"/>
          <p:cNvSpPr txBox="1"/>
          <p:nvPr/>
        </p:nvSpPr>
        <p:spPr>
          <a:xfrm>
            <a:off x="506730" y="1560195"/>
            <a:ext cx="4796155" cy="4799965"/>
          </a:xfrm>
          <a:prstGeom prst="rect">
            <a:avLst/>
          </a:prstGeom>
          <a:noFill/>
        </p:spPr>
        <p:txBody>
          <a:bodyPr wrap="square" rtlCol="0">
            <a:spAutoFit/>
          </a:bodyPr>
          <a:p>
            <a:r>
              <a:rPr lang="en-US"/>
              <a:t>module mem_tb;</a:t>
            </a:r>
            <a:endParaRPr lang="en-US"/>
          </a:p>
          <a:p>
            <a:r>
              <a:rPr lang="en-US"/>
              <a:t>	reg clk, we;</a:t>
            </a:r>
            <a:endParaRPr lang="en-US"/>
          </a:p>
          <a:p>
            <a:r>
              <a:rPr lang="en-US"/>
              <a:t>	reg [31:0] a, wd;</a:t>
            </a:r>
            <a:endParaRPr lang="en-US"/>
          </a:p>
          <a:p>
            <a:r>
              <a:rPr lang="en-US"/>
              <a:t>	wire [31:0] rd;</a:t>
            </a:r>
            <a:endParaRPr lang="en-US"/>
          </a:p>
          <a:p>
            <a:r>
              <a:rPr lang="en-US"/>
              <a:t>	</a:t>
            </a:r>
            <a:endParaRPr lang="en-US"/>
          </a:p>
          <a:p>
            <a:r>
              <a:rPr lang="en-US"/>
              <a:t>	mem uut(clk, we, a, wd, rd);</a:t>
            </a:r>
            <a:endParaRPr lang="en-US"/>
          </a:p>
          <a:p>
            <a:r>
              <a:rPr lang="en-US"/>
              <a:t>	</a:t>
            </a:r>
            <a:endParaRPr lang="en-US"/>
          </a:p>
          <a:p>
            <a:r>
              <a:rPr lang="en-US"/>
              <a:t>	always begin</a:t>
            </a:r>
            <a:endParaRPr lang="en-US"/>
          </a:p>
          <a:p>
            <a:r>
              <a:rPr lang="en-US"/>
              <a:t>		clk &lt;= 1; #5; clk &lt;= 0; #5;</a:t>
            </a:r>
            <a:endParaRPr lang="en-US"/>
          </a:p>
          <a:p>
            <a:r>
              <a:rPr lang="en-US"/>
              <a:t>	end</a:t>
            </a:r>
            <a:endParaRPr lang="en-US"/>
          </a:p>
          <a:p>
            <a:r>
              <a:rPr lang="en-US"/>
              <a:t>	</a:t>
            </a:r>
            <a:endParaRPr lang="en-US"/>
          </a:p>
          <a:p>
            <a:r>
              <a:rPr lang="en-US"/>
              <a:t>	initial begin</a:t>
            </a:r>
            <a:endParaRPr lang="en-US"/>
          </a:p>
          <a:p>
            <a:r>
              <a:rPr lang="en-US"/>
              <a:t>		we &lt;= 0;</a:t>
            </a:r>
            <a:endParaRPr lang="en-US"/>
          </a:p>
          <a:p>
            <a:r>
              <a:rPr lang="en-US"/>
              <a:t>		wd &lt;= 0;</a:t>
            </a:r>
            <a:endParaRPr lang="en-US"/>
          </a:p>
          <a:p>
            <a:r>
              <a:rPr lang="en-US"/>
              <a:t>	end</a:t>
            </a:r>
            <a:endParaRPr lang="en-US"/>
          </a:p>
          <a:p>
            <a:endParaRPr lang="en-US"/>
          </a:p>
          <a:p>
            <a:endParaRPr lang="en-US"/>
          </a:p>
        </p:txBody>
      </p:sp>
      <p:sp>
        <p:nvSpPr>
          <p:cNvPr id="6" name="Text Box 5"/>
          <p:cNvSpPr txBox="1"/>
          <p:nvPr/>
        </p:nvSpPr>
        <p:spPr>
          <a:xfrm>
            <a:off x="5737225" y="1421765"/>
            <a:ext cx="6202045" cy="5077460"/>
          </a:xfrm>
          <a:prstGeom prst="rect">
            <a:avLst/>
          </a:prstGeom>
          <a:noFill/>
        </p:spPr>
        <p:txBody>
          <a:bodyPr wrap="square" rtlCol="0">
            <a:spAutoFit/>
          </a:bodyPr>
          <a:p>
            <a:r>
              <a:rPr lang="en-US">
                <a:sym typeface="+mn-ea"/>
              </a:rPr>
              <a:t>	</a:t>
            </a:r>
            <a:endParaRPr lang="en-US"/>
          </a:p>
          <a:p>
            <a:r>
              <a:rPr lang="en-US">
                <a:sym typeface="+mn-ea"/>
              </a:rPr>
              <a:t>initial begin</a:t>
            </a:r>
            <a:endParaRPr lang="en-US"/>
          </a:p>
          <a:p>
            <a:r>
              <a:rPr lang="en-US">
                <a:sym typeface="+mn-ea"/>
              </a:rPr>
              <a:t>a &lt;= 10; //read memory from address 10</a:t>
            </a:r>
            <a:endParaRPr lang="en-US"/>
          </a:p>
          <a:p>
            <a:r>
              <a:rPr lang="en-US">
                <a:sym typeface="+mn-ea"/>
              </a:rPr>
              <a:t>#10;</a:t>
            </a:r>
            <a:endParaRPr lang="en-US"/>
          </a:p>
          <a:p>
            <a:r>
              <a:rPr lang="en-US">
                <a:sym typeface="+mn-ea"/>
              </a:rPr>
              <a:t>a &lt;= 25; //read memory from address 25</a:t>
            </a:r>
            <a:endParaRPr lang="en-US"/>
          </a:p>
          <a:p>
            <a:r>
              <a:rPr lang="en-US">
                <a:sym typeface="+mn-ea"/>
              </a:rPr>
              <a:t>#10;</a:t>
            </a:r>
            <a:endParaRPr lang="en-US"/>
          </a:p>
          <a:p>
            <a:r>
              <a:rPr lang="en-US">
                <a:sym typeface="+mn-ea"/>
              </a:rPr>
              <a:t>a &lt;= 25;</a:t>
            </a:r>
            <a:endParaRPr lang="en-US"/>
          </a:p>
          <a:p>
            <a:r>
              <a:rPr lang="en-US">
                <a:sym typeface="+mn-ea"/>
              </a:rPr>
              <a:t>we &lt;= 1;</a:t>
            </a:r>
            <a:endParaRPr lang="en-US"/>
          </a:p>
          <a:p>
            <a:r>
              <a:rPr lang="en-US">
                <a:sym typeface="+mn-ea"/>
              </a:rPr>
              <a:t>wd &lt;= 32'habcd1234; //write abcd1234 to address 25 </a:t>
            </a:r>
            <a:endParaRPr lang="en-US"/>
          </a:p>
          <a:p>
            <a:r>
              <a:rPr lang="en-US">
                <a:sym typeface="+mn-ea"/>
              </a:rPr>
              <a:t>#10;</a:t>
            </a:r>
            <a:endParaRPr lang="en-US"/>
          </a:p>
          <a:p>
            <a:r>
              <a:rPr lang="en-US">
                <a:sym typeface="+mn-ea"/>
              </a:rPr>
              <a:t>we &lt;= 0;</a:t>
            </a:r>
            <a:endParaRPr lang="en-US"/>
          </a:p>
          <a:p>
            <a:r>
              <a:rPr lang="en-US">
                <a:sym typeface="+mn-ea"/>
              </a:rPr>
              <a:t>a &lt;= 5; //read memory from address 5</a:t>
            </a:r>
            <a:endParaRPr lang="en-US"/>
          </a:p>
          <a:p>
            <a:r>
              <a:rPr lang="en-US">
                <a:sym typeface="+mn-ea"/>
              </a:rPr>
              <a:t>#10;</a:t>
            </a:r>
            <a:endParaRPr lang="en-US"/>
          </a:p>
          <a:p>
            <a:r>
              <a:rPr lang="en-US">
                <a:sym typeface="+mn-ea"/>
              </a:rPr>
              <a:t>a &lt;= 25; //read memory from address 25</a:t>
            </a:r>
            <a:endParaRPr lang="en-US"/>
          </a:p>
          <a:p>
            <a:r>
              <a:rPr lang="en-US">
                <a:sym typeface="+mn-ea"/>
              </a:rPr>
              <a:t>#10;</a:t>
            </a:r>
            <a:endParaRPr lang="en-US"/>
          </a:p>
          <a:p>
            <a:r>
              <a:rPr lang="en-US">
                <a:sym typeface="+mn-ea"/>
              </a:rPr>
              <a:t>$stop;</a:t>
            </a:r>
            <a:endParaRPr lang="en-US">
              <a:sym typeface="+mn-ea"/>
            </a:endParaRPr>
          </a:p>
          <a:p>
            <a:r>
              <a:rPr lang="en-US">
                <a:sym typeface="+mn-ea"/>
              </a:rPr>
              <a:t>end</a:t>
            </a:r>
            <a:endParaRPr lang="en-US"/>
          </a:p>
          <a:p>
            <a:r>
              <a:rPr lang="en-US">
                <a:sym typeface="+mn-ea"/>
              </a:rPr>
              <a:t>endmodule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of Memory</a:t>
            </a:r>
            <a:endParaRPr lang="en-PH" altLang="en-US"/>
          </a:p>
        </p:txBody>
      </p:sp>
      <p:pic>
        <p:nvPicPr>
          <p:cNvPr id="4" name="Content Placeholder 3"/>
          <p:cNvPicPr>
            <a:picLocks noChangeAspect="1"/>
          </p:cNvPicPr>
          <p:nvPr>
            <p:ph idx="1"/>
          </p:nvPr>
        </p:nvPicPr>
        <p:blipFill>
          <a:blip r:embed="rId1"/>
          <a:stretch>
            <a:fillRect/>
          </a:stretch>
        </p:blipFill>
        <p:spPr>
          <a:xfrm>
            <a:off x="1551305" y="2351405"/>
            <a:ext cx="9089390" cy="21545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REGISTER</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014075"/>
            <a:ext cx="8911687" cy="1280890"/>
          </a:xfrm>
        </p:spPr>
        <p:txBody>
          <a:bodyPr>
            <a:normAutofit/>
          </a:bodyPr>
          <a:lstStyle/>
          <a:p>
            <a:r>
              <a:rPr lang="en-PH" sz="4400" dirty="0" smtClean="0"/>
              <a:t>Register:</a:t>
            </a:r>
            <a:endParaRPr lang="en-PH" sz="4400" dirty="0"/>
          </a:p>
        </p:txBody>
      </p:sp>
      <p:sp>
        <p:nvSpPr>
          <p:cNvPr id="3" name="Content Placeholder 2"/>
          <p:cNvSpPr>
            <a:spLocks noGrp="1"/>
          </p:cNvSpPr>
          <p:nvPr>
            <p:ph idx="1"/>
          </p:nvPr>
        </p:nvSpPr>
        <p:spPr>
          <a:xfrm>
            <a:off x="2592925" y="2563906"/>
            <a:ext cx="8915400" cy="3777622"/>
          </a:xfrm>
        </p:spPr>
        <p:txBody>
          <a:bodyPr>
            <a:normAutofit/>
          </a:bodyPr>
          <a:lstStyle/>
          <a:p>
            <a:r>
              <a:rPr lang="en-PH" sz="2400" dirty="0"/>
              <a:t>A register </a:t>
            </a:r>
            <a:r>
              <a:rPr lang="en-PH" sz="2400" dirty="0" smtClean="0"/>
              <a:t>is a </a:t>
            </a:r>
            <a:r>
              <a:rPr lang="en-PH" sz="2400" dirty="0"/>
              <a:t>quick-access storage location for a </a:t>
            </a:r>
            <a:r>
              <a:rPr lang="en-PH" sz="2400" dirty="0" smtClean="0"/>
              <a:t>processor</a:t>
            </a:r>
            <a:endParaRPr lang="en-PH" sz="2400" dirty="0" smtClean="0"/>
          </a:p>
          <a:p>
            <a:r>
              <a:rPr lang="en-PH" sz="2400" dirty="0"/>
              <a:t>U</a:t>
            </a:r>
            <a:r>
              <a:rPr lang="en-PH" sz="2400" dirty="0" smtClean="0"/>
              <a:t>sually </a:t>
            </a:r>
            <a:r>
              <a:rPr lang="en-PH" sz="2400" dirty="0"/>
              <a:t>comprises of a small amount of storage, and each of these storage parts may be </a:t>
            </a:r>
            <a:r>
              <a:rPr lang="en-PH" sz="2400" dirty="0" smtClean="0"/>
              <a:t>either read-only </a:t>
            </a:r>
            <a:r>
              <a:rPr lang="en-PH" sz="2400" dirty="0"/>
              <a:t>or </a:t>
            </a:r>
            <a:r>
              <a:rPr lang="en-PH" sz="2400" dirty="0" smtClean="0"/>
              <a:t>write-only</a:t>
            </a:r>
            <a:endParaRPr lang="en-PH" sz="2400" dirty="0"/>
          </a:p>
          <a:p>
            <a:r>
              <a:rPr lang="en-PH" sz="2400" dirty="0"/>
              <a:t>Registers are able to store light data for an amount of time, and can serve as </a:t>
            </a:r>
            <a:r>
              <a:rPr lang="en-PH" sz="2400" dirty="0" smtClean="0"/>
              <a:t>an interface </a:t>
            </a:r>
            <a:r>
              <a:rPr lang="en-PH" sz="2400" dirty="0"/>
              <a:t>which allows the CPU to communicate with the I/O and memory </a:t>
            </a:r>
            <a:r>
              <a:rPr lang="en-PH" sz="2400" dirty="0" smtClean="0"/>
              <a:t>components</a:t>
            </a:r>
            <a:endParaRPr lang="en-PH" sz="2400" dirty="0"/>
          </a:p>
          <a:p>
            <a:pPr marL="0" indent="0">
              <a:buNone/>
            </a:pPr>
            <a:endParaRPr lang="en-PH"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490" y="261039"/>
            <a:ext cx="9436122" cy="801279"/>
          </a:xfrm>
        </p:spPr>
        <p:txBody>
          <a:bodyPr>
            <a:normAutofit fontScale="90000"/>
          </a:bodyPr>
          <a:lstStyle/>
          <a:p>
            <a:r>
              <a:rPr lang="en-PH" sz="2300" dirty="0"/>
              <a:t>To demonstrate the flow of processes of a register, a flowchart is illustrated below:</a:t>
            </a:r>
            <a:br>
              <a:rPr lang="en-PH" sz="2300" dirty="0"/>
            </a:br>
            <a:endParaRPr lang="en-PH" sz="2300"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832412" y="1062038"/>
            <a:ext cx="5136776" cy="4849812"/>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407" y="220699"/>
            <a:ext cx="8911687" cy="532336"/>
          </a:xfrm>
        </p:spPr>
        <p:txBody>
          <a:bodyPr>
            <a:normAutofit fontScale="90000"/>
          </a:bodyPr>
          <a:lstStyle/>
          <a:p>
            <a:r>
              <a:rPr lang="en-PH" sz="2300" dirty="0"/>
              <a:t>The Register Set</a:t>
            </a:r>
            <a:br>
              <a:rPr lang="en-PH" sz="2300" dirty="0"/>
            </a:br>
            <a:endParaRPr lang="en-PH" sz="2300" dirty="0"/>
          </a:p>
        </p:txBody>
      </p:sp>
      <p:sp>
        <p:nvSpPr>
          <p:cNvPr id="3" name="Content Placeholder 2"/>
          <p:cNvSpPr>
            <a:spLocks noGrp="1"/>
          </p:cNvSpPr>
          <p:nvPr>
            <p:ph idx="1"/>
          </p:nvPr>
        </p:nvSpPr>
        <p:spPr>
          <a:xfrm>
            <a:off x="2212694" y="753035"/>
            <a:ext cx="8915400" cy="3777622"/>
          </a:xfrm>
        </p:spPr>
        <p:txBody>
          <a:bodyPr/>
          <a:lstStyle/>
          <a:p>
            <a:r>
              <a:rPr lang="en-PH" dirty="0"/>
              <a:t>The MIPS architecture defines 32 registers. Each register has a name and a </a:t>
            </a:r>
            <a:r>
              <a:rPr lang="en-PH" dirty="0" smtClean="0"/>
              <a:t>number ranging </a:t>
            </a:r>
            <a:r>
              <a:rPr lang="en-PH" dirty="0"/>
              <a:t>from 0 to 31. The following table lists the name, number, and use for each register</a:t>
            </a:r>
            <a:r>
              <a:rPr lang="en-PH" dirty="0" smtClean="0"/>
              <a:t>. $</a:t>
            </a:r>
            <a:r>
              <a:rPr lang="en-PH" dirty="0"/>
              <a:t>0 always contains the value 0 because this </a:t>
            </a:r>
            <a:r>
              <a:rPr lang="en-PH"/>
              <a:t>constant </a:t>
            </a:r>
            <a:r>
              <a:rPr lang="en-PH" smtClean="0"/>
              <a:t>is </a:t>
            </a:r>
            <a:r>
              <a:rPr lang="en-PH" dirty="0"/>
              <a:t>frequently used in </a:t>
            </a:r>
            <a:r>
              <a:rPr lang="en-PH" dirty="0" smtClean="0"/>
              <a:t>computer programs</a:t>
            </a:r>
            <a:r>
              <a:rPr lang="en-PH" dirty="0"/>
              <a:t>.</a:t>
            </a:r>
            <a:endParaRPr lang="en-PH" dirty="0"/>
          </a:p>
          <a:p>
            <a:endParaRPr lang="en-PH"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51081" y="2113961"/>
            <a:ext cx="6590460" cy="446165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291601"/>
            <a:ext cx="3045107" cy="468420"/>
          </a:xfrm>
        </p:spPr>
        <p:txBody>
          <a:bodyPr>
            <a:normAutofit fontScale="90000"/>
          </a:bodyPr>
          <a:lstStyle/>
          <a:p>
            <a:pPr algn="r"/>
            <a:r>
              <a:rPr lang="en-PH" sz="2800" dirty="0" smtClean="0"/>
              <a:t>Code for Register : </a:t>
            </a:r>
            <a:endParaRPr lang="en-PH" sz="2800" dirty="0"/>
          </a:p>
        </p:txBody>
      </p:sp>
      <p:sp>
        <p:nvSpPr>
          <p:cNvPr id="3" name="Content Placeholder 2"/>
          <p:cNvSpPr>
            <a:spLocks noGrp="1"/>
          </p:cNvSpPr>
          <p:nvPr>
            <p:ph idx="1"/>
          </p:nvPr>
        </p:nvSpPr>
        <p:spPr>
          <a:xfrm>
            <a:off x="2589212" y="760021"/>
            <a:ext cx="8915400" cy="5925787"/>
          </a:xfrm>
        </p:spPr>
        <p:txBody>
          <a:bodyPr/>
          <a:lstStyle/>
          <a:p>
            <a:r>
              <a:rPr lang="en-PH" dirty="0"/>
              <a:t>m</a:t>
            </a:r>
            <a:r>
              <a:rPr lang="en-PH" dirty="0" smtClean="0"/>
              <a:t>odule </a:t>
            </a:r>
            <a:r>
              <a:rPr lang="en-PH" dirty="0" err="1" smtClean="0"/>
              <a:t>regfile</a:t>
            </a:r>
            <a:r>
              <a:rPr lang="en-PH" dirty="0"/>
              <a:t> </a:t>
            </a:r>
            <a:r>
              <a:rPr lang="en-PH" dirty="0" smtClean="0"/>
              <a:t>(input </a:t>
            </a:r>
            <a:r>
              <a:rPr lang="en-PH" dirty="0" err="1" smtClean="0"/>
              <a:t>clk</a:t>
            </a:r>
            <a:r>
              <a:rPr lang="en-PH" dirty="0" smtClean="0"/>
              <a:t>,</a:t>
            </a:r>
            <a:endParaRPr lang="en-PH" dirty="0" smtClean="0"/>
          </a:p>
          <a:p>
            <a:pPr marL="0" indent="0">
              <a:buNone/>
            </a:pPr>
            <a:r>
              <a:rPr lang="en-PH" dirty="0" smtClean="0"/>
              <a:t>                                input we3,</a:t>
            </a:r>
            <a:endParaRPr lang="en-PH" dirty="0" smtClean="0"/>
          </a:p>
          <a:p>
            <a:pPr marL="0" indent="0">
              <a:buNone/>
            </a:pPr>
            <a:r>
              <a:rPr lang="en-PH" dirty="0"/>
              <a:t> </a:t>
            </a:r>
            <a:r>
              <a:rPr lang="en-PH" dirty="0" smtClean="0"/>
              <a:t>                               input [4:0] ra1, ra2, ra3,</a:t>
            </a:r>
            <a:endParaRPr lang="en-PH" dirty="0" smtClean="0"/>
          </a:p>
          <a:p>
            <a:pPr marL="0" indent="0">
              <a:buNone/>
            </a:pPr>
            <a:r>
              <a:rPr lang="en-PH" dirty="0"/>
              <a:t>	</a:t>
            </a:r>
            <a:r>
              <a:rPr lang="en-PH" dirty="0" smtClean="0"/>
              <a:t>			   input [31:0] wd3,</a:t>
            </a:r>
            <a:endParaRPr lang="en-PH" dirty="0" smtClean="0"/>
          </a:p>
          <a:p>
            <a:pPr marL="0" indent="0">
              <a:buNone/>
            </a:pPr>
            <a:r>
              <a:rPr lang="en-PH" dirty="0"/>
              <a:t> </a:t>
            </a:r>
            <a:r>
              <a:rPr lang="en-PH" dirty="0" smtClean="0"/>
              <a:t>                               output [31:0] rd1, rd2);</a:t>
            </a:r>
            <a:endParaRPr lang="en-PH" dirty="0" smtClean="0"/>
          </a:p>
          <a:p>
            <a:pPr marL="0" indent="0">
              <a:buNone/>
            </a:pPr>
            <a:endParaRPr lang="en-PH" dirty="0"/>
          </a:p>
          <a:p>
            <a:pPr marL="0" indent="0">
              <a:buNone/>
            </a:pPr>
            <a:r>
              <a:rPr lang="en-PH" dirty="0" err="1" smtClean="0"/>
              <a:t>reg</a:t>
            </a:r>
            <a:r>
              <a:rPr lang="en-PH" dirty="0"/>
              <a:t> </a:t>
            </a:r>
            <a:r>
              <a:rPr lang="en-PH" dirty="0" smtClean="0"/>
              <a:t>[31:0] </a:t>
            </a:r>
            <a:r>
              <a:rPr lang="en-PH" dirty="0" err="1" smtClean="0"/>
              <a:t>rf</a:t>
            </a:r>
            <a:r>
              <a:rPr lang="en-PH" dirty="0"/>
              <a:t> </a:t>
            </a:r>
            <a:r>
              <a:rPr lang="en-PH" dirty="0" smtClean="0"/>
              <a:t>[31:0];</a:t>
            </a:r>
            <a:endParaRPr lang="en-PH" dirty="0" smtClean="0"/>
          </a:p>
          <a:p>
            <a:pPr marL="0" indent="0">
              <a:buNone/>
            </a:pPr>
            <a:r>
              <a:rPr lang="en-PH" dirty="0"/>
              <a:t>a</a:t>
            </a:r>
            <a:r>
              <a:rPr lang="en-PH" dirty="0" smtClean="0"/>
              <a:t>lways @ (</a:t>
            </a:r>
            <a:r>
              <a:rPr lang="en-PH" dirty="0" err="1" smtClean="0"/>
              <a:t>posedge</a:t>
            </a:r>
            <a:r>
              <a:rPr lang="en-PH" dirty="0" smtClean="0"/>
              <a:t> </a:t>
            </a:r>
            <a:r>
              <a:rPr lang="en-PH" dirty="0" err="1" smtClean="0"/>
              <a:t>clk</a:t>
            </a:r>
            <a:r>
              <a:rPr lang="en-PH" dirty="0" smtClean="0"/>
              <a:t>)</a:t>
            </a:r>
            <a:endParaRPr lang="en-PH" dirty="0" smtClean="0"/>
          </a:p>
          <a:p>
            <a:pPr marL="0" indent="0">
              <a:buNone/>
            </a:pPr>
            <a:r>
              <a:rPr lang="en-PH" dirty="0"/>
              <a:t>	</a:t>
            </a:r>
            <a:r>
              <a:rPr lang="en-PH" dirty="0" smtClean="0"/>
              <a:t>if (we3)</a:t>
            </a:r>
            <a:endParaRPr lang="en-PH" dirty="0" smtClean="0"/>
          </a:p>
          <a:p>
            <a:pPr marL="0" indent="0">
              <a:buNone/>
            </a:pPr>
            <a:r>
              <a:rPr lang="en-PH" dirty="0"/>
              <a:t>	</a:t>
            </a:r>
            <a:r>
              <a:rPr lang="en-PH" dirty="0" smtClean="0"/>
              <a:t>	</a:t>
            </a:r>
            <a:r>
              <a:rPr lang="en-PH" dirty="0" err="1" smtClean="0"/>
              <a:t>rf</a:t>
            </a:r>
            <a:r>
              <a:rPr lang="en-PH" dirty="0" smtClean="0"/>
              <a:t>[wa3] &lt;= wd3;</a:t>
            </a:r>
            <a:endParaRPr lang="en-PH" dirty="0" smtClean="0"/>
          </a:p>
          <a:p>
            <a:pPr marL="0" indent="0">
              <a:buNone/>
            </a:pPr>
            <a:r>
              <a:rPr lang="en-PH" dirty="0"/>
              <a:t>a</a:t>
            </a:r>
            <a:r>
              <a:rPr lang="en-PH" dirty="0" smtClean="0"/>
              <a:t>ssign rd1 = (ra1 != 0) ? </a:t>
            </a:r>
            <a:r>
              <a:rPr lang="en-PH" dirty="0" err="1" smtClean="0"/>
              <a:t>rf</a:t>
            </a:r>
            <a:r>
              <a:rPr lang="en-PH" dirty="0" smtClean="0"/>
              <a:t>[ra1]:0;</a:t>
            </a:r>
            <a:endParaRPr lang="en-PH" dirty="0" smtClean="0"/>
          </a:p>
          <a:p>
            <a:pPr marL="0" indent="0">
              <a:buNone/>
            </a:pPr>
            <a:r>
              <a:rPr lang="en-PH" dirty="0" smtClean="0"/>
              <a:t>assign rd2 = (ra2 != 0) ? </a:t>
            </a:r>
            <a:r>
              <a:rPr lang="en-PH" dirty="0" err="1"/>
              <a:t>r</a:t>
            </a:r>
            <a:r>
              <a:rPr lang="en-PH" dirty="0" err="1" smtClean="0"/>
              <a:t>f</a:t>
            </a:r>
            <a:r>
              <a:rPr lang="en-PH" dirty="0" smtClean="0"/>
              <a:t>[ra2]:0;</a:t>
            </a:r>
            <a:endParaRPr lang="en-PH" dirty="0" smtClean="0"/>
          </a:p>
          <a:p>
            <a:pPr marL="0" indent="0">
              <a:buNone/>
            </a:pPr>
            <a:r>
              <a:rPr lang="en-PH" dirty="0" err="1" smtClean="0"/>
              <a:t>endmodule</a:t>
            </a:r>
            <a:endParaRPr lang="en-PH"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4" y="208475"/>
            <a:ext cx="3657208" cy="456544"/>
          </a:xfrm>
        </p:spPr>
        <p:txBody>
          <a:bodyPr>
            <a:normAutofit fontScale="90000"/>
          </a:bodyPr>
          <a:lstStyle/>
          <a:p>
            <a:r>
              <a:rPr lang="en-PH" sz="2500" dirty="0" err="1" smtClean="0"/>
              <a:t>Testbench</a:t>
            </a:r>
            <a:r>
              <a:rPr lang="en-PH" sz="2500" dirty="0" smtClean="0"/>
              <a:t> for Register:</a:t>
            </a:r>
            <a:endParaRPr lang="en-PH" sz="2500" dirty="0"/>
          </a:p>
        </p:txBody>
      </p:sp>
      <p:sp>
        <p:nvSpPr>
          <p:cNvPr id="3" name="Content Placeholder 2"/>
          <p:cNvSpPr>
            <a:spLocks noGrp="1"/>
          </p:cNvSpPr>
          <p:nvPr>
            <p:ph idx="1"/>
          </p:nvPr>
        </p:nvSpPr>
        <p:spPr>
          <a:xfrm>
            <a:off x="2589212" y="665019"/>
            <a:ext cx="8915400" cy="6032664"/>
          </a:xfrm>
        </p:spPr>
        <p:txBody>
          <a:bodyPr>
            <a:noAutofit/>
          </a:bodyPr>
          <a:lstStyle/>
          <a:p>
            <a:pPr marL="0" indent="0">
              <a:buNone/>
            </a:pPr>
            <a:r>
              <a:rPr lang="en-PH" dirty="0"/>
              <a:t>`timescale 1 ns / 1 ns</a:t>
            </a:r>
            <a:endParaRPr lang="en-PH" dirty="0"/>
          </a:p>
          <a:p>
            <a:pPr marL="0" indent="0">
              <a:buNone/>
            </a:pPr>
            <a:r>
              <a:rPr lang="en-PH" dirty="0" smtClean="0"/>
              <a:t>module </a:t>
            </a:r>
            <a:r>
              <a:rPr lang="en-PH" dirty="0" err="1"/>
              <a:t>register_file_tst</a:t>
            </a:r>
            <a:r>
              <a:rPr lang="en-PH" dirty="0"/>
              <a:t>();</a:t>
            </a:r>
            <a:endParaRPr lang="en-PH" dirty="0"/>
          </a:p>
          <a:p>
            <a:pPr marL="0" indent="0">
              <a:buNone/>
            </a:pPr>
            <a:endParaRPr lang="en-PH" dirty="0" smtClean="0"/>
          </a:p>
          <a:p>
            <a:pPr marL="0" indent="0">
              <a:buNone/>
            </a:pPr>
            <a:r>
              <a:rPr lang="en-PH" dirty="0" err="1" smtClean="0"/>
              <a:t>reg</a:t>
            </a:r>
            <a:r>
              <a:rPr lang="en-PH" dirty="0" smtClean="0"/>
              <a:t> </a:t>
            </a:r>
            <a:r>
              <a:rPr lang="en-PH" dirty="0" err="1"/>
              <a:t>clk</a:t>
            </a:r>
            <a:r>
              <a:rPr lang="en-PH" dirty="0"/>
              <a:t>, we3;</a:t>
            </a:r>
            <a:endParaRPr lang="en-PH" dirty="0"/>
          </a:p>
          <a:p>
            <a:pPr marL="0" indent="0">
              <a:buNone/>
            </a:pPr>
            <a:r>
              <a:rPr lang="en-PH" dirty="0" err="1"/>
              <a:t>reg</a:t>
            </a:r>
            <a:r>
              <a:rPr lang="en-PH" dirty="0"/>
              <a:t> [4:0] a1, a2,a3;</a:t>
            </a:r>
            <a:endParaRPr lang="en-PH" dirty="0"/>
          </a:p>
          <a:p>
            <a:pPr marL="0" indent="0">
              <a:buNone/>
            </a:pPr>
            <a:r>
              <a:rPr lang="en-PH" dirty="0" err="1"/>
              <a:t>reg</a:t>
            </a:r>
            <a:r>
              <a:rPr lang="en-PH" dirty="0"/>
              <a:t> [31:0] wd3;</a:t>
            </a:r>
            <a:endParaRPr lang="en-PH" dirty="0"/>
          </a:p>
          <a:p>
            <a:pPr marL="0" indent="0">
              <a:buNone/>
            </a:pPr>
            <a:r>
              <a:rPr lang="en-PH" dirty="0"/>
              <a:t>wire [31:0] rd1, rd2;</a:t>
            </a:r>
            <a:endParaRPr lang="en-PH" dirty="0"/>
          </a:p>
          <a:p>
            <a:endParaRPr lang="en-PH" dirty="0"/>
          </a:p>
          <a:p>
            <a:pPr marL="0" indent="0">
              <a:buNone/>
            </a:pPr>
            <a:r>
              <a:rPr lang="en-PH" dirty="0" err="1"/>
              <a:t>register_file</a:t>
            </a:r>
            <a:r>
              <a:rPr lang="en-PH" dirty="0"/>
              <a:t> UUT (</a:t>
            </a:r>
            <a:r>
              <a:rPr lang="en-PH" dirty="0" err="1"/>
              <a:t>clk</a:t>
            </a:r>
            <a:r>
              <a:rPr lang="en-PH" dirty="0"/>
              <a:t>, we3,a1,a2, a3,wd3, rd1, rd2);</a:t>
            </a:r>
            <a:endParaRPr lang="en-PH" dirty="0"/>
          </a:p>
          <a:p>
            <a:pPr marL="0" indent="0">
              <a:buNone/>
            </a:pPr>
            <a:endParaRPr lang="en-PH" dirty="0"/>
          </a:p>
          <a:p>
            <a:pPr marL="0" indent="0">
              <a:buNone/>
            </a:pPr>
            <a:r>
              <a:rPr lang="en-PH" dirty="0"/>
              <a:t>initial begin</a:t>
            </a:r>
            <a:endParaRPr lang="en-PH" dirty="0"/>
          </a:p>
          <a:p>
            <a:pPr marL="0" indent="0">
              <a:buNone/>
            </a:pPr>
            <a:r>
              <a:rPr lang="en-PH" dirty="0"/>
              <a:t>wd3 =32'b0;</a:t>
            </a:r>
            <a:endParaRPr lang="en-PH" dirty="0"/>
          </a:p>
          <a:p>
            <a:pPr marL="0" indent="0">
              <a:buNone/>
            </a:pPr>
            <a:r>
              <a:rPr lang="en-PH" dirty="0"/>
              <a:t>a1 = 5'b0;</a:t>
            </a:r>
            <a:endParaRPr lang="en-PH" dirty="0"/>
          </a:p>
          <a:p>
            <a:pPr marL="0" indent="0">
              <a:buNone/>
            </a:pPr>
            <a:r>
              <a:rPr lang="en-PH" dirty="0"/>
              <a:t>a2 = 5'b0;</a:t>
            </a:r>
            <a:endParaRPr lang="en-PH" dirty="0"/>
          </a:p>
          <a:p>
            <a:pPr marL="0" indent="0">
              <a:buNone/>
            </a:pPr>
            <a:r>
              <a:rPr lang="en-PH" dirty="0"/>
              <a:t>a3 = 5'b0</a:t>
            </a:r>
            <a:r>
              <a:rPr lang="en-PH" dirty="0" smtClean="0"/>
              <a:t>;</a:t>
            </a:r>
            <a:endParaRPr lang="en-PH"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78130"/>
            <a:ext cx="8915400" cy="5733092"/>
          </a:xfrm>
        </p:spPr>
        <p:txBody>
          <a:bodyPr numCol="2">
            <a:noAutofit/>
          </a:bodyPr>
          <a:lstStyle/>
          <a:p>
            <a:pPr marL="0" indent="0">
              <a:buNone/>
            </a:pPr>
            <a:r>
              <a:rPr lang="en-PH" sz="1300" dirty="0"/>
              <a:t>we3 = 1'b0;</a:t>
            </a:r>
            <a:endParaRPr lang="en-PH" sz="1300" dirty="0"/>
          </a:p>
          <a:p>
            <a:pPr marL="0" indent="0">
              <a:buNone/>
            </a:pPr>
            <a:r>
              <a:rPr lang="en-PH" sz="1300" dirty="0" err="1"/>
              <a:t>clk</a:t>
            </a:r>
            <a:r>
              <a:rPr lang="en-PH" sz="1300" dirty="0"/>
              <a:t> = 1'b0;</a:t>
            </a:r>
            <a:endParaRPr lang="en-PH" sz="1300" dirty="0"/>
          </a:p>
          <a:p>
            <a:pPr marL="0" indent="0">
              <a:buNone/>
            </a:pPr>
            <a:endParaRPr lang="en-PH" sz="1300" dirty="0"/>
          </a:p>
          <a:p>
            <a:pPr marL="0" indent="0">
              <a:buNone/>
            </a:pPr>
            <a:r>
              <a:rPr lang="en-PH" sz="1300" dirty="0"/>
              <a:t>#100</a:t>
            </a:r>
            <a:endParaRPr lang="en-PH" sz="1300" dirty="0"/>
          </a:p>
          <a:p>
            <a:pPr marL="0" indent="0">
              <a:buNone/>
            </a:pPr>
            <a:endParaRPr lang="en-PH" sz="1300" dirty="0"/>
          </a:p>
          <a:p>
            <a:pPr marL="0" indent="0">
              <a:buNone/>
            </a:pPr>
            <a:r>
              <a:rPr lang="en-PH" sz="1300" dirty="0"/>
              <a:t>we3=1'b1;</a:t>
            </a:r>
            <a:endParaRPr lang="en-PH" sz="1300" dirty="0"/>
          </a:p>
          <a:p>
            <a:endParaRPr lang="en-PH" sz="1300" dirty="0"/>
          </a:p>
          <a:p>
            <a:pPr marL="0" indent="0">
              <a:buNone/>
            </a:pPr>
            <a:r>
              <a:rPr lang="en-PH" sz="1300" dirty="0"/>
              <a:t>#20</a:t>
            </a:r>
            <a:endParaRPr lang="en-PH" sz="1300" dirty="0"/>
          </a:p>
          <a:p>
            <a:endParaRPr lang="en-PH" sz="1300" dirty="0"/>
          </a:p>
          <a:p>
            <a:pPr marL="0" indent="0">
              <a:buNone/>
            </a:pPr>
            <a:r>
              <a:rPr lang="en-PH" sz="1300" dirty="0"/>
              <a:t>wd3=32'habcd_efab;</a:t>
            </a:r>
            <a:endParaRPr lang="en-PH" sz="1300" dirty="0"/>
          </a:p>
          <a:p>
            <a:pPr marL="0" indent="0">
              <a:buNone/>
            </a:pPr>
            <a:r>
              <a:rPr lang="en-PH" sz="1300" dirty="0"/>
              <a:t>a1=5'h0;</a:t>
            </a:r>
            <a:endParaRPr lang="en-PH" sz="1300" dirty="0"/>
          </a:p>
          <a:p>
            <a:pPr marL="0" indent="0">
              <a:buNone/>
            </a:pPr>
            <a:r>
              <a:rPr lang="en-PH" sz="1300" dirty="0"/>
              <a:t>a2=5'h0;</a:t>
            </a:r>
            <a:endParaRPr lang="en-PH" sz="1300" dirty="0"/>
          </a:p>
          <a:p>
            <a:pPr marL="0" indent="0">
              <a:buNone/>
            </a:pPr>
            <a:r>
              <a:rPr lang="en-PH" sz="1300" dirty="0"/>
              <a:t>a3=5'h1;</a:t>
            </a:r>
            <a:endParaRPr lang="en-PH" sz="1300" dirty="0"/>
          </a:p>
          <a:p>
            <a:endParaRPr lang="en-PH" sz="1300" dirty="0"/>
          </a:p>
          <a:p>
            <a:pPr marL="0" indent="0">
              <a:buNone/>
            </a:pPr>
            <a:r>
              <a:rPr lang="en-PH" sz="1300" dirty="0"/>
              <a:t>#20</a:t>
            </a:r>
            <a:endParaRPr lang="en-PH" sz="1300" dirty="0"/>
          </a:p>
          <a:p>
            <a:endParaRPr lang="en-PH" sz="1300" dirty="0"/>
          </a:p>
          <a:p>
            <a:pPr marL="0" indent="0">
              <a:buNone/>
            </a:pPr>
            <a:r>
              <a:rPr lang="en-PH" sz="1300" dirty="0"/>
              <a:t>wd3=32'h0123_4567;</a:t>
            </a:r>
            <a:endParaRPr lang="en-PH" sz="1300" dirty="0"/>
          </a:p>
          <a:p>
            <a:pPr marL="0" indent="0">
              <a:buNone/>
            </a:pPr>
            <a:r>
              <a:rPr lang="en-PH" sz="1300" dirty="0"/>
              <a:t>a1=5'h1;</a:t>
            </a:r>
            <a:endParaRPr lang="en-PH" sz="1300" dirty="0"/>
          </a:p>
          <a:p>
            <a:pPr marL="0" indent="0">
              <a:buNone/>
            </a:pPr>
            <a:r>
              <a:rPr lang="en-PH" sz="1300" dirty="0"/>
              <a:t>a2=5'h0;</a:t>
            </a:r>
            <a:endParaRPr lang="en-PH" sz="1300" dirty="0"/>
          </a:p>
          <a:p>
            <a:pPr marL="0" indent="0">
              <a:buNone/>
            </a:pPr>
            <a:r>
              <a:rPr lang="en-PH" sz="1300" dirty="0"/>
              <a:t>a3=5'h2;</a:t>
            </a:r>
            <a:endParaRPr lang="en-PH" sz="1300" dirty="0"/>
          </a:p>
          <a:p>
            <a:endParaRPr lang="en-PH" sz="1300" dirty="0"/>
          </a:p>
          <a:p>
            <a:pPr marL="0" indent="0">
              <a:buNone/>
            </a:pPr>
            <a:r>
              <a:rPr lang="en-PH" sz="1300" dirty="0"/>
              <a:t>#20</a:t>
            </a:r>
            <a:endParaRPr lang="en-PH" sz="1300" dirty="0"/>
          </a:p>
          <a:p>
            <a:pPr marL="0" indent="0">
              <a:buNone/>
            </a:pPr>
            <a:r>
              <a:rPr lang="en-PH" sz="1300" dirty="0"/>
              <a:t>wd3=32'hcccc_cccc;</a:t>
            </a:r>
            <a:endParaRPr lang="en-PH" sz="1300" dirty="0"/>
          </a:p>
          <a:p>
            <a:pPr marL="0" indent="0">
              <a:buNone/>
            </a:pPr>
            <a:r>
              <a:rPr lang="en-PH" sz="1300" dirty="0"/>
              <a:t>a1=5'h2;</a:t>
            </a:r>
            <a:endParaRPr lang="en-PH" sz="1300" dirty="0"/>
          </a:p>
          <a:p>
            <a:pPr marL="0" indent="0">
              <a:buNone/>
            </a:pPr>
            <a:r>
              <a:rPr lang="en-PH" sz="1300" dirty="0"/>
              <a:t>a2=5'h1;</a:t>
            </a:r>
            <a:endParaRPr lang="en-PH" sz="1300" dirty="0"/>
          </a:p>
          <a:p>
            <a:pPr marL="0" indent="0">
              <a:buNone/>
            </a:pPr>
            <a:r>
              <a:rPr lang="en-PH" sz="1300" dirty="0"/>
              <a:t>a3=5'h3;</a:t>
            </a:r>
            <a:endParaRPr lang="en-PH" sz="1300" dirty="0"/>
          </a:p>
          <a:p>
            <a:pPr marL="0" indent="0">
              <a:buNone/>
            </a:pPr>
            <a:endParaRPr lang="en-PH" sz="1300" dirty="0"/>
          </a:p>
          <a:p>
            <a:pPr marL="0" indent="0">
              <a:buNone/>
            </a:pPr>
            <a:r>
              <a:rPr lang="en-PH" sz="1300" dirty="0"/>
              <a:t>#20</a:t>
            </a:r>
            <a:endParaRPr lang="en-PH" sz="1300" dirty="0"/>
          </a:p>
          <a:p>
            <a:pPr marL="0" indent="0">
              <a:buNone/>
            </a:pPr>
            <a:r>
              <a:rPr lang="en-PH" sz="1300" dirty="0"/>
              <a:t>wd3=32'h3333_4567;</a:t>
            </a:r>
            <a:endParaRPr lang="en-PH" sz="1300" dirty="0"/>
          </a:p>
          <a:p>
            <a:pPr marL="0" indent="0">
              <a:buNone/>
            </a:pPr>
            <a:r>
              <a:rPr lang="en-PH" sz="1300" dirty="0"/>
              <a:t>a1=5'h2;</a:t>
            </a:r>
            <a:endParaRPr lang="en-PH" sz="1300" dirty="0"/>
          </a:p>
          <a:p>
            <a:pPr marL="0" indent="0">
              <a:buNone/>
            </a:pPr>
            <a:r>
              <a:rPr lang="en-PH" sz="1300" dirty="0"/>
              <a:t>a2=5'h3;</a:t>
            </a:r>
            <a:endParaRPr lang="en-PH" sz="1300" dirty="0"/>
          </a:p>
          <a:p>
            <a:pPr marL="0" indent="0">
              <a:buNone/>
            </a:pPr>
            <a:r>
              <a:rPr lang="en-PH" sz="1300" dirty="0"/>
              <a:t>a3=5'h1;</a:t>
            </a:r>
            <a:endParaRPr lang="en-PH" sz="1300" dirty="0"/>
          </a:p>
          <a:p>
            <a:pPr marL="0" indent="0">
              <a:buNone/>
            </a:pPr>
            <a:endParaRPr lang="en-PH" sz="1300" dirty="0"/>
          </a:p>
          <a:p>
            <a:pPr marL="0" indent="0">
              <a:buNone/>
            </a:pPr>
            <a:r>
              <a:rPr lang="en-PH" sz="1300" dirty="0"/>
              <a:t>end</a:t>
            </a:r>
            <a:endParaRPr lang="en-PH" sz="1300" dirty="0"/>
          </a:p>
          <a:p>
            <a:pPr marL="0" indent="0">
              <a:buNone/>
            </a:pPr>
            <a:r>
              <a:rPr lang="en-PH" sz="1300" dirty="0"/>
              <a:t>always begin </a:t>
            </a:r>
            <a:endParaRPr lang="en-PH" sz="1300" dirty="0"/>
          </a:p>
          <a:p>
            <a:pPr marL="0" indent="0">
              <a:buNone/>
            </a:pPr>
            <a:r>
              <a:rPr lang="en-PH" sz="1300" dirty="0"/>
              <a:t>#10;</a:t>
            </a:r>
            <a:endParaRPr lang="en-PH" sz="1300" dirty="0"/>
          </a:p>
          <a:p>
            <a:pPr marL="0" indent="0">
              <a:buNone/>
            </a:pPr>
            <a:r>
              <a:rPr lang="en-PH" sz="1300" dirty="0" err="1"/>
              <a:t>clk</a:t>
            </a:r>
            <a:r>
              <a:rPr lang="en-PH" sz="1300" dirty="0"/>
              <a:t> =~</a:t>
            </a:r>
            <a:r>
              <a:rPr lang="en-PH" sz="1300" dirty="0" err="1"/>
              <a:t>clk</a:t>
            </a:r>
            <a:r>
              <a:rPr lang="en-PH" sz="1300" dirty="0"/>
              <a:t>;</a:t>
            </a:r>
            <a:endParaRPr lang="en-PH" sz="1300" dirty="0"/>
          </a:p>
          <a:p>
            <a:pPr marL="0" indent="0">
              <a:buNone/>
            </a:pPr>
            <a:r>
              <a:rPr lang="en-PH" sz="1300" dirty="0"/>
              <a:t>end</a:t>
            </a:r>
            <a:endParaRPr lang="en-PH" sz="1300" dirty="0"/>
          </a:p>
          <a:p>
            <a:pPr marL="0" indent="0">
              <a:buNone/>
            </a:pPr>
            <a:r>
              <a:rPr lang="en-PH" sz="1300" dirty="0" err="1"/>
              <a:t>endmodule</a:t>
            </a:r>
            <a:endParaRPr lang="en-PH" sz="1300" dirty="0"/>
          </a:p>
          <a:p>
            <a:endParaRPr lang="en-PH" sz="13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76192"/>
            <a:ext cx="6295581" cy="559231"/>
          </a:xfrm>
        </p:spPr>
        <p:txBody>
          <a:bodyPr>
            <a:normAutofit/>
          </a:bodyPr>
          <a:lstStyle/>
          <a:p>
            <a:r>
              <a:rPr lang="en-PH" sz="2300" dirty="0" smtClean="0"/>
              <a:t>Waveform of the Register:</a:t>
            </a:r>
            <a:endParaRPr lang="en-PH" sz="2300"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t="13643"/>
          <a:stretch>
            <a:fillRect/>
          </a:stretch>
        </p:blipFill>
        <p:spPr>
          <a:xfrm>
            <a:off x="2232212" y="1801907"/>
            <a:ext cx="9816353" cy="3657599"/>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Multicycle vs. Single Cycle</a:t>
            </a:r>
            <a:endParaRPr lang="en-US"/>
          </a:p>
        </p:txBody>
      </p:sp>
      <p:pic>
        <p:nvPicPr>
          <p:cNvPr id="53" name="image51.png"/>
          <p:cNvPicPr preferRelativeResize="0">
            <a:picLocks noChangeAspect="1"/>
          </p:cNvPicPr>
          <p:nvPr>
            <p:ph idx="1"/>
          </p:nvPr>
        </p:nvPicPr>
        <p:blipFill>
          <a:blip r:embed="rId1"/>
          <a:srcRect/>
          <a:stretch>
            <a:fillRect/>
          </a:stretch>
        </p:blipFill>
        <p:spPr>
          <a:xfrm>
            <a:off x="2592705" y="1540510"/>
            <a:ext cx="7454265" cy="37769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CONTROL UNIT</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Control Unit</a:t>
            </a:r>
            <a:endParaRPr lang="en-PH" altLang="en-US"/>
          </a:p>
        </p:txBody>
      </p:sp>
      <p:sp>
        <p:nvSpPr>
          <p:cNvPr id="3" name="Content Placeholder 2"/>
          <p:cNvSpPr>
            <a:spLocks noGrp="1"/>
          </p:cNvSpPr>
          <p:nvPr>
            <p:ph idx="1"/>
          </p:nvPr>
        </p:nvSpPr>
        <p:spPr>
          <a:xfrm>
            <a:off x="671195" y="2133600"/>
            <a:ext cx="10833100" cy="3777615"/>
          </a:xfrm>
        </p:spPr>
        <p:txBody>
          <a:bodyPr/>
          <a:p>
            <a:r>
              <a:rPr lang="en-US"/>
              <a:t>The control unit is the part of the computer’s central processing unit (CPU), which directs the operation of the processor. It was included as part of the von Neumann architecture by John von Neumann.</a:t>
            </a:r>
            <a:endParaRPr lang="en-US"/>
          </a:p>
          <a:p>
            <a:r>
              <a:rPr lang="en-US"/>
              <a:t>It is the responsibility of the control unit to tell the computer’s memory, arithmetic/logic unit (ALU), and input/output (I/O) devices how to respond to the instructions that have been sent to the processor. It fetches internal instructions of the programs from the main memory to the processor instruction register, and based on this register contents, the control unit generates a control signal that supervises the execution of these instructions.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152265" y="260350"/>
            <a:ext cx="3887470" cy="6337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Cont. Control Unit</a:t>
            </a:r>
            <a:endParaRPr lang="en-PH" altLang="en-US"/>
          </a:p>
        </p:txBody>
      </p:sp>
      <p:sp>
        <p:nvSpPr>
          <p:cNvPr id="3" name="Content Placeholder 2"/>
          <p:cNvSpPr>
            <a:spLocks noGrp="1"/>
          </p:cNvSpPr>
          <p:nvPr>
            <p:ph idx="1"/>
          </p:nvPr>
        </p:nvSpPr>
        <p:spPr>
          <a:xfrm>
            <a:off x="852805" y="1905000"/>
            <a:ext cx="10486390" cy="2266950"/>
          </a:xfrm>
        </p:spPr>
        <p:txBody>
          <a:bodyPr/>
          <a:p>
            <a:r>
              <a:rPr lang="en-US"/>
              <a:t>The controller will have two major modules, the main decoder and the ALU decoder. The controller will read inputs from the top level in which it will provide control signals as outputs which are processed by the main decoder and the ALU decoder. The main decoder uses opcodes as input while the ALU decoder uses functions as input. The alu_op output port of the main decoder will be used as an input port by the ALU decoder. A more detailed operation on how the controller works will be discussed in the state diagram.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Control Unit Internal Structure</a:t>
            </a:r>
            <a:endParaRPr lang="en-PH" altLang="en-US"/>
          </a:p>
        </p:txBody>
      </p:sp>
      <p:pic>
        <p:nvPicPr>
          <p:cNvPr id="4" name="Content Placeholder 3"/>
          <p:cNvPicPr>
            <a:picLocks noChangeAspect="1"/>
          </p:cNvPicPr>
          <p:nvPr>
            <p:ph idx="1"/>
          </p:nvPr>
        </p:nvPicPr>
        <p:blipFill>
          <a:blip r:embed="rId1"/>
          <a:stretch>
            <a:fillRect/>
          </a:stretch>
        </p:blipFill>
        <p:spPr>
          <a:xfrm>
            <a:off x="4277360" y="1905000"/>
            <a:ext cx="4423410" cy="42373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Control Unit State Diagram</a:t>
            </a:r>
            <a:endParaRPr lang="en-PH" altLang="en-US"/>
          </a:p>
        </p:txBody>
      </p:sp>
      <p:pic>
        <p:nvPicPr>
          <p:cNvPr id="4" name="Content Placeholder 3"/>
          <p:cNvPicPr>
            <a:picLocks noChangeAspect="1"/>
          </p:cNvPicPr>
          <p:nvPr>
            <p:ph idx="1"/>
          </p:nvPr>
        </p:nvPicPr>
        <p:blipFill>
          <a:blip r:embed="rId1"/>
          <a:stretch>
            <a:fillRect/>
          </a:stretch>
        </p:blipFill>
        <p:spPr>
          <a:xfrm>
            <a:off x="2766695" y="1555115"/>
            <a:ext cx="6657975" cy="50184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737235"/>
          </a:xfrm>
        </p:spPr>
        <p:txBody>
          <a:bodyPr/>
          <a:p>
            <a:r>
              <a:rPr lang="en-PH" altLang="en-US"/>
              <a:t>Control Unit State Table</a:t>
            </a:r>
            <a:endParaRPr lang="en-PH" altLang="en-US"/>
          </a:p>
        </p:txBody>
      </p:sp>
      <p:pic>
        <p:nvPicPr>
          <p:cNvPr id="4" name="Content Placeholder 3"/>
          <p:cNvPicPr>
            <a:picLocks noChangeAspect="1"/>
          </p:cNvPicPr>
          <p:nvPr>
            <p:ph idx="1"/>
          </p:nvPr>
        </p:nvPicPr>
        <p:blipFill>
          <a:blip r:embed="rId1"/>
          <a:stretch>
            <a:fillRect/>
          </a:stretch>
        </p:blipFill>
        <p:spPr>
          <a:xfrm>
            <a:off x="2504440" y="1271270"/>
            <a:ext cx="7182485" cy="52908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the Control Unit</a:t>
            </a:r>
            <a:endParaRPr lang="en-PH" altLang="en-US"/>
          </a:p>
        </p:txBody>
      </p:sp>
      <p:sp>
        <p:nvSpPr>
          <p:cNvPr id="3" name="Content Placeholder 2"/>
          <p:cNvSpPr>
            <a:spLocks noGrp="1"/>
          </p:cNvSpPr>
          <p:nvPr>
            <p:ph idx="1"/>
          </p:nvPr>
        </p:nvSpPr>
        <p:spPr>
          <a:xfrm>
            <a:off x="671830" y="1695450"/>
            <a:ext cx="4565015" cy="3777615"/>
          </a:xfrm>
        </p:spPr>
        <p:txBody>
          <a:bodyPr>
            <a:normAutofit/>
          </a:bodyPr>
          <a:p>
            <a:pPr marL="0" indent="0">
              <a:buNone/>
            </a:pPr>
            <a:r>
              <a:rPr lang="en-US"/>
              <a:t>// The main controller produces multiplexer select and register enable</a:t>
            </a:r>
            <a:endParaRPr lang="en-US"/>
          </a:p>
          <a:p>
            <a:pPr marL="0" indent="0">
              <a:buNone/>
            </a:pPr>
            <a:r>
              <a:rPr lang="en-US"/>
              <a:t>// signals for the datapath. The select signals are MemtoReg, RegDst,</a:t>
            </a:r>
            <a:endParaRPr lang="en-US"/>
          </a:p>
          <a:p>
            <a:pPr marL="0" indent="0">
              <a:buNone/>
            </a:pPr>
            <a:r>
              <a:rPr lang="en-US"/>
              <a:t>// IorD, PCSrc, ALUSrcB, and ALUSrcA. The enable signals are IRWrite,</a:t>
            </a:r>
            <a:endParaRPr lang="en-US"/>
          </a:p>
          <a:p>
            <a:pPr marL="0" indent="0">
              <a:buNone/>
            </a:pPr>
            <a:r>
              <a:rPr lang="en-US"/>
              <a:t>// MemWrite, PCWrite, Branch, and RegWrite.</a:t>
            </a:r>
            <a:endParaRPr lang="en-US"/>
          </a:p>
          <a:p>
            <a:pPr marL="0" indent="0">
              <a:buNone/>
            </a:pPr>
            <a:endParaRPr lang="en-US"/>
          </a:p>
          <a:p>
            <a:pPr marL="0" indent="0">
              <a:buNone/>
            </a:pPr>
            <a:endParaRPr lang="en-US"/>
          </a:p>
        </p:txBody>
      </p:sp>
      <p:sp>
        <p:nvSpPr>
          <p:cNvPr id="4" name="Text Box 3"/>
          <p:cNvSpPr txBox="1"/>
          <p:nvPr/>
        </p:nvSpPr>
        <p:spPr>
          <a:xfrm>
            <a:off x="5361305" y="1694815"/>
            <a:ext cx="6400165" cy="2861310"/>
          </a:xfrm>
          <a:prstGeom prst="rect">
            <a:avLst/>
          </a:prstGeom>
          <a:noFill/>
        </p:spPr>
        <p:txBody>
          <a:bodyPr wrap="square" rtlCol="0">
            <a:spAutoFit/>
          </a:bodyPr>
          <a:p>
            <a:r>
              <a:rPr lang="en-US"/>
              <a:t>module controller(input        clk, reset,</a:t>
            </a:r>
            <a:endParaRPr lang="en-US"/>
          </a:p>
          <a:p>
            <a:r>
              <a:rPr lang="en-PH" altLang="en-US"/>
              <a:t>	</a:t>
            </a:r>
            <a:r>
              <a:rPr lang="en-US"/>
              <a:t>input  [5:0] op, funct,</a:t>
            </a:r>
            <a:endParaRPr lang="en-US"/>
          </a:p>
          <a:p>
            <a:r>
              <a:rPr lang="en-US"/>
              <a:t>               input        zero,</a:t>
            </a:r>
            <a:endParaRPr lang="en-US"/>
          </a:p>
          <a:p>
            <a:r>
              <a:rPr lang="en-US"/>
              <a:t>               output       pcen, memwrite, irwrite, regwrite,</a:t>
            </a:r>
            <a:endParaRPr lang="en-US"/>
          </a:p>
          <a:p>
            <a:r>
              <a:rPr lang="en-US"/>
              <a:t>               output       alusrca, iord, memtoreg, regdst,</a:t>
            </a:r>
            <a:endParaRPr lang="en-US"/>
          </a:p>
          <a:p>
            <a:r>
              <a:rPr lang="en-US"/>
              <a:t>               output [1:0] alusrcb,			 </a:t>
            </a:r>
            <a:r>
              <a:rPr lang="en-PH" altLang="en-US"/>
              <a:t>	 </a:t>
            </a:r>
            <a:r>
              <a:rPr lang="en-US"/>
              <a:t>output [1:0] pcsrc,</a:t>
            </a:r>
            <a:endParaRPr lang="en-US"/>
          </a:p>
          <a:p>
            <a:r>
              <a:rPr lang="en-US"/>
              <a:t>               output [2:0] alucontrol);</a:t>
            </a:r>
            <a:endParaRPr lang="en-US"/>
          </a:p>
          <a:p>
            <a:r>
              <a:rPr lang="en-PH" altLang="en-US"/>
              <a:t>	 </a:t>
            </a:r>
            <a:r>
              <a:rPr lang="en-US"/>
              <a:t>wire [1:0] aluop;</a:t>
            </a:r>
            <a:endParaRPr lang="en-US"/>
          </a:p>
          <a:p>
            <a:r>
              <a:rPr lang="en-US"/>
              <a:t>               wire branch, pcwrite;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24050" y="622935"/>
            <a:ext cx="8915400" cy="5137150"/>
          </a:xfrm>
        </p:spPr>
        <p:txBody>
          <a:bodyPr>
            <a:normAutofit lnSpcReduction="10000"/>
          </a:bodyPr>
          <a:p>
            <a:r>
              <a:rPr lang="en-US"/>
              <a:t>  // Main Decoder and ALU Decoder subunits.</a:t>
            </a:r>
            <a:endParaRPr lang="en-US"/>
          </a:p>
          <a:p>
            <a:pPr marL="0" indent="0">
              <a:buNone/>
            </a:pPr>
            <a:r>
              <a:rPr lang="en-US"/>
              <a:t>  maindec md(clk, reset, op,</a:t>
            </a:r>
            <a:endParaRPr lang="en-US"/>
          </a:p>
          <a:p>
            <a:pPr marL="0" indent="0">
              <a:buNone/>
            </a:pPr>
            <a:r>
              <a:rPr lang="en-US"/>
              <a:t>             pcwrite, memwrite, irwrite, regwrite,</a:t>
            </a:r>
            <a:endParaRPr lang="en-US"/>
          </a:p>
          <a:p>
            <a:pPr marL="0" indent="0">
              <a:buNone/>
            </a:pPr>
            <a:r>
              <a:rPr lang="en-US"/>
              <a:t>            alusrca, branch, iord, memtoreg, regdst, </a:t>
            </a:r>
            <a:endParaRPr lang="en-US"/>
          </a:p>
          <a:p>
            <a:pPr marL="0" indent="0">
              <a:buNone/>
            </a:pPr>
            <a:r>
              <a:rPr lang="en-US"/>
              <a:t>            alusrcb, pcsrc, aluop);</a:t>
            </a:r>
            <a:endParaRPr lang="en-US"/>
          </a:p>
          <a:p>
            <a:pPr marL="0" indent="0">
              <a:buNone/>
            </a:pPr>
            <a:r>
              <a:rPr lang="en-US"/>
              <a:t>            aludec  </a:t>
            </a:r>
            <a:endParaRPr lang="en-US"/>
          </a:p>
          <a:p>
            <a:pPr marL="0" indent="0">
              <a:buNone/>
            </a:pPr>
            <a:r>
              <a:rPr lang="en-US"/>
              <a:t>ad(funct, aluop, alucontrol);</a:t>
            </a:r>
            <a:endParaRPr lang="en-US"/>
          </a:p>
          <a:p>
            <a:pPr marL="0" indent="0">
              <a:buNone/>
            </a:pPr>
            <a:r>
              <a:rPr lang="en-US"/>
              <a:t>assign pcen = pcwrite | (branch &amp; zero);</a:t>
            </a:r>
            <a:endParaRPr lang="en-US"/>
          </a:p>
          <a:p>
            <a:pPr marL="0" indent="0">
              <a:buNone/>
            </a:pPr>
            <a:r>
              <a:rPr lang="en-US"/>
              <a:t>endmodule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Main Decoder</a:t>
            </a:r>
            <a:endParaRPr lang="en-US"/>
          </a:p>
        </p:txBody>
      </p:sp>
      <p:sp>
        <p:nvSpPr>
          <p:cNvPr id="3" name="Content Placeholder 2"/>
          <p:cNvSpPr>
            <a:spLocks noGrp="1"/>
          </p:cNvSpPr>
          <p:nvPr>
            <p:ph idx="1"/>
          </p:nvPr>
        </p:nvSpPr>
        <p:spPr>
          <a:xfrm>
            <a:off x="837565" y="1905000"/>
            <a:ext cx="10516235" cy="3777615"/>
          </a:xfrm>
        </p:spPr>
        <p:txBody>
          <a:bodyPr/>
          <a:p>
            <a:pPr marL="0" indent="0">
              <a:buNone/>
            </a:pPr>
            <a:r>
              <a:rPr lang="en-US"/>
              <a:t>// The controller receives the current instruction from the datapath</a:t>
            </a:r>
            <a:endParaRPr lang="en-US"/>
          </a:p>
          <a:p>
            <a:pPr marL="0" indent="0">
              <a:buNone/>
            </a:pPr>
            <a:r>
              <a:rPr lang="en-US"/>
              <a:t>// and tell the datapath how to execute that instruction.</a:t>
            </a:r>
            <a:endParaRPr lang="en-US"/>
          </a:p>
          <a:p>
            <a:pPr marL="0" indent="0">
              <a:buNone/>
            </a:pPr>
            <a:r>
              <a:rPr lang="en-US"/>
              <a:t>module maindec(input clk, reset, </a:t>
            </a:r>
            <a:endParaRPr lang="en-US"/>
          </a:p>
          <a:p>
            <a:pPr marL="0" indent="0">
              <a:buNone/>
            </a:pPr>
            <a:r>
              <a:rPr lang="en-PH" altLang="en-US"/>
              <a:t>	</a:t>
            </a:r>
            <a:r>
              <a:rPr lang="en-US"/>
              <a:t>input  [5:0] op, </a:t>
            </a:r>
            <a:endParaRPr lang="en-US"/>
          </a:p>
          <a:p>
            <a:pPr marL="0" indent="0">
              <a:buNone/>
            </a:pPr>
            <a:r>
              <a:rPr lang="en-US"/>
              <a:t>       output pcwrite, memwrite, irwrite, regwrite,</a:t>
            </a:r>
            <a:endParaRPr lang="en-US"/>
          </a:p>
          <a:p>
            <a:pPr marL="0" indent="0">
              <a:buNone/>
            </a:pPr>
            <a:r>
              <a:rPr lang="en-US"/>
              <a:t>       output alusrca, branch, iord, memtoreg, regdst,</a:t>
            </a:r>
            <a:endParaRPr lang="en-US"/>
          </a:p>
          <a:p>
            <a:pPr marL="0" indent="0">
              <a:buNone/>
            </a:pPr>
            <a:r>
              <a:rPr lang="en-US"/>
              <a:t>       output [1:0] alusrcb, </a:t>
            </a:r>
            <a:endParaRPr lang="en-US"/>
          </a:p>
          <a:p>
            <a:pPr marL="0" indent="0">
              <a:buNone/>
            </a:pPr>
            <a:r>
              <a:rPr lang="en-US"/>
              <a:t>	output [1:0] pcsrc,   </a:t>
            </a:r>
            <a:endParaRPr lang="en-US"/>
          </a:p>
          <a:p>
            <a:pPr marL="0" indent="0">
              <a:buNone/>
            </a:pPr>
            <a:r>
              <a:rPr lang="en-US"/>
              <a:t>       output [1:0] aluop); </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Complete Multicycle MIPS Processor</a:t>
            </a:r>
            <a:endParaRPr lang="en-PH" altLang="en-US"/>
          </a:p>
        </p:txBody>
      </p:sp>
      <p:pic>
        <p:nvPicPr>
          <p:cNvPr id="4" name="Content Placeholder 3"/>
          <p:cNvPicPr>
            <a:picLocks noChangeAspect="1"/>
          </p:cNvPicPr>
          <p:nvPr>
            <p:ph idx="1"/>
          </p:nvPr>
        </p:nvPicPr>
        <p:blipFill>
          <a:blip r:embed="rId1"/>
          <a:stretch>
            <a:fillRect/>
          </a:stretch>
        </p:blipFill>
        <p:spPr>
          <a:xfrm>
            <a:off x="1590040" y="1526540"/>
            <a:ext cx="9011285" cy="48304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18640" y="245110"/>
            <a:ext cx="7571105" cy="6194425"/>
          </a:xfrm>
        </p:spPr>
        <p:txBody>
          <a:bodyPr>
            <a:normAutofit/>
          </a:bodyPr>
          <a:p>
            <a:pPr marL="0" indent="0">
              <a:buNone/>
            </a:pPr>
            <a:r>
              <a:rPr lang="en-US"/>
              <a:t> // FSM States</a:t>
            </a:r>
            <a:endParaRPr lang="en-US"/>
          </a:p>
          <a:p>
            <a:pPr marL="0" indent="0">
              <a:buNone/>
            </a:pPr>
            <a:r>
              <a:rPr lang="en-US"/>
              <a:t>parameter   FETCH   			       = 5'b00000; // State 0</a:t>
            </a:r>
            <a:endParaRPr lang="en-US"/>
          </a:p>
          <a:p>
            <a:pPr marL="0" indent="0">
              <a:buNone/>
            </a:pPr>
            <a:r>
              <a:rPr lang="en-US"/>
              <a:t>parameter   DECODE  			= 5'b00001; // State 1</a:t>
            </a:r>
            <a:endParaRPr lang="en-US"/>
          </a:p>
          <a:p>
            <a:pPr marL="0" indent="0">
              <a:buNone/>
            </a:pPr>
            <a:r>
              <a:rPr lang="en-US"/>
              <a:t>parameter   MEMADR  			= 5'b00010;	// State 2</a:t>
            </a:r>
            <a:endParaRPr lang="en-US"/>
          </a:p>
          <a:p>
            <a:pPr marL="0" indent="0">
              <a:buNone/>
            </a:pPr>
            <a:r>
              <a:rPr lang="en-US"/>
              <a:t>parameter   MEMRD   			= 5'b00011;	// State 3</a:t>
            </a:r>
            <a:endParaRPr lang="en-US"/>
          </a:p>
          <a:p>
            <a:pPr marL="0" indent="0">
              <a:buNone/>
            </a:pPr>
            <a:r>
              <a:rPr lang="en-US"/>
              <a:t>parameter   MEMWB   			= 5'b00100;	// State 4</a:t>
            </a:r>
            <a:endParaRPr lang="en-US"/>
          </a:p>
          <a:p>
            <a:pPr marL="0" indent="0">
              <a:buNone/>
            </a:pPr>
            <a:r>
              <a:rPr lang="en-US"/>
              <a:t>parameter   MEMWR   			= 5'b00101;	// State 5</a:t>
            </a:r>
            <a:endParaRPr lang="en-US"/>
          </a:p>
          <a:p>
            <a:pPr marL="0" indent="0">
              <a:buNone/>
            </a:pPr>
            <a:r>
              <a:rPr lang="en-US"/>
              <a:t>parameter   EXECUTE 			= 5'b00110;	// State 6</a:t>
            </a:r>
            <a:endParaRPr lang="en-US"/>
          </a:p>
          <a:p>
            <a:pPr marL="0" indent="0">
              <a:buNone/>
            </a:pPr>
            <a:r>
              <a:rPr lang="en-US"/>
              <a:t>parameter   ALUWRITEBACK 	       = 5'b00111;	// State 7</a:t>
            </a:r>
            <a:endParaRPr lang="en-US"/>
          </a:p>
          <a:p>
            <a:pPr marL="0" indent="0">
              <a:buNone/>
            </a:pPr>
            <a:r>
              <a:rPr lang="en-US"/>
              <a:t>parameter   BRANCH   			= 5'b01000;	// State 8</a:t>
            </a:r>
            <a:endParaRPr lang="en-US"/>
          </a:p>
          <a:p>
            <a:pPr marL="0" indent="0">
              <a:buNone/>
            </a:pPr>
            <a:r>
              <a:rPr lang="en-US"/>
              <a:t>parameter   ADDIEXECUTE		= 5'b01001;	// State 9</a:t>
            </a:r>
            <a:endParaRPr lang="en-US"/>
          </a:p>
          <a:p>
            <a:pPr marL="0" indent="0">
              <a:buNone/>
            </a:pPr>
            <a:r>
              <a:rPr lang="en-US"/>
              <a:t>parameter   ADDIWRITEBACK	       = 5'b01010;	// state a</a:t>
            </a:r>
            <a:endParaRPr lang="en-US"/>
          </a:p>
          <a:p>
            <a:pPr marL="0" indent="0">
              <a:buNone/>
            </a:pPr>
            <a:r>
              <a:rPr lang="en-US"/>
              <a:t>parameter   JUMP    			       = 5'b01011;	// State b</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08810" y="516890"/>
            <a:ext cx="9715500" cy="6059170"/>
          </a:xfrm>
        </p:spPr>
        <p:txBody>
          <a:bodyPr>
            <a:normAutofit/>
          </a:bodyPr>
          <a:p>
            <a:pPr marL="0" indent="0">
              <a:buNone/>
            </a:pPr>
            <a:r>
              <a:rPr lang="en-US"/>
              <a:t>// MIPS Instruction Opcodes</a:t>
            </a:r>
            <a:endParaRPr lang="en-US"/>
          </a:p>
          <a:p>
            <a:pPr marL="0" indent="0">
              <a:buNone/>
            </a:pPr>
            <a:r>
              <a:rPr lang="en-US"/>
              <a:t>parameter   LW      = 6'b100011;	// load word lw</a:t>
            </a:r>
            <a:endParaRPr lang="en-US"/>
          </a:p>
          <a:p>
            <a:pPr marL="0" indent="0">
              <a:buNone/>
            </a:pPr>
            <a:r>
              <a:rPr lang="en-US"/>
              <a:t>parameter   SW      = 6'b101011;	// store word sw</a:t>
            </a:r>
            <a:endParaRPr lang="en-US"/>
          </a:p>
          <a:p>
            <a:pPr marL="0" indent="0">
              <a:buNone/>
            </a:pPr>
            <a:r>
              <a:rPr lang="en-US"/>
              <a:t>parameter   RTYPE   = 6'b000000;	// R-type</a:t>
            </a:r>
            <a:endParaRPr lang="en-US"/>
          </a:p>
          <a:p>
            <a:pPr marL="0" indent="0">
              <a:buNone/>
            </a:pPr>
            <a:r>
              <a:rPr lang="en-US"/>
              <a:t>parameter   BEQ     = 6'b000100;	// branch if equal beq</a:t>
            </a:r>
            <a:endParaRPr lang="en-US"/>
          </a:p>
          <a:p>
            <a:pPr marL="0" indent="0">
              <a:buNone/>
            </a:pPr>
            <a:r>
              <a:rPr lang="en-US"/>
              <a:t>parameter   ADDI    = 6'b001000;	// add immidiate addi</a:t>
            </a:r>
            <a:endParaRPr lang="en-US"/>
          </a:p>
          <a:p>
            <a:pPr marL="0" indent="0">
              <a:buNone/>
            </a:pPr>
            <a:r>
              <a:rPr lang="en-US"/>
              <a:t>parameter   J       = 6'b000010;	// jump j</a:t>
            </a:r>
            <a:endParaRPr lang="en-US"/>
          </a:p>
          <a:p>
            <a:pPr marL="0" indent="0">
              <a:buNone/>
            </a:pPr>
            <a:r>
              <a:rPr lang="en-US"/>
              <a:t>reg [4:0]  state, nextstate;</a:t>
            </a:r>
            <a:endParaRPr lang="en-US"/>
          </a:p>
          <a:p>
            <a:pPr marL="0" indent="0">
              <a:buNone/>
            </a:pPr>
            <a:r>
              <a:rPr lang="en-US"/>
              <a:t>reg [16:0] controls;</a:t>
            </a:r>
            <a:endParaRPr lang="en-US"/>
          </a:p>
          <a:p>
            <a:endParaRPr lang="en-US"/>
          </a:p>
          <a:p>
            <a:pPr marL="0" indent="0">
              <a:buNone/>
            </a:pPr>
            <a:r>
              <a:rPr lang="en-US"/>
              <a:t>state register</a:t>
            </a:r>
            <a:endParaRPr lang="en-US"/>
          </a:p>
          <a:p>
            <a:pPr marL="0" indent="0">
              <a:buNone/>
            </a:pPr>
            <a:r>
              <a:rPr lang="en-US"/>
              <a:t>always @(posedge clk or posedge reset)			</a:t>
            </a:r>
            <a:endParaRPr lang="en-US"/>
          </a:p>
          <a:p>
            <a:pPr marL="0" indent="0">
              <a:buNone/>
            </a:pPr>
            <a:r>
              <a:rPr lang="en-US"/>
              <a:t>   if(reset) state &lt;= FETCH;</a:t>
            </a:r>
            <a:endParaRPr lang="en-US"/>
          </a:p>
          <a:p>
            <a:pPr marL="0" indent="0">
              <a:buNone/>
            </a:pPr>
            <a:r>
              <a:rPr lang="en-US"/>
              <a:t>else state &lt;= nextstate;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88160" y="502285"/>
            <a:ext cx="4504690" cy="5953125"/>
          </a:xfrm>
        </p:spPr>
        <p:txBody>
          <a:bodyPr>
            <a:normAutofit/>
          </a:bodyPr>
          <a:p>
            <a:pPr marL="0" indent="0">
              <a:buNone/>
            </a:pPr>
            <a:r>
              <a:rPr lang="en-US"/>
              <a:t>// next state logic</a:t>
            </a:r>
            <a:endParaRPr lang="en-US"/>
          </a:p>
          <a:p>
            <a:pPr marL="0" indent="0">
              <a:buNone/>
            </a:pPr>
            <a:r>
              <a:rPr lang="en-US"/>
              <a:t>always @( * )</a:t>
            </a:r>
            <a:endParaRPr lang="en-US"/>
          </a:p>
          <a:p>
            <a:pPr marL="0" indent="0">
              <a:buNone/>
            </a:pPr>
            <a:r>
              <a:rPr lang="en-US"/>
              <a:t>case(state)</a:t>
            </a:r>
            <a:endParaRPr lang="en-US"/>
          </a:p>
          <a:p>
            <a:pPr marL="0" indent="0">
              <a:buNone/>
            </a:pPr>
            <a:r>
              <a:rPr lang="en-US"/>
              <a:t>      FETCH:   nextstate &lt;= DECODE;</a:t>
            </a:r>
            <a:endParaRPr lang="en-US"/>
          </a:p>
          <a:p>
            <a:pPr marL="0" indent="0">
              <a:buNone/>
            </a:pPr>
            <a:r>
              <a:rPr lang="en-US"/>
              <a:t>      DECODE:  case(op)</a:t>
            </a:r>
            <a:endParaRPr lang="en-US"/>
          </a:p>
          <a:p>
            <a:pPr marL="0" indent="0">
              <a:buNone/>
            </a:pPr>
            <a:r>
              <a:rPr lang="en-US"/>
              <a:t>      LW:      nextstate &lt;= MEMADR;</a:t>
            </a:r>
            <a:endParaRPr lang="en-US"/>
          </a:p>
          <a:p>
            <a:pPr marL="0" indent="0">
              <a:buNone/>
            </a:pPr>
            <a:r>
              <a:rPr lang="en-US"/>
              <a:t>      SW:      nextstate &lt;= MEMADR;</a:t>
            </a:r>
            <a:endParaRPr lang="en-US"/>
          </a:p>
          <a:p>
            <a:pPr marL="0" indent="0">
              <a:buNone/>
            </a:pPr>
            <a:r>
              <a:rPr lang="en-US"/>
              <a:t>      RTYPE:   nextstate &lt;= EXECUTE;</a:t>
            </a:r>
            <a:endParaRPr lang="en-US"/>
          </a:p>
          <a:p>
            <a:pPr marL="0" indent="0">
              <a:buNone/>
            </a:pPr>
            <a:r>
              <a:rPr lang="en-US"/>
              <a:t>      BEQ:     nextstate &lt;= BRANCH;</a:t>
            </a:r>
            <a:endParaRPr lang="en-US"/>
          </a:p>
          <a:p>
            <a:pPr marL="0" indent="0">
              <a:buNone/>
            </a:pPr>
            <a:r>
              <a:rPr lang="en-US"/>
              <a:t>      ADDI:    nextstate &lt;= ADDIEXECUTE;</a:t>
            </a:r>
            <a:endParaRPr lang="en-US"/>
          </a:p>
          <a:p>
            <a:pPr marL="0" indent="0">
              <a:buNone/>
            </a:pPr>
            <a:r>
              <a:rPr lang="en-US"/>
              <a:t>      J:       nextstate &lt;= JUMP;</a:t>
            </a:r>
            <a:endParaRPr lang="en-US"/>
          </a:p>
          <a:p>
            <a:pPr marL="0" indent="0">
              <a:buNone/>
            </a:pPr>
            <a:r>
              <a:rPr lang="en-US"/>
              <a:t>      default: nextstate &lt;= FETCH;</a:t>
            </a:r>
            <a:r>
              <a:rPr lang="en-PH" altLang="en-US"/>
              <a:t>											</a:t>
            </a:r>
            <a:endParaRPr lang="en-US"/>
          </a:p>
          <a:p>
            <a:pPr marL="0" indent="0">
              <a:buNone/>
            </a:pPr>
            <a:r>
              <a:rPr lang="en-US"/>
              <a:t>endcase</a:t>
            </a:r>
            <a:endParaRPr lang="en-US"/>
          </a:p>
          <a:p>
            <a:endParaRPr lang="en-US"/>
          </a:p>
        </p:txBody>
      </p:sp>
      <p:sp>
        <p:nvSpPr>
          <p:cNvPr id="4" name="Text Box 3"/>
          <p:cNvSpPr txBox="1"/>
          <p:nvPr/>
        </p:nvSpPr>
        <p:spPr>
          <a:xfrm>
            <a:off x="6511290" y="502285"/>
            <a:ext cx="5904865" cy="4799965"/>
          </a:xfrm>
          <a:prstGeom prst="rect">
            <a:avLst/>
          </a:prstGeom>
          <a:noFill/>
        </p:spPr>
        <p:txBody>
          <a:bodyPr wrap="square" rtlCol="0">
            <a:spAutoFit/>
          </a:bodyPr>
          <a:p>
            <a:r>
              <a:rPr lang="en-US">
                <a:sym typeface="+mn-ea"/>
              </a:rPr>
              <a:t>MEMADR:  case(op)</a:t>
            </a:r>
            <a:endParaRPr lang="en-US"/>
          </a:p>
          <a:p>
            <a:r>
              <a:rPr lang="en-PH" altLang="en-US">
                <a:sym typeface="+mn-ea"/>
              </a:rPr>
              <a:t>	</a:t>
            </a:r>
            <a:r>
              <a:rPr lang="en-US">
                <a:sym typeface="+mn-ea"/>
              </a:rPr>
              <a:t>LW:      nextstate &lt;= MEMRD;</a:t>
            </a:r>
            <a:endParaRPr lang="en-US"/>
          </a:p>
          <a:p>
            <a:r>
              <a:rPr lang="en-US">
                <a:sym typeface="+mn-ea"/>
              </a:rPr>
              <a:t>               SW:      nextstate &lt;= MEMWR;</a:t>
            </a:r>
            <a:endParaRPr lang="en-US"/>
          </a:p>
          <a:p>
            <a:r>
              <a:rPr lang="en-US">
                <a:sym typeface="+mn-ea"/>
              </a:rPr>
              <a:t>               default: nextstate &lt;= FETCH;</a:t>
            </a:r>
            <a:endParaRPr lang="en-US">
              <a:sym typeface="+mn-ea"/>
            </a:endParaRPr>
          </a:p>
          <a:p>
            <a:r>
              <a:rPr lang="en-PH" altLang="en-US">
                <a:sym typeface="+mn-ea"/>
              </a:rPr>
              <a:t>endcase</a:t>
            </a:r>
            <a:endParaRPr lang="en-US">
              <a:sym typeface="+mn-ea"/>
            </a:endParaRPr>
          </a:p>
          <a:p>
            <a:r>
              <a:rPr lang="en-US"/>
              <a:t>MEMRD:   nextstate &lt;= MEMWB;</a:t>
            </a:r>
            <a:endParaRPr lang="en-US"/>
          </a:p>
          <a:p>
            <a:r>
              <a:rPr lang="en-US"/>
              <a:t>MEMWB:   nextstate &lt;= FETCH;</a:t>
            </a:r>
            <a:endParaRPr lang="en-US"/>
          </a:p>
          <a:p>
            <a:r>
              <a:rPr lang="en-US"/>
              <a:t>MEMWR:   nextstate &lt;= FETCH;</a:t>
            </a:r>
            <a:endParaRPr lang="en-US"/>
          </a:p>
          <a:p>
            <a:r>
              <a:rPr lang="en-US"/>
              <a:t>EXECUTE: nextstate &lt;= ALUWRITEBACK;</a:t>
            </a:r>
            <a:endParaRPr lang="en-US"/>
          </a:p>
          <a:p>
            <a:r>
              <a:rPr lang="en-US"/>
              <a:t>ALUWRITEBACK: nextstate &lt;= FETCH;</a:t>
            </a:r>
            <a:endParaRPr lang="en-US"/>
          </a:p>
          <a:p>
            <a:r>
              <a:rPr lang="en-US"/>
              <a:t>BRANCH:   nextstate &lt;= FETCH;</a:t>
            </a:r>
            <a:endParaRPr lang="en-US"/>
          </a:p>
          <a:p>
            <a:r>
              <a:rPr lang="en-US"/>
              <a:t>ADDIEXECUTE:  nextstate &lt;= ADDIWRITEBACK;</a:t>
            </a:r>
            <a:endParaRPr lang="en-US"/>
          </a:p>
          <a:p>
            <a:r>
              <a:rPr lang="en-US"/>
              <a:t>ADDIWRITEBACK:  nextstate &lt;= FETCH;</a:t>
            </a:r>
            <a:endParaRPr lang="en-US"/>
          </a:p>
          <a:p>
            <a:r>
              <a:rPr lang="en-US"/>
              <a:t>JUMP:    nextstate &lt;= FETCH;</a:t>
            </a:r>
            <a:endParaRPr lang="en-US"/>
          </a:p>
          <a:p>
            <a:r>
              <a:rPr lang="en-US"/>
              <a:t>default: nextstate &lt;= FETCH; </a:t>
            </a:r>
            <a:endParaRPr lang="en-US"/>
          </a:p>
          <a:p>
            <a:r>
              <a:rPr lang="en-US"/>
              <a:t>endcase</a:t>
            </a:r>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227580" y="456565"/>
            <a:ext cx="8249285" cy="5363210"/>
          </a:xfrm>
        </p:spPr>
        <p:txBody>
          <a:bodyPr>
            <a:normAutofit/>
          </a:bodyPr>
          <a:p>
            <a:pPr marL="0" indent="0">
              <a:buNone/>
            </a:pPr>
            <a:r>
              <a:rPr lang="en-US"/>
              <a:t>// output logic</a:t>
            </a:r>
            <a:endParaRPr lang="en-US"/>
          </a:p>
          <a:p>
            <a:pPr marL="0" indent="0">
              <a:buNone/>
            </a:pPr>
            <a:r>
              <a:rPr lang="en-US"/>
              <a:t>assign {pcwrite, memwrite, irwrite, regwrite, alusrca, branch, iord,     </a:t>
            </a:r>
            <a:r>
              <a:rPr lang="en-PH" altLang="en-US"/>
              <a:t>			</a:t>
            </a:r>
            <a:r>
              <a:rPr lang="en-US"/>
              <a:t>memtoreg, regdst, alusrcb, pcsrc, aluop} = controls;</a:t>
            </a:r>
            <a:endParaRPr lang="en-US"/>
          </a:p>
          <a:p>
            <a:endParaRPr lang="en-US"/>
          </a:p>
          <a:p>
            <a:pPr marL="0" indent="0">
              <a:buNone/>
            </a:pPr>
            <a:r>
              <a:rPr lang="en-US"/>
              <a:t>always @( * )</a:t>
            </a:r>
            <a:endParaRPr lang="en-US"/>
          </a:p>
          <a:p>
            <a:pPr marL="0" indent="0">
              <a:buNone/>
            </a:pPr>
            <a:r>
              <a:rPr lang="en-PH" altLang="en-US"/>
              <a:t>	</a:t>
            </a:r>
            <a:r>
              <a:rPr lang="en-US"/>
              <a:t>case(state)</a:t>
            </a:r>
            <a:endParaRPr lang="en-US"/>
          </a:p>
          <a:p>
            <a:pPr marL="0" indent="0">
              <a:buNone/>
            </a:pPr>
            <a:r>
              <a:rPr lang="en-US"/>
              <a:t>      </a:t>
            </a:r>
            <a:r>
              <a:rPr lang="en-PH" altLang="en-US"/>
              <a:t>	</a:t>
            </a:r>
            <a:r>
              <a:rPr lang="en-US"/>
              <a:t>FETCH:          controls &lt;= 19'b1010_00000_0100_00;</a:t>
            </a:r>
            <a:endParaRPr lang="en-US"/>
          </a:p>
          <a:p>
            <a:pPr marL="0" indent="0">
              <a:buNone/>
            </a:pPr>
            <a:r>
              <a:rPr lang="en-US"/>
              <a:t>       DECODE:         controls &lt;= 19'b0000_00000_1100_00;</a:t>
            </a:r>
            <a:endParaRPr lang="en-US"/>
          </a:p>
          <a:p>
            <a:pPr marL="0" indent="0">
              <a:buNone/>
            </a:pPr>
            <a:r>
              <a:rPr lang="en-US"/>
              <a:t>       MEMADR:         controls &lt;= 19'b0000_10000_1000_00;</a:t>
            </a:r>
            <a:endParaRPr lang="en-US"/>
          </a:p>
          <a:p>
            <a:pPr marL="0" indent="0">
              <a:buNone/>
            </a:pPr>
            <a:r>
              <a:rPr lang="en-US"/>
              <a:t>       MEMRD:          controls &lt;= 19'b0000_00100_0000_00;</a:t>
            </a:r>
            <a:endParaRPr lang="en-US"/>
          </a:p>
          <a:p>
            <a:pPr marL="0" indent="0">
              <a:buNone/>
            </a:pPr>
            <a:r>
              <a:rPr lang="en-US"/>
              <a:t>      MEMWB:          controls &lt;= 19'b0001_00010_0000_00;</a:t>
            </a:r>
            <a:endParaRPr lang="en-US"/>
          </a:p>
          <a:p>
            <a:pPr marL="0" indent="0">
              <a:buNone/>
            </a:pPr>
            <a:r>
              <a:rPr lang="en-US"/>
              <a:t>      MEMWR:          controls &lt;= 19'b0100_00100_0000_00;</a:t>
            </a:r>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09445" y="668020"/>
            <a:ext cx="8915400" cy="5560060"/>
          </a:xfrm>
        </p:spPr>
        <p:txBody>
          <a:bodyPr/>
          <a:p>
            <a:pPr marL="0" indent="0">
              <a:buNone/>
            </a:pPr>
            <a:r>
              <a:rPr lang="en-US">
                <a:sym typeface="+mn-ea"/>
              </a:rPr>
              <a:t>EXECUTE:        controls &lt;= 19'b0000_10000_0000_10;</a:t>
            </a:r>
            <a:endParaRPr lang="en-US"/>
          </a:p>
          <a:p>
            <a:pPr marL="0" indent="0">
              <a:buNone/>
            </a:pPr>
            <a:r>
              <a:rPr lang="en-US">
                <a:sym typeface="+mn-ea"/>
              </a:rPr>
              <a:t>ALUWRITEBACK:   controls &lt;= 19'b0001_00001_0000_00;</a:t>
            </a:r>
            <a:endParaRPr lang="en-US"/>
          </a:p>
          <a:p>
            <a:pPr marL="0" indent="0">
              <a:buNone/>
            </a:pPr>
            <a:r>
              <a:rPr lang="en-US">
                <a:sym typeface="+mn-ea"/>
              </a:rPr>
              <a:t>BRANCH:         controls &lt;= 19'b0000_11000_0001_01;</a:t>
            </a:r>
            <a:endParaRPr lang="en-US"/>
          </a:p>
          <a:p>
            <a:pPr marL="0" indent="0">
              <a:buNone/>
            </a:pPr>
            <a:r>
              <a:rPr lang="en-US">
                <a:sym typeface="+mn-ea"/>
              </a:rPr>
              <a:t>ADDIEXECUTE:    controls &lt;= 19'b0000_10000_1000_00;</a:t>
            </a:r>
            <a:endParaRPr lang="en-US"/>
          </a:p>
          <a:p>
            <a:pPr marL="0" indent="0">
              <a:buNone/>
            </a:pPr>
            <a:r>
              <a:rPr lang="en-US">
                <a:sym typeface="+mn-ea"/>
              </a:rPr>
              <a:t>ADDIWRITEBACK:  controls &lt;= 19'b0001_00000_0000_00;</a:t>
            </a:r>
            <a:endParaRPr lang="en-US"/>
          </a:p>
          <a:p>
            <a:pPr marL="0" indent="0">
              <a:buNone/>
            </a:pPr>
            <a:r>
              <a:rPr lang="en-US">
                <a:sym typeface="+mn-ea"/>
              </a:rPr>
              <a:t>JUMP:           controls &lt;= 19'b1000_00000_0010_00;     </a:t>
            </a:r>
            <a:endParaRPr lang="en-US"/>
          </a:p>
          <a:p>
            <a:pPr marL="0" indent="0">
              <a:buNone/>
            </a:pPr>
            <a:r>
              <a:rPr lang="en-US">
                <a:sym typeface="+mn-ea"/>
              </a:rPr>
              <a:t>default:        controls &lt;= 19'b0000_xxxxx_xxxx_xx; // should never happen</a:t>
            </a:r>
            <a:endParaRPr lang="en-US"/>
          </a:p>
          <a:p>
            <a:pPr marL="0" indent="0">
              <a:buNone/>
            </a:pPr>
            <a:r>
              <a:rPr lang="en-US">
                <a:sym typeface="+mn-ea"/>
              </a:rPr>
              <a:t>endcase</a:t>
            </a:r>
            <a:endParaRPr lang="en-US"/>
          </a:p>
          <a:p>
            <a:pPr marL="0" indent="0">
              <a:buNone/>
            </a:pPr>
            <a:r>
              <a:rPr lang="en-US">
                <a:sym typeface="+mn-ea"/>
              </a:rPr>
              <a:t>endmodule</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ALU Decoder</a:t>
            </a:r>
            <a:endParaRPr lang="en-US"/>
          </a:p>
        </p:txBody>
      </p:sp>
      <p:sp>
        <p:nvSpPr>
          <p:cNvPr id="3" name="Content Placeholder 2"/>
          <p:cNvSpPr>
            <a:spLocks noGrp="1"/>
          </p:cNvSpPr>
          <p:nvPr>
            <p:ph idx="1"/>
          </p:nvPr>
        </p:nvSpPr>
        <p:spPr>
          <a:xfrm>
            <a:off x="821690" y="1539875"/>
            <a:ext cx="5243195" cy="3506470"/>
          </a:xfrm>
        </p:spPr>
        <p:txBody>
          <a:bodyPr>
            <a:normAutofit fontScale="90000"/>
          </a:bodyPr>
          <a:p>
            <a:pPr marL="0" indent="0">
              <a:buNone/>
            </a:pPr>
            <a:r>
              <a:rPr lang="en-US"/>
              <a:t>module aludec(input      [5:0] funct,</a:t>
            </a:r>
            <a:endParaRPr lang="en-US"/>
          </a:p>
          <a:p>
            <a:pPr marL="0" indent="0">
              <a:buNone/>
            </a:pPr>
            <a:r>
              <a:rPr lang="en-US"/>
              <a:t>              input      [1:0] aluop,</a:t>
            </a:r>
            <a:endParaRPr lang="en-US"/>
          </a:p>
          <a:p>
            <a:pPr marL="0" indent="0">
              <a:buNone/>
            </a:pPr>
            <a:r>
              <a:rPr lang="en-US"/>
              <a:t>              output reg [2:0] alucontrol);</a:t>
            </a:r>
            <a:endParaRPr lang="en-US"/>
          </a:p>
          <a:p>
            <a:endParaRPr lang="en-US"/>
          </a:p>
          <a:p>
            <a:pPr marL="0" indent="0">
              <a:buNone/>
            </a:pPr>
            <a:r>
              <a:rPr lang="en-US"/>
              <a:t>    always @( * )</a:t>
            </a:r>
            <a:endParaRPr lang="en-US"/>
          </a:p>
          <a:p>
            <a:pPr marL="0" indent="0">
              <a:buNone/>
            </a:pPr>
            <a:r>
              <a:rPr lang="en-US"/>
              <a:t>    case(aluop)</a:t>
            </a:r>
            <a:endParaRPr lang="en-US"/>
          </a:p>
          <a:p>
            <a:pPr marL="0" indent="0">
              <a:buNone/>
            </a:pPr>
            <a:r>
              <a:rPr lang="en-US"/>
              <a:t>      3'b000: alucontrol &lt;= 3'b010;  // add</a:t>
            </a:r>
            <a:endParaRPr lang="en-US"/>
          </a:p>
          <a:p>
            <a:pPr marL="0" indent="0">
              <a:buNone/>
            </a:pPr>
            <a:r>
              <a:rPr lang="en-US"/>
              <a:t>      3'b001: alucontrol &lt;= 3'b010;  // sub</a:t>
            </a:r>
            <a:endParaRPr lang="en-US"/>
          </a:p>
          <a:p>
            <a:pPr marL="0" indent="0">
              <a:buNone/>
            </a:pPr>
            <a:r>
              <a:rPr lang="en-US"/>
              <a:t> </a:t>
            </a:r>
            <a:endParaRPr lang="en-US"/>
          </a:p>
        </p:txBody>
      </p:sp>
      <p:sp>
        <p:nvSpPr>
          <p:cNvPr id="5" name="Text Box 4"/>
          <p:cNvSpPr txBox="1"/>
          <p:nvPr/>
        </p:nvSpPr>
        <p:spPr>
          <a:xfrm>
            <a:off x="6064885" y="1423035"/>
            <a:ext cx="6028055" cy="4246245"/>
          </a:xfrm>
          <a:prstGeom prst="rect">
            <a:avLst/>
          </a:prstGeom>
          <a:noFill/>
        </p:spPr>
        <p:txBody>
          <a:bodyPr wrap="square" rtlCol="0">
            <a:spAutoFit/>
          </a:bodyPr>
          <a:p>
            <a:r>
              <a:rPr lang="en-US">
                <a:sym typeface="+mn-ea"/>
              </a:rPr>
              <a:t>// RTYPE instruction use the 6-bit funct field of instruction to specify ALU operation</a:t>
            </a:r>
            <a:endParaRPr lang="en-US"/>
          </a:p>
          <a:p>
            <a:r>
              <a:rPr lang="en-US">
                <a:sym typeface="+mn-ea"/>
              </a:rPr>
              <a:t>      3'b010: case(funct)           </a:t>
            </a:r>
            <a:endParaRPr lang="en-US"/>
          </a:p>
          <a:p>
            <a:r>
              <a:rPr lang="en-US">
                <a:sym typeface="+mn-ea"/>
              </a:rPr>
              <a:t>          6'b100000: alucontrol &lt;= 3'b010; // ADD</a:t>
            </a:r>
            <a:endParaRPr lang="en-US"/>
          </a:p>
          <a:p>
            <a:r>
              <a:rPr lang="en-US">
                <a:sym typeface="+mn-ea"/>
              </a:rPr>
              <a:t>          6'b100010: alucontrol &lt;= 3'b110; // SUB</a:t>
            </a:r>
            <a:endParaRPr lang="en-US"/>
          </a:p>
          <a:p>
            <a:r>
              <a:rPr lang="en-US">
                <a:sym typeface="+mn-ea"/>
              </a:rPr>
              <a:t>          6'b100100: alucontrol &lt;= 3'b000; // AND</a:t>
            </a:r>
            <a:endParaRPr lang="en-US"/>
          </a:p>
          <a:p>
            <a:r>
              <a:rPr lang="en-US">
                <a:sym typeface="+mn-ea"/>
              </a:rPr>
              <a:t>          6'b100101: alucontrol &lt;= 3'b001; // OR</a:t>
            </a:r>
            <a:endParaRPr lang="en-US"/>
          </a:p>
          <a:p>
            <a:r>
              <a:rPr lang="en-US">
                <a:sym typeface="+mn-ea"/>
              </a:rPr>
              <a:t>          6'b101010: alucontrol &lt;= 3'b111; // SLT</a:t>
            </a:r>
            <a:endParaRPr lang="en-US"/>
          </a:p>
          <a:p>
            <a:r>
              <a:rPr lang="en-US">
                <a:sym typeface="+mn-ea"/>
              </a:rPr>
              <a:t>          default:   alucontrol &lt;= 3'bxxx; // ???</a:t>
            </a:r>
            <a:endParaRPr lang="en-US"/>
          </a:p>
          <a:p>
            <a:r>
              <a:rPr lang="en-US">
                <a:sym typeface="+mn-ea"/>
              </a:rPr>
              <a:t>        endcase</a:t>
            </a:r>
            <a:endParaRPr lang="en-US"/>
          </a:p>
          <a:p>
            <a:r>
              <a:rPr lang="en-PH" altLang="en-US">
                <a:sym typeface="+mn-ea"/>
              </a:rPr>
              <a:t>	</a:t>
            </a:r>
            <a:r>
              <a:rPr lang="en-US">
                <a:sym typeface="+mn-ea"/>
              </a:rPr>
              <a:t>default: alucontrol &lt;= 3'bxxx; // ???</a:t>
            </a:r>
            <a:endParaRPr lang="en-US"/>
          </a:p>
          <a:p>
            <a:r>
              <a:rPr lang="en-US">
                <a:sym typeface="+mn-ea"/>
              </a:rPr>
              <a:t>    endcase</a:t>
            </a:r>
            <a:endParaRPr lang="en-US"/>
          </a:p>
          <a:p>
            <a:r>
              <a:rPr lang="en-US">
                <a:sym typeface="+mn-ea"/>
              </a:rPr>
              <a:t>endmodule</a:t>
            </a:r>
            <a:endParaRPr lang="en-US"/>
          </a:p>
          <a:p>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Control Unit</a:t>
            </a:r>
            <a:endParaRPr lang="en-PH" altLang="en-US"/>
          </a:p>
        </p:txBody>
      </p:sp>
      <p:sp>
        <p:nvSpPr>
          <p:cNvPr id="3" name="Content Placeholder 2"/>
          <p:cNvSpPr>
            <a:spLocks noGrp="1"/>
          </p:cNvSpPr>
          <p:nvPr>
            <p:ph idx="1"/>
          </p:nvPr>
        </p:nvSpPr>
        <p:spPr>
          <a:xfrm>
            <a:off x="3328670" y="1529715"/>
            <a:ext cx="8749665" cy="4954905"/>
          </a:xfrm>
        </p:spPr>
        <p:txBody>
          <a:bodyPr>
            <a:noAutofit/>
          </a:bodyPr>
          <a:p>
            <a:pPr marL="0" indent="0">
              <a:lnSpc>
                <a:spcPct val="90000"/>
              </a:lnSpc>
              <a:buNone/>
            </a:pPr>
            <a:r>
              <a:rPr lang="en-US" sz="1500"/>
              <a:t>module controllert();</a:t>
            </a:r>
            <a:endParaRPr lang="en-US" sz="1500"/>
          </a:p>
          <a:p>
            <a:pPr marL="0" indent="0">
              <a:lnSpc>
                <a:spcPct val="90000"/>
              </a:lnSpc>
              <a:buNone/>
            </a:pPr>
            <a:r>
              <a:rPr lang="en-PH" altLang="en-US" sz="1500"/>
              <a:t>	</a:t>
            </a:r>
            <a:r>
              <a:rPr lang="en-US" sz="1500"/>
              <a:t>reg clk, reset, zero;</a:t>
            </a:r>
            <a:endParaRPr lang="en-US" sz="1500"/>
          </a:p>
          <a:p>
            <a:pPr marL="0" indent="0">
              <a:lnSpc>
                <a:spcPct val="90000"/>
              </a:lnSpc>
              <a:buNone/>
            </a:pPr>
            <a:r>
              <a:rPr lang="en-US" sz="1500"/>
              <a:t>  </a:t>
            </a:r>
            <a:r>
              <a:rPr lang="en-PH" altLang="en-US" sz="1500"/>
              <a:t>	</a:t>
            </a:r>
            <a:r>
              <a:rPr lang="en-US" sz="1500"/>
              <a:t>reg [5:0] op, funct;</a:t>
            </a:r>
            <a:endParaRPr lang="en-US" sz="1500"/>
          </a:p>
          <a:p>
            <a:pPr marL="0" indent="0">
              <a:lnSpc>
                <a:spcPct val="90000"/>
              </a:lnSpc>
              <a:buNone/>
            </a:pPr>
            <a:r>
              <a:rPr lang="en-US" sz="1500"/>
              <a:t>  </a:t>
            </a:r>
            <a:r>
              <a:rPr lang="en-PH" altLang="en-US" sz="1500"/>
              <a:t>	</a:t>
            </a:r>
            <a:r>
              <a:rPr lang="en-US" sz="1500"/>
              <a:t>wire iord, memwrite, irwrite, regdst, memtoreg, regwrite, alusrca, pcen;</a:t>
            </a:r>
            <a:endParaRPr lang="en-US" sz="1500"/>
          </a:p>
          <a:p>
            <a:pPr marL="0" indent="0">
              <a:lnSpc>
                <a:spcPct val="90000"/>
              </a:lnSpc>
              <a:buNone/>
            </a:pPr>
            <a:r>
              <a:rPr lang="en-US" sz="1500"/>
              <a:t>    </a:t>
            </a:r>
            <a:r>
              <a:rPr lang="en-PH" altLang="en-US" sz="1500"/>
              <a:t>	</a:t>
            </a:r>
            <a:r>
              <a:rPr lang="en-US" sz="1500"/>
              <a:t>wire [1:0] alusrcb, pcsrc;</a:t>
            </a:r>
            <a:endParaRPr lang="en-US" sz="1500"/>
          </a:p>
          <a:p>
            <a:pPr marL="0" indent="0">
              <a:lnSpc>
                <a:spcPct val="90000"/>
              </a:lnSpc>
              <a:buNone/>
            </a:pPr>
            <a:r>
              <a:rPr lang="en-US" sz="1500"/>
              <a:t>    </a:t>
            </a:r>
            <a:r>
              <a:rPr lang="en-PH" altLang="en-US" sz="1500"/>
              <a:t>	</a:t>
            </a:r>
            <a:r>
              <a:rPr lang="en-US" sz="1500"/>
              <a:t>wire [2:0] alucontrol;</a:t>
            </a:r>
            <a:endParaRPr lang="en-US" sz="1500"/>
          </a:p>
          <a:p>
            <a:pPr marL="0" indent="0">
              <a:lnSpc>
                <a:spcPct val="90000"/>
              </a:lnSpc>
              <a:buNone/>
            </a:pPr>
            <a:r>
              <a:rPr lang="en-US" sz="1500"/>
              <a:t>   </a:t>
            </a:r>
            <a:r>
              <a:rPr lang="en-PH" altLang="en-US" sz="1500"/>
              <a:t>	</a:t>
            </a:r>
            <a:r>
              <a:rPr lang="en-US" sz="1500"/>
              <a:t>reg [31:0] instr;</a:t>
            </a:r>
            <a:endParaRPr lang="en-US" sz="1500"/>
          </a:p>
          <a:p>
            <a:pPr marL="0" indent="0">
              <a:lnSpc>
                <a:spcPct val="90000"/>
              </a:lnSpc>
              <a:buNone/>
            </a:pPr>
            <a:r>
              <a:rPr lang="en-US" sz="1500"/>
              <a:t>    </a:t>
            </a:r>
            <a:r>
              <a:rPr lang="en-PH" altLang="en-US" sz="1500"/>
              <a:t>	</a:t>
            </a:r>
            <a:r>
              <a:rPr lang="en-US" sz="1500"/>
              <a:t>always @ ( * )    begin</a:t>
            </a:r>
            <a:endParaRPr lang="en-US" sz="1500"/>
          </a:p>
          <a:p>
            <a:pPr marL="0" indent="0">
              <a:lnSpc>
                <a:spcPct val="90000"/>
              </a:lnSpc>
              <a:buNone/>
            </a:pPr>
            <a:r>
              <a:rPr lang="en-US" sz="1500"/>
              <a:t>     </a:t>
            </a:r>
            <a:r>
              <a:rPr lang="en-PH" altLang="en-US" sz="1500"/>
              <a:t>		</a:t>
            </a:r>
            <a:r>
              <a:rPr lang="en-US" sz="1500"/>
              <a:t>op &lt;= instr [31:26];</a:t>
            </a:r>
            <a:endParaRPr lang="en-US" sz="1500"/>
          </a:p>
          <a:p>
            <a:pPr marL="0" indent="0">
              <a:lnSpc>
                <a:spcPct val="90000"/>
              </a:lnSpc>
              <a:buNone/>
            </a:pPr>
            <a:r>
              <a:rPr lang="en-US" sz="1500"/>
              <a:t>     </a:t>
            </a:r>
            <a:r>
              <a:rPr lang="en-PH" altLang="en-US" sz="1500"/>
              <a:t>		</a:t>
            </a:r>
            <a:r>
              <a:rPr lang="en-US" sz="1500"/>
              <a:t>funct &lt;= instr [5:0];</a:t>
            </a:r>
            <a:endParaRPr lang="en-US" sz="1500"/>
          </a:p>
          <a:p>
            <a:pPr marL="0" indent="0">
              <a:lnSpc>
                <a:spcPct val="90000"/>
              </a:lnSpc>
              <a:buNone/>
            </a:pPr>
            <a:r>
              <a:rPr lang="en-US" sz="1500"/>
              <a:t>    end</a:t>
            </a:r>
            <a:endParaRPr lang="en-US" sz="1500"/>
          </a:p>
          <a:p>
            <a:pPr marL="0" indent="0">
              <a:lnSpc>
                <a:spcPct val="90000"/>
              </a:lnSpc>
              <a:buNone/>
            </a:pPr>
            <a:r>
              <a:rPr lang="en-US" sz="1500"/>
              <a:t>   controller uut(clk, reset, op, funct, zero, pcen, memwrite, irwrite</a:t>
            </a:r>
            <a:r>
              <a:rPr lang="en-PH" altLang="en-US" sz="1500"/>
              <a:t>, </a:t>
            </a:r>
            <a:r>
              <a:rPr lang="en-US" sz="1500"/>
              <a:t>regwrite, alusrca, iord,	memtoreg, regdst, alusrcb, pcsrc,	alucontrol);</a:t>
            </a:r>
            <a:endParaRPr lang="en-US" sz="1500"/>
          </a:p>
          <a:p>
            <a:pPr marL="0" indent="0">
              <a:lnSpc>
                <a:spcPct val="90000"/>
              </a:lnSpc>
              <a:buNone/>
            </a:pPr>
            <a:r>
              <a:rPr lang="en-US" sz="1500"/>
              <a:t>  always #1 clk = ~clk;</a:t>
            </a:r>
            <a:endParaRPr lang="en-US" sz="15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90750" y="198755"/>
            <a:ext cx="5816600" cy="6185535"/>
          </a:xfrm>
          <a:prstGeom prst="rect">
            <a:avLst/>
          </a:prstGeom>
          <a:noFill/>
        </p:spPr>
        <p:txBody>
          <a:bodyPr wrap="square" rtlCol="0">
            <a:spAutoFit/>
          </a:bodyPr>
          <a:p>
            <a:r>
              <a:rPr lang="en-US"/>
              <a:t> initial</a:t>
            </a:r>
            <a:endParaRPr lang="en-US"/>
          </a:p>
          <a:p>
            <a:r>
              <a:rPr lang="en-US"/>
              <a:t>  begin</a:t>
            </a:r>
            <a:endParaRPr lang="en-US"/>
          </a:p>
          <a:p>
            <a:r>
              <a:rPr lang="en-US"/>
              <a:t>	clk = 0;</a:t>
            </a:r>
            <a:endParaRPr lang="en-US"/>
          </a:p>
          <a:p>
            <a:r>
              <a:rPr lang="en-US"/>
              <a:t>	reset = 1;</a:t>
            </a:r>
            <a:endParaRPr lang="en-US"/>
          </a:p>
          <a:p>
            <a:r>
              <a:rPr lang="en-US"/>
              <a:t>	zero = 0;</a:t>
            </a:r>
            <a:endParaRPr lang="en-US"/>
          </a:p>
          <a:p>
            <a:r>
              <a:rPr lang="en-US"/>
              <a:t>    </a:t>
            </a:r>
            <a:endParaRPr lang="en-US"/>
          </a:p>
          <a:p>
            <a:r>
              <a:rPr lang="en-US"/>
              <a:t>	#2  reset = 1; instr = 0;</a:t>
            </a:r>
            <a:endParaRPr lang="en-US"/>
          </a:p>
          <a:p>
            <a:r>
              <a:rPr lang="en-US"/>
              <a:t>	#2  reset = 0; instr = 32'h20020005; //addi</a:t>
            </a:r>
            <a:endParaRPr lang="en-US"/>
          </a:p>
          <a:p>
            <a:r>
              <a:rPr lang="en-US"/>
              <a:t>	#2  reset = 0; instr = 32'h20020005; //addi</a:t>
            </a:r>
            <a:endParaRPr lang="en-US"/>
          </a:p>
          <a:p>
            <a:r>
              <a:rPr lang="en-US"/>
              <a:t>	#2  reset = 0; instr = 32'h20020005; //addi</a:t>
            </a:r>
            <a:endParaRPr lang="en-US"/>
          </a:p>
          <a:p>
            <a:r>
              <a:rPr lang="en-US"/>
              <a:t>	#2 reset = 0; instr = 32'h20020005; //addi</a:t>
            </a:r>
            <a:endParaRPr lang="en-US"/>
          </a:p>
          <a:p>
            <a:r>
              <a:rPr lang="en-US"/>
              <a:t>	#2 reset = 0; instr = 32'h2003000c; //addi</a:t>
            </a:r>
            <a:endParaRPr lang="en-US"/>
          </a:p>
          <a:p>
            <a:r>
              <a:rPr lang="en-US"/>
              <a:t>	#2 reset = 0; instr = 32'h2003000c; //addi</a:t>
            </a:r>
            <a:endParaRPr lang="en-US"/>
          </a:p>
          <a:p>
            <a:r>
              <a:rPr lang="en-US"/>
              <a:t>	#2 reset = 0; instr = 32'h2003000c; //addi</a:t>
            </a:r>
            <a:endParaRPr lang="en-US"/>
          </a:p>
          <a:p>
            <a:r>
              <a:rPr lang="en-US"/>
              <a:t>	#2 reset = 0; instr = 32'h00e22025; //or</a:t>
            </a:r>
            <a:endParaRPr lang="en-US"/>
          </a:p>
          <a:p>
            <a:r>
              <a:rPr lang="en-US"/>
              <a:t>	#2 reset = 0; instr = 32'h00e22025; //or</a:t>
            </a:r>
            <a:endParaRPr lang="en-US"/>
          </a:p>
          <a:p>
            <a:r>
              <a:rPr lang="en-US"/>
              <a:t>	#2 reset = 0; instr = 32'h00e22025; //or</a:t>
            </a:r>
            <a:endParaRPr lang="en-US"/>
          </a:p>
          <a:p>
            <a:r>
              <a:rPr lang="en-US"/>
              <a:t>	#2 reset = 0; instr = 32'h00e22025; //or</a:t>
            </a:r>
            <a:endParaRPr lang="en-US"/>
          </a:p>
          <a:p>
            <a:r>
              <a:rPr lang="en-PH" altLang="en-US"/>
              <a:t>	</a:t>
            </a:r>
            <a:r>
              <a:rPr lang="en-US"/>
              <a:t>#2 reset = 0; instr = 32'h00642824; //and</a:t>
            </a:r>
            <a:endParaRPr lang="en-US"/>
          </a:p>
          <a:p>
            <a:r>
              <a:rPr lang="en-US"/>
              <a:t>	#2 reset = 0; instr = 32'h00642824; //and</a:t>
            </a:r>
            <a:endParaRPr lang="en-US"/>
          </a:p>
          <a:p>
            <a:r>
              <a:rPr lang="en-US"/>
              <a:t>	#2 reset = 0; instr = 32'h00642824; //and</a:t>
            </a:r>
            <a:endParaRPr lang="en-US"/>
          </a:p>
          <a:p>
            <a:r>
              <a:rPr lang="en-US"/>
              <a:t>	#2 reset = 0; instr = 32'h00642824; //and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17065" y="153670"/>
            <a:ext cx="9517380" cy="6739255"/>
          </a:xfrm>
          <a:prstGeom prst="rect">
            <a:avLst/>
          </a:prstGeom>
          <a:noFill/>
        </p:spPr>
        <p:txBody>
          <a:bodyPr wrap="square" rtlCol="0">
            <a:spAutoFit/>
          </a:bodyPr>
          <a:p>
            <a:r>
              <a:rPr lang="en-PH" altLang="en-US"/>
              <a:t>	</a:t>
            </a:r>
            <a:r>
              <a:rPr lang="en-US"/>
              <a:t>#2 reset = 0; instr = 32'h00a42820; //add</a:t>
            </a:r>
            <a:endParaRPr lang="en-US"/>
          </a:p>
          <a:p>
            <a:r>
              <a:rPr lang="en-US"/>
              <a:t>	#2 reset = 0; instr = 32'h00a42820; //add</a:t>
            </a:r>
            <a:endParaRPr lang="en-US"/>
          </a:p>
          <a:p>
            <a:r>
              <a:rPr lang="en-US"/>
              <a:t>	#2 reset = 0; instr = 32'h00a42820; //add</a:t>
            </a:r>
            <a:endParaRPr lang="en-US"/>
          </a:p>
          <a:p>
            <a:r>
              <a:rPr lang="en-US"/>
              <a:t>	#2 reset = 0; instr = 32'h00a42820; //add</a:t>
            </a:r>
            <a:endParaRPr lang="en-US"/>
          </a:p>
          <a:p>
            <a:r>
              <a:rPr lang="en-US"/>
              <a:t>	#2 reset = 0; instr = 32'h00853820; //add</a:t>
            </a:r>
            <a:endParaRPr lang="en-US"/>
          </a:p>
          <a:p>
            <a:r>
              <a:rPr lang="en-US"/>
              <a:t>	#2 reset = 0; instr = 32'h00853820; //add</a:t>
            </a:r>
            <a:endParaRPr lang="en-US"/>
          </a:p>
          <a:p>
            <a:r>
              <a:rPr lang="en-US"/>
              <a:t>	#2 reset = 0; instr = 32'h00853820; //add</a:t>
            </a:r>
            <a:endParaRPr lang="en-US"/>
          </a:p>
          <a:p>
            <a:r>
              <a:rPr lang="en-US"/>
              <a:t>	#2 reset = 0; instr = 32'h00853820; //add</a:t>
            </a:r>
            <a:endParaRPr lang="en-US"/>
          </a:p>
          <a:p>
            <a:r>
              <a:rPr lang="en-US"/>
              <a:t>	#2 reset = 0; instr = 32'h00e23822; //sub</a:t>
            </a:r>
            <a:endParaRPr lang="en-US"/>
          </a:p>
          <a:p>
            <a:r>
              <a:rPr lang="en-US"/>
              <a:t>	#2 reset = 0; instr = 32'h00e23822; //sub</a:t>
            </a:r>
            <a:endParaRPr lang="en-US"/>
          </a:p>
          <a:p>
            <a:r>
              <a:rPr lang="en-US"/>
              <a:t>	#2 reset = 0; instr = 32'h00e23822; //sub</a:t>
            </a:r>
            <a:endParaRPr lang="en-US"/>
          </a:p>
          <a:p>
            <a:r>
              <a:rPr lang="en-US"/>
              <a:t>	#2 reset = 0; instr = 32'h00e23822; //sub</a:t>
            </a:r>
            <a:endParaRPr lang="en-US"/>
          </a:p>
          <a:p>
            <a:r>
              <a:rPr lang="en-US"/>
              <a:t>	#2 reset = 0; instr = 32'hac670044; //sw</a:t>
            </a:r>
            <a:endParaRPr lang="en-US"/>
          </a:p>
          <a:p>
            <a:r>
              <a:rPr lang="en-US"/>
              <a:t>	#2 reset = 0; instr = 32'hac670044; //sw</a:t>
            </a:r>
            <a:endParaRPr lang="en-US"/>
          </a:p>
          <a:p>
            <a:r>
              <a:rPr lang="en-US"/>
              <a:t>	#2 reset = 0; instr = 32'hac670044; //sw</a:t>
            </a:r>
            <a:endParaRPr lang="en-US"/>
          </a:p>
          <a:p>
            <a:r>
              <a:rPr lang="en-US"/>
              <a:t>	#2 reset = 0; instr = 32'hac670044; //sw</a:t>
            </a:r>
            <a:endParaRPr lang="en-US"/>
          </a:p>
          <a:p>
            <a:r>
              <a:rPr lang="en-US"/>
              <a:t>	#2 reset = 0; instr = 32'h8c020050; //lw</a:t>
            </a:r>
            <a:endParaRPr lang="en-US"/>
          </a:p>
          <a:p>
            <a:r>
              <a:rPr lang="en-US"/>
              <a:t>	#2 reset = 0; instr = 32'h8c020050; //lw</a:t>
            </a:r>
            <a:endParaRPr lang="en-US"/>
          </a:p>
          <a:p>
            <a:r>
              <a:rPr lang="en-US"/>
              <a:t>	#2 reset = 0; instr = 32'h8c020050; //lw</a:t>
            </a:r>
            <a:endParaRPr lang="en-US"/>
          </a:p>
          <a:p>
            <a:r>
              <a:rPr lang="en-US"/>
              <a:t>	#2 reset = 0; instr = 32'h8c020050; //lw</a:t>
            </a:r>
            <a:endParaRPr lang="en-US"/>
          </a:p>
          <a:p>
            <a:r>
              <a:rPr lang="en-US"/>
              <a:t>	#2 reset = 0; instr = 32'h8c020050; //lw</a:t>
            </a:r>
            <a:endParaRPr lang="en-US"/>
          </a:p>
          <a:p>
            <a:r>
              <a:rPr lang="en-US"/>
              <a:t>	#2 $stop;</a:t>
            </a:r>
            <a:endParaRPr lang="en-US"/>
          </a:p>
          <a:p>
            <a:r>
              <a:rPr lang="en-US"/>
              <a:t>    </a:t>
            </a:r>
            <a:endParaRPr lang="en-US"/>
          </a:p>
          <a:p>
            <a:r>
              <a:rPr lang="en-US"/>
              <a:t>  end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of the Control Unit</a:t>
            </a:r>
            <a:endParaRPr lang="en-PH" altLang="en-US"/>
          </a:p>
        </p:txBody>
      </p:sp>
      <p:pic>
        <p:nvPicPr>
          <p:cNvPr id="61" name="image66.png"/>
          <p:cNvPicPr preferRelativeResize="0">
            <a:picLocks noChangeAspect="1"/>
          </p:cNvPicPr>
          <p:nvPr>
            <p:ph idx="1"/>
          </p:nvPr>
        </p:nvPicPr>
        <p:blipFill>
          <a:blip r:embed="rId1"/>
          <a:srcRect/>
          <a:stretch>
            <a:fillRect/>
          </a:stretch>
        </p:blipFill>
        <p:spPr>
          <a:xfrm>
            <a:off x="1971040" y="1478915"/>
            <a:ext cx="8564245" cy="50279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ALU</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DATAPATH</a:t>
            </a:r>
            <a:endParaRPr lang="en-PH" dirty="0"/>
          </a:p>
        </p:txBody>
      </p:sp>
      <p:sp>
        <p:nvSpPr>
          <p:cNvPr id="3" name="Subtitle 2"/>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Multicycle Datapath</a:t>
            </a:r>
            <a:endParaRPr lang="en-PH" altLang="en-US"/>
          </a:p>
        </p:txBody>
      </p:sp>
      <p:sp>
        <p:nvSpPr>
          <p:cNvPr id="3" name="Content Placeholder 2"/>
          <p:cNvSpPr>
            <a:spLocks noGrp="1"/>
          </p:cNvSpPr>
          <p:nvPr>
            <p:ph idx="1"/>
          </p:nvPr>
        </p:nvSpPr>
        <p:spPr>
          <a:xfrm>
            <a:off x="2226627" y="1905000"/>
            <a:ext cx="8915400" cy="3777622"/>
          </a:xfrm>
        </p:spPr>
        <p:txBody>
          <a:bodyPr/>
          <a:p>
            <a:r>
              <a:rPr lang="en-US"/>
              <a:t>The design for the datapath of a MIPS processor is similar to that of the single-cycle processor, only it involves using a combined memory for both data and instructions, since by doing this it is easier to read in one cycle and is more practical. Reading or writing the data takes place in a separate cycle.</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Step 1: Fetch instruction from memory</a:t>
            </a:r>
            <a:endParaRPr lang="en-PH" altLang="en-US"/>
          </a:p>
        </p:txBody>
      </p:sp>
      <p:pic>
        <p:nvPicPr>
          <p:cNvPr id="13" name="image19.png"/>
          <p:cNvPicPr preferRelativeResize="0">
            <a:picLocks noChangeAspect="1"/>
          </p:cNvPicPr>
          <p:nvPr>
            <p:ph idx="1"/>
          </p:nvPr>
        </p:nvPicPr>
        <p:blipFill>
          <a:blip r:embed="rId1"/>
          <a:srcRect/>
          <a:stretch>
            <a:fillRect/>
          </a:stretch>
        </p:blipFill>
        <p:spPr>
          <a:xfrm>
            <a:off x="2657475" y="1905000"/>
            <a:ext cx="8782050" cy="365061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2a: Read source operand from register file</a:t>
            </a:r>
            <a:endParaRPr lang="en-US"/>
          </a:p>
        </p:txBody>
      </p:sp>
      <p:pic>
        <p:nvPicPr>
          <p:cNvPr id="32" name="image33.png"/>
          <p:cNvPicPr preferRelativeResize="0">
            <a:picLocks noChangeAspect="1"/>
          </p:cNvPicPr>
          <p:nvPr>
            <p:ph idx="1"/>
          </p:nvPr>
        </p:nvPicPr>
        <p:blipFill>
          <a:blip r:embed="rId1"/>
          <a:srcRect/>
          <a:stretch>
            <a:fillRect/>
          </a:stretch>
        </p:blipFill>
        <p:spPr>
          <a:xfrm>
            <a:off x="2463800" y="1905000"/>
            <a:ext cx="9169400" cy="364045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Step2b: Sign-extend the immediate</a:t>
            </a:r>
            <a:endParaRPr lang="en-US"/>
          </a:p>
        </p:txBody>
      </p:sp>
      <p:pic>
        <p:nvPicPr>
          <p:cNvPr id="19" name="image1.png"/>
          <p:cNvPicPr preferRelativeResize="0">
            <a:picLocks noChangeAspect="1"/>
          </p:cNvPicPr>
          <p:nvPr>
            <p:ph idx="1"/>
          </p:nvPr>
        </p:nvPicPr>
        <p:blipFill>
          <a:blip r:embed="rId1"/>
          <a:srcRect/>
          <a:stretch>
            <a:fillRect/>
          </a:stretch>
        </p:blipFill>
        <p:spPr>
          <a:xfrm>
            <a:off x="1648460" y="1905000"/>
            <a:ext cx="8895080" cy="438848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3: Add base address to offset</a:t>
            </a:r>
            <a:endParaRPr lang="en-US"/>
          </a:p>
        </p:txBody>
      </p:sp>
      <p:pic>
        <p:nvPicPr>
          <p:cNvPr id="20" name="image14.png"/>
          <p:cNvPicPr preferRelativeResize="0">
            <a:picLocks noChangeAspect="1"/>
          </p:cNvPicPr>
          <p:nvPr>
            <p:ph idx="1"/>
          </p:nvPr>
        </p:nvPicPr>
        <p:blipFill>
          <a:blip r:embed="rId1"/>
          <a:srcRect/>
          <a:stretch>
            <a:fillRect/>
          </a:stretch>
        </p:blipFill>
        <p:spPr>
          <a:xfrm>
            <a:off x="1181735" y="1828800"/>
            <a:ext cx="9827895" cy="32004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4:  Load data from memory</a:t>
            </a:r>
            <a:endParaRPr lang="en-US"/>
          </a:p>
        </p:txBody>
      </p:sp>
      <p:pic>
        <p:nvPicPr>
          <p:cNvPr id="31" name="image29.png"/>
          <p:cNvPicPr preferRelativeResize="0">
            <a:picLocks noChangeAspect="1"/>
          </p:cNvPicPr>
          <p:nvPr>
            <p:ph idx="1"/>
          </p:nvPr>
        </p:nvPicPr>
        <p:blipFill>
          <a:blip r:embed="rId1"/>
          <a:srcRect/>
          <a:stretch>
            <a:fillRect/>
          </a:stretch>
        </p:blipFill>
        <p:spPr>
          <a:xfrm>
            <a:off x="1638300" y="2037715"/>
            <a:ext cx="8915400" cy="278257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5: Write data back to register file</a:t>
            </a:r>
            <a:endParaRPr lang="en-US"/>
          </a:p>
        </p:txBody>
      </p:sp>
      <p:pic>
        <p:nvPicPr>
          <p:cNvPr id="23" name="image23.png"/>
          <p:cNvPicPr preferRelativeResize="0">
            <a:picLocks noChangeAspect="1"/>
          </p:cNvPicPr>
          <p:nvPr>
            <p:ph idx="1"/>
          </p:nvPr>
        </p:nvPicPr>
        <p:blipFill>
          <a:blip r:embed="rId1"/>
          <a:srcRect/>
          <a:stretch>
            <a:fillRect/>
          </a:stretch>
        </p:blipFill>
        <p:spPr>
          <a:xfrm>
            <a:off x="1007110" y="1905000"/>
            <a:ext cx="10177145" cy="353123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6: Increment PC by 4</a:t>
            </a:r>
            <a:endParaRPr lang="en-US"/>
          </a:p>
        </p:txBody>
      </p:sp>
      <p:pic>
        <p:nvPicPr>
          <p:cNvPr id="63" name="image60.png"/>
          <p:cNvPicPr preferRelativeResize="0">
            <a:picLocks noChangeAspect="1"/>
          </p:cNvPicPr>
          <p:nvPr>
            <p:ph idx="1"/>
          </p:nvPr>
        </p:nvPicPr>
        <p:blipFill>
          <a:blip r:embed="rId1"/>
          <a:srcRect/>
          <a:stretch>
            <a:fillRect/>
          </a:stretch>
        </p:blipFill>
        <p:spPr>
          <a:xfrm>
            <a:off x="890905" y="1589405"/>
            <a:ext cx="10410190" cy="367919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Enhanced datapath for sw instruction</a:t>
            </a:r>
            <a:endParaRPr lang="en-PH" altLang="en-US"/>
          </a:p>
        </p:txBody>
      </p:sp>
      <p:sp>
        <p:nvSpPr>
          <p:cNvPr id="3" name="Content Placeholder 2"/>
          <p:cNvSpPr>
            <a:spLocks noGrp="1"/>
          </p:cNvSpPr>
          <p:nvPr>
            <p:ph idx="1"/>
          </p:nvPr>
        </p:nvSpPr>
        <p:spPr/>
        <p:txBody>
          <a:bodyPr/>
          <a:p>
            <a:r>
              <a:rPr lang="en-US"/>
              <a:t>This completes the datapath for the lw instruction. Next, let us extend the datapath to also handle the sw instruction. Like the lw instruction, the sw instruction reads a base address from port 1 of the register file and sign-extends the immediate. The ALU adds the base address to the immediate to find the memory address. All of these functions are already supported by existing hardware in the datapath.</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ALU</a:t>
            </a:r>
            <a:endParaRPr lang="en-PH" altLang="en-US"/>
          </a:p>
        </p:txBody>
      </p:sp>
      <p:sp>
        <p:nvSpPr>
          <p:cNvPr id="3" name="Content Placeholder 2"/>
          <p:cNvSpPr>
            <a:spLocks noGrp="1"/>
          </p:cNvSpPr>
          <p:nvPr>
            <p:ph idx="1"/>
          </p:nvPr>
        </p:nvSpPr>
        <p:spPr>
          <a:xfrm>
            <a:off x="2588895" y="2133600"/>
            <a:ext cx="8269605" cy="3777615"/>
          </a:xfrm>
        </p:spPr>
        <p:txBody>
          <a:bodyPr/>
          <a:p>
            <a:r>
              <a:rPr lang="en-US"/>
              <a:t>The Arithmetic logic unit is a combinational circuit that performs arithmetic and bitwise operations on integer binary numbers. It is mainly composed of two input operands, a function selector, output result and flag bits. In this multicycle processor design, zero flag is used and passed to the control unit.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Enhanced datapath for sw instruction</a:t>
            </a:r>
            <a:endParaRPr lang="en-US"/>
          </a:p>
        </p:txBody>
      </p:sp>
      <p:pic>
        <p:nvPicPr>
          <p:cNvPr id="67" name="image58.png"/>
          <p:cNvPicPr preferRelativeResize="0">
            <a:picLocks noChangeAspect="1"/>
          </p:cNvPicPr>
          <p:nvPr>
            <p:ph idx="1"/>
          </p:nvPr>
        </p:nvPicPr>
        <p:blipFill>
          <a:blip r:embed="rId1"/>
          <a:srcRect/>
          <a:stretch>
            <a:fillRect/>
          </a:stretch>
        </p:blipFill>
        <p:spPr>
          <a:xfrm>
            <a:off x="551815" y="1465580"/>
            <a:ext cx="11088370" cy="392684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Enhanced datapath for R-type instructions</a:t>
            </a:r>
            <a:br>
              <a:rPr lang="en-US"/>
            </a:br>
            <a:endParaRPr lang="en-US"/>
          </a:p>
        </p:txBody>
      </p:sp>
      <p:sp>
        <p:nvSpPr>
          <p:cNvPr id="3" name="Content Placeholder 2"/>
          <p:cNvSpPr>
            <a:spLocks noGrp="1"/>
          </p:cNvSpPr>
          <p:nvPr>
            <p:ph idx="1"/>
          </p:nvPr>
        </p:nvSpPr>
        <p:spPr>
          <a:xfrm>
            <a:off x="1638300" y="1905000"/>
            <a:ext cx="9761220" cy="3777615"/>
          </a:xfrm>
        </p:spPr>
        <p:txBody>
          <a:bodyPr/>
          <a:p>
            <a:r>
              <a:rPr lang="en-US"/>
              <a:t>For R-type instructions, the instruction is again fetched, and the two source registers are read from the register file. ALUSrcB1:0, the control input of the SrcB multiplexer, is used to choose register B as the second source register for the ALU.</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Enhanced datapath for R-type instructions</a:t>
            </a:r>
            <a:endParaRPr lang="en-US"/>
          </a:p>
        </p:txBody>
      </p:sp>
      <p:pic>
        <p:nvPicPr>
          <p:cNvPr id="65" name="image55.png"/>
          <p:cNvPicPr preferRelativeResize="0">
            <a:picLocks noChangeAspect="1"/>
          </p:cNvPicPr>
          <p:nvPr>
            <p:ph idx="1"/>
          </p:nvPr>
        </p:nvPicPr>
        <p:blipFill>
          <a:blip r:embed="rId1"/>
          <a:srcRect/>
          <a:stretch>
            <a:fillRect/>
          </a:stretch>
        </p:blipFill>
        <p:spPr>
          <a:xfrm>
            <a:off x="1169035" y="2082165"/>
            <a:ext cx="9853930" cy="36131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Enhanced datapath for beq instruction</a:t>
            </a:r>
            <a:endParaRPr lang="en-US"/>
          </a:p>
        </p:txBody>
      </p:sp>
      <p:sp>
        <p:nvSpPr>
          <p:cNvPr id="3" name="Content Placeholder 2"/>
          <p:cNvSpPr>
            <a:spLocks noGrp="1"/>
          </p:cNvSpPr>
          <p:nvPr>
            <p:ph idx="1"/>
          </p:nvPr>
        </p:nvSpPr>
        <p:spPr>
          <a:xfrm>
            <a:off x="1638617" y="1905000"/>
            <a:ext cx="8915400" cy="3777622"/>
          </a:xfrm>
        </p:spPr>
        <p:txBody>
          <a:bodyPr/>
          <a:p>
            <a:r>
              <a:rPr lang="en-US"/>
              <a:t>For the beq instruction, the instruction is fetched again, and the two source registers are read from the register file. To determine whether the registers are equal, the ALU subtracts the registers and, upon a zero result, sets the Zero flag. Meanwhile, the datapath must compute the next value of the PC if the branch is taken: PC′ = PC + 4 + SignImm × 4.</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Enhanced datapath for beq instruction</a:t>
            </a:r>
            <a:endParaRPr lang="en-US"/>
          </a:p>
        </p:txBody>
      </p:sp>
      <p:pic>
        <p:nvPicPr>
          <p:cNvPr id="106" name="image111.png"/>
          <p:cNvPicPr preferRelativeResize="0">
            <a:picLocks noChangeAspect="1"/>
          </p:cNvPicPr>
          <p:nvPr>
            <p:ph idx="1"/>
          </p:nvPr>
        </p:nvPicPr>
        <p:blipFill>
          <a:blip r:embed="rId1"/>
          <a:srcRect/>
          <a:stretch>
            <a:fillRect/>
          </a:stretch>
        </p:blipFill>
        <p:spPr>
          <a:xfrm>
            <a:off x="1443990" y="1671955"/>
            <a:ext cx="9303385" cy="351472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Generic Building Blocks</a:t>
            </a:r>
            <a:endParaRPr lang="en-US"/>
          </a:p>
        </p:txBody>
      </p:sp>
      <p:sp>
        <p:nvSpPr>
          <p:cNvPr id="3" name="Content Placeholder 2"/>
          <p:cNvSpPr>
            <a:spLocks noGrp="1"/>
          </p:cNvSpPr>
          <p:nvPr>
            <p:ph idx="1"/>
          </p:nvPr>
        </p:nvSpPr>
        <p:spPr>
          <a:xfrm>
            <a:off x="898525" y="2178685"/>
            <a:ext cx="10394950" cy="3777615"/>
          </a:xfrm>
        </p:spPr>
        <p:txBody>
          <a:bodyPr/>
          <a:p>
            <a:r>
              <a:rPr lang="en-US"/>
              <a:t>This section contains generic building blocks that may be useful in any MIPS microarchitecture, including a left shift unit, sign-extension unit, resettable flip-flop, and multiplexer.</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Left Shift Unit (Multiply by  4)</a:t>
            </a:r>
            <a:endParaRPr lang="en-US"/>
          </a:p>
        </p:txBody>
      </p:sp>
      <p:sp>
        <p:nvSpPr>
          <p:cNvPr id="3" name="Content Placeholder 2"/>
          <p:cNvSpPr>
            <a:spLocks noGrp="1"/>
          </p:cNvSpPr>
          <p:nvPr>
            <p:ph idx="1"/>
          </p:nvPr>
        </p:nvSpPr>
        <p:spPr>
          <a:xfrm>
            <a:off x="897255" y="1905000"/>
            <a:ext cx="10607040" cy="3777615"/>
          </a:xfrm>
        </p:spPr>
        <p:txBody>
          <a:bodyPr/>
          <a:p>
            <a:pPr marL="0" indent="0">
              <a:buNone/>
            </a:pPr>
            <a:r>
              <a:rPr lang="en-US"/>
              <a:t>Left shifters move bits and multiply by powers of 2. As the name implies, a left shifter shifts a binary number left by a specified number of positions.</a:t>
            </a:r>
            <a:endParaRPr lang="en-US"/>
          </a:p>
          <a:p>
            <a:pPr marL="0" indent="0">
              <a:buNone/>
            </a:pPr>
            <a:r>
              <a:rPr lang="en-US"/>
              <a:t>Ex: 11001 LSR 2 = 00110; 11001 LSL 2 = 00100</a:t>
            </a:r>
            <a:endParaRPr lang="en-US"/>
          </a:p>
          <a:p>
            <a:pPr marL="0" indent="0">
              <a:buNone/>
            </a:pPr>
            <a:r>
              <a:rPr lang="en-US"/>
              <a:t>Shifts the number to the left (LSL) and fills empty spots with 0’s.</a:t>
            </a:r>
            <a:endParaRPr lang="en-PH"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Left Shift Unit</a:t>
            </a:r>
            <a:endParaRPr lang="en-PH" altLang="en-US"/>
          </a:p>
        </p:txBody>
      </p:sp>
      <p:sp>
        <p:nvSpPr>
          <p:cNvPr id="3" name="Content Placeholder 2"/>
          <p:cNvSpPr>
            <a:spLocks noGrp="1"/>
          </p:cNvSpPr>
          <p:nvPr>
            <p:ph idx="1"/>
          </p:nvPr>
        </p:nvSpPr>
        <p:spPr>
          <a:xfrm>
            <a:off x="2905760" y="2133600"/>
            <a:ext cx="8598535" cy="3777615"/>
          </a:xfrm>
        </p:spPr>
        <p:txBody>
          <a:bodyPr/>
          <a:p>
            <a:pPr marL="0" indent="0">
              <a:buNone/>
            </a:pPr>
            <a:r>
              <a:rPr lang="en-US"/>
              <a:t>module sl2(input  [31:0] a, output [31:0] y);</a:t>
            </a:r>
            <a:endParaRPr lang="en-US"/>
          </a:p>
          <a:p>
            <a:pPr marL="0" indent="0">
              <a:buNone/>
            </a:pPr>
            <a:r>
              <a:rPr lang="en-US"/>
              <a:t>assign y = {a[29:0], 2'b00};  // shift left by 2</a:t>
            </a:r>
            <a:endParaRPr lang="en-US"/>
          </a:p>
          <a:p>
            <a:pPr marL="0" indent="0">
              <a:buNone/>
            </a:pPr>
            <a:r>
              <a:rPr lang="en-US"/>
              <a:t>endmodule</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Left Shift Unit</a:t>
            </a:r>
            <a:endParaRPr lang="en-PH" altLang="en-US"/>
          </a:p>
        </p:txBody>
      </p:sp>
      <p:sp>
        <p:nvSpPr>
          <p:cNvPr id="4" name="Text Box 3"/>
          <p:cNvSpPr txBox="1"/>
          <p:nvPr/>
        </p:nvSpPr>
        <p:spPr>
          <a:xfrm>
            <a:off x="2626995" y="2118360"/>
            <a:ext cx="7899400" cy="3415030"/>
          </a:xfrm>
          <a:prstGeom prst="rect">
            <a:avLst/>
          </a:prstGeom>
          <a:noFill/>
        </p:spPr>
        <p:txBody>
          <a:bodyPr wrap="square" rtlCol="0">
            <a:spAutoFit/>
          </a:bodyPr>
          <a:p>
            <a:r>
              <a:rPr lang="en-US"/>
              <a:t>`timescale 1ps/1ps</a:t>
            </a:r>
            <a:endParaRPr lang="en-US"/>
          </a:p>
          <a:p>
            <a:r>
              <a:rPr lang="en-US"/>
              <a:t>module s12_tb;</a:t>
            </a:r>
            <a:endParaRPr lang="en-US"/>
          </a:p>
          <a:p>
            <a:r>
              <a:rPr lang="en-US"/>
              <a:t>	reg[31:0] a;</a:t>
            </a:r>
            <a:endParaRPr lang="en-US"/>
          </a:p>
          <a:p>
            <a:r>
              <a:rPr lang="en-US"/>
              <a:t>	wire[31:0] y;</a:t>
            </a:r>
            <a:endParaRPr lang="en-US"/>
          </a:p>
          <a:p>
            <a:endParaRPr lang="en-US"/>
          </a:p>
          <a:p>
            <a:r>
              <a:rPr lang="en-US"/>
              <a:t>	initial begin</a:t>
            </a:r>
            <a:endParaRPr lang="en-US"/>
          </a:p>
          <a:p>
            <a:r>
              <a:rPr lang="en-US"/>
              <a:t>		a = 32'hffffffff;</a:t>
            </a:r>
            <a:endParaRPr lang="en-US"/>
          </a:p>
          <a:p>
            <a:r>
              <a:rPr lang="en-US"/>
              <a:t>		#1 a = 32'habcd1234;</a:t>
            </a:r>
            <a:endParaRPr lang="en-US"/>
          </a:p>
          <a:p>
            <a:r>
              <a:rPr lang="en-US"/>
              <a:t>		#1 $stop;</a:t>
            </a:r>
            <a:endParaRPr lang="en-US"/>
          </a:p>
          <a:p>
            <a:r>
              <a:rPr lang="en-US"/>
              <a:t>	end</a:t>
            </a:r>
            <a:endParaRPr lang="en-US"/>
          </a:p>
          <a:p>
            <a:r>
              <a:rPr lang="en-US"/>
              <a:t>	sl2 uut(a, y);</a:t>
            </a:r>
            <a:endParaRPr lang="en-US"/>
          </a:p>
          <a:p>
            <a:r>
              <a:rPr lang="en-US"/>
              <a:t>endmodule</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For Left Shift Unit</a:t>
            </a:r>
            <a:endParaRPr lang="en-PH" altLang="en-US"/>
          </a:p>
        </p:txBody>
      </p:sp>
      <p:pic>
        <p:nvPicPr>
          <p:cNvPr id="88" name="image103.png"/>
          <p:cNvPicPr preferRelativeResize="0">
            <a:picLocks noChangeAspect="1"/>
          </p:cNvPicPr>
          <p:nvPr>
            <p:ph sz="half" idx="1"/>
          </p:nvPr>
        </p:nvPicPr>
        <p:blipFill>
          <a:blip r:embed="rId1"/>
          <a:srcRect/>
          <a:stretch>
            <a:fillRect/>
          </a:stretch>
        </p:blipFill>
        <p:spPr>
          <a:xfrm>
            <a:off x="2923540" y="1905000"/>
            <a:ext cx="6908800" cy="1301750"/>
          </a:xfrm>
          <a:prstGeom prst="rect">
            <a:avLst/>
          </a:prstGeom>
        </p:spPr>
      </p:pic>
      <p:pic>
        <p:nvPicPr>
          <p:cNvPr id="59" name="image56.png"/>
          <p:cNvPicPr preferRelativeResize="0">
            <a:picLocks noChangeAspect="1"/>
          </p:cNvPicPr>
          <p:nvPr>
            <p:ph sz="half" idx="2"/>
          </p:nvPr>
        </p:nvPicPr>
        <p:blipFill>
          <a:blip r:embed="rId2"/>
          <a:srcRect/>
          <a:stretch>
            <a:fillRect/>
          </a:stretch>
        </p:blipFill>
        <p:spPr>
          <a:xfrm>
            <a:off x="1087120" y="3801745"/>
            <a:ext cx="10581005" cy="10452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Content Placeholder 6"/>
          <p:cNvPicPr>
            <a:picLocks noChangeAspect="1"/>
          </p:cNvPicPr>
          <p:nvPr>
            <p:ph idx="1"/>
          </p:nvPr>
        </p:nvPicPr>
        <p:blipFill>
          <a:blip r:embed="rId1"/>
          <a:stretch>
            <a:fillRect/>
          </a:stretch>
        </p:blipFill>
        <p:spPr>
          <a:xfrm>
            <a:off x="1674495" y="624205"/>
            <a:ext cx="10020300" cy="501015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Sign Extension</a:t>
            </a:r>
            <a:endParaRPr lang="en-PH" altLang="en-US"/>
          </a:p>
        </p:txBody>
      </p:sp>
      <p:sp>
        <p:nvSpPr>
          <p:cNvPr id="3" name="Content Placeholder 2"/>
          <p:cNvSpPr>
            <a:spLocks noGrp="1"/>
          </p:cNvSpPr>
          <p:nvPr>
            <p:ph idx="1"/>
          </p:nvPr>
        </p:nvSpPr>
        <p:spPr>
          <a:xfrm>
            <a:off x="875665" y="1540510"/>
            <a:ext cx="10440670" cy="3777615"/>
          </a:xfrm>
        </p:spPr>
        <p:txBody>
          <a:bodyPr/>
          <a:p>
            <a:r>
              <a:rPr lang="en-US"/>
              <a:t>Sign extension is the operation, in computer arithmetic, of increasing the number of bits of a binary number while preserving the number's sign (positive/negative) and value. This is done by appending digits to the most significant side of the number, following a procedure dependent on the particular signed number representation used. For example, if six bits are used to represent the number "00 1010" (decimal positive 10) and the sign extend operation increases the word length to 16 bits, then the new representation is simply "0000 0000 0000 1010". Thus, both the value and the fact that the value was positive are maintained. If ten bits are used to represent the value "11 1111 0001" (decimal negative 15) using two's complement, and this is sign extended to 16 bits, the new representation is "1111 1111 1111 0001". Thus, by padding the left side with ones, the negative sign and the value of the original number are maintained.</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Sign Extension</a:t>
            </a:r>
            <a:endParaRPr lang="en-PH" altLang="en-US"/>
          </a:p>
        </p:txBody>
      </p:sp>
      <p:sp>
        <p:nvSpPr>
          <p:cNvPr id="3" name="Content Placeholder 2"/>
          <p:cNvSpPr>
            <a:spLocks noGrp="1"/>
          </p:cNvSpPr>
          <p:nvPr>
            <p:ph idx="1"/>
          </p:nvPr>
        </p:nvSpPr>
        <p:spPr>
          <a:xfrm>
            <a:off x="2588895" y="2133600"/>
            <a:ext cx="8915400" cy="1375410"/>
          </a:xfrm>
        </p:spPr>
        <p:txBody>
          <a:bodyPr/>
          <a:p>
            <a:pPr marL="0" indent="0">
              <a:buNone/>
            </a:pPr>
            <a:r>
              <a:rPr lang="en-US"/>
              <a:t>module signext(input  [15:0] a, output [31:0] y);              </a:t>
            </a:r>
            <a:endParaRPr lang="en-US"/>
          </a:p>
          <a:p>
            <a:pPr marL="0" indent="0">
              <a:buNone/>
            </a:pPr>
            <a:r>
              <a:rPr lang="en-PH" altLang="en-US"/>
              <a:t>	</a:t>
            </a:r>
            <a:r>
              <a:rPr lang="en-US"/>
              <a:t>assign y = {{16{a[15]}}, a};</a:t>
            </a:r>
            <a:endParaRPr lang="en-US"/>
          </a:p>
          <a:p>
            <a:pPr marL="0" indent="0">
              <a:buNone/>
            </a:pPr>
            <a:r>
              <a:rPr lang="en-US"/>
              <a:t>endmodule</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Sign Extension</a:t>
            </a:r>
            <a:endParaRPr lang="en-PH" altLang="en-US"/>
          </a:p>
        </p:txBody>
      </p:sp>
      <p:sp>
        <p:nvSpPr>
          <p:cNvPr id="4" name="Text Box 3"/>
          <p:cNvSpPr txBox="1"/>
          <p:nvPr/>
        </p:nvSpPr>
        <p:spPr>
          <a:xfrm>
            <a:off x="4239260" y="1721485"/>
            <a:ext cx="5618480" cy="3415030"/>
          </a:xfrm>
          <a:prstGeom prst="rect">
            <a:avLst/>
          </a:prstGeom>
          <a:noFill/>
        </p:spPr>
        <p:txBody>
          <a:bodyPr wrap="square" rtlCol="0">
            <a:spAutoFit/>
          </a:bodyPr>
          <a:p>
            <a:r>
              <a:rPr lang="en-US"/>
              <a:t>`timescale 1ps/1ps</a:t>
            </a:r>
            <a:endParaRPr lang="en-US"/>
          </a:p>
          <a:p>
            <a:r>
              <a:rPr lang="en-US"/>
              <a:t>module signext_tb;</a:t>
            </a:r>
            <a:endParaRPr lang="en-US"/>
          </a:p>
          <a:p>
            <a:r>
              <a:rPr lang="en-US"/>
              <a:t>	reg[15:0] a;</a:t>
            </a:r>
            <a:endParaRPr lang="en-US"/>
          </a:p>
          <a:p>
            <a:r>
              <a:rPr lang="en-US"/>
              <a:t>	wire[31:0] y;</a:t>
            </a:r>
            <a:endParaRPr lang="en-US"/>
          </a:p>
          <a:p>
            <a:endParaRPr lang="en-US"/>
          </a:p>
          <a:p>
            <a:r>
              <a:rPr lang="en-US"/>
              <a:t>	initial begin</a:t>
            </a:r>
            <a:endParaRPr lang="en-US"/>
          </a:p>
          <a:p>
            <a:r>
              <a:rPr lang="en-US"/>
              <a:t>		a = 32'hfff3;</a:t>
            </a:r>
            <a:endParaRPr lang="en-US"/>
          </a:p>
          <a:p>
            <a:r>
              <a:rPr lang="en-US"/>
              <a:t>		#1 a = 32'h004f;</a:t>
            </a:r>
            <a:endParaRPr lang="en-US"/>
          </a:p>
          <a:p>
            <a:r>
              <a:rPr lang="en-US"/>
              <a:t>		#1 $stop;</a:t>
            </a:r>
            <a:endParaRPr lang="en-US"/>
          </a:p>
          <a:p>
            <a:r>
              <a:rPr lang="en-US"/>
              <a:t>	end</a:t>
            </a:r>
            <a:endParaRPr lang="en-US"/>
          </a:p>
          <a:p>
            <a:r>
              <a:rPr lang="en-US"/>
              <a:t>	signext uut(a, y);</a:t>
            </a:r>
            <a:endParaRPr lang="en-US"/>
          </a:p>
          <a:p>
            <a:r>
              <a:rPr lang="en-US"/>
              <a:t>endmodule</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for Sign Extension</a:t>
            </a:r>
            <a:endParaRPr lang="en-PH" altLang="en-US"/>
          </a:p>
        </p:txBody>
      </p:sp>
      <p:pic>
        <p:nvPicPr>
          <p:cNvPr id="55" name="image69.png"/>
          <p:cNvPicPr preferRelativeResize="0">
            <a:picLocks noChangeAspect="1"/>
          </p:cNvPicPr>
          <p:nvPr>
            <p:ph sz="half" idx="1"/>
          </p:nvPr>
        </p:nvPicPr>
        <p:blipFill>
          <a:blip r:embed="rId1"/>
          <a:srcRect/>
          <a:stretch>
            <a:fillRect/>
          </a:stretch>
        </p:blipFill>
        <p:spPr>
          <a:xfrm>
            <a:off x="2336800" y="1351280"/>
            <a:ext cx="8180705" cy="1246505"/>
          </a:xfrm>
          <a:prstGeom prst="rect">
            <a:avLst/>
          </a:prstGeom>
        </p:spPr>
      </p:pic>
      <p:pic>
        <p:nvPicPr>
          <p:cNvPr id="62" name="image78.png"/>
          <p:cNvPicPr preferRelativeResize="0">
            <a:picLocks noChangeAspect="1"/>
          </p:cNvPicPr>
          <p:nvPr>
            <p:ph sz="half" idx="2"/>
          </p:nvPr>
        </p:nvPicPr>
        <p:blipFill>
          <a:blip r:embed="rId2"/>
          <a:srcRect/>
          <a:stretch>
            <a:fillRect/>
          </a:stretch>
        </p:blipFill>
        <p:spPr>
          <a:xfrm>
            <a:off x="1097280" y="2926080"/>
            <a:ext cx="9996805" cy="1396365"/>
          </a:xfrm>
          <a:prstGeom prst="rect">
            <a:avLst/>
          </a:prstGeom>
        </p:spPr>
      </p:pic>
      <p:pic>
        <p:nvPicPr>
          <p:cNvPr id="89" name="image95.png"/>
          <p:cNvPicPr preferRelativeResize="0"/>
          <p:nvPr/>
        </p:nvPicPr>
        <p:blipFill>
          <a:blip r:embed="rId3"/>
          <a:srcRect/>
          <a:stretch>
            <a:fillRect/>
          </a:stretch>
        </p:blipFill>
        <p:spPr>
          <a:xfrm>
            <a:off x="1258570" y="4784090"/>
            <a:ext cx="9674225" cy="162496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Multiplexer</a:t>
            </a:r>
            <a:endParaRPr lang="en-PH" altLang="en-US"/>
          </a:p>
        </p:txBody>
      </p:sp>
      <p:sp>
        <p:nvSpPr>
          <p:cNvPr id="3" name="Content Placeholder 2"/>
          <p:cNvSpPr>
            <a:spLocks noGrp="1"/>
          </p:cNvSpPr>
          <p:nvPr>
            <p:ph idx="1"/>
          </p:nvPr>
        </p:nvSpPr>
        <p:spPr>
          <a:xfrm>
            <a:off x="1229995" y="1905000"/>
            <a:ext cx="10440670" cy="3777615"/>
          </a:xfrm>
        </p:spPr>
        <p:txBody>
          <a:bodyPr/>
          <a:p>
            <a:r>
              <a:rPr lang="en-US"/>
              <a:t>Multiplexers are among the most commonly used combinational circuits. They choose an output from among several possible inputs based on the value of a select signal. A multiplexer is sometimes affectionately called a mux. </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 multiplexer symbol and truth table</a:t>
            </a:r>
            <a:endParaRPr lang="en-US"/>
          </a:p>
        </p:txBody>
      </p:sp>
      <p:pic>
        <p:nvPicPr>
          <p:cNvPr id="96" name="image89.png"/>
          <p:cNvPicPr preferRelativeResize="0">
            <a:picLocks noChangeAspect="1"/>
          </p:cNvPicPr>
          <p:nvPr>
            <p:ph idx="1"/>
          </p:nvPr>
        </p:nvPicPr>
        <p:blipFill>
          <a:blip r:embed="rId1"/>
          <a:srcRect/>
          <a:stretch>
            <a:fillRect/>
          </a:stretch>
        </p:blipFill>
        <p:spPr>
          <a:xfrm>
            <a:off x="4886960" y="1905000"/>
            <a:ext cx="2418080" cy="43878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Wider Multiplexers</a:t>
            </a:r>
            <a:endParaRPr lang="en-US"/>
          </a:p>
        </p:txBody>
      </p:sp>
      <p:sp>
        <p:nvSpPr>
          <p:cNvPr id="3" name="Content Placeholder 2"/>
          <p:cNvSpPr>
            <a:spLocks noGrp="1"/>
          </p:cNvSpPr>
          <p:nvPr>
            <p:ph idx="1"/>
          </p:nvPr>
        </p:nvSpPr>
        <p:spPr>
          <a:xfrm>
            <a:off x="1304925" y="2133600"/>
            <a:ext cx="10199370" cy="1284605"/>
          </a:xfrm>
        </p:spPr>
        <p:txBody>
          <a:bodyPr/>
          <a:p>
            <a:r>
              <a:rPr lang="en-US"/>
              <a:t>A 4:1 multiplexer has four data inputs and one output. Two select signals are needed to choose among the four data inputs. The 4:1 multiplexer can be built using sum-of-products logic, tristates, or multiple 2:1 multiplexers.</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4:1 Multiplexer</a:t>
            </a:r>
            <a:endParaRPr lang="en-US"/>
          </a:p>
        </p:txBody>
      </p:sp>
      <p:pic>
        <p:nvPicPr>
          <p:cNvPr id="47" name="image37.png"/>
          <p:cNvPicPr preferRelativeResize="0">
            <a:picLocks noChangeAspect="1"/>
          </p:cNvPicPr>
          <p:nvPr>
            <p:ph idx="1"/>
          </p:nvPr>
        </p:nvPicPr>
        <p:blipFill>
          <a:blip r:embed="rId1"/>
          <a:srcRect/>
          <a:stretch>
            <a:fillRect/>
          </a:stretch>
        </p:blipFill>
        <p:spPr>
          <a:xfrm>
            <a:off x="4051935" y="1708785"/>
            <a:ext cx="4088130" cy="343979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4:1 multiplexer implementations</a:t>
            </a:r>
            <a:endParaRPr lang="en-US"/>
          </a:p>
        </p:txBody>
      </p:sp>
      <p:pic>
        <p:nvPicPr>
          <p:cNvPr id="78" name="image74.png"/>
          <p:cNvPicPr preferRelativeResize="0">
            <a:picLocks noChangeAspect="1"/>
          </p:cNvPicPr>
          <p:nvPr>
            <p:ph idx="1"/>
          </p:nvPr>
        </p:nvPicPr>
        <p:blipFill>
          <a:blip r:embed="rId1"/>
          <a:srcRect/>
          <a:stretch>
            <a:fillRect/>
          </a:stretch>
        </p:blipFill>
        <p:spPr>
          <a:xfrm>
            <a:off x="3121660" y="1540510"/>
            <a:ext cx="5948680" cy="3776980"/>
          </a:xfrm>
          <a:prstGeom prst="rect">
            <a:avLst/>
          </a:prstGeom>
        </p:spPr>
      </p:pic>
      <p:sp>
        <p:nvSpPr>
          <p:cNvPr id="4" name="Text Box 3"/>
          <p:cNvSpPr txBox="1"/>
          <p:nvPr/>
        </p:nvSpPr>
        <p:spPr>
          <a:xfrm>
            <a:off x="2893695" y="5970905"/>
            <a:ext cx="6404610" cy="368300"/>
          </a:xfrm>
          <a:prstGeom prst="rect">
            <a:avLst/>
          </a:prstGeom>
          <a:noFill/>
        </p:spPr>
        <p:txBody>
          <a:bodyPr wrap="square" rtlCol="0">
            <a:spAutoFit/>
          </a:bodyPr>
          <a:p>
            <a:r>
              <a:rPr lang="en-US"/>
              <a:t> (a) two-level logic, (b) tristates, (c) hierarchical</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Multiplexer 2:1</a:t>
            </a:r>
            <a:endParaRPr lang="en-PH" altLang="en-US"/>
          </a:p>
        </p:txBody>
      </p:sp>
      <p:sp>
        <p:nvSpPr>
          <p:cNvPr id="3" name="Content Placeholder 2"/>
          <p:cNvSpPr>
            <a:spLocks noGrp="1"/>
          </p:cNvSpPr>
          <p:nvPr>
            <p:ph idx="1"/>
          </p:nvPr>
        </p:nvSpPr>
        <p:spPr>
          <a:xfrm>
            <a:off x="3366135" y="2136775"/>
            <a:ext cx="5460365" cy="2585085"/>
          </a:xfrm>
        </p:spPr>
        <p:txBody>
          <a:bodyPr/>
          <a:p>
            <a:pPr marL="0" indent="0">
              <a:buNone/>
            </a:pPr>
            <a:r>
              <a:rPr lang="en-US"/>
              <a:t>module mux2 #(parameter WIDTH = 8)</a:t>
            </a:r>
            <a:endParaRPr lang="en-US"/>
          </a:p>
          <a:p>
            <a:pPr marL="0" indent="0">
              <a:buNone/>
            </a:pPr>
            <a:r>
              <a:rPr lang="en-US"/>
              <a:t>            </a:t>
            </a:r>
            <a:r>
              <a:rPr lang="en-PH" altLang="en-US"/>
              <a:t>	</a:t>
            </a:r>
            <a:r>
              <a:rPr lang="en-US"/>
              <a:t>(input  [WIDTH-1:0] d0, d1, </a:t>
            </a:r>
            <a:endParaRPr lang="en-US"/>
          </a:p>
          <a:p>
            <a:pPr marL="0" indent="0">
              <a:buNone/>
            </a:pPr>
            <a:r>
              <a:rPr lang="en-US"/>
              <a:t>             input s, </a:t>
            </a:r>
            <a:endParaRPr lang="en-US"/>
          </a:p>
          <a:p>
            <a:pPr marL="0" indent="0">
              <a:buNone/>
            </a:pPr>
            <a:r>
              <a:rPr lang="en-US"/>
              <a:t>            output [WIDTH-1:0] y);</a:t>
            </a:r>
            <a:endParaRPr lang="en-US"/>
          </a:p>
          <a:p>
            <a:pPr marL="0" indent="0">
              <a:buNone/>
            </a:pPr>
            <a:r>
              <a:rPr lang="en-US"/>
              <a:t>  assign y = s ? d1 : d0; </a:t>
            </a:r>
            <a:endParaRPr lang="en-US"/>
          </a:p>
          <a:p>
            <a:pPr marL="0" indent="0">
              <a:buNone/>
            </a:pPr>
            <a:r>
              <a:rPr lang="en-US"/>
              <a:t>endmodule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ALU</a:t>
            </a:r>
            <a:endParaRPr lang="en-PH" altLang="en-US"/>
          </a:p>
        </p:txBody>
      </p:sp>
      <p:sp>
        <p:nvSpPr>
          <p:cNvPr id="3" name="Content Placeholder 2"/>
          <p:cNvSpPr>
            <a:spLocks noGrp="1"/>
          </p:cNvSpPr>
          <p:nvPr>
            <p:ph idx="1"/>
          </p:nvPr>
        </p:nvSpPr>
        <p:spPr>
          <a:xfrm>
            <a:off x="579120" y="1650365"/>
            <a:ext cx="4402455" cy="3777615"/>
          </a:xfrm>
        </p:spPr>
        <p:txBody>
          <a:bodyPr>
            <a:normAutofit lnSpcReduction="10000"/>
          </a:bodyPr>
          <a:p>
            <a:r>
              <a:rPr lang="en-US"/>
              <a:t>module alu(	input [31:0] A, B, </a:t>
            </a:r>
            <a:endParaRPr lang="en-US"/>
          </a:p>
          <a:p>
            <a:pPr marL="0" indent="0">
              <a:buNone/>
            </a:pPr>
            <a:r>
              <a:rPr lang="en-PH" altLang="en-US"/>
              <a:t>	</a:t>
            </a:r>
            <a:r>
              <a:rPr lang="en-US"/>
              <a:t> input [2:0] F, </a:t>
            </a:r>
            <a:endParaRPr lang="en-US"/>
          </a:p>
          <a:p>
            <a:pPr marL="0" indent="0">
              <a:buNone/>
            </a:pPr>
            <a:r>
              <a:rPr lang="en-PH" altLang="en-US"/>
              <a:t>	</a:t>
            </a:r>
            <a:r>
              <a:rPr lang="en-US"/>
              <a:t>output reg [31:0] Y, </a:t>
            </a:r>
            <a:endParaRPr lang="en-US"/>
          </a:p>
          <a:p>
            <a:pPr marL="0" indent="0">
              <a:buNone/>
            </a:pPr>
            <a:r>
              <a:rPr lang="en-PH" altLang="en-US"/>
              <a:t>	</a:t>
            </a:r>
            <a:r>
              <a:rPr lang="en-US"/>
              <a:t>output Zero);</a:t>
            </a:r>
            <a:endParaRPr lang="en-US"/>
          </a:p>
          <a:p>
            <a:pPr marL="0" indent="0">
              <a:buNone/>
            </a:pPr>
            <a:r>
              <a:rPr lang="en-US"/>
              <a:t>			</a:t>
            </a:r>
            <a:endParaRPr lang="en-US"/>
          </a:p>
          <a:p>
            <a:endParaRPr lang="en-US"/>
          </a:p>
          <a:p>
            <a:endParaRPr lang="en-US"/>
          </a:p>
          <a:p>
            <a:endParaRPr lang="en-US"/>
          </a:p>
        </p:txBody>
      </p:sp>
      <p:sp>
        <p:nvSpPr>
          <p:cNvPr id="5" name="Text Box 4"/>
          <p:cNvSpPr txBox="1"/>
          <p:nvPr/>
        </p:nvSpPr>
        <p:spPr>
          <a:xfrm>
            <a:off x="5298440" y="1377950"/>
            <a:ext cx="6619240" cy="3415030"/>
          </a:xfrm>
          <a:prstGeom prst="rect">
            <a:avLst/>
          </a:prstGeom>
          <a:noFill/>
        </p:spPr>
        <p:txBody>
          <a:bodyPr wrap="square" rtlCol="0">
            <a:spAutoFit/>
          </a:bodyPr>
          <a:p>
            <a:r>
              <a:rPr lang="en-US">
                <a:sym typeface="+mn-ea"/>
              </a:rPr>
              <a:t>always @ ( * )</a:t>
            </a:r>
            <a:endParaRPr lang="en-US"/>
          </a:p>
          <a:p>
            <a:r>
              <a:rPr lang="en-US">
                <a:sym typeface="+mn-ea"/>
              </a:rPr>
              <a:t>case (F[2:0])</a:t>
            </a:r>
            <a:endParaRPr lang="en-US"/>
          </a:p>
          <a:p>
            <a:r>
              <a:rPr lang="en-US">
                <a:sym typeface="+mn-ea"/>
              </a:rPr>
              <a:t>3'b000: Y &lt;= A &amp; B; // AND</a:t>
            </a:r>
            <a:endParaRPr lang="en-US">
              <a:sym typeface="+mn-ea"/>
            </a:endParaRPr>
          </a:p>
          <a:p>
            <a:r>
              <a:rPr lang="en-US">
                <a:sym typeface="+mn-ea"/>
              </a:rPr>
              <a:t>3'b001: Y &lt;= A | B; // OR</a:t>
            </a:r>
            <a:r>
              <a:rPr lang="en-US">
                <a:sym typeface="+mn-ea"/>
              </a:rPr>
              <a:t>		</a:t>
            </a:r>
            <a:endParaRPr lang="en-US">
              <a:sym typeface="+mn-ea"/>
            </a:endParaRPr>
          </a:p>
          <a:p>
            <a:r>
              <a:rPr lang="en-US">
                <a:sym typeface="+mn-ea"/>
              </a:rPr>
              <a:t>3'b010: Y &lt;= A + B; // ADD</a:t>
            </a:r>
            <a:endParaRPr lang="en-US"/>
          </a:p>
          <a:p>
            <a:r>
              <a:rPr lang="en-US">
                <a:sym typeface="+mn-ea"/>
              </a:rPr>
              <a:t>//3'b011: Y &lt;= 0;  // not used</a:t>
            </a:r>
            <a:endParaRPr lang="en-US"/>
          </a:p>
          <a:p>
            <a:r>
              <a:rPr lang="en-US">
                <a:sym typeface="+mn-ea"/>
              </a:rPr>
              <a:t>3'b110: Y &lt;= A - B; // SUB</a:t>
            </a:r>
            <a:endParaRPr lang="en-US"/>
          </a:p>
          <a:p>
            <a:r>
              <a:rPr lang="en-US">
                <a:sym typeface="+mn-ea"/>
              </a:rPr>
              <a:t>3'b111: Y &lt;= A &lt; B ? 1:0; //SLT</a:t>
            </a:r>
            <a:endParaRPr lang="en-US"/>
          </a:p>
          <a:p>
            <a:r>
              <a:rPr lang="en-US">
                <a:sym typeface="+mn-ea"/>
              </a:rPr>
              <a:t>default: Y &lt;= 0; //default to 0, should not happen</a:t>
            </a:r>
            <a:endParaRPr lang="en-US"/>
          </a:p>
          <a:p>
            <a:r>
              <a:rPr lang="en-US">
                <a:sym typeface="+mn-ea"/>
              </a:rPr>
              <a:t>endcase</a:t>
            </a:r>
            <a:endParaRPr lang="en-US"/>
          </a:p>
          <a:p>
            <a:r>
              <a:rPr lang="en-PH" altLang="en-US">
                <a:sym typeface="+mn-ea"/>
              </a:rPr>
              <a:t>a</a:t>
            </a:r>
            <a:r>
              <a:rPr lang="en-US">
                <a:sym typeface="+mn-ea"/>
              </a:rPr>
              <a:t>ssign Zero = (Y == 32'b0);</a:t>
            </a:r>
            <a:endParaRPr lang="en-US"/>
          </a:p>
          <a:p>
            <a:r>
              <a:rPr lang="en-US">
                <a:sym typeface="+mn-ea"/>
              </a:rPr>
              <a:t>endmodule</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2:1 Multiplexer</a:t>
            </a:r>
            <a:endParaRPr lang="en-PH" altLang="en-US"/>
          </a:p>
        </p:txBody>
      </p:sp>
      <p:sp>
        <p:nvSpPr>
          <p:cNvPr id="4" name="Text Box 3"/>
          <p:cNvSpPr txBox="1"/>
          <p:nvPr/>
        </p:nvSpPr>
        <p:spPr>
          <a:xfrm>
            <a:off x="2908300" y="1286510"/>
            <a:ext cx="6375400" cy="5354320"/>
          </a:xfrm>
          <a:prstGeom prst="rect">
            <a:avLst/>
          </a:prstGeom>
          <a:noFill/>
        </p:spPr>
        <p:txBody>
          <a:bodyPr wrap="square" rtlCol="0">
            <a:spAutoFit/>
          </a:bodyPr>
          <a:p>
            <a:r>
              <a:rPr lang="en-US"/>
              <a:t>`timescale 1ps/1ps</a:t>
            </a:r>
            <a:endParaRPr lang="en-US"/>
          </a:p>
          <a:p>
            <a:endParaRPr lang="en-US"/>
          </a:p>
          <a:p>
            <a:r>
              <a:rPr lang="en-US"/>
              <a:t>module mux2_tb;</a:t>
            </a:r>
            <a:endParaRPr lang="en-US"/>
          </a:p>
          <a:p>
            <a:r>
              <a:rPr lang="en-US"/>
              <a:t>	parameter WIDTH = 32;</a:t>
            </a:r>
            <a:endParaRPr lang="en-US"/>
          </a:p>
          <a:p>
            <a:r>
              <a:rPr lang="en-US"/>
              <a:t>	reg [WIDTH-1:0] d0, d1; </a:t>
            </a:r>
            <a:endParaRPr lang="en-US"/>
          </a:p>
          <a:p>
            <a:r>
              <a:rPr lang="en-US"/>
              <a:t>   reg s; </a:t>
            </a:r>
            <a:endParaRPr lang="en-US"/>
          </a:p>
          <a:p>
            <a:r>
              <a:rPr lang="en-US"/>
              <a:t>   wire [WIDTH-1:0] y;</a:t>
            </a:r>
            <a:endParaRPr lang="en-US"/>
          </a:p>
          <a:p>
            <a:r>
              <a:rPr lang="en-US"/>
              <a:t>	</a:t>
            </a:r>
            <a:endParaRPr lang="en-US"/>
          </a:p>
          <a:p>
            <a:r>
              <a:rPr lang="en-US"/>
              <a:t>	initial begin</a:t>
            </a:r>
            <a:endParaRPr lang="en-US"/>
          </a:p>
          <a:p>
            <a:r>
              <a:rPr lang="en-US"/>
              <a:t>		d0 = 32'h1234abcd;</a:t>
            </a:r>
            <a:endParaRPr lang="en-US"/>
          </a:p>
          <a:p>
            <a:r>
              <a:rPr lang="en-US"/>
              <a:t>		d1 = 32'habcd1234;</a:t>
            </a:r>
            <a:endParaRPr lang="en-US"/>
          </a:p>
          <a:p>
            <a:r>
              <a:rPr lang="en-US"/>
              <a:t>		s = 0;</a:t>
            </a:r>
            <a:endParaRPr lang="en-US"/>
          </a:p>
          <a:p>
            <a:r>
              <a:rPr lang="en-US"/>
              <a:t>		#2 $stop;</a:t>
            </a:r>
            <a:endParaRPr lang="en-US"/>
          </a:p>
          <a:p>
            <a:r>
              <a:rPr lang="en-US"/>
              <a:t>	end</a:t>
            </a:r>
            <a:endParaRPr lang="en-US"/>
          </a:p>
          <a:p>
            <a:r>
              <a:rPr lang="en-US"/>
              <a:t>	</a:t>
            </a:r>
            <a:endParaRPr lang="en-US"/>
          </a:p>
          <a:p>
            <a:r>
              <a:rPr lang="en-US"/>
              <a:t>	always #1 s = s + 1;</a:t>
            </a:r>
            <a:endParaRPr lang="en-US"/>
          </a:p>
          <a:p>
            <a:r>
              <a:rPr lang="en-US"/>
              <a:t>	</a:t>
            </a:r>
            <a:endParaRPr lang="en-US"/>
          </a:p>
          <a:p>
            <a:r>
              <a:rPr lang="en-US"/>
              <a:t>	mux2 #(WIDTH) uut(d0, d1, s, y);</a:t>
            </a:r>
            <a:endParaRPr lang="en-US"/>
          </a:p>
          <a:p>
            <a:r>
              <a:rPr lang="en-US"/>
              <a:t>endmodule</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for 2:1 Multiplexer</a:t>
            </a:r>
            <a:endParaRPr lang="en-PH" altLang="en-US"/>
          </a:p>
        </p:txBody>
      </p:sp>
      <p:pic>
        <p:nvPicPr>
          <p:cNvPr id="66" name="image73.png"/>
          <p:cNvPicPr preferRelativeResize="0">
            <a:picLocks noChangeAspect="1"/>
          </p:cNvPicPr>
          <p:nvPr>
            <p:ph idx="1"/>
          </p:nvPr>
        </p:nvPicPr>
        <p:blipFill>
          <a:blip r:embed="rId1"/>
          <a:srcRect/>
          <a:stretch>
            <a:fillRect/>
          </a:stretch>
        </p:blipFill>
        <p:spPr>
          <a:xfrm>
            <a:off x="3344545" y="2030095"/>
            <a:ext cx="7407275" cy="183832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Code for Multiplexer 3:1</a:t>
            </a:r>
            <a:br>
              <a:rPr lang="en-PH" altLang="en-US"/>
            </a:br>
            <a:endParaRPr lang="en-US"/>
          </a:p>
        </p:txBody>
      </p:sp>
      <p:sp>
        <p:nvSpPr>
          <p:cNvPr id="5" name="Text Box 4"/>
          <p:cNvSpPr txBox="1"/>
          <p:nvPr/>
        </p:nvSpPr>
        <p:spPr>
          <a:xfrm>
            <a:off x="2809875" y="2414270"/>
            <a:ext cx="6572250" cy="2030095"/>
          </a:xfrm>
          <a:prstGeom prst="rect">
            <a:avLst/>
          </a:prstGeom>
          <a:noFill/>
        </p:spPr>
        <p:txBody>
          <a:bodyPr wrap="square" rtlCol="0">
            <a:spAutoFit/>
          </a:bodyPr>
          <a:p>
            <a:r>
              <a:rPr lang="en-US"/>
              <a:t>module mux3 #(parameter WIDTH = 8)</a:t>
            </a:r>
            <a:endParaRPr lang="en-US"/>
          </a:p>
          <a:p>
            <a:r>
              <a:rPr lang="en-US"/>
              <a:t>             (input  [WIDTH-1:0] d0, d1, d2,</a:t>
            </a:r>
            <a:endParaRPr lang="en-US"/>
          </a:p>
          <a:p>
            <a:r>
              <a:rPr lang="en-US"/>
              <a:t>              input  [1:0]       s, </a:t>
            </a:r>
            <a:endParaRPr lang="en-US"/>
          </a:p>
          <a:p>
            <a:r>
              <a:rPr lang="en-US"/>
              <a:t>              output [WIDTH-1:0] y);</a:t>
            </a:r>
            <a:endParaRPr lang="en-US"/>
          </a:p>
          <a:p>
            <a:endParaRPr lang="en-US"/>
          </a:p>
          <a:p>
            <a:r>
              <a:rPr lang="en-US"/>
              <a:t>  assign #1 y = s[1] ? d2 : (s[0] ? d1 : d0); </a:t>
            </a:r>
            <a:endParaRPr lang="en-US"/>
          </a:p>
          <a:p>
            <a:r>
              <a:rPr lang="en-US"/>
              <a:t>endmodule</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Testbench for 3:1 Multiplexer</a:t>
            </a:r>
            <a:br>
              <a:rPr lang="en-PH" altLang="en-US"/>
            </a:br>
            <a:endParaRPr lang="en-US"/>
          </a:p>
        </p:txBody>
      </p:sp>
      <p:sp>
        <p:nvSpPr>
          <p:cNvPr id="5" name="Text Box 4"/>
          <p:cNvSpPr txBox="1"/>
          <p:nvPr/>
        </p:nvSpPr>
        <p:spPr>
          <a:xfrm>
            <a:off x="2732405" y="1392555"/>
            <a:ext cx="7388225" cy="5354320"/>
          </a:xfrm>
          <a:prstGeom prst="rect">
            <a:avLst/>
          </a:prstGeom>
          <a:noFill/>
        </p:spPr>
        <p:txBody>
          <a:bodyPr wrap="square" rtlCol="0">
            <a:spAutoFit/>
          </a:bodyPr>
          <a:p>
            <a:r>
              <a:rPr lang="en-US"/>
              <a:t>`timescale 1ps/1ps</a:t>
            </a:r>
            <a:endParaRPr lang="en-US"/>
          </a:p>
          <a:p>
            <a:r>
              <a:rPr lang="en-US"/>
              <a:t>module mux3_tb;</a:t>
            </a:r>
            <a:endParaRPr lang="en-US"/>
          </a:p>
          <a:p>
            <a:r>
              <a:rPr lang="en-US"/>
              <a:t>	parameter WIDTH = 32;</a:t>
            </a:r>
            <a:endParaRPr lang="en-US"/>
          </a:p>
          <a:p>
            <a:r>
              <a:rPr lang="en-US"/>
              <a:t>	reg [WIDTH-1:0] d0, d1, d2; </a:t>
            </a:r>
            <a:endParaRPr lang="en-US"/>
          </a:p>
          <a:p>
            <a:r>
              <a:rPr lang="en-US"/>
              <a:t>   reg [1:0]s; </a:t>
            </a:r>
            <a:endParaRPr lang="en-US"/>
          </a:p>
          <a:p>
            <a:r>
              <a:rPr lang="en-US"/>
              <a:t>   wire [WIDTH-1:0] y;</a:t>
            </a:r>
            <a:endParaRPr lang="en-US"/>
          </a:p>
          <a:p>
            <a:r>
              <a:rPr lang="en-US"/>
              <a:t>	</a:t>
            </a:r>
            <a:endParaRPr lang="en-US"/>
          </a:p>
          <a:p>
            <a:r>
              <a:rPr lang="en-US"/>
              <a:t>	initial begin</a:t>
            </a:r>
            <a:endParaRPr lang="en-US"/>
          </a:p>
          <a:p>
            <a:r>
              <a:rPr lang="en-US"/>
              <a:t>		d0 = 32'h1234abcd;</a:t>
            </a:r>
            <a:endParaRPr lang="en-US"/>
          </a:p>
          <a:p>
            <a:r>
              <a:rPr lang="en-US"/>
              <a:t>		d1 = 32'habcd1234;</a:t>
            </a:r>
            <a:endParaRPr lang="en-US"/>
          </a:p>
          <a:p>
            <a:r>
              <a:rPr lang="en-US"/>
              <a:t>		d2 = 32'h11112222;</a:t>
            </a:r>
            <a:endParaRPr lang="en-US"/>
          </a:p>
          <a:p>
            <a:r>
              <a:rPr lang="en-US"/>
              <a:t>		s = 0;</a:t>
            </a:r>
            <a:endParaRPr lang="en-US"/>
          </a:p>
          <a:p>
            <a:r>
              <a:rPr lang="en-US"/>
              <a:t>		#4 $stop;</a:t>
            </a:r>
            <a:endParaRPr lang="en-US"/>
          </a:p>
          <a:p>
            <a:r>
              <a:rPr lang="en-US"/>
              <a:t>	end</a:t>
            </a:r>
            <a:endParaRPr lang="en-US"/>
          </a:p>
          <a:p>
            <a:r>
              <a:rPr lang="en-US"/>
              <a:t>	</a:t>
            </a:r>
            <a:endParaRPr lang="en-US"/>
          </a:p>
          <a:p>
            <a:r>
              <a:rPr lang="en-US"/>
              <a:t>	always #1 s = s + 1;</a:t>
            </a:r>
            <a:endParaRPr lang="en-US"/>
          </a:p>
          <a:p>
            <a:r>
              <a:rPr lang="en-US"/>
              <a:t>	</a:t>
            </a:r>
            <a:endParaRPr lang="en-US"/>
          </a:p>
          <a:p>
            <a:r>
              <a:rPr lang="en-US"/>
              <a:t>	mux3 #(WIDTH) uut(d0, d1, d2, s, y);</a:t>
            </a:r>
            <a:endParaRPr lang="en-US"/>
          </a:p>
          <a:p>
            <a:r>
              <a:rPr lang="en-US"/>
              <a:t>endmodule</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Waveform for 3:1 Multiplexer</a:t>
            </a:r>
            <a:endParaRPr lang="en-US"/>
          </a:p>
        </p:txBody>
      </p:sp>
      <p:pic>
        <p:nvPicPr>
          <p:cNvPr id="4" name="image107.png"/>
          <p:cNvPicPr preferRelativeResize="0">
            <a:picLocks noChangeAspect="1"/>
          </p:cNvPicPr>
          <p:nvPr>
            <p:ph idx="1"/>
          </p:nvPr>
        </p:nvPicPr>
        <p:blipFill>
          <a:blip r:embed="rId1"/>
          <a:srcRect/>
          <a:stretch>
            <a:fillRect/>
          </a:stretch>
        </p:blipFill>
        <p:spPr>
          <a:xfrm>
            <a:off x="1109980" y="2289175"/>
            <a:ext cx="9972040" cy="227965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Code for Multiplexer 4:1</a:t>
            </a:r>
            <a:br>
              <a:rPr lang="en-PH" altLang="en-US"/>
            </a:br>
            <a:endParaRPr lang="en-US"/>
          </a:p>
        </p:txBody>
      </p:sp>
      <p:sp>
        <p:nvSpPr>
          <p:cNvPr id="4" name="Text Box 3"/>
          <p:cNvSpPr txBox="1"/>
          <p:nvPr/>
        </p:nvSpPr>
        <p:spPr>
          <a:xfrm>
            <a:off x="2614295" y="1583055"/>
            <a:ext cx="6964045" cy="3692525"/>
          </a:xfrm>
          <a:prstGeom prst="rect">
            <a:avLst/>
          </a:prstGeom>
          <a:noFill/>
        </p:spPr>
        <p:txBody>
          <a:bodyPr wrap="square" rtlCol="0">
            <a:spAutoFit/>
          </a:bodyPr>
          <a:p>
            <a:r>
              <a:rPr lang="en-US"/>
              <a:t>module mux4 #(parameter WIDTH = 8)</a:t>
            </a:r>
            <a:endParaRPr lang="en-US"/>
          </a:p>
          <a:p>
            <a:r>
              <a:rPr lang="en-US"/>
              <a:t>             (input      [WIDTH-1:0] d0, d1, d2, d3,</a:t>
            </a:r>
            <a:endParaRPr lang="en-US"/>
          </a:p>
          <a:p>
            <a:r>
              <a:rPr lang="en-US"/>
              <a:t>              input      [1:0]       s, </a:t>
            </a:r>
            <a:endParaRPr lang="en-US"/>
          </a:p>
          <a:p>
            <a:r>
              <a:rPr lang="en-US"/>
              <a:t>              output reg [WIDTH-1:0] y);</a:t>
            </a:r>
            <a:endParaRPr lang="en-US"/>
          </a:p>
          <a:p>
            <a:endParaRPr lang="en-US"/>
          </a:p>
          <a:p>
            <a:r>
              <a:rPr lang="en-US"/>
              <a:t>   always @( * )</a:t>
            </a:r>
            <a:endParaRPr lang="en-US"/>
          </a:p>
          <a:p>
            <a:r>
              <a:rPr lang="en-US"/>
              <a:t>      case(s)</a:t>
            </a:r>
            <a:endParaRPr lang="en-US"/>
          </a:p>
          <a:p>
            <a:r>
              <a:rPr lang="en-US"/>
              <a:t>         2'b00: y &lt;= d0;</a:t>
            </a:r>
            <a:endParaRPr lang="en-US"/>
          </a:p>
          <a:p>
            <a:r>
              <a:rPr lang="en-US"/>
              <a:t>         2'b01: y &lt;= d1;</a:t>
            </a:r>
            <a:endParaRPr lang="en-US"/>
          </a:p>
          <a:p>
            <a:r>
              <a:rPr lang="en-US"/>
              <a:t>         2'b10: y &lt;= d2;</a:t>
            </a:r>
            <a:endParaRPr lang="en-US"/>
          </a:p>
          <a:p>
            <a:r>
              <a:rPr lang="en-US"/>
              <a:t>         2'b11: y &lt;= d3;</a:t>
            </a:r>
            <a:endParaRPr lang="en-US"/>
          </a:p>
          <a:p>
            <a:r>
              <a:rPr lang="en-US"/>
              <a:t>      endcase</a:t>
            </a:r>
            <a:endParaRPr lang="en-US"/>
          </a:p>
          <a:p>
            <a:r>
              <a:rPr lang="en-US"/>
              <a:t>endmodule</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Testbench for 4:1 Multiplexer</a:t>
            </a:r>
            <a:br>
              <a:rPr lang="en-PH" altLang="en-US"/>
            </a:br>
            <a:endParaRPr lang="en-US"/>
          </a:p>
        </p:txBody>
      </p:sp>
      <p:sp>
        <p:nvSpPr>
          <p:cNvPr id="4" name="Text Box 3"/>
          <p:cNvSpPr txBox="1"/>
          <p:nvPr/>
        </p:nvSpPr>
        <p:spPr>
          <a:xfrm>
            <a:off x="2354580" y="1347470"/>
            <a:ext cx="8309610" cy="5354320"/>
          </a:xfrm>
          <a:prstGeom prst="rect">
            <a:avLst/>
          </a:prstGeom>
          <a:noFill/>
        </p:spPr>
        <p:txBody>
          <a:bodyPr wrap="square" rtlCol="0">
            <a:spAutoFit/>
          </a:bodyPr>
          <a:p>
            <a:r>
              <a:rPr lang="en-US"/>
              <a:t>`timescale 1ps/1ps</a:t>
            </a:r>
            <a:endParaRPr lang="en-US"/>
          </a:p>
          <a:p>
            <a:r>
              <a:rPr lang="en-US"/>
              <a:t>module mux4_tb;</a:t>
            </a:r>
            <a:endParaRPr lang="en-US"/>
          </a:p>
          <a:p>
            <a:r>
              <a:rPr lang="en-US"/>
              <a:t>	parameter WIDTH = 32;</a:t>
            </a:r>
            <a:endParaRPr lang="en-US"/>
          </a:p>
          <a:p>
            <a:r>
              <a:rPr lang="en-US"/>
              <a:t>	reg [WIDTH-1:0] d0, d1, d2, d3; </a:t>
            </a:r>
            <a:endParaRPr lang="en-US"/>
          </a:p>
          <a:p>
            <a:r>
              <a:rPr lang="en-US"/>
              <a:t>   reg [2:0] s; </a:t>
            </a:r>
            <a:endParaRPr lang="en-US"/>
          </a:p>
          <a:p>
            <a:r>
              <a:rPr lang="en-US"/>
              <a:t>   wire [WIDTH-1:0] y;</a:t>
            </a:r>
            <a:endParaRPr lang="en-US"/>
          </a:p>
          <a:p>
            <a:r>
              <a:rPr lang="en-US"/>
              <a:t>	</a:t>
            </a:r>
            <a:endParaRPr lang="en-US"/>
          </a:p>
          <a:p>
            <a:r>
              <a:rPr lang="en-US"/>
              <a:t>	initial begin</a:t>
            </a:r>
            <a:endParaRPr lang="en-US"/>
          </a:p>
          <a:p>
            <a:r>
              <a:rPr lang="en-US"/>
              <a:t>		d0 = 32'h1234abcd;</a:t>
            </a:r>
            <a:endParaRPr lang="en-US"/>
          </a:p>
          <a:p>
            <a:r>
              <a:rPr lang="en-US"/>
              <a:t>		d1 = 32'habcd1234;</a:t>
            </a:r>
            <a:endParaRPr lang="en-US"/>
          </a:p>
          <a:p>
            <a:r>
              <a:rPr lang="en-US"/>
              <a:t>		d2 = 32'h11112222;</a:t>
            </a:r>
            <a:endParaRPr lang="en-US"/>
          </a:p>
          <a:p>
            <a:r>
              <a:rPr lang="en-US"/>
              <a:t>		d3 = 32'h0;</a:t>
            </a:r>
            <a:endParaRPr lang="en-US"/>
          </a:p>
          <a:p>
            <a:r>
              <a:rPr lang="en-US"/>
              <a:t>		s = 0;</a:t>
            </a:r>
            <a:endParaRPr lang="en-US"/>
          </a:p>
          <a:p>
            <a:r>
              <a:rPr lang="en-US"/>
              <a:t>		#4 $stop;</a:t>
            </a:r>
            <a:endParaRPr lang="en-US"/>
          </a:p>
          <a:p>
            <a:r>
              <a:rPr lang="en-US"/>
              <a:t>	end</a:t>
            </a:r>
            <a:endParaRPr lang="en-US"/>
          </a:p>
          <a:p>
            <a:r>
              <a:rPr lang="en-US"/>
              <a:t>	</a:t>
            </a:r>
            <a:endParaRPr lang="en-US"/>
          </a:p>
          <a:p>
            <a:r>
              <a:rPr lang="en-US"/>
              <a:t>	always #1 s = s + 1;	</a:t>
            </a:r>
            <a:endParaRPr lang="en-US"/>
          </a:p>
          <a:p>
            <a:r>
              <a:rPr lang="en-US"/>
              <a:t>	mux4 #(WIDTH) uut(d0, d1, d2, d3, s, y);</a:t>
            </a:r>
            <a:endParaRPr lang="en-US"/>
          </a:p>
          <a:p>
            <a:r>
              <a:rPr lang="en-US"/>
              <a:t>endmodule</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Waveform for 4:1 Multiplexer</a:t>
            </a:r>
            <a:endParaRPr lang="en-US"/>
          </a:p>
        </p:txBody>
      </p:sp>
      <p:pic>
        <p:nvPicPr>
          <p:cNvPr id="91" name="image91.png"/>
          <p:cNvPicPr preferRelativeResize="0">
            <a:picLocks noChangeAspect="1"/>
          </p:cNvPicPr>
          <p:nvPr>
            <p:ph idx="1"/>
          </p:nvPr>
        </p:nvPicPr>
        <p:blipFill>
          <a:blip r:embed="rId1"/>
          <a:srcRect/>
          <a:stretch>
            <a:fillRect/>
          </a:stretch>
        </p:blipFill>
        <p:spPr>
          <a:xfrm>
            <a:off x="1689100" y="2216150"/>
            <a:ext cx="8813165" cy="24257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Flipflop</a:t>
            </a:r>
            <a:endParaRPr lang="en-PH" altLang="en-US"/>
          </a:p>
        </p:txBody>
      </p:sp>
      <p:sp>
        <p:nvSpPr>
          <p:cNvPr id="3" name="Content Placeholder 2"/>
          <p:cNvSpPr>
            <a:spLocks noGrp="1"/>
          </p:cNvSpPr>
          <p:nvPr>
            <p:ph idx="1"/>
          </p:nvPr>
        </p:nvSpPr>
        <p:spPr>
          <a:xfrm>
            <a:off x="957580" y="2133600"/>
            <a:ext cx="10908665" cy="3777615"/>
          </a:xfrm>
        </p:spPr>
        <p:txBody>
          <a:bodyPr/>
          <a:p>
            <a:r>
              <a:rPr lang="en-US"/>
              <a:t>A resettable flip-flop adds another input called RESET. When RESET is FALSE, the resettable flip-flop behaves like an ordinary D flip-flop. When RESET is TRUE, the resettable flip-flop ignores D and resets the output to 0. Resettable flip-flops are useful when we want to force a known state (i.e., 0) into all the flip-flops in a system when we first turn it on. Such flip-flops may be synchronously or asynchronously resettable. Synchronously resettable flip-flops reset themselves only on the rising edge of CLK. Asynchronously resettable flip-flops reset themselves as soon as RESET becomes TRUE, independent of CLK.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Symbol for the resettable flip-flop</a:t>
            </a:r>
            <a:endParaRPr lang="en-US"/>
          </a:p>
        </p:txBody>
      </p:sp>
      <p:pic>
        <p:nvPicPr>
          <p:cNvPr id="101" name="image100.png"/>
          <p:cNvPicPr preferRelativeResize="0">
            <a:picLocks noChangeAspect="1"/>
          </p:cNvPicPr>
          <p:nvPr>
            <p:ph idx="1"/>
          </p:nvPr>
        </p:nvPicPr>
        <p:blipFill>
          <a:blip r:embed="rId1"/>
          <a:srcRect/>
          <a:stretch>
            <a:fillRect/>
          </a:stretch>
        </p:blipFill>
        <p:spPr>
          <a:xfrm>
            <a:off x="4824095" y="2029460"/>
            <a:ext cx="2544445" cy="2799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ALU</a:t>
            </a:r>
            <a:endParaRPr lang="en-PH" altLang="en-US"/>
          </a:p>
        </p:txBody>
      </p:sp>
      <p:sp>
        <p:nvSpPr>
          <p:cNvPr id="3" name="Content Placeholder 2"/>
          <p:cNvSpPr>
            <a:spLocks noGrp="1"/>
          </p:cNvSpPr>
          <p:nvPr>
            <p:ph idx="1"/>
          </p:nvPr>
        </p:nvSpPr>
        <p:spPr>
          <a:xfrm>
            <a:off x="2592705" y="1525270"/>
            <a:ext cx="3510280" cy="4269740"/>
          </a:xfrm>
        </p:spPr>
        <p:txBody>
          <a:bodyPr>
            <a:normAutofit/>
          </a:bodyPr>
          <a:p>
            <a:r>
              <a:rPr lang="en-US"/>
              <a:t>module alu_t();</a:t>
            </a:r>
            <a:endParaRPr lang="en-US"/>
          </a:p>
          <a:p>
            <a:pPr marL="0" indent="0">
              <a:buNone/>
            </a:pPr>
            <a:r>
              <a:rPr lang="en-US"/>
              <a:t>reg [31:0] A, B;</a:t>
            </a:r>
            <a:endParaRPr lang="en-US"/>
          </a:p>
          <a:p>
            <a:pPr marL="0" indent="0">
              <a:buNone/>
            </a:pPr>
            <a:r>
              <a:rPr lang="en-US"/>
              <a:t>reg [2:0] F;</a:t>
            </a:r>
            <a:endParaRPr lang="en-US"/>
          </a:p>
          <a:p>
            <a:pPr marL="0" indent="0">
              <a:buNone/>
            </a:pPr>
            <a:r>
              <a:rPr lang="en-US"/>
              <a:t>wire Zero;</a:t>
            </a:r>
            <a:endParaRPr lang="en-US"/>
          </a:p>
          <a:p>
            <a:pPr marL="0" indent="0">
              <a:buNone/>
            </a:pPr>
            <a:r>
              <a:rPr lang="en-US"/>
              <a:t>wire [31:0] Y;</a:t>
            </a:r>
            <a:endParaRPr lang="en-US"/>
          </a:p>
          <a:p>
            <a:pPr marL="0" indent="0">
              <a:buNone/>
            </a:pPr>
            <a:r>
              <a:rPr lang="en-US"/>
              <a:t>alu uut (A, B, F, Y, Zero);</a:t>
            </a:r>
            <a:endParaRPr lang="en-US"/>
          </a:p>
          <a:p>
            <a:pPr marL="0" indent="0">
              <a:buNone/>
            </a:pPr>
            <a:r>
              <a:rPr lang="en-US"/>
              <a:t>initial begin</a:t>
            </a:r>
            <a:endParaRPr lang="en-US"/>
          </a:p>
          <a:p>
            <a:pPr marL="0" indent="0">
              <a:buNone/>
            </a:pPr>
            <a:r>
              <a:rPr lang="en-US"/>
              <a:t>A = 0;</a:t>
            </a:r>
            <a:endParaRPr lang="en-US"/>
          </a:p>
          <a:p>
            <a:pPr marL="0" indent="0">
              <a:buNone/>
            </a:pPr>
            <a:r>
              <a:rPr lang="en-US"/>
              <a:t>B = 0;</a:t>
            </a:r>
            <a:endParaRPr lang="en-US"/>
          </a:p>
          <a:p>
            <a:pPr marL="0" indent="0">
              <a:buNone/>
            </a:pPr>
            <a:r>
              <a:rPr lang="en-US"/>
              <a:t>F = 0;</a:t>
            </a:r>
            <a:endParaRPr lang="en-US"/>
          </a:p>
          <a:p>
            <a:endParaRPr lang="en-US"/>
          </a:p>
          <a:p>
            <a:endParaRPr lang="en-US"/>
          </a:p>
        </p:txBody>
      </p:sp>
      <p:sp>
        <p:nvSpPr>
          <p:cNvPr id="4" name="Text Box 3"/>
          <p:cNvSpPr txBox="1"/>
          <p:nvPr/>
        </p:nvSpPr>
        <p:spPr>
          <a:xfrm>
            <a:off x="6584950" y="1286510"/>
            <a:ext cx="3957955" cy="5354320"/>
          </a:xfrm>
          <a:prstGeom prst="rect">
            <a:avLst/>
          </a:prstGeom>
          <a:noFill/>
        </p:spPr>
        <p:txBody>
          <a:bodyPr wrap="square" rtlCol="0">
            <a:spAutoFit/>
          </a:bodyPr>
          <a:p>
            <a:r>
              <a:rPr lang="en-US">
                <a:sym typeface="+mn-ea"/>
              </a:rPr>
              <a:t>#8 A = 2; 	B = 3;</a:t>
            </a:r>
            <a:endParaRPr lang="en-US"/>
          </a:p>
          <a:p>
            <a:r>
              <a:rPr lang="en-US">
                <a:sym typeface="+mn-ea"/>
              </a:rPr>
              <a:t>#8 A = 5; 	B = 7;</a:t>
            </a:r>
            <a:endParaRPr lang="en-US"/>
          </a:p>
          <a:p>
            <a:r>
              <a:rPr lang="en-US">
                <a:sym typeface="+mn-ea"/>
              </a:rPr>
              <a:t>#8 A = 13;	B = 10;</a:t>
            </a:r>
            <a:endParaRPr lang="en-US"/>
          </a:p>
          <a:p>
            <a:r>
              <a:rPr lang="en-US">
                <a:sym typeface="+mn-ea"/>
              </a:rPr>
              <a:t>#8 A = 25;	B = 25;</a:t>
            </a:r>
            <a:endParaRPr lang="en-US"/>
          </a:p>
          <a:p>
            <a:r>
              <a:rPr lang="en-US">
                <a:sym typeface="+mn-ea"/>
              </a:rPr>
              <a:t>#8 A = 35;	B = 56;</a:t>
            </a:r>
            <a:endParaRPr lang="en-US"/>
          </a:p>
          <a:p>
            <a:r>
              <a:rPr lang="en-US">
                <a:sym typeface="+mn-ea"/>
              </a:rPr>
              <a:t>#8 A = 75;	B = 100;</a:t>
            </a:r>
            <a:endParaRPr lang="en-US"/>
          </a:p>
          <a:p>
            <a:r>
              <a:rPr lang="en-US">
                <a:sym typeface="+mn-ea"/>
              </a:rPr>
              <a:t>#8 A = 200;   B = 155;</a:t>
            </a:r>
            <a:endParaRPr lang="en-US"/>
          </a:p>
          <a:p>
            <a:r>
              <a:rPr lang="en-US">
                <a:sym typeface="+mn-ea"/>
              </a:rPr>
              <a:t>#8 A = 360;   B = 400;</a:t>
            </a:r>
            <a:endParaRPr lang="en-US"/>
          </a:p>
          <a:p>
            <a:r>
              <a:rPr lang="en-US">
                <a:sym typeface="+mn-ea"/>
              </a:rPr>
              <a:t>#8 A = 1023;  B = 780;</a:t>
            </a:r>
            <a:endParaRPr lang="en-US"/>
          </a:p>
          <a:p>
            <a:r>
              <a:rPr lang="en-US">
                <a:sym typeface="+mn-ea"/>
              </a:rPr>
              <a:t>#8 A = 1570;  B = 2047;</a:t>
            </a:r>
            <a:endParaRPr lang="en-US"/>
          </a:p>
          <a:p>
            <a:r>
              <a:rPr lang="en-US">
                <a:sym typeface="+mn-ea"/>
              </a:rPr>
              <a:t>end</a:t>
            </a:r>
            <a:endParaRPr lang="en-US"/>
          </a:p>
          <a:p>
            <a:endParaRPr lang="en-US"/>
          </a:p>
          <a:p>
            <a:r>
              <a:rPr lang="en-US">
                <a:sym typeface="+mn-ea"/>
              </a:rPr>
              <a:t>always</a:t>
            </a:r>
            <a:endParaRPr lang="en-US"/>
          </a:p>
          <a:p>
            <a:r>
              <a:rPr lang="en-US">
                <a:sym typeface="+mn-ea"/>
              </a:rPr>
              <a:t>begin</a:t>
            </a:r>
            <a:endParaRPr lang="en-US"/>
          </a:p>
          <a:p>
            <a:r>
              <a:rPr lang="en-US">
                <a:sym typeface="+mn-ea"/>
              </a:rPr>
              <a:t>#1 F = F + 1;</a:t>
            </a:r>
            <a:endParaRPr lang="en-US"/>
          </a:p>
          <a:p>
            <a:r>
              <a:rPr lang="en-US">
                <a:sym typeface="+mn-ea"/>
              </a:rPr>
              <a:t>end</a:t>
            </a:r>
            <a:endParaRPr lang="en-US"/>
          </a:p>
          <a:p>
            <a:endParaRPr lang="en-US"/>
          </a:p>
          <a:p>
            <a:r>
              <a:rPr lang="en-US">
                <a:sym typeface="+mn-ea"/>
              </a:rPr>
              <a:t>endmodule</a:t>
            </a:r>
            <a:endParaRPr lang="en-US"/>
          </a:p>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Resettable Flip Flop with Enable</a:t>
            </a:r>
            <a:endParaRPr lang="en-US"/>
          </a:p>
        </p:txBody>
      </p:sp>
      <p:sp>
        <p:nvSpPr>
          <p:cNvPr id="3" name="Content Placeholder 2"/>
          <p:cNvSpPr>
            <a:spLocks noGrp="1"/>
          </p:cNvSpPr>
          <p:nvPr>
            <p:ph idx="1"/>
          </p:nvPr>
        </p:nvSpPr>
        <p:spPr/>
        <p:txBody>
          <a:bodyPr/>
          <a:p>
            <a:r>
              <a:rPr lang="en-US"/>
              <a:t>This type of flop register is similar to the simple flop register but requires enable input to be high to work.</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Symbol for resettable flip-flop with enable</a:t>
            </a:r>
            <a:endParaRPr lang="en-US"/>
          </a:p>
        </p:txBody>
      </p:sp>
      <p:pic>
        <p:nvPicPr>
          <p:cNvPr id="73" name="image70.png"/>
          <p:cNvPicPr preferRelativeResize="0">
            <a:picLocks noChangeAspect="1"/>
          </p:cNvPicPr>
          <p:nvPr>
            <p:ph idx="1"/>
          </p:nvPr>
        </p:nvPicPr>
        <p:blipFill>
          <a:blip r:embed="rId1"/>
          <a:srcRect/>
          <a:stretch>
            <a:fillRect/>
          </a:stretch>
        </p:blipFill>
        <p:spPr>
          <a:xfrm>
            <a:off x="4918075" y="2273935"/>
            <a:ext cx="2355215" cy="230949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Resettable Flipflop</a:t>
            </a:r>
            <a:endParaRPr lang="en-PH" altLang="en-US"/>
          </a:p>
        </p:txBody>
      </p:sp>
      <p:sp>
        <p:nvSpPr>
          <p:cNvPr id="4" name="Text Box 3"/>
          <p:cNvSpPr txBox="1"/>
          <p:nvPr/>
        </p:nvSpPr>
        <p:spPr>
          <a:xfrm>
            <a:off x="3067050" y="2136775"/>
            <a:ext cx="6057900" cy="2584450"/>
          </a:xfrm>
          <a:prstGeom prst="rect">
            <a:avLst/>
          </a:prstGeom>
          <a:noFill/>
        </p:spPr>
        <p:txBody>
          <a:bodyPr wrap="square" rtlCol="0">
            <a:spAutoFit/>
          </a:bodyPr>
          <a:p>
            <a:r>
              <a:rPr lang="en-US"/>
              <a:t>module flopr #(parameter WIDTH = 8)</a:t>
            </a:r>
            <a:endParaRPr lang="en-US"/>
          </a:p>
          <a:p>
            <a:r>
              <a:rPr lang="en-US"/>
              <a:t>              (input                  clk, reset,</a:t>
            </a:r>
            <a:endParaRPr lang="en-US"/>
          </a:p>
          <a:p>
            <a:r>
              <a:rPr lang="en-US"/>
              <a:t>               input      [WIDTH-1:0] d, </a:t>
            </a:r>
            <a:endParaRPr lang="en-US"/>
          </a:p>
          <a:p>
            <a:r>
              <a:rPr lang="en-US"/>
              <a:t>               output reg [WIDTH-1:0] q);</a:t>
            </a:r>
            <a:endParaRPr lang="en-US"/>
          </a:p>
          <a:p>
            <a:endParaRPr lang="en-US"/>
          </a:p>
          <a:p>
            <a:r>
              <a:rPr lang="en-US"/>
              <a:t>  always @(posedge clk, posedge reset)</a:t>
            </a:r>
            <a:endParaRPr lang="en-US"/>
          </a:p>
          <a:p>
            <a:r>
              <a:rPr lang="en-US"/>
              <a:t>    if (reset) q &lt;= 0;</a:t>
            </a:r>
            <a:endParaRPr lang="en-US"/>
          </a:p>
          <a:p>
            <a:r>
              <a:rPr lang="en-US"/>
              <a:t>    else       q &lt;= d;</a:t>
            </a:r>
            <a:endParaRPr lang="en-US"/>
          </a:p>
          <a:p>
            <a:r>
              <a:rPr lang="en-US"/>
              <a:t>endmodule</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Testbench for Resettable Flipflop</a:t>
            </a:r>
            <a:endParaRPr lang="en-PH" altLang="en-US"/>
          </a:p>
        </p:txBody>
      </p:sp>
      <p:sp>
        <p:nvSpPr>
          <p:cNvPr id="4" name="Text Box 3"/>
          <p:cNvSpPr txBox="1"/>
          <p:nvPr/>
        </p:nvSpPr>
        <p:spPr>
          <a:xfrm>
            <a:off x="1433195" y="1998345"/>
            <a:ext cx="4940300" cy="2861310"/>
          </a:xfrm>
          <a:prstGeom prst="rect">
            <a:avLst/>
          </a:prstGeom>
          <a:noFill/>
        </p:spPr>
        <p:txBody>
          <a:bodyPr wrap="square" rtlCol="0">
            <a:spAutoFit/>
          </a:bodyPr>
          <a:p>
            <a:r>
              <a:rPr lang="en-US"/>
              <a:t>`timescale 1ps/1ps</a:t>
            </a:r>
            <a:endParaRPr lang="en-US"/>
          </a:p>
          <a:p>
            <a:r>
              <a:rPr lang="en-US"/>
              <a:t>module flopr_tb;</a:t>
            </a:r>
            <a:endParaRPr lang="en-US"/>
          </a:p>
          <a:p>
            <a:r>
              <a:rPr lang="en-US"/>
              <a:t>	parameter WIDTH = 32;</a:t>
            </a:r>
            <a:endParaRPr lang="en-US"/>
          </a:p>
          <a:p>
            <a:r>
              <a:rPr lang="en-US"/>
              <a:t>	reg	clk, reset;</a:t>
            </a:r>
            <a:endParaRPr lang="en-US"/>
          </a:p>
          <a:p>
            <a:r>
              <a:rPr lang="en-US"/>
              <a:t>   reg	[WIDTH-1:0] d;</a:t>
            </a:r>
            <a:endParaRPr lang="en-US"/>
          </a:p>
          <a:p>
            <a:r>
              <a:rPr lang="en-US"/>
              <a:t>   wire	[WIDTH-1:0] q;</a:t>
            </a:r>
            <a:endParaRPr lang="en-US"/>
          </a:p>
          <a:p>
            <a:r>
              <a:rPr lang="en-US"/>
              <a:t>	</a:t>
            </a:r>
            <a:endParaRPr lang="en-US"/>
          </a:p>
          <a:p>
            <a:r>
              <a:rPr lang="en-US"/>
              <a:t>	always begin</a:t>
            </a:r>
            <a:endParaRPr lang="en-US"/>
          </a:p>
          <a:p>
            <a:r>
              <a:rPr lang="en-US"/>
              <a:t>		clk &lt;= 1; #1; clk &lt;= 0; #1;</a:t>
            </a:r>
            <a:endParaRPr lang="en-US"/>
          </a:p>
          <a:p>
            <a:r>
              <a:rPr lang="en-US"/>
              <a:t>	end</a:t>
            </a:r>
            <a:endParaRPr lang="en-US"/>
          </a:p>
        </p:txBody>
      </p:sp>
      <p:sp>
        <p:nvSpPr>
          <p:cNvPr id="5" name="Text Box 4"/>
          <p:cNvSpPr txBox="1"/>
          <p:nvPr/>
        </p:nvSpPr>
        <p:spPr>
          <a:xfrm>
            <a:off x="6373495" y="1905000"/>
            <a:ext cx="5151755" cy="4246245"/>
          </a:xfrm>
          <a:prstGeom prst="rect">
            <a:avLst/>
          </a:prstGeom>
          <a:noFill/>
        </p:spPr>
        <p:txBody>
          <a:bodyPr wrap="square" rtlCol="0">
            <a:spAutoFit/>
          </a:bodyPr>
          <a:p>
            <a:r>
              <a:rPr lang="en-US"/>
              <a:t>	initial begin</a:t>
            </a:r>
            <a:endParaRPr lang="en-US"/>
          </a:p>
          <a:p>
            <a:r>
              <a:rPr lang="en-US"/>
              <a:t>		d = 32'hABCD1234;</a:t>
            </a:r>
            <a:endParaRPr lang="en-US"/>
          </a:p>
          <a:p>
            <a:r>
              <a:rPr lang="en-US"/>
              <a:t>		reset = 0;</a:t>
            </a:r>
            <a:endParaRPr lang="en-US"/>
          </a:p>
          <a:p>
            <a:r>
              <a:rPr lang="en-US"/>
              <a:t>		#2;</a:t>
            </a:r>
            <a:endParaRPr lang="en-US"/>
          </a:p>
          <a:p>
            <a:r>
              <a:rPr lang="en-US"/>
              <a:t>		d = 32'h200500C;</a:t>
            </a:r>
            <a:endParaRPr lang="en-US"/>
          </a:p>
          <a:p>
            <a:r>
              <a:rPr lang="en-US"/>
              <a:t>		#2;</a:t>
            </a:r>
            <a:endParaRPr lang="en-US"/>
          </a:p>
          <a:p>
            <a:r>
              <a:rPr lang="en-US"/>
              <a:t>		reset = 1;</a:t>
            </a:r>
            <a:endParaRPr lang="en-US"/>
          </a:p>
          <a:p>
            <a:r>
              <a:rPr lang="en-US"/>
              <a:t>		#2;</a:t>
            </a:r>
            <a:endParaRPr lang="en-US"/>
          </a:p>
          <a:p>
            <a:r>
              <a:rPr lang="en-US"/>
              <a:t>		reset = 0;</a:t>
            </a:r>
            <a:endParaRPr lang="en-US"/>
          </a:p>
          <a:p>
            <a:r>
              <a:rPr lang="en-US"/>
              <a:t>		#2 $stop;</a:t>
            </a:r>
            <a:endParaRPr lang="en-US"/>
          </a:p>
          <a:p>
            <a:r>
              <a:rPr lang="en-US"/>
              <a:t>	end</a:t>
            </a:r>
            <a:endParaRPr lang="en-US"/>
          </a:p>
          <a:p>
            <a:r>
              <a:rPr lang="en-US"/>
              <a:t>	</a:t>
            </a:r>
            <a:endParaRPr lang="en-US"/>
          </a:p>
          <a:p>
            <a:r>
              <a:rPr lang="en-US"/>
              <a:t>	flopr #(WIDTH) uut(clk, reset, d, q);</a:t>
            </a:r>
            <a:endParaRPr lang="en-US"/>
          </a:p>
          <a:p>
            <a:r>
              <a:rPr lang="en-US"/>
              <a:t>	</a:t>
            </a:r>
            <a:endParaRPr lang="en-US"/>
          </a:p>
          <a:p>
            <a:r>
              <a:rPr lang="en-US"/>
              <a:t>endmodule</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Waveform for Resettable Flipflop</a:t>
            </a:r>
            <a:endParaRPr lang="en-PH" altLang="en-US"/>
          </a:p>
        </p:txBody>
      </p:sp>
      <p:pic>
        <p:nvPicPr>
          <p:cNvPr id="75" name="image71.png"/>
          <p:cNvPicPr preferRelativeResize="0">
            <a:picLocks noChangeAspect="1"/>
          </p:cNvPicPr>
          <p:nvPr>
            <p:ph idx="1"/>
          </p:nvPr>
        </p:nvPicPr>
        <p:blipFill>
          <a:blip r:embed="rId1"/>
          <a:srcRect/>
          <a:stretch>
            <a:fillRect/>
          </a:stretch>
        </p:blipFill>
        <p:spPr>
          <a:xfrm>
            <a:off x="1758315" y="2545080"/>
            <a:ext cx="8676005" cy="176720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sym typeface="+mn-ea"/>
              </a:rPr>
              <a:t>Code for Resettable Flipflop with Enable</a:t>
            </a:r>
            <a:br>
              <a:rPr lang="en-PH" altLang="en-US"/>
            </a:br>
            <a:endParaRPr lang="en-US"/>
          </a:p>
        </p:txBody>
      </p:sp>
      <p:sp>
        <p:nvSpPr>
          <p:cNvPr id="4" name="Text Box 3"/>
          <p:cNvSpPr txBox="1"/>
          <p:nvPr/>
        </p:nvSpPr>
        <p:spPr>
          <a:xfrm>
            <a:off x="2961005" y="1905000"/>
            <a:ext cx="6269990" cy="2861310"/>
          </a:xfrm>
          <a:prstGeom prst="rect">
            <a:avLst/>
          </a:prstGeom>
          <a:noFill/>
        </p:spPr>
        <p:txBody>
          <a:bodyPr wrap="square" rtlCol="0">
            <a:spAutoFit/>
          </a:bodyPr>
          <a:p>
            <a:r>
              <a:rPr lang="en-US"/>
              <a:t>module flopenr #(parameter WIDTH = 8)</a:t>
            </a:r>
            <a:endParaRPr lang="en-US"/>
          </a:p>
          <a:p>
            <a:r>
              <a:rPr lang="en-US"/>
              <a:t>                (input                  clk, reset,</a:t>
            </a:r>
            <a:endParaRPr lang="en-US"/>
          </a:p>
          <a:p>
            <a:r>
              <a:rPr lang="en-US"/>
              <a:t>                 input                  en,</a:t>
            </a:r>
            <a:endParaRPr lang="en-US"/>
          </a:p>
          <a:p>
            <a:r>
              <a:rPr lang="en-US"/>
              <a:t>                 input      [WIDTH-1:0] d, </a:t>
            </a:r>
            <a:endParaRPr lang="en-US"/>
          </a:p>
          <a:p>
            <a:r>
              <a:rPr lang="en-US"/>
              <a:t>                 output reg [WIDTH-1:0] q);</a:t>
            </a:r>
            <a:endParaRPr lang="en-US"/>
          </a:p>
          <a:p>
            <a:r>
              <a:rPr lang="en-US"/>
              <a:t> </a:t>
            </a:r>
            <a:endParaRPr lang="en-US"/>
          </a:p>
          <a:p>
            <a:r>
              <a:rPr lang="en-US"/>
              <a:t>  always @(posedge clk, posedge reset)</a:t>
            </a:r>
            <a:endParaRPr lang="en-US"/>
          </a:p>
          <a:p>
            <a:r>
              <a:rPr lang="en-US"/>
              <a:t>    if      (reset) q &lt;= 0;</a:t>
            </a:r>
            <a:endParaRPr lang="en-US"/>
          </a:p>
          <a:p>
            <a:r>
              <a:rPr lang="en-US"/>
              <a:t>    else if (en)    q &lt;= d;</a:t>
            </a:r>
            <a:endParaRPr lang="en-US"/>
          </a:p>
          <a:p>
            <a:r>
              <a:rPr lang="en-US"/>
              <a:t>endmodule</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sym typeface="+mn-ea"/>
              </a:rPr>
              <a:t>Testbench for Resettable Flipflop with Enable</a:t>
            </a:r>
            <a:br>
              <a:rPr lang="en-PH" altLang="en-US"/>
            </a:br>
            <a:endParaRPr lang="en-US"/>
          </a:p>
        </p:txBody>
      </p:sp>
      <p:sp>
        <p:nvSpPr>
          <p:cNvPr id="4" name="Text Box 3"/>
          <p:cNvSpPr txBox="1"/>
          <p:nvPr/>
        </p:nvSpPr>
        <p:spPr>
          <a:xfrm>
            <a:off x="1221740" y="1997710"/>
            <a:ext cx="5795010" cy="3415030"/>
          </a:xfrm>
          <a:prstGeom prst="rect">
            <a:avLst/>
          </a:prstGeom>
          <a:noFill/>
        </p:spPr>
        <p:txBody>
          <a:bodyPr wrap="square" rtlCol="0">
            <a:spAutoFit/>
          </a:bodyPr>
          <a:p>
            <a:r>
              <a:rPr lang="en-US"/>
              <a:t>`timescale 1ps/1ps</a:t>
            </a:r>
            <a:endParaRPr lang="en-US"/>
          </a:p>
          <a:p>
            <a:r>
              <a:rPr lang="en-US"/>
              <a:t>module floprenr_tb;</a:t>
            </a:r>
            <a:endParaRPr lang="en-US"/>
          </a:p>
          <a:p>
            <a:r>
              <a:rPr lang="en-US"/>
              <a:t>	parameter WIDTH = 32;</a:t>
            </a:r>
            <a:endParaRPr lang="en-US"/>
          </a:p>
          <a:p>
            <a:r>
              <a:rPr lang="en-US"/>
              <a:t>	reg	clk, reset, en;</a:t>
            </a:r>
            <a:endParaRPr lang="en-US"/>
          </a:p>
          <a:p>
            <a:r>
              <a:rPr lang="en-US"/>
              <a:t>   reg	[WIDTH-1:0] d;</a:t>
            </a:r>
            <a:endParaRPr lang="en-US"/>
          </a:p>
          <a:p>
            <a:r>
              <a:rPr lang="en-US"/>
              <a:t>   wire	[WIDTH-1:0] q;</a:t>
            </a:r>
            <a:endParaRPr lang="en-US"/>
          </a:p>
          <a:p>
            <a:r>
              <a:rPr lang="en-US"/>
              <a:t>	</a:t>
            </a:r>
            <a:endParaRPr lang="en-US"/>
          </a:p>
          <a:p>
            <a:r>
              <a:rPr lang="en-US"/>
              <a:t>	always begin</a:t>
            </a:r>
            <a:endParaRPr lang="en-US"/>
          </a:p>
          <a:p>
            <a:r>
              <a:rPr lang="en-US"/>
              <a:t>		clk &lt;= 1; #1; clk &lt;= 0; #1;</a:t>
            </a:r>
            <a:endParaRPr lang="en-US"/>
          </a:p>
          <a:p>
            <a:r>
              <a:rPr lang="en-US"/>
              <a:t>	end</a:t>
            </a:r>
            <a:endParaRPr lang="en-US"/>
          </a:p>
          <a:p>
            <a:r>
              <a:rPr lang="en-US"/>
              <a:t>	</a:t>
            </a:r>
            <a:endParaRPr lang="en-US"/>
          </a:p>
          <a:p>
            <a:r>
              <a:rPr lang="en-US"/>
              <a:t>	</a:t>
            </a:r>
            <a:endParaRPr lang="en-US"/>
          </a:p>
        </p:txBody>
      </p:sp>
      <p:sp>
        <p:nvSpPr>
          <p:cNvPr id="6" name="Text Box 5"/>
          <p:cNvSpPr txBox="1"/>
          <p:nvPr/>
        </p:nvSpPr>
        <p:spPr>
          <a:xfrm>
            <a:off x="6132195" y="1997710"/>
            <a:ext cx="5967095" cy="4523105"/>
          </a:xfrm>
          <a:prstGeom prst="rect">
            <a:avLst/>
          </a:prstGeom>
          <a:noFill/>
        </p:spPr>
        <p:txBody>
          <a:bodyPr wrap="square" rtlCol="0">
            <a:spAutoFit/>
          </a:bodyPr>
          <a:p>
            <a:r>
              <a:rPr lang="en-US">
                <a:sym typeface="+mn-ea"/>
              </a:rPr>
              <a:t>initial begin</a:t>
            </a:r>
            <a:endParaRPr lang="en-US"/>
          </a:p>
          <a:p>
            <a:r>
              <a:rPr lang="en-US">
                <a:sym typeface="+mn-ea"/>
              </a:rPr>
              <a:t>		d = 32'hABCD1234;</a:t>
            </a:r>
            <a:endParaRPr lang="en-US"/>
          </a:p>
          <a:p>
            <a:r>
              <a:rPr lang="en-US">
                <a:sym typeface="+mn-ea"/>
              </a:rPr>
              <a:t>		reset = 0;</a:t>
            </a:r>
            <a:endParaRPr lang="en-US"/>
          </a:p>
          <a:p>
            <a:r>
              <a:rPr lang="en-US">
                <a:sym typeface="+mn-ea"/>
              </a:rPr>
              <a:t>		en = 1;</a:t>
            </a:r>
            <a:endParaRPr lang="en-US"/>
          </a:p>
          <a:p>
            <a:r>
              <a:rPr lang="en-US">
                <a:sym typeface="+mn-ea"/>
              </a:rPr>
              <a:t>		#2;</a:t>
            </a:r>
            <a:endParaRPr lang="en-US"/>
          </a:p>
          <a:p>
            <a:r>
              <a:rPr lang="en-US">
                <a:sym typeface="+mn-ea"/>
              </a:rPr>
              <a:t>		d = 32'h200500C;</a:t>
            </a:r>
            <a:endParaRPr lang="en-US"/>
          </a:p>
          <a:p>
            <a:r>
              <a:rPr lang="en-US">
                <a:sym typeface="+mn-ea"/>
              </a:rPr>
              <a:t>		#2;</a:t>
            </a:r>
            <a:endParaRPr lang="en-US"/>
          </a:p>
          <a:p>
            <a:r>
              <a:rPr lang="en-US">
                <a:sym typeface="+mn-ea"/>
              </a:rPr>
              <a:t>		reset = 1;</a:t>
            </a:r>
            <a:endParaRPr lang="en-US"/>
          </a:p>
          <a:p>
            <a:r>
              <a:rPr lang="en-US">
                <a:sym typeface="+mn-ea"/>
              </a:rPr>
              <a:t>		#2;</a:t>
            </a:r>
            <a:endParaRPr lang="en-US"/>
          </a:p>
          <a:p>
            <a:r>
              <a:rPr lang="en-US">
                <a:sym typeface="+mn-ea"/>
              </a:rPr>
              <a:t>		reset = 0;</a:t>
            </a:r>
            <a:endParaRPr lang="en-US"/>
          </a:p>
          <a:p>
            <a:r>
              <a:rPr lang="en-US">
                <a:sym typeface="+mn-ea"/>
              </a:rPr>
              <a:t>		en = 0;</a:t>
            </a:r>
            <a:endParaRPr lang="en-US"/>
          </a:p>
          <a:p>
            <a:r>
              <a:rPr lang="en-US">
                <a:sym typeface="+mn-ea"/>
              </a:rPr>
              <a:t>		#2 $stop;</a:t>
            </a:r>
            <a:endParaRPr lang="en-US"/>
          </a:p>
          <a:p>
            <a:r>
              <a:rPr lang="en-US">
                <a:sym typeface="+mn-ea"/>
              </a:rPr>
              <a:t>	end</a:t>
            </a:r>
            <a:endParaRPr lang="en-US"/>
          </a:p>
          <a:p>
            <a:r>
              <a:rPr lang="en-US">
                <a:sym typeface="+mn-ea"/>
              </a:rPr>
              <a:t>	flopenr #(WIDTH) uut(clk, reset, en, d, q);	</a:t>
            </a:r>
            <a:endParaRPr lang="en-US"/>
          </a:p>
          <a:p>
            <a:r>
              <a:rPr lang="en-US">
                <a:sym typeface="+mn-ea"/>
              </a:rPr>
              <a:t>endmodule</a:t>
            </a:r>
            <a:endParaRPr lang="en-US"/>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sym typeface="+mn-ea"/>
              </a:rPr>
              <a:t>Waveform for Resettable Flipflop with Enable</a:t>
            </a:r>
            <a:br>
              <a:rPr lang="en-PH" altLang="en-US"/>
            </a:br>
            <a:endParaRPr lang="en-US"/>
          </a:p>
        </p:txBody>
      </p:sp>
      <p:pic>
        <p:nvPicPr>
          <p:cNvPr id="38" name="image39.png"/>
          <p:cNvPicPr preferRelativeResize="0">
            <a:picLocks noChangeAspect="1"/>
          </p:cNvPicPr>
          <p:nvPr>
            <p:ph idx="1"/>
          </p:nvPr>
        </p:nvPicPr>
        <p:blipFill>
          <a:blip r:embed="rId1"/>
          <a:srcRect/>
          <a:stretch>
            <a:fillRect/>
          </a:stretch>
        </p:blipFill>
        <p:spPr>
          <a:xfrm>
            <a:off x="2167255" y="2219960"/>
            <a:ext cx="9761855" cy="241808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Completed Datapath for Multicycle Processor</a:t>
            </a:r>
            <a:endParaRPr lang="en-PH" altLang="en-US"/>
          </a:p>
        </p:txBody>
      </p:sp>
      <p:pic>
        <p:nvPicPr>
          <p:cNvPr id="106" name="image111.png"/>
          <p:cNvPicPr preferRelativeResize="0">
            <a:picLocks noChangeAspect="1"/>
          </p:cNvPicPr>
          <p:nvPr>
            <p:ph idx="1"/>
          </p:nvPr>
        </p:nvPicPr>
        <p:blipFill>
          <a:blip r:embed="rId1"/>
          <a:srcRect/>
          <a:stretch>
            <a:fillRect/>
          </a:stretch>
        </p:blipFill>
        <p:spPr>
          <a:xfrm>
            <a:off x="1351915" y="2165985"/>
            <a:ext cx="9488805" cy="358457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Code for Datapath</a:t>
            </a:r>
            <a:endParaRPr lang="en-PH" altLang="en-US"/>
          </a:p>
        </p:txBody>
      </p:sp>
      <p:sp>
        <p:nvSpPr>
          <p:cNvPr id="4" name="Text Box 3"/>
          <p:cNvSpPr txBox="1"/>
          <p:nvPr/>
        </p:nvSpPr>
        <p:spPr>
          <a:xfrm>
            <a:off x="1040765" y="1905000"/>
            <a:ext cx="5574030" cy="3692525"/>
          </a:xfrm>
          <a:prstGeom prst="rect">
            <a:avLst/>
          </a:prstGeom>
          <a:noFill/>
        </p:spPr>
        <p:txBody>
          <a:bodyPr wrap="square" rtlCol="0">
            <a:spAutoFit/>
          </a:bodyPr>
          <a:p>
            <a:r>
              <a:rPr lang="en-US"/>
              <a:t>module datapath(input         clk, reset,</a:t>
            </a:r>
            <a:endParaRPr lang="en-US"/>
          </a:p>
          <a:p>
            <a:r>
              <a:rPr lang="en-US"/>
              <a:t>                input         pcen, irwrite, regwrite,</a:t>
            </a:r>
            <a:endParaRPr lang="en-US"/>
          </a:p>
          <a:p>
            <a:r>
              <a:rPr lang="en-US"/>
              <a:t>                input         alusrca, iord, memtoreg, regdst,</a:t>
            </a:r>
            <a:endParaRPr lang="en-US"/>
          </a:p>
          <a:p>
            <a:r>
              <a:rPr lang="en-US"/>
              <a:t>                input  [1:0]  alusrcb,</a:t>
            </a:r>
            <a:endParaRPr lang="en-US"/>
          </a:p>
          <a:p>
            <a:r>
              <a:rPr lang="en-US"/>
              <a:t>	    input  [1:0]  pcsrc, </a:t>
            </a:r>
            <a:endParaRPr lang="en-US"/>
          </a:p>
          <a:p>
            <a:r>
              <a:rPr lang="en-US"/>
              <a:t>                input  [2:0]  alucontrol,</a:t>
            </a:r>
            <a:endParaRPr lang="en-US"/>
          </a:p>
          <a:p>
            <a:r>
              <a:rPr lang="en-US"/>
              <a:t>                output [5:0]  op, funct,</a:t>
            </a:r>
            <a:endParaRPr lang="en-US"/>
          </a:p>
          <a:p>
            <a:r>
              <a:rPr lang="en-US"/>
              <a:t>                output        zero,</a:t>
            </a:r>
            <a:endParaRPr lang="en-US"/>
          </a:p>
          <a:p>
            <a:r>
              <a:rPr lang="en-US"/>
              <a:t>                output [31:0] adr, writedata, </a:t>
            </a:r>
            <a:endParaRPr lang="en-US"/>
          </a:p>
          <a:p>
            <a:r>
              <a:rPr lang="en-US"/>
              <a:t>                input  [31:0] readdata);</a:t>
            </a:r>
            <a:endParaRPr lang="en-US"/>
          </a:p>
          <a:p>
            <a:endParaRPr lang="en-US"/>
          </a:p>
          <a:p>
            <a:endParaRPr lang="en-US"/>
          </a:p>
        </p:txBody>
      </p:sp>
      <p:sp>
        <p:nvSpPr>
          <p:cNvPr id="5" name="Text Box 4"/>
          <p:cNvSpPr txBox="1"/>
          <p:nvPr/>
        </p:nvSpPr>
        <p:spPr>
          <a:xfrm>
            <a:off x="6614795" y="1905000"/>
            <a:ext cx="5287010" cy="3692525"/>
          </a:xfrm>
          <a:prstGeom prst="rect">
            <a:avLst/>
          </a:prstGeom>
          <a:noFill/>
        </p:spPr>
        <p:txBody>
          <a:bodyPr wrap="square" rtlCol="0">
            <a:spAutoFit/>
          </a:bodyPr>
          <a:p>
            <a:r>
              <a:rPr lang="en-US">
                <a:sym typeface="+mn-ea"/>
              </a:rPr>
              <a:t>  // Internal signals of the datapath module</a:t>
            </a:r>
            <a:endParaRPr lang="en-US"/>
          </a:p>
          <a:p>
            <a:endParaRPr lang="en-US"/>
          </a:p>
          <a:p>
            <a:r>
              <a:rPr lang="en-US">
                <a:sym typeface="+mn-ea"/>
              </a:rPr>
              <a:t>  wire [4:0]  writereg;</a:t>
            </a:r>
            <a:endParaRPr lang="en-US"/>
          </a:p>
          <a:p>
            <a:r>
              <a:rPr lang="en-US">
                <a:sym typeface="+mn-ea"/>
              </a:rPr>
              <a:t>  wire [31:0] pcnext, pc;</a:t>
            </a:r>
            <a:endParaRPr lang="en-US"/>
          </a:p>
          <a:p>
            <a:r>
              <a:rPr lang="en-US">
                <a:sym typeface="+mn-ea"/>
              </a:rPr>
              <a:t>  wire [31:0] instr, data, srca, srcb;</a:t>
            </a:r>
            <a:endParaRPr lang="en-US"/>
          </a:p>
          <a:p>
            <a:r>
              <a:rPr lang="en-US">
                <a:sym typeface="+mn-ea"/>
              </a:rPr>
              <a:t>  wire [31:0] a;</a:t>
            </a:r>
            <a:endParaRPr lang="en-US"/>
          </a:p>
          <a:p>
            <a:r>
              <a:rPr lang="en-US">
                <a:sym typeface="+mn-ea"/>
              </a:rPr>
              <a:t>  wire [31:0] aluresult, aluout;</a:t>
            </a:r>
            <a:endParaRPr lang="en-US"/>
          </a:p>
          <a:p>
            <a:r>
              <a:rPr lang="en-US">
                <a:sym typeface="+mn-ea"/>
              </a:rPr>
              <a:t>  wire [31:0] signimm;   // the sign-extended immediate</a:t>
            </a:r>
            <a:endParaRPr lang="en-US"/>
          </a:p>
          <a:p>
            <a:r>
              <a:rPr lang="en-US">
                <a:sym typeface="+mn-ea"/>
              </a:rPr>
              <a:t>  wire [31:0] signimmsh;	// the sign-extended immediate shifted left by 2</a:t>
            </a:r>
            <a:endParaRPr lang="en-US"/>
          </a:p>
          <a:p>
            <a:r>
              <a:rPr lang="en-US">
                <a:sym typeface="+mn-ea"/>
              </a:rPr>
              <a:t>  wire [31:0] wd3, rd1, rd2;</a:t>
            </a:r>
            <a:endParaRPr lang="en-US"/>
          </a:p>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33042</Words>
  <Application>WPS Presentation</Application>
  <PresentationFormat>Widescreen</PresentationFormat>
  <Paragraphs>1107</Paragraphs>
  <Slides>196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196</vt:i4>
      </vt:variant>
    </vt:vector>
  </HeadingPairs>
  <TitlesOfParts>
    <vt:vector size="206" baseType="lpstr">
      <vt:lpstr>Arial</vt:lpstr>
      <vt:lpstr>SimSun</vt:lpstr>
      <vt:lpstr>Wingdings</vt:lpstr>
      <vt:lpstr>Wingdings 3</vt:lpstr>
      <vt:lpstr>Arial</vt:lpstr>
      <vt:lpstr>Century Gothic</vt:lpstr>
      <vt:lpstr>Microsoft YaHei</vt:lpstr>
      <vt:lpstr>Arial Unicode MS</vt:lpstr>
      <vt:lpstr>Calibri</vt:lpstr>
      <vt:lpstr>Wisp</vt:lpstr>
      <vt:lpstr>MULTICYCLE PROCESSOR</vt:lpstr>
      <vt:lpstr>Muticycle Processor</vt:lpstr>
      <vt:lpstr>PowerPoint 演示文稿</vt:lpstr>
      <vt:lpstr>Complete Multicycle MIPS Processor</vt:lpstr>
      <vt:lpstr>ALU</vt:lpstr>
      <vt:lpstr>ALU</vt:lpstr>
      <vt:lpstr>PowerPoint 演示文稿</vt:lpstr>
      <vt:lpstr>Code for ALU</vt:lpstr>
      <vt:lpstr>Testbench for ALU</vt:lpstr>
      <vt:lpstr>Waveform of the ALU</vt:lpstr>
      <vt:lpstr>MEMORY</vt:lpstr>
      <vt:lpstr>What is a Memory?</vt:lpstr>
      <vt:lpstr>Cont. Memory</vt:lpstr>
      <vt:lpstr>Generic Memory Symbol</vt:lpstr>
      <vt:lpstr>Memory Organization</vt:lpstr>
      <vt:lpstr>PowerPoint 演示文稿</vt:lpstr>
      <vt:lpstr>PowerPoint 演示文稿</vt:lpstr>
      <vt:lpstr>PowerPoint 演示文稿</vt:lpstr>
      <vt:lpstr>Code for Memory</vt:lpstr>
      <vt:lpstr>Testbench for Memory</vt:lpstr>
      <vt:lpstr>PowerPoint 演示文稿</vt:lpstr>
      <vt:lpstr>REGISTER</vt:lpstr>
      <vt:lpstr>Register:</vt:lpstr>
      <vt:lpstr>To demonstrate the flow of processes of a register, a flowchart is illustrated below: </vt:lpstr>
      <vt:lpstr>The Register Set </vt:lpstr>
      <vt:lpstr>Code for Register : </vt:lpstr>
      <vt:lpstr>Testbench for Register:</vt:lpstr>
      <vt:lpstr>PowerPoint 演示文稿</vt:lpstr>
      <vt:lpstr>Waveform of the Register:</vt:lpstr>
      <vt:lpstr>CONTROL UNIT</vt:lpstr>
      <vt:lpstr>Control Unit</vt:lpstr>
      <vt:lpstr>PowerPoint 演示文稿</vt:lpstr>
      <vt:lpstr>Cont. Control Unit</vt:lpstr>
      <vt:lpstr>Control Unit Internal Structure</vt:lpstr>
      <vt:lpstr>Control Unit State Diagram</vt:lpstr>
      <vt:lpstr>Control Unit State Table</vt:lpstr>
      <vt:lpstr>Code for the Control Unit</vt:lpstr>
      <vt:lpstr>PowerPoint 演示文稿</vt:lpstr>
      <vt:lpstr>Main Decoder</vt:lpstr>
      <vt:lpstr>PowerPoint 演示文稿</vt:lpstr>
      <vt:lpstr>PowerPoint 演示文稿</vt:lpstr>
      <vt:lpstr>PowerPoint 演示文稿</vt:lpstr>
      <vt:lpstr>PowerPoint 演示文稿</vt:lpstr>
      <vt:lpstr>PowerPoint 演示文稿</vt:lpstr>
      <vt:lpstr>ALU Decoder</vt:lpstr>
      <vt:lpstr>Testbench for Control Unit</vt:lpstr>
      <vt:lpstr>PowerPoint 演示文稿</vt:lpstr>
      <vt:lpstr>PowerPoint 演示文稿</vt:lpstr>
      <vt:lpstr>Waveform of the Control Unit</vt:lpstr>
      <vt:lpstr>DATAPATH</vt:lpstr>
      <vt:lpstr>Multicycle Datapath</vt:lpstr>
      <vt:lpstr>Step 1: Fetch instruction from memory</vt:lpstr>
      <vt:lpstr>Step 2a: Read source operand from register file</vt:lpstr>
      <vt:lpstr>Step2b: Sign-extend the immediate</vt:lpstr>
      <vt:lpstr>Step 3: Add base address to offset</vt:lpstr>
      <vt:lpstr>Step 4:  Load data from memory</vt:lpstr>
      <vt:lpstr>Step 5: Write data back to register file</vt:lpstr>
      <vt:lpstr>Step 6: Increment PC by 4</vt:lpstr>
      <vt:lpstr>Enhanced datapath for sw instruction</vt:lpstr>
      <vt:lpstr>Enhanced datapath for sw instruction</vt:lpstr>
      <vt:lpstr>Enhanced datapath for R-type instructions </vt:lpstr>
      <vt:lpstr>Enhanced datapath for R-type instructions</vt:lpstr>
      <vt:lpstr>Enhanced datapath for beq instruction</vt:lpstr>
      <vt:lpstr>Enhanced datapath for beq instruction</vt:lpstr>
      <vt:lpstr>Generic Building Blocks</vt:lpstr>
      <vt:lpstr>Left Shift Unit (Multiply by  4)</vt:lpstr>
      <vt:lpstr>Code for Left Shift Unit</vt:lpstr>
      <vt:lpstr>Testbench for Left Shift Unit</vt:lpstr>
      <vt:lpstr>Waveform For Left Shift Unit</vt:lpstr>
      <vt:lpstr>Sign Extension</vt:lpstr>
      <vt:lpstr>Code for Sign Extension</vt:lpstr>
      <vt:lpstr>Testbench For Sign Extension</vt:lpstr>
      <vt:lpstr>Waveform for Sign Extension</vt:lpstr>
      <vt:lpstr>Multiplexer</vt:lpstr>
      <vt:lpstr>2:1 multiplexer symbol and truth table</vt:lpstr>
      <vt:lpstr>Wider Multiplexers</vt:lpstr>
      <vt:lpstr>4:1 Multiplexer</vt:lpstr>
      <vt:lpstr>4:1 multiplexer implementations</vt:lpstr>
      <vt:lpstr>Code for Multiplexer 2:1</vt:lpstr>
      <vt:lpstr>Testbench for 2:1 Multiplexer</vt:lpstr>
      <vt:lpstr>Waveform for 2:1 Multiplexer</vt:lpstr>
      <vt:lpstr>Code for Multiplexer 3:1 </vt:lpstr>
      <vt:lpstr>Testbench for 3:1 Multiplexer </vt:lpstr>
      <vt:lpstr>Waveform for 3:1 Multiplexer</vt:lpstr>
      <vt:lpstr>Code for Multiplexer 4:1 </vt:lpstr>
      <vt:lpstr>Testbench for 4:1 Multiplexer </vt:lpstr>
      <vt:lpstr>Waveform for 4:1 Multiplexer</vt:lpstr>
      <vt:lpstr>Flipflop</vt:lpstr>
      <vt:lpstr>Symbol for the resettable flip-flop</vt:lpstr>
      <vt:lpstr>Resettable Flip Flop with Enable</vt:lpstr>
      <vt:lpstr>Symbol for resettable flip-flop with enable</vt:lpstr>
      <vt:lpstr>Code for Resettable Flipflop</vt:lpstr>
      <vt:lpstr>Testbench for Resettable Flipflop</vt:lpstr>
      <vt:lpstr>Waveform for Resettable Flipflop</vt:lpstr>
      <vt:lpstr>Code for Resettable Flipflop with Enable </vt:lpstr>
      <vt:lpstr>Testbench for Resettable Flipflop with Enable </vt:lpstr>
      <vt:lpstr>Waveform for Resettable Flipflop with Enable </vt:lpstr>
      <vt:lpstr>Completed Datapath for Multicycle Processor</vt:lpstr>
      <vt:lpstr>Code for Datapath</vt:lpstr>
      <vt:lpstr>PowerPoint 演示文稿</vt:lpstr>
      <vt:lpstr>PowerPoint 演示文稿</vt:lpstr>
      <vt:lpstr>Interfacing the Components</vt:lpstr>
      <vt:lpstr>Multicycle MIPS processor</vt:lpstr>
      <vt:lpstr>PowerPoint 演示文稿</vt:lpstr>
      <vt:lpstr>Connection of Processor and the Memory</vt:lpstr>
      <vt:lpstr>PowerPoint 演示文稿</vt:lpstr>
      <vt:lpstr>Testing and Evaluation</vt:lpstr>
      <vt:lpstr>TESTING &amp; EVALUATION</vt:lpstr>
      <vt:lpstr>Top Level</vt:lpstr>
      <vt:lpstr>MIPS Assembly Code</vt:lpstr>
      <vt:lpstr>MIPS Assembly Code </vt:lpstr>
      <vt:lpstr>Testbench code for Multicycle Processor</vt:lpstr>
      <vt:lpstr>PowerPoint 演示文稿</vt:lpstr>
      <vt:lpstr>Actual Waveform of ALU using MIPS Assembly Code:</vt:lpstr>
      <vt:lpstr>initialized $2 = 5 at 30ps, initialized $3 = 12 at 70ps.</vt:lpstr>
      <vt:lpstr>initialized $7 = $3 - 9 = 12 - 9 = 3 at 110ps. $4 &lt;= 3 or 5 = 7 at 150ps.</vt:lpstr>
      <vt:lpstr>$5 &lt;= 12 and 7 = 4 at 190ps, $5 = 4 + 7 = 11 at 230ps</vt:lpstr>
      <vt:lpstr>$4 = 12 &lt; 7 = 0, zero = 1 at 300ps</vt:lpstr>
      <vt:lpstr>$4 = 3 &lt; 5 = 1 at 370ps</vt:lpstr>
      <vt:lpstr>$7 = 1 + 11 = 12 at 410ps, $7 = 12 - 5 = 7 at 450ps</vt:lpstr>
      <vt:lpstr>The ALU is not used for after 450ps so we don’t need the output from here.</vt:lpstr>
      <vt:lpstr>PowerPoint 演示文稿</vt:lpstr>
      <vt:lpstr>Actual Waveform of Memory using MIPS Assembly Code:</vt:lpstr>
      <vt:lpstr>PowerPoint 演示文稿</vt:lpstr>
      <vt:lpstr>PowerPoint 演示文稿</vt:lpstr>
      <vt:lpstr>PowerPoint 演示文稿</vt:lpstr>
      <vt:lpstr>PowerPoint 演示文稿</vt:lpstr>
      <vt:lpstr>At last the value 7 is stored at address [54h] or [84d] at 620ps</vt:lpstr>
      <vt:lpstr>Actual Waveform of Control Unit using MIPS Assembly Code:</vt:lpstr>
      <vt:lpstr>PowerPoint 演示文稿</vt:lpstr>
      <vt:lpstr>PowerPoint 演示文稿</vt:lpstr>
      <vt:lpstr>PowerPoint 演示文稿</vt:lpstr>
      <vt:lpstr>PowerPoint 演示文稿</vt:lpstr>
      <vt:lpstr>PowerPoint 演示文稿</vt:lpstr>
      <vt:lpstr>PowerPoint 演示文稿</vt:lpstr>
      <vt:lpstr>Actual Waveform of Register File using MIPS Assembly Code:</vt:lpstr>
      <vt:lpstr>$2 = 5 at 40ps</vt:lpstr>
      <vt:lpstr>$3 = 12 at 80ps</vt:lpstr>
      <vt:lpstr>$7 = 3 at 120ps</vt:lpstr>
      <vt:lpstr>$4 = 7 at 160ps</vt:lpstr>
      <vt:lpstr>$5 = 4 at 200ps</vt:lpstr>
      <vt:lpstr>$5 = 11 at 240ps</vt:lpstr>
      <vt:lpstr>$4 = 0 at 310ps</vt:lpstr>
      <vt:lpstr>PowerPoint 演示文稿</vt:lpstr>
      <vt:lpstr>$4 = 1 at 380ps</vt:lpstr>
      <vt:lpstr>$7 = 12 at 420ps</vt:lpstr>
      <vt:lpstr>$7 = 7 at 460ps</vt:lpstr>
      <vt:lpstr>PowerPoint 演示文稿</vt:lpstr>
      <vt:lpstr>$2 = 7 at 550ps</vt:lpstr>
      <vt:lpstr>Register is not used in the following part</vt:lpstr>
      <vt:lpstr>Actual Waveform of Datapath using MIPS Assembly 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At this point, the data input is red indicating that the next memory address contains no instruction or data which is the end of the program.</vt:lpstr>
      <vt:lpstr>Actual Instruction Trace Waveform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Interfacing the Components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dc:title>
  <dc:creator>Marize</dc:creator>
  <cp:lastModifiedBy>Frex</cp:lastModifiedBy>
  <cp:revision>25</cp:revision>
  <dcterms:created xsi:type="dcterms:W3CDTF">2019-12-11T13:09:00Z</dcterms:created>
  <dcterms:modified xsi:type="dcterms:W3CDTF">2019-12-12T04:35:47Z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