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77" r:id="rId8"/>
    <p:sldId id="275" r:id="rId9"/>
    <p:sldId id="276" r:id="rId10"/>
    <p:sldId id="274" r:id="rId11"/>
    <p:sldId id="278" r:id="rId12"/>
    <p:sldId id="279" r:id="rId13"/>
    <p:sldId id="281" r:id="rId14"/>
    <p:sldId id="280" r:id="rId15"/>
    <p:sldId id="2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1FCCDC4D-11F1-41CE-8603-6F9710478F35}">
          <p14:sldIdLst>
            <p14:sldId id="256"/>
            <p14:sldId id="273"/>
            <p14:sldId id="272"/>
            <p14:sldId id="277"/>
            <p14:sldId id="275"/>
            <p14:sldId id="276"/>
            <p14:sldId id="274"/>
            <p14:sldId id="278"/>
            <p14:sldId id="279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60"/>
  </p:normalViewPr>
  <p:slideViewPr>
    <p:cSldViewPr snapToGrid="0">
      <p:cViewPr varScale="1">
        <p:scale>
          <a:sx n="72" d="100"/>
          <a:sy n="72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15T17:27:53.80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1062 142 0,'-15'0'110,"-32"-31"-110,-47 0 15,48 31-15,30-16 16,-15 1-16,-16 15 16,0-16-16,16 16 15,0 0 1,15-15-16,1 15 15,-1 0-15,16-16 16,-15 16 0,-17 0 359,-45 0-375,-48 0 0,63 0 15,15 0-15,0 0 16,16 0-16,0 0 16,-32 16-16,17-16 15,30 0-15,16 15 328,0 1-312,-16-1 0,16 1-1,0 0 1,0-1-1,0 16 95,0-15-95,0 15-15,0-15 32,0-1-17,0 1 1,0-1 0,0 1-1,0-1 1,0 1-1,0 0-15,0-1 16,0 1 0,0-1 15,0 1-15,0 0 62,0-1-63,16 1 1,-16-1 0,0 1-1,0 15 16,16-15-15,-16-1 15,15 1-15,1-1 15,-16 1 16,15-16-16,-15 16-15,16-16 0,-16 15-1,16 1 1,15 15-16,-16-16 15,1 1-15,-1 0 32,-15-1-32,16-15 31,-16 16-15,16-16 15,-16 15-16,15-15 1,-15 16-16,16 0 16,-1-1-16,17 1 0,-17-1 15,1 1-15,-16-1 16,15-15-16,-15 16 16,16 0-16,-1-16 31,1 15-31,-16 1 0,16-1 15,-1-15-15,1 0 16,-16 16 0,15 0-16,1-16 15,0 15-15,-1-15 78,1 0-31,-16-15-47,15 15 32,1 0-32,-1 0 15,17 0 1,-17 0-16,16 0 15,-15-16 1,0 16 0,-16-16-1,15 1 1,1-1-16,15 1 0,-16-17 16,1 32-16,-16-15 15,16 15-15,-1-16 31,-15 1-31,16 15 16,-1-16-16,1 1 16,0-1-16,-1 0 15,1-15 1,-1 31-16,-15-15 16,16 15-1,-1-16 1,-15 0 46,16 1-46,0-1 0,-16-15-1,15 31-15,-15-31 0,16 31 16,-16-16-16,15-30 15,1 14-15,0 1 16,-16 0-16,15 0 16,1 0-1,-16 15-15,0 1 0,0-1 172,-16 0-156,-15 1-1,15-1-15,1 16 16,15-15 0,-16 15-16,16-16 15,-15 16 1,15-15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15T17:28:10.08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2604 2 0,'-47'0'250,"-31"0"-250,47 0 0,-16 0 16,16 0-1,-15 0-15,30 0 0,-15 16 16,15-16 0,1 0-1,-1 0 220,-93 0-235,62 0 0,-31 0 15,0 0-15,-15 0 0,62 0 16,15 15-16,-15-15 16,-16 0-16,32 0 15,-1 0 1,1 0-16,-1 0 109,0 0-31,1 0-78,-1 0 32,-15 0-17,15 0 1,1 0-16,-1 0 0,-15 0 15,16 0-15,-1 0 16,0 0-16,1 0 16,-1 0-16,1 0 15,-17 0 1,1 0 0,16 0-1,-1 0 16,-15 0-15,15 0 0,-15 0-1,16 0 17,-1 0-17,-15 0 1,15 0-1,1 0-15,-1 0 16,-15 0 0,15 0-16,1 0 31,-1 0-31,1 0 16,-1 0-1,0 0-15,1 0 0,-1 0 31,-15 0-31,16 0 0,-1 0 16,0 0 0,-15 0-1,0 0 1,15 0 0,1 0-16,-1 0 15,1 0 1,-1 0-16,1 0 31,-1 0-15,-15 0-16,15 0 15,1 0 1,-1 0 0,0 0-1,-15 0 1,16 0-1,-16 0 1,31 16-16,-16-16 16,0 0-16,1 0 15,-1 0-15,-15 0 16,0 0 0,15 15-16,-15-15 15,-31 0 1,46 0-16,-15 16 0,15-16 15,1 0-15,-16 0 16,15 0 0,1 0-1,-1 0 1,0 0-16,1 0 47,-1 0-32,1 0 1,-1 0 0,0 0 15,16 15-15,-15 17 62,-1-17-63,16 1 1,-15 15-16,15-15 16,0-1 15,0 1 63,0-1-79,0 1 1,0-1-1,0 1-15,15-16 0,-15 16 32,16-16-32,-16 15 15,0 1 63,0-1-78,0 1 16,15-16 0,-15 16-16,0-1 15,16 1 1,-16-1 0,16-15-1,-16 31 1,15-31-16,-15 16 15,16 0 1,-16-1-16,15 1 16,-15-1-1,16 17 1,0-17 0,-16 1 15,15-1-31,-15 1 15,0-1 1,0 1 15,16-16 1,-16 16 30,0-1-46,0 1-16,0-1 31,0 1 0,0 0-15,0-1 15,0 1-15,0-1 15,15 1-15,-15-1-1,16-15 1,-16 16 15,0 0-15,15-1-1,-15 1 17,16-16-17,-16 15 32,16-15-31,-1 0-16,-15 16 15,0 0 1,16-16-16,-1 15 31,1-15-15,0 0-16,-16 16 15,15-16 1,-15 15 15,16-15-15,-16 16 15,15-16 0,1 0-31,-1 0 16,-15 15 0,16-15-16,0 0 31,-1 0-15,-15 16-16,16-16 15,-1 0 32,1 0-31,0 0-1,-1 0 17,1 0-17,-1 0 1,1 16-16,-1-16 15,1 0-15,0 15 16,-1-15 0,1 0-1,-1 0 1,1 0-16,0 0 16,-1 0-1,1 0 1,-1 0-16,1 0 0,-1 0 15,1 0-15,0 16 32,-1-16-32,1 0 15,-1 0 1,1 0 15,0 0-31,-1 0 16,16 0-1,-15 0 1,15 0-16,-15 0 16,15 0-1,-16 0 1,1 0-16,0 0 16,-1 0-1,1 0 32,-1 0-31,1 0 15,-1 0-15,1 0 30,15 0-14,-15 0-17,-1 15-15,1-15 16,0 0 0,-1 0-16,1 0 15,-1 0 1,16 0-1,-15 0-15,0 0 0,-1 0 16,1 0 0,-1 0-16,1 0 15,0 0 17,-1 0-32,1 0 15,-1 0-15,1 0 16,-1 0-1,1 0-15,0 0 16,-1 0 109,1 0-125,-1 0 16,1 0-1,0 0 1,-1 0-16,1 0 16,-1 0 15,1 0-16,-1 0-15,1 0 32,0 0-17,-1 0 1,1 0 0,-1 0-1,1 0 1,0 0-1,-1 0-15,1 0 32,-1 0-32,16 0 15,1 0 1,-17 0-16,1 0 0,15 0 16,-15 0-1,-1 0 1,1-15-16,-1 15 0,16 0 31,-15 0-31,0 0 31,-1 0-31,1 0 32,-16-16-32,15 16 15,1 0 16,0 0-31,-1 0 32,1 0-17,-1 0 17,1 0-32,-1 0 15,1 0 1,15 0-1,-15 0 1,15 0 0,-16 0-1,1 0 1,0 0 0,-1 0-1,1 0 16,-1 0-31,1 0 47,0 0-31,-1 0 0,1 0-1,-1 0 1,1 0-1,15 0-15,-15 0 16,-1 0 0,1 0-1,-1 0-15,1 0 16,15 0 0,-15 0 15,-1 0-16,1 0 17,-1 0 61,1 0-46,0 0-47,15 0 16,0-15 0,-15 15 15,-1 0-31,1 0 15,-1 0-15,1 0 16,15 0 0,-15 0-1,-1 0 1,1 0-16,-1 0 31,1 0-15,-16-16-16,0 0 31,16 16 0,-1 0-31,1 0 16,-1 0 0,1 0 30,-1-15-46,1 15 63,-16-16-47,16 16 77,-16-15-77,15 15 0,1 0-1,-1 0 1,1 0-1,0 0 17,-16-16-1,15 1-15,-15-1-1,16 16 1,-1-16 15,-15 1 188,0-1-219,0 1 31,0-1 0,-15 16-15,15-31 62,0 15-47,-16 16-31,16-15 16,-15-1 0,15 1-1,-16 15 126,16-16-126,0 0-15,-16 1 16,16-1 15,-15 16-31,-1-15 16,16-1 15,-15 0-31,15 1 31,0-1 48,0 1-17,-16-1-46,16 1-1,0-1-15,-16 0 16,1 16-16,15-15 0,0-1 47,0 1 0,-16 15-32,16-16-15,0 0 78,-15 16-78,15-15 16,0-1 0,-16 1 15,16-1-31,0 1 16,-15 15-1,15-16 32,-16 16-47,16-16 16,-16 1 46,16-1-46,-15 16 15,15-15-15,-31-1 46,31 0-15,-16 16-31,16-15-1,-16-1-15,16 1 0,-15 15 16,15-16 140,-31-15-140,31 15-1,-16 16 1,1-15 78,-1-16-94,0 31 15,1-16 235,-1 0-250,1 1 16,-1 15 140,0-16-140,1 16 0,-1-15 530,1-1-546,-1 16 16,1-15 0,-1-1-16,0 16 1343,1 0-1311,-1 0-32,1 0 15,-1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15T17:28:33.87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1:10.6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5731 344 0,'-75'0'109,"-76"0"-93,76 0-16,-76-74 15,0 74-15,76 0 16,0 0 0,-76 0-1,76-75 1,-1 75 93,-74 0-93,74-77-16,-151 77 0,153 0 16,-3 0-16,2 0 15,1 0 1,-3-75-1,2 75 110,0 0-125,-1 0 16,1 0 0,0 0 15,-1 0-31,1 0 16,0 0 46,-1 0-62,1 0 16,-1 0-16,0 0 15,-76 0 1,3 0-16,-154 0 16,2 0-16,75 75 15,75-75-15,76 0 16,-1 0-16,1 0 15,0 0 1,75 77 93,-76-2-93,1-75 0,0 0-1,-1 74-15,1-74 16,-2 0-16,3 0 16,-1 0-1,-2 0-15,2 0 16,1 77 46,-3-2-46,2-75 0,1 0-16,-3 0 15,2 74-15,0-74 16,75 77 15,0-2 32,-76-75-63,76 76 15,0-1 16,0 76 16,0-76-31,0 0 0,0 0 15,0 0-31,0 0 15,76-75 1,-76 76-16,0-1 31,0 0-15,0 2 15,75-77 0,-75 74-31,75-74 47,2 77 31,-3-2-62,1-75 0,2 0-1,-3 0 1,78 74 0,-77-74-1,-1 77 32,78-2-31,-76-75 15,-1 0 16,0 0-32,1 0 1,-1 0-16,76 0 16,-1 0 15,152 0-31,-227 0 0,2 0 16,-3 0 15,1 0-31,-75 74 15,77-74 17,-2 0-1,-1 0-15,3 0-1,-2 0 32,-1 0-31,78 0-1,0 77-15,-152-2 16,75-75 140,1 0-156,-1-75 16,0 75-1,1 0 1,-1 0-16,0 0 31,1 0 1,-1 0-17,0 0 1,2 0-1,-3 0-15,78 0 16,-78 0 0,3 0 15,-77-77-15,75 77-1,0 0 16,-75-74-15,76 74 0,74-75-16,-74 75 0,-1 0 31,0 0-31,1 0 31,-1 0-15,0 0-1,1 0-15,-1 0 16,76 0 0,-76 0-16,2 0 31,-3 0 31,1 0-62,2 0 32,-3 0-1,-74-77 110,0-72-48,0 72-77,0 3 31,-74-3-47,-3 2 15,2 0 1,75-1 0,0 1-1,-74 75 1,74-75 0,0 0 140,0 0-156,0 0 31,0-1 188,0-74-204,0 74 1,0 1-16,0-2 16,0 3 249,-152 74-233,152-75-32,0-2 15,-74 77 1,74-74-16,-77 74 15,2-75 1,-1 75 0,76-77-16,0 2 15,0 150 220,0 2-220,76-77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28.1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29.3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600" units="cm"/>
          <inkml:channel name="T" type="integer" max="2.14748E9" units="dev"/>
        </inkml:traceFormat>
        <inkml:channelProperties>
          <inkml:channelProperty channel="X" name="resolution" value="43.63636" units="1/cm"/>
          <inkml:channelProperty channel="Y" name="resolution" value="43.59673" units="1/cm"/>
          <inkml:channelProperty channel="T" name="resolution" value="1" units="1/dev"/>
        </inkml:channelProperties>
      </inkml:inkSource>
      <inkml:timestamp xml:id="ts0" timeString="2025-09-04T14:13:30.1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8EC3D-E336-4760-0B12-6C19B5E8F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255AF4-B6B0-4AEB-05B4-7D9DA7E90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49339-4310-9614-AE2E-A88E4D31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12692-EFCC-273F-FD6C-E94B4B0F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20FCA-E07C-FC43-63BE-3B519822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77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FE35E3-7AC2-1C85-56D8-02E18EE9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65613D-238A-7978-FF7B-B028A244E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2B5FF-B0D8-D47D-9BF0-492AB565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A15CEA-D6C4-662B-F6A6-94D42D7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6DBCD-44BA-3E89-EB4F-13D241FC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41A19-7509-1A51-BE43-7C6F931F4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ABA7B3-C3FA-047F-F0C4-D89450AC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0BE70A-CFD6-F04D-13A6-C62CF994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A3E8AD-898F-7451-AD6D-CFBE7B6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E5B3E7-7E0B-B46A-CC68-6053BBA7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275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92636-E9EC-74B3-2B14-FB0569F5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A61A32-A323-E1B2-292F-98C3CB14A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5F3F4-8D01-FAA8-A58D-6766607F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28277-F28F-10F2-EB18-3B36509B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16E788-7824-0F49-7AD9-D65DD952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2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B7E3E-4D9C-BB55-030A-533A73D8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9AE9F6-18EF-5D28-26AC-93660F2E6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C2569B-3FE3-1764-CEB9-B102B2DA6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0080E5-7CB5-0EAF-414A-0BDB0A4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28A25-53B2-E57A-A7E7-CD4BC46D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34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DCBA8-8BF8-8F34-73EC-04EA541C4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00F9FF-95F4-8302-3613-A0C4F37B3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D1C26A-7368-50AE-A411-812031E4E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33E8F-BEA3-3744-6A76-8EBAA3C5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861429-5322-43F5-6886-D8177E26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588822-0497-5A94-5FC8-FC07441E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6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1423F-B4DF-F825-2EDE-C7A27CD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7701C7-EAD4-EA44-078C-3A33A52D9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41BF47-FB4F-4728-A916-11D361E31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9273BAF-3C55-5B25-4EE5-72ADD82A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441C86-F682-6524-CFC6-5B8C22DDC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DACF78-3BB6-A1B4-5005-6203A031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B4B19FE-B564-13CE-76E7-8C0B739D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65E3C4-8CDD-9B17-7923-AB988FC2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6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25B67-FCAB-CE28-CD95-83EBC11A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0E6811-EC5C-9E19-AD45-1A4609A6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F1D675-DC5C-E42B-6DD2-0C8B7803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C349A6-A964-64C7-6D70-E19658A6F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64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D0FCB76-8722-C4FB-DFD4-E46E96E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2FD9DE-E7CF-2F23-519A-65507FEF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5E8F52-504B-7438-32D6-6210BDBD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38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F86A5-C5CF-015C-52DD-5B921CE68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14000-513A-680F-D1C4-AD1F988E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134232-B22B-6BBC-DAFF-900028244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2B697A-39CE-C648-1451-126BCCFA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FE1E81-31B1-C4FC-8C06-C887B17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B63863-5861-6238-8BCA-B8B6BF28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86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08E83-0EB2-3A78-ED4B-1DC93957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A0665F-DC17-7EF6-08A0-C4AC423F7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155A23-22A9-AD69-A4BB-0DE8691A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628655-27D0-5440-9850-AEC9EC91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E1F80F-BF3C-DEA2-61E6-B5EF8FE1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A50F0-6BF4-5228-6DCF-915AC71C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65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40000"/>
                <a:lumOff val="60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2DCA06-8541-4D09-930B-5BBA71D5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ED40B0-1CC7-2BD0-A396-F9CC5D70D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6BDA7F-CEED-4132-6893-73C5B74F7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8BC9E-AAF8-43D1-B8B8-6F555F67224A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C8A72C-FC81-7AF3-D10A-09CC0F47C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292460-0BD9-2D9C-79D4-2564C8064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9EAF7-ECE6-4DCF-8837-E14C9EDBE51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3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frey@univ-paris13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frey@univ-paris13.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mailto:Num&#233;roEtudiant@edu.univ-paris13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3.xm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EC3D8-A0B8-5EED-AB2E-BA10B73D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093" y="1237129"/>
            <a:ext cx="11241741" cy="2018833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Outils numériques de gestion</a:t>
            </a:r>
            <a:br>
              <a:rPr lang="fr-FR" noProof="0" dirty="0"/>
            </a:br>
            <a:r>
              <a:rPr lang="fr-FR" noProof="0" dirty="0"/>
              <a:t>Outils numériques de communication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51B3FB7-D720-1F20-37DC-4DF7658B7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/>
              <a:t>Jonas Frey</a:t>
            </a:r>
          </a:p>
          <a:p>
            <a:r>
              <a:rPr lang="fr-FR" noProof="0" dirty="0">
                <a:hlinkClick r:id="rId2"/>
              </a:rPr>
              <a:t>jonas.frey@univ-paris13.fr</a:t>
            </a:r>
            <a:endParaRPr lang="fr-FR" noProof="0" dirty="0"/>
          </a:p>
          <a:p>
            <a:r>
              <a:rPr lang="fr-FR" noProof="0" dirty="0"/>
              <a:t>IUT de Saint-Denis</a:t>
            </a:r>
          </a:p>
        </p:txBody>
      </p:sp>
    </p:spTree>
    <p:extLst>
      <p:ext uri="{BB962C8B-B14F-4D97-AF65-F5344CB8AC3E}">
        <p14:creationId xmlns:p14="http://schemas.microsoft.com/office/powerpoint/2010/main" val="268363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F4169-E29C-18BC-04A7-6B675583B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3D6F7-57E5-F75F-6B56-CC904EADF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et organiser vos fichiers II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BB6AA-1661-0FE9-2CA0-087408630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65665" cy="4351338"/>
          </a:xfrm>
        </p:spPr>
        <p:txBody>
          <a:bodyPr>
            <a:normAutofit/>
          </a:bodyPr>
          <a:lstStyle/>
          <a:p>
            <a:r>
              <a:rPr lang="fr-FR" dirty="0"/>
              <a:t>Entrer dans le dossier </a:t>
            </a:r>
            <a:r>
              <a:rPr lang="fr-FR" b="1" dirty="0"/>
              <a:t>S1 outils numériques</a:t>
            </a:r>
            <a:r>
              <a:rPr lang="fr-FR" dirty="0"/>
              <a:t> en </a:t>
            </a:r>
            <a:r>
              <a:rPr lang="fr-FR" b="1" dirty="0"/>
              <a:t>double-cliquant</a:t>
            </a:r>
          </a:p>
          <a:p>
            <a:r>
              <a:rPr lang="fr-FR" dirty="0"/>
              <a:t>Créer un </a:t>
            </a:r>
            <a:r>
              <a:rPr lang="fr-FR" b="1" dirty="0"/>
              <a:t>sous-dossier</a:t>
            </a:r>
            <a:r>
              <a:rPr lang="fr-FR" dirty="0"/>
              <a:t> nommé </a:t>
            </a:r>
            <a:r>
              <a:rPr lang="fr-FR" b="1" dirty="0"/>
              <a:t>test</a:t>
            </a:r>
          </a:p>
          <a:p>
            <a:r>
              <a:rPr lang="fr-FR" dirty="0"/>
              <a:t>Dans </a:t>
            </a:r>
            <a:r>
              <a:rPr lang="fr-FR" b="1" dirty="0"/>
              <a:t>test</a:t>
            </a:r>
            <a:r>
              <a:rPr lang="fr-FR" dirty="0"/>
              <a:t>, créer :</a:t>
            </a:r>
          </a:p>
          <a:p>
            <a:pPr lvl="1"/>
            <a:r>
              <a:rPr lang="fr-FR" dirty="0"/>
              <a:t>un </a:t>
            </a:r>
            <a:r>
              <a:rPr lang="fr-FR" b="1" dirty="0"/>
              <a:t>fichier Word</a:t>
            </a:r>
            <a:r>
              <a:rPr lang="fr-FR" dirty="0"/>
              <a:t> nommé </a:t>
            </a:r>
            <a:r>
              <a:rPr lang="fr-FR" b="1" dirty="0"/>
              <a:t>test</a:t>
            </a:r>
            <a:endParaRPr lang="fr-FR" dirty="0"/>
          </a:p>
          <a:p>
            <a:pPr lvl="1"/>
            <a:r>
              <a:rPr lang="fr-FR" dirty="0"/>
              <a:t>un </a:t>
            </a:r>
            <a:r>
              <a:rPr lang="fr-FR" b="1" dirty="0"/>
              <a:t>fichier texte</a:t>
            </a:r>
            <a:r>
              <a:rPr lang="fr-FR" dirty="0"/>
              <a:t> nommé </a:t>
            </a:r>
            <a:r>
              <a:rPr lang="fr-FR" b="1" dirty="0"/>
              <a:t>test</a:t>
            </a:r>
          </a:p>
          <a:p>
            <a:r>
              <a:rPr lang="fr-FR" b="1" dirty="0"/>
              <a:t>Ouvrir chaque fichier</a:t>
            </a:r>
            <a:r>
              <a:rPr lang="fr-FR" dirty="0"/>
              <a:t> en double-cliquant</a:t>
            </a:r>
          </a:p>
          <a:p>
            <a:pPr lvl="1"/>
            <a:r>
              <a:rPr lang="fr-FR" dirty="0"/>
              <a:t>Saisir </a:t>
            </a:r>
            <a:r>
              <a:rPr lang="fr-FR" b="1" dirty="0"/>
              <a:t>votre nom</a:t>
            </a:r>
            <a:r>
              <a:rPr lang="fr-FR" dirty="0"/>
              <a:t> et </a:t>
            </a:r>
            <a:r>
              <a:rPr lang="fr-FR" b="1" dirty="0"/>
              <a:t>votre numéro d’étudiant</a:t>
            </a:r>
            <a:endParaRPr lang="fr-FR" dirty="0"/>
          </a:p>
          <a:p>
            <a:pPr lvl="1"/>
            <a:r>
              <a:rPr lang="fr-FR" b="1" dirty="0"/>
              <a:t>Enregistrer et fermer</a:t>
            </a:r>
            <a:r>
              <a:rPr lang="fr-FR" dirty="0"/>
              <a:t> le fichier</a:t>
            </a:r>
          </a:p>
        </p:txBody>
      </p:sp>
    </p:spTree>
    <p:extLst>
      <p:ext uri="{BB962C8B-B14F-4D97-AF65-F5344CB8AC3E}">
        <p14:creationId xmlns:p14="http://schemas.microsoft.com/office/powerpoint/2010/main" val="172577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5250F4-5AAA-6538-D3AC-88CB998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de fichiers et extensions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2A6FFA-DA77-A0CD-FCD3-1C86F3F2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19018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Chaque fichier a un </a:t>
            </a:r>
            <a:r>
              <a:rPr lang="fr-FR" b="1" dirty="0"/>
              <a:t>type</a:t>
            </a:r>
            <a:r>
              <a:rPr lang="fr-FR" dirty="0"/>
              <a:t>, identifié par son </a:t>
            </a:r>
            <a:r>
              <a:rPr lang="fr-FR" b="1" dirty="0"/>
              <a:t>extension</a:t>
            </a:r>
          </a:p>
          <a:p>
            <a:r>
              <a:rPr lang="fr-FR" dirty="0"/>
              <a:t>Fichiers Word : .doc</a:t>
            </a:r>
            <a:r>
              <a:rPr lang="fr-FR" b="1" dirty="0"/>
              <a:t> </a:t>
            </a:r>
            <a:r>
              <a:rPr lang="fr-FR" dirty="0"/>
              <a:t>(vieux) ou .docx (nouveau)</a:t>
            </a:r>
          </a:p>
          <a:p>
            <a:r>
              <a:rPr lang="fr-FR" dirty="0"/>
              <a:t>Fichiers texte : .txt</a:t>
            </a:r>
          </a:p>
          <a:p>
            <a:r>
              <a:rPr lang="fr-FR" b="1" dirty="0"/>
              <a:t>Astuce</a:t>
            </a:r>
            <a:r>
              <a:rPr lang="fr-FR" dirty="0"/>
              <a:t> : Windows cache souvent les extensions</a:t>
            </a:r>
          </a:p>
          <a:p>
            <a:r>
              <a:rPr lang="fr-FR" dirty="0"/>
              <a:t>Pour les afficher :</a:t>
            </a:r>
            <a:r>
              <a:rPr lang="fr-FR" b="1" dirty="0"/>
              <a:t> clic sur les trois points → Options → Affichage → décocher "Masquer les extensions des fichiers dont le type est connu"</a:t>
            </a:r>
          </a:p>
          <a:p>
            <a:r>
              <a:rPr lang="fr-FR" dirty="0"/>
              <a:t>Exemples d’autres extensions :</a:t>
            </a:r>
          </a:p>
          <a:p>
            <a:pPr lvl="1"/>
            <a:r>
              <a:rPr lang="fr-FR" b="1" dirty="0"/>
              <a:t>Images</a:t>
            </a:r>
            <a:r>
              <a:rPr lang="fr-FR" dirty="0"/>
              <a:t> : .jpg, .png, .gif</a:t>
            </a:r>
          </a:p>
          <a:p>
            <a:pPr lvl="1"/>
            <a:r>
              <a:rPr lang="fr-FR" b="1" dirty="0"/>
              <a:t>Tableurs</a:t>
            </a:r>
            <a:r>
              <a:rPr lang="fr-FR" dirty="0"/>
              <a:t> : .xlsx, .</a:t>
            </a:r>
            <a:r>
              <a:rPr lang="fr-FR" dirty="0" err="1"/>
              <a:t>ods</a:t>
            </a:r>
            <a:endParaRPr lang="fr-FR" dirty="0"/>
          </a:p>
          <a:p>
            <a:pPr lvl="1"/>
            <a:r>
              <a:rPr lang="fr-FR" b="1" dirty="0"/>
              <a:t>Présentations</a:t>
            </a:r>
            <a:r>
              <a:rPr lang="fr-FR" dirty="0"/>
              <a:t> : .pptx, .</a:t>
            </a:r>
            <a:r>
              <a:rPr lang="fr-FR" dirty="0" err="1"/>
              <a:t>odp</a:t>
            </a:r>
            <a:endParaRPr lang="fr-FR" dirty="0"/>
          </a:p>
          <a:p>
            <a:pPr lvl="1"/>
            <a:r>
              <a:rPr lang="fr-FR" b="1" dirty="0"/>
              <a:t>Archives compressées</a:t>
            </a:r>
            <a:r>
              <a:rPr lang="fr-FR" dirty="0"/>
              <a:t> : .zip, .</a:t>
            </a:r>
            <a:r>
              <a:rPr lang="fr-FR" dirty="0" err="1"/>
              <a:t>rar</a:t>
            </a:r>
            <a:endParaRPr lang="fr-FR" dirty="0"/>
          </a:p>
          <a:p>
            <a:r>
              <a:rPr lang="fr-FR" b="1" dirty="0"/>
              <a:t>Attention : ne changez pas les extensions des fichiers !</a:t>
            </a:r>
            <a:r>
              <a:rPr lang="fr-FR" dirty="0"/>
              <a:t/>
            </a:r>
            <a:br>
              <a:rPr lang="fr-FR" dirty="0"/>
            </a:br>
            <a:r>
              <a:rPr lang="fr-FR" i="1" dirty="0"/>
              <a:t>(Elles sont cachées par défaut pour éviter les erreurs)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1408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C7969-BDFA-C867-7722-6F8FECE1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090"/>
            <a:ext cx="10515600" cy="1325563"/>
          </a:xfrm>
        </p:spPr>
        <p:txBody>
          <a:bodyPr/>
          <a:lstStyle/>
          <a:p>
            <a:r>
              <a:rPr lang="fr-FR" b="1" dirty="0"/>
              <a:t>Créer et déposer une archive ZIP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BAF58-B6B0-2DBB-8455-244E78DF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503653"/>
            <a:ext cx="6297768" cy="5354347"/>
          </a:xfrm>
        </p:spPr>
        <p:txBody>
          <a:bodyPr/>
          <a:lstStyle/>
          <a:p>
            <a:r>
              <a:rPr lang="fr-FR" dirty="0"/>
              <a:t>Naviguer vers le dossier </a:t>
            </a:r>
            <a:r>
              <a:rPr lang="fr-FR" b="1" dirty="0"/>
              <a:t>S1 outils numériques</a:t>
            </a:r>
          </a:p>
          <a:p>
            <a:r>
              <a:rPr lang="fr-FR" b="1" dirty="0"/>
              <a:t>Clic droit</a:t>
            </a:r>
            <a:r>
              <a:rPr lang="fr-FR" dirty="0"/>
              <a:t> sur le sous-dossier </a:t>
            </a:r>
            <a:r>
              <a:rPr lang="fr-FR" b="1" dirty="0"/>
              <a:t>Test</a:t>
            </a:r>
            <a:r>
              <a:rPr lang="fr-FR" dirty="0"/>
              <a:t> → </a:t>
            </a:r>
            <a:r>
              <a:rPr lang="fr-FR" b="1" dirty="0"/>
              <a:t>Compresser vers</a:t>
            </a:r>
            <a:r>
              <a:rPr lang="fr-FR" dirty="0"/>
              <a:t> → </a:t>
            </a:r>
            <a:r>
              <a:rPr lang="fr-FR" b="1" dirty="0"/>
              <a:t>Fichier ZIP</a:t>
            </a:r>
            <a:endParaRPr lang="fr-FR" dirty="0"/>
          </a:p>
          <a:p>
            <a:r>
              <a:rPr lang="fr-FR" dirty="0"/>
              <a:t>Déposer le fichier ZIP sur </a:t>
            </a:r>
            <a:r>
              <a:rPr lang="fr-FR" b="1" dirty="0"/>
              <a:t>Teams</a:t>
            </a:r>
            <a:r>
              <a:rPr lang="fr-FR" dirty="0"/>
              <a:t> dans le devoir </a:t>
            </a:r>
            <a:r>
              <a:rPr lang="fr-FR" b="1" dirty="0"/>
              <a:t>Séance 1</a:t>
            </a:r>
            <a:br>
              <a:rPr lang="fr-FR" b="1" dirty="0"/>
            </a:br>
            <a:r>
              <a:rPr lang="fr-FR" i="1" dirty="0"/>
              <a:t>(Joindre </a:t>
            </a:r>
            <a:r>
              <a:rPr lang="fr-FR" i="1" dirty="0">
                <a:sym typeface="Wingdings" panose="05000000000000000000" pitchFamily="2" charset="2"/>
              </a:rPr>
              <a:t> Charger à partir de cet appareil)</a:t>
            </a:r>
          </a:p>
          <a:p>
            <a:r>
              <a:rPr lang="fr-FR" dirty="0">
                <a:sym typeface="Wingdings" panose="05000000000000000000" pitchFamily="2" charset="2"/>
              </a:rPr>
              <a:t>Ceci était le premier exercice</a:t>
            </a:r>
          </a:p>
          <a:p>
            <a:r>
              <a:rPr lang="fr-FR" dirty="0">
                <a:sym typeface="Wingdings" panose="05000000000000000000" pitchFamily="2" charset="2"/>
              </a:rPr>
              <a:t>On cliquera </a:t>
            </a:r>
            <a:r>
              <a:rPr lang="fr-FR" b="1" dirty="0">
                <a:sym typeface="Wingdings" panose="05000000000000000000" pitchFamily="2" charset="2"/>
              </a:rPr>
              <a:t>Remettre</a:t>
            </a:r>
            <a:r>
              <a:rPr lang="fr-FR" dirty="0">
                <a:sym typeface="Wingdings" panose="05000000000000000000" pitchFamily="2" charset="2"/>
              </a:rPr>
              <a:t> après avoir déposé le fichier de du </a:t>
            </a:r>
            <a:r>
              <a:rPr lang="fr-FR" b="1" dirty="0">
                <a:sym typeface="Wingdings" panose="05000000000000000000" pitchFamily="2" charset="2"/>
              </a:rPr>
              <a:t>deuxième exercice </a:t>
            </a:r>
            <a:r>
              <a:rPr lang="fr-FR" dirty="0">
                <a:sym typeface="Wingdings" panose="05000000000000000000" pitchFamily="2" charset="2"/>
              </a:rPr>
              <a:t>(</a:t>
            </a:r>
            <a:r>
              <a:rPr lang="fr-FR">
                <a:sym typeface="Wingdings" panose="05000000000000000000" pitchFamily="2" charset="2"/>
              </a:rPr>
              <a:t>dans Séance1.pdf sur Teams)</a:t>
            </a:r>
            <a:endParaRPr lang="fr-FR" b="1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9DCD9A-CEF2-2A37-BE76-6C7A24740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768" y="1226830"/>
            <a:ext cx="5894231" cy="563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BC83D-6A71-20F2-36F5-0F002CFE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noProof="0" dirty="0"/>
              <a:t>Je me présente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06B0A-2EBE-E000-9777-7A762D601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242" cy="4768358"/>
          </a:xfrm>
        </p:spPr>
        <p:txBody>
          <a:bodyPr>
            <a:normAutofit/>
          </a:bodyPr>
          <a:lstStyle/>
          <a:p>
            <a:r>
              <a:rPr lang="fr-FR" noProof="0" dirty="0"/>
              <a:t>Jonas FREY</a:t>
            </a:r>
          </a:p>
          <a:p>
            <a:r>
              <a:rPr lang="fr-FR" noProof="0" dirty="0"/>
              <a:t>Master en mathématiques à Darmstadt, Allemagne, en 2007</a:t>
            </a:r>
          </a:p>
          <a:p>
            <a:r>
              <a:rPr lang="fr-FR" noProof="0" dirty="0"/>
              <a:t>Doctorat en informatique à l’Université Paris 7 en 2013</a:t>
            </a:r>
          </a:p>
          <a:p>
            <a:r>
              <a:rPr lang="fr-FR" noProof="0" dirty="0"/>
              <a:t>2012-24 : Chercheur (postdoc) au Royaume-Uni, au Danemark et aux USA</a:t>
            </a:r>
          </a:p>
          <a:p>
            <a:r>
              <a:rPr lang="fr-FR" noProof="0" dirty="0"/>
              <a:t>De retour à Paris depuis septembre 2024 comme Maître de conférences (enseignant-chercheur) en informatique à l’USPN</a:t>
            </a:r>
          </a:p>
          <a:p>
            <a:r>
              <a:rPr lang="fr-FR" noProof="0" dirty="0"/>
              <a:t>J’enseigne l’informatique ici à l’IUT</a:t>
            </a:r>
          </a:p>
          <a:p>
            <a:r>
              <a:rPr lang="fr-FR" noProof="0" dirty="0"/>
              <a:t>Contactez-moi via Teams (de préférence), ou par courriel à </a:t>
            </a:r>
            <a:r>
              <a:rPr lang="fr-FR" noProof="0" dirty="0">
                <a:hlinkClick r:id="rId2"/>
              </a:rPr>
              <a:t>jonas.frey@univ-paris13.fr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3878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0C012-CE0B-88CE-79DC-4BF8C667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Structure du 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3AC27-66EF-DE18-5779-A13BF942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825625"/>
            <a:ext cx="10842812" cy="4351338"/>
          </a:xfrm>
        </p:spPr>
        <p:txBody>
          <a:bodyPr>
            <a:normAutofit/>
          </a:bodyPr>
          <a:lstStyle/>
          <a:p>
            <a:r>
              <a:rPr lang="fr-FR" noProof="0" dirty="0"/>
              <a:t>Deux parties :</a:t>
            </a:r>
          </a:p>
          <a:p>
            <a:pPr lvl="1"/>
            <a:r>
              <a:rPr lang="fr-FR" b="1" noProof="0" dirty="0"/>
              <a:t>SGD14 – Outils numériques de gestion (Word)</a:t>
            </a:r>
          </a:p>
          <a:p>
            <a:pPr lvl="2"/>
            <a:r>
              <a:rPr lang="fr-FR" noProof="0" dirty="0"/>
              <a:t>5 séances : 16, 23, 30 septembre ; 7, 14 octobre</a:t>
            </a:r>
          </a:p>
          <a:p>
            <a:pPr lvl="1"/>
            <a:r>
              <a:rPr lang="fr-FR" b="1" noProof="0" dirty="0"/>
              <a:t>SGP114</a:t>
            </a:r>
            <a:r>
              <a:rPr lang="fr-FR" noProof="0" dirty="0"/>
              <a:t> </a:t>
            </a:r>
            <a:r>
              <a:rPr lang="fr-FR" b="1" noProof="0" dirty="0"/>
              <a:t>– Outils numériques de communication (PowerPoint)</a:t>
            </a:r>
          </a:p>
          <a:p>
            <a:pPr lvl="2"/>
            <a:r>
              <a:rPr lang="fr-FR" noProof="0" dirty="0"/>
              <a:t>5 séances : 21 octobre ; 18, 25 novembre ; 2, 9 décembre</a:t>
            </a:r>
          </a:p>
          <a:p>
            <a:r>
              <a:rPr lang="fr-FR" noProof="0" dirty="0"/>
              <a:t>Toujours le même créneau mardi après-midi, mais surveillez votre EDT pour les éventuelles modifications de salle</a:t>
            </a:r>
          </a:p>
          <a:p>
            <a:r>
              <a:rPr lang="fr-FR" noProof="0" smtClean="0"/>
              <a:t>⚠ </a:t>
            </a:r>
            <a:r>
              <a:rPr lang="fr-FR" noProof="0" dirty="0"/>
              <a:t>Il est possible qu'on fasse 6 séances de Word et 4 de PowerPoint</a:t>
            </a:r>
          </a:p>
        </p:txBody>
      </p:sp>
    </p:spTree>
    <p:extLst>
      <p:ext uri="{BB962C8B-B14F-4D97-AF65-F5344CB8AC3E}">
        <p14:creationId xmlns:p14="http://schemas.microsoft.com/office/powerpoint/2010/main" val="325443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C5674-02EF-7FD6-4A19-78109273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077A2-481E-9FE7-3A67-2AC0CDEA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0059" cy="4351338"/>
          </a:xfrm>
        </p:spPr>
        <p:txBody>
          <a:bodyPr/>
          <a:lstStyle/>
          <a:p>
            <a:r>
              <a:rPr lang="fr-FR" noProof="0" dirty="0"/>
              <a:t>Feuille d’exercices à chaque cours</a:t>
            </a:r>
            <a:br>
              <a:rPr lang="fr-FR" noProof="0" dirty="0"/>
            </a:br>
            <a:r>
              <a:rPr lang="fr-FR" noProof="0" dirty="0"/>
              <a:t>(à déposer sur </a:t>
            </a:r>
            <a:r>
              <a:rPr lang="fr-FR" b="1" noProof="0" dirty="0"/>
              <a:t>Teams</a:t>
            </a:r>
            <a:r>
              <a:rPr lang="fr-FR" noProof="0" dirty="0"/>
              <a:t> – pas par email)</a:t>
            </a:r>
          </a:p>
          <a:p>
            <a:r>
              <a:rPr lang="fr-FR" noProof="0" dirty="0"/>
              <a:t>Deux examens : Word &amp; PowerPoint</a:t>
            </a:r>
          </a:p>
          <a:p>
            <a:r>
              <a:rPr lang="fr-FR" noProof="0" dirty="0"/>
              <a:t>Vous pouvez discuter des exercices, mais essayez de trouver les solutions par vous-même, afin d’être prêt(e) pour l’examen</a:t>
            </a:r>
          </a:p>
          <a:p>
            <a:r>
              <a:rPr lang="fr-FR" dirty="0"/>
              <a:t>Chacun(e) dépose sa propre solution !</a:t>
            </a:r>
            <a:endParaRPr lang="fr-FR" noProof="0" dirty="0"/>
          </a:p>
          <a:p>
            <a:r>
              <a:rPr lang="fr-FR" noProof="0" dirty="0"/>
              <a:t>Deux notes finales, basées sur : devoirs + examens + présence</a:t>
            </a:r>
          </a:p>
        </p:txBody>
      </p:sp>
    </p:spTree>
    <p:extLst>
      <p:ext uri="{BB962C8B-B14F-4D97-AF65-F5344CB8AC3E}">
        <p14:creationId xmlns:p14="http://schemas.microsoft.com/office/powerpoint/2010/main" val="422211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1D6C3-F3FF-F002-E866-A693BD65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 dirty="0"/>
              <a:t>Connexion aux ordinateurs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4F3EA-A3C6-28E2-99B0-104EDFDBE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Identifiant</a:t>
            </a:r>
            <a:r>
              <a:rPr lang="fr-FR" noProof="0" dirty="0"/>
              <a:t> : </a:t>
            </a:r>
            <a:r>
              <a:rPr lang="fr-FR" noProof="0" dirty="0" err="1"/>
              <a:t>NuméroÉtudiant</a:t>
            </a:r>
            <a:endParaRPr lang="fr-FR" noProof="0" dirty="0"/>
          </a:p>
          <a:p>
            <a:r>
              <a:rPr lang="fr-FR" b="1" noProof="0" dirty="0"/>
              <a:t>Mot de passe</a:t>
            </a:r>
            <a:r>
              <a:rPr lang="fr-FR" noProof="0" dirty="0"/>
              <a:t> : numéro INE </a:t>
            </a:r>
            <a:br>
              <a:rPr lang="fr-FR" noProof="0" dirty="0"/>
            </a:br>
            <a:r>
              <a:rPr lang="fr-FR" i="1" noProof="0" dirty="0"/>
              <a:t>(le système demandera de changer le mot de passe lors de la première connexion)</a:t>
            </a:r>
          </a:p>
          <a:p>
            <a:endParaRPr lang="fr-FR" noProof="0" dirty="0"/>
          </a:p>
          <a:p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2793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88773-C5EC-33A8-1B08-4C4FAF0F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654" y="0"/>
            <a:ext cx="11111345" cy="955964"/>
          </a:xfrm>
        </p:spPr>
        <p:txBody>
          <a:bodyPr/>
          <a:lstStyle/>
          <a:p>
            <a:r>
              <a:rPr lang="fr-FR" noProof="0" dirty="0"/>
              <a:t>L'espace numérique de travail (ENT)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9BA9D4-6585-4F1B-FF92-82EE09C16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690" y="1081015"/>
            <a:ext cx="11305309" cy="2563138"/>
          </a:xfrm>
        </p:spPr>
        <p:txBody>
          <a:bodyPr>
            <a:normAutofit/>
          </a:bodyPr>
          <a:lstStyle/>
          <a:p>
            <a:r>
              <a:rPr lang="fr-FR" u="sng" noProof="0" dirty="0">
                <a:solidFill>
                  <a:srgbClr val="7030A0"/>
                </a:solidFill>
              </a:rPr>
              <a:t>ent.univ-paris13.fr</a:t>
            </a:r>
          </a:p>
          <a:p>
            <a:pPr lvl="1"/>
            <a:r>
              <a:rPr lang="fr-FR" b="1" dirty="0"/>
              <a:t>Identifiant</a:t>
            </a:r>
            <a:r>
              <a:rPr lang="fr-FR" noProof="0" dirty="0"/>
              <a:t> : </a:t>
            </a:r>
            <a:r>
              <a:rPr lang="fr-FR" u="sng" noProof="0" dirty="0" err="1">
                <a:solidFill>
                  <a:srgbClr val="7030A0"/>
                </a:solidFill>
                <a:hlinkClick r:id="rId2"/>
              </a:rPr>
              <a:t>NuméroEtudiant</a:t>
            </a:r>
            <a:r>
              <a:rPr lang="fr-FR" u="sng" noProof="0" dirty="0">
                <a:solidFill>
                  <a:srgbClr val="7030A0"/>
                </a:solidFill>
                <a:hlinkClick r:id="rId2"/>
              </a:rPr>
              <a:t>[@edu.univ-paris13.fr]</a:t>
            </a:r>
            <a:r>
              <a:rPr lang="fr-FR" noProof="0" dirty="0">
                <a:solidFill>
                  <a:srgbClr val="7030A0"/>
                </a:solidFill>
              </a:rPr>
              <a:t>    </a:t>
            </a:r>
            <a:r>
              <a:rPr lang="fr-FR" noProof="0" dirty="0"/>
              <a:t>???</a:t>
            </a:r>
          </a:p>
          <a:p>
            <a:pPr lvl="1"/>
            <a:r>
              <a:rPr lang="fr-FR" b="1" noProof="0" dirty="0"/>
              <a:t>Mot de passe</a:t>
            </a:r>
            <a:r>
              <a:rPr lang="fr-FR" noProof="0" dirty="0"/>
              <a:t> : vous a été transmis, et vous avez probablement changé lors de la première connexion</a:t>
            </a:r>
          </a:p>
          <a:p>
            <a:r>
              <a:rPr lang="fr-FR" noProof="0" dirty="0"/>
              <a:t>Accès à </a:t>
            </a:r>
            <a:r>
              <a:rPr lang="fr-FR" b="1" noProof="0" dirty="0"/>
              <a:t>messagerie universitaire </a:t>
            </a:r>
            <a:r>
              <a:rPr lang="fr-FR" noProof="0" dirty="0"/>
              <a:t>et </a:t>
            </a:r>
            <a:r>
              <a:rPr lang="fr-FR" b="1" noProof="0" dirty="0"/>
              <a:t>Emploi du temps (EDT)</a:t>
            </a:r>
          </a:p>
          <a:p>
            <a:pPr marL="0" indent="0">
              <a:buNone/>
            </a:pPr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F129C4-D9FA-0C5F-98CD-F7F20CFF6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551" y="3333759"/>
            <a:ext cx="5024375" cy="35242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EC7010-A132-654C-01A8-FA507F4AA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2926" y="3328682"/>
            <a:ext cx="4980891" cy="35293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1B7820C-22AF-F8D6-C72C-ECE6BF4BE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21120" y="3338942"/>
            <a:ext cx="4529671" cy="35087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C54A766D-6744-2CA0-1FD3-6B3B8447E4A6}"/>
                  </a:ext>
                </a:extLst>
              </p14:cNvPr>
              <p14:cNvContentPartPr/>
              <p14:nvPr/>
            </p14:nvContentPartPr>
            <p14:xfrm>
              <a:off x="7308698" y="5283724"/>
              <a:ext cx="389880" cy="346680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C54A766D-6744-2CA0-1FD3-6B3B8447E4A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698" y="5274724"/>
                <a:ext cx="40752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Encre 16">
                <a:extLst>
                  <a:ext uri="{FF2B5EF4-FFF2-40B4-BE49-F238E27FC236}">
                    <a16:creationId xmlns:a16="http://schemas.microsoft.com/office/drawing/2014/main" id="{359357A6-95BD-133E-4AB9-0679FCDC1AD1}"/>
                  </a:ext>
                </a:extLst>
              </p14:cNvPr>
              <p14:cNvContentPartPr/>
              <p14:nvPr/>
            </p14:nvContentPartPr>
            <p14:xfrm>
              <a:off x="8986298" y="4503964"/>
              <a:ext cx="1190880" cy="402120"/>
            </p14:xfrm>
          </p:contentPart>
        </mc:Choice>
        <mc:Fallback xmlns="">
          <p:pic>
            <p:nvPicPr>
              <p:cNvPr id="17" name="Encre 16">
                <a:extLst>
                  <a:ext uri="{FF2B5EF4-FFF2-40B4-BE49-F238E27FC236}">
                    <a16:creationId xmlns:a16="http://schemas.microsoft.com/office/drawing/2014/main" id="{359357A6-95BD-133E-4AB9-0679FCDC1A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77298" y="4494964"/>
                <a:ext cx="12085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C161CD1D-0777-9395-7F08-354FA65F8C0F}"/>
                  </a:ext>
                </a:extLst>
              </p14:cNvPr>
              <p14:cNvContentPartPr/>
              <p14:nvPr/>
            </p14:nvContentPartPr>
            <p14:xfrm>
              <a:off x="-145822" y="1828804"/>
              <a:ext cx="360" cy="36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C161CD1D-0777-9395-7F08-354FA65F8C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54822" y="18198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3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ED82A9-BF72-55F7-268C-D08A7014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88" y="119081"/>
            <a:ext cx="10515600" cy="1325563"/>
          </a:xfrm>
        </p:spPr>
        <p:txBody>
          <a:bodyPr/>
          <a:lstStyle/>
          <a:p>
            <a:r>
              <a:rPr lang="fr-FR" noProof="0" dirty="0"/>
              <a:t>Comment rejoindre l’équipe Teams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18877CD-FB2C-7B2C-BEE9-1557205EB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747" y="3796994"/>
            <a:ext cx="9986504" cy="11258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CDEA87B8-F32C-EB31-96E4-BDFD9F946B4E}"/>
                  </a:ext>
                </a:extLst>
              </p14:cNvPr>
              <p14:cNvContentPartPr/>
              <p14:nvPr/>
            </p14:nvContentPartPr>
            <p14:xfrm>
              <a:off x="10069477" y="5653825"/>
              <a:ext cx="2119133" cy="846217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CDEA87B8-F32C-EB31-96E4-BDFD9F946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3355" y="5647706"/>
                <a:ext cx="2131376" cy="858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C1509046-3203-DA59-79E8-23B1C976610C}"/>
                  </a:ext>
                </a:extLst>
              </p14:cNvPr>
              <p14:cNvContentPartPr/>
              <p14:nvPr/>
            </p14:nvContentPartPr>
            <p14:xfrm>
              <a:off x="9552137" y="4719060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C1509046-3203-DA59-79E8-23B1C97661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46017" y="471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9D864ADB-3B5C-749D-9628-EF0B066FA6C8}"/>
                  </a:ext>
                </a:extLst>
              </p14:cNvPr>
              <p14:cNvContentPartPr/>
              <p14:nvPr/>
            </p14:nvContentPartPr>
            <p14:xfrm>
              <a:off x="8327417" y="1110420"/>
              <a:ext cx="360" cy="36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9D864ADB-3B5C-749D-9628-EF0B066FA6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21297" y="11043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B10F2518-13B9-FD97-8AAB-433CA36E6633}"/>
                  </a:ext>
                </a:extLst>
              </p14:cNvPr>
              <p14:cNvContentPartPr/>
              <p14:nvPr/>
            </p14:nvContentPartPr>
            <p14:xfrm>
              <a:off x="7902977" y="3951540"/>
              <a:ext cx="360" cy="36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B10F2518-13B9-FD97-8AAB-433CA36E66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96857" y="394542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8878CC2E-A029-CAAB-3015-8EDEE3B95004}"/>
              </a:ext>
            </a:extLst>
          </p:cNvPr>
          <p:cNvSpPr txBox="1">
            <a:spLocks/>
          </p:cNvSpPr>
          <p:nvPr/>
        </p:nvSpPr>
        <p:spPr>
          <a:xfrm>
            <a:off x="1" y="1223682"/>
            <a:ext cx="12188250" cy="5392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noProof="0" dirty="0"/>
              <a:t>Connectez-vous sur Teams</a:t>
            </a:r>
          </a:p>
          <a:p>
            <a:pPr lvl="1"/>
            <a:r>
              <a:rPr lang="fr-FR" noProof="0" dirty="0"/>
              <a:t>Identifiant : </a:t>
            </a:r>
            <a:r>
              <a:rPr lang="fr-FR" u="sng" noProof="0" dirty="0" err="1"/>
              <a:t>NuméroÉtudiant</a:t>
            </a:r>
            <a:r>
              <a:rPr lang="fr-FR" u="sng" dirty="0"/>
              <a:t>@@edu.sorbonne-paris-nord.fr</a:t>
            </a:r>
          </a:p>
          <a:p>
            <a:pPr lvl="1"/>
            <a:r>
              <a:rPr lang="fr-FR" dirty="0"/>
              <a:t>Mot de passe : le même que pour ENT et adresse e-mail</a:t>
            </a:r>
          </a:p>
          <a:p>
            <a:r>
              <a:rPr lang="fr-FR" dirty="0"/>
              <a:t>Onglet </a:t>
            </a:r>
            <a:r>
              <a:rPr lang="fr-FR" b="1" dirty="0"/>
              <a:t>Équipes -&gt;</a:t>
            </a:r>
            <a:r>
              <a:rPr lang="fr-FR" noProof="0" dirty="0"/>
              <a:t> </a:t>
            </a:r>
            <a:r>
              <a:rPr lang="fr-FR" b="1" noProof="0" dirty="0"/>
              <a:t>Rejoindre ou créer une équipe </a:t>
            </a:r>
            <a:r>
              <a:rPr lang="fr-FR" b="1" noProof="0" dirty="0">
                <a:sym typeface="Wingdings" panose="05000000000000000000" pitchFamily="2" charset="2"/>
              </a:rPr>
              <a:t> Rejoindre l'équipe</a:t>
            </a:r>
          </a:p>
          <a:p>
            <a:r>
              <a:rPr lang="fr-FR" noProof="0" dirty="0"/>
              <a:t>Au champ "Rejoindre une équipe à l'aide d'un code", entrez le code qui sera écrit au tableau</a:t>
            </a:r>
            <a:endParaRPr lang="fr-FR" sz="4800" b="1" noProof="0" dirty="0"/>
          </a:p>
          <a:p>
            <a:pPr marL="0" indent="0">
              <a:buNone/>
            </a:pPr>
            <a:endParaRPr lang="fr-FR" sz="4800" b="1" noProof="0" dirty="0"/>
          </a:p>
        </p:txBody>
      </p:sp>
    </p:spTree>
    <p:extLst>
      <p:ext uri="{BB962C8B-B14F-4D97-AF65-F5344CB8AC3E}">
        <p14:creationId xmlns:p14="http://schemas.microsoft.com/office/powerpoint/2010/main" val="159210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194BDA-AB83-61F7-2246-720208382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5" y="2748270"/>
            <a:ext cx="11320530" cy="1361460"/>
          </a:xfrm>
        </p:spPr>
        <p:txBody>
          <a:bodyPr/>
          <a:lstStyle/>
          <a:p>
            <a:r>
              <a:rPr lang="fr-FR" b="1" dirty="0" smtClean="0"/>
              <a:t>⚠ </a:t>
            </a:r>
            <a:r>
              <a:rPr lang="fr-FR" b="1" dirty="0"/>
              <a:t>Notez vos mots de passe et ne les perdez pas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323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318C9B-9ECD-710A-C7DC-E5E73ADD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 : Créer et organiser vos fichiers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C27402-7A50-35A3-B360-F49F095E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99" y="1571224"/>
            <a:ext cx="11758411" cy="512579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Ouvrir l’</a:t>
            </a:r>
            <a:r>
              <a:rPr lang="fr-FR" b="1" dirty="0"/>
              <a:t>Explorateur de Fichiers </a:t>
            </a:r>
            <a:r>
              <a:rPr lang="fr-FR" dirty="0"/>
              <a:t>(à travers le </a:t>
            </a:r>
            <a:r>
              <a:rPr lang="fr-FR" b="1" dirty="0"/>
              <a:t>Menu de démarrage </a:t>
            </a:r>
            <a:r>
              <a:rPr lang="fr-FR" dirty="0"/>
              <a:t>ou avec le</a:t>
            </a:r>
            <a:r>
              <a:rPr lang="fr-FR" b="1" dirty="0"/>
              <a:t> </a:t>
            </a:r>
            <a:r>
              <a:rPr lang="fr-FR" dirty="0"/>
              <a:t>raccourci </a:t>
            </a:r>
            <a:r>
              <a:rPr lang="fr-FR" b="1" dirty="0" err="1"/>
              <a:t>Win+E</a:t>
            </a:r>
            <a:r>
              <a:rPr lang="fr-FR" dirty="0"/>
              <a:t>) et naviguer vers le </a:t>
            </a:r>
            <a:r>
              <a:rPr lang="fr-FR" b="1" dirty="0"/>
              <a:t>lecteur avec votre numéro d’étudiant</a:t>
            </a:r>
          </a:p>
          <a:p>
            <a:r>
              <a:rPr lang="fr-FR" dirty="0"/>
              <a:t>Il s'agit d'un </a:t>
            </a:r>
            <a:r>
              <a:rPr lang="fr-FR" b="1" dirty="0"/>
              <a:t>lecteur réseau</a:t>
            </a:r>
            <a:r>
              <a:rPr lang="fr-FR" dirty="0"/>
              <a:t> – c’est là que vous devez sauvegarder vos fichiers pour y accéder depuis un autre ordinateur</a:t>
            </a:r>
          </a:p>
          <a:p>
            <a:r>
              <a:rPr lang="fr-FR" dirty="0"/>
              <a:t>Créer un dossier nommé </a:t>
            </a:r>
            <a:r>
              <a:rPr lang="fr-FR" b="1" dirty="0"/>
              <a:t>S1 outils numériques </a:t>
            </a:r>
            <a:br>
              <a:rPr lang="fr-FR" b="1" dirty="0"/>
            </a:br>
            <a:r>
              <a:rPr lang="fr-FR" i="1" dirty="0"/>
              <a:t>(clic droit → Nouveau → Dossier)</a:t>
            </a:r>
          </a:p>
          <a:p>
            <a:r>
              <a:rPr lang="fr-FR" b="1" dirty="0"/>
              <a:t>Astuce :</a:t>
            </a:r>
            <a:r>
              <a:rPr lang="fr-FR" dirty="0"/>
              <a:t> pendant tout le cours, sauvegardez </a:t>
            </a:r>
            <a:r>
              <a:rPr lang="fr-FR" b="1" dirty="0"/>
              <a:t>tous vos fichiers</a:t>
            </a:r>
            <a:r>
              <a:rPr lang="fr-FR" dirty="0"/>
              <a:t> dans le dossier </a:t>
            </a:r>
            <a:br>
              <a:rPr lang="fr-FR" dirty="0"/>
            </a:br>
            <a:r>
              <a:rPr lang="fr-FR" b="1" dirty="0"/>
              <a:t>S1 outils numériques</a:t>
            </a:r>
            <a:endParaRPr lang="fr-FR" i="1" dirty="0"/>
          </a:p>
          <a:p>
            <a:r>
              <a:rPr lang="fr-FR" dirty="0"/>
              <a:t>Entrer dans le dossier en </a:t>
            </a:r>
            <a:r>
              <a:rPr lang="fr-FR" b="1" dirty="0"/>
              <a:t>double-cliquant</a:t>
            </a:r>
          </a:p>
          <a:p>
            <a:r>
              <a:rPr lang="fr-FR" dirty="0"/>
              <a:t>Dans le dossier </a:t>
            </a:r>
            <a:r>
              <a:rPr lang="fr-FR" b="1" dirty="0"/>
              <a:t>S1 outils numériques</a:t>
            </a:r>
            <a:r>
              <a:rPr lang="fr-FR" dirty="0"/>
              <a:t>, créer un </a:t>
            </a:r>
            <a:r>
              <a:rPr lang="fr-FR" b="1" dirty="0"/>
              <a:t>sous-dossier</a:t>
            </a:r>
            <a:r>
              <a:rPr lang="fr-FR" dirty="0"/>
              <a:t> nommé </a:t>
            </a:r>
            <a:r>
              <a:rPr lang="fr-FR" b="1" dirty="0"/>
              <a:t>test</a:t>
            </a:r>
          </a:p>
          <a:p>
            <a:r>
              <a:rPr lang="fr-FR" dirty="0"/>
              <a:t>Dans </a:t>
            </a:r>
            <a:r>
              <a:rPr lang="fr-FR" b="1" dirty="0"/>
              <a:t>test</a:t>
            </a:r>
            <a:r>
              <a:rPr lang="fr-FR" dirty="0"/>
              <a:t>, créer :</a:t>
            </a:r>
          </a:p>
          <a:p>
            <a:pPr lvl="1"/>
            <a:r>
              <a:rPr lang="fr-FR" dirty="0"/>
              <a:t>un </a:t>
            </a:r>
            <a:r>
              <a:rPr lang="fr-FR" b="1" dirty="0"/>
              <a:t>fichier Word</a:t>
            </a:r>
            <a:r>
              <a:rPr lang="fr-FR" dirty="0"/>
              <a:t> nommé </a:t>
            </a:r>
            <a:r>
              <a:rPr lang="fr-FR" b="1" dirty="0"/>
              <a:t>test</a:t>
            </a:r>
            <a:endParaRPr lang="fr-FR" dirty="0"/>
          </a:p>
          <a:p>
            <a:pPr lvl="1"/>
            <a:r>
              <a:rPr lang="fr-FR" dirty="0"/>
              <a:t>un </a:t>
            </a:r>
            <a:r>
              <a:rPr lang="fr-FR" b="1" dirty="0"/>
              <a:t>fichier texte</a:t>
            </a:r>
            <a:r>
              <a:rPr lang="fr-FR" dirty="0"/>
              <a:t> nommé </a:t>
            </a:r>
            <a:r>
              <a:rPr lang="fr-FR" b="1" dirty="0"/>
              <a:t>test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54541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8EA2BE41FC042B544FAAB627379E3" ma:contentTypeVersion="6" ma:contentTypeDescription="Crée un document." ma:contentTypeScope="" ma:versionID="cf3a33ebcb9f2dbd5d85f5b20b734573">
  <xsd:schema xmlns:xsd="http://www.w3.org/2001/XMLSchema" xmlns:xs="http://www.w3.org/2001/XMLSchema" xmlns:p="http://schemas.microsoft.com/office/2006/metadata/properties" xmlns:ns3="79c3c011-14ab-4182-9d14-5053eea85a0d" targetNamespace="http://schemas.microsoft.com/office/2006/metadata/properties" ma:root="true" ma:fieldsID="70eb9cd334f009f963521e0627f40359" ns3:_="">
    <xsd:import namespace="79c3c011-14ab-4182-9d14-5053eea85a0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c3c011-14ab-4182-9d14-5053eea85a0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9c3c011-14ab-4182-9d14-5053eea85a0d" xsi:nil="true"/>
  </documentManagement>
</p:properties>
</file>

<file path=customXml/itemProps1.xml><?xml version="1.0" encoding="utf-8"?>
<ds:datastoreItem xmlns:ds="http://schemas.openxmlformats.org/officeDocument/2006/customXml" ds:itemID="{3AD4D631-DAD2-4692-A7FC-311AA6C7A5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c3c011-14ab-4182-9d14-5053eea85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C3B0D5-6AAF-431A-A6EA-859CB0855B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51060E-4648-470C-9EF6-8FC8FAFE87DD}">
  <ds:schemaRefs>
    <ds:schemaRef ds:uri="http://schemas.microsoft.com/office/infopath/2007/PartnerControls"/>
    <ds:schemaRef ds:uri="79c3c011-14ab-4182-9d14-5053eea85a0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745</Words>
  <Application>Microsoft Office PowerPoint</Application>
  <PresentationFormat>Grand écran</PresentationFormat>
  <Paragraphs>78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Outils numériques de gestion Outils numériques de communication </vt:lpstr>
      <vt:lpstr>Je me présente</vt:lpstr>
      <vt:lpstr>Structure du cours</vt:lpstr>
      <vt:lpstr>Évaluation</vt:lpstr>
      <vt:lpstr>Connexion aux ordinateurs</vt:lpstr>
      <vt:lpstr>L'espace numérique de travail (ENT)</vt:lpstr>
      <vt:lpstr>Comment rejoindre l’équipe Teams</vt:lpstr>
      <vt:lpstr>⚠ Notez vos mots de passe et ne les perdez pas !</vt:lpstr>
      <vt:lpstr>Exercice 1 : Créer et organiser vos fichiers</vt:lpstr>
      <vt:lpstr>Créer et organiser vos fichiers II</vt:lpstr>
      <vt:lpstr>Types de fichiers et extensions</vt:lpstr>
      <vt:lpstr>Créer et déposer une archive ZIP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de gestion Outils numériques de communication </dc:title>
  <dc:creator>Jonas FREY</dc:creator>
  <cp:lastModifiedBy>Jonas FREY</cp:lastModifiedBy>
  <cp:revision>28</cp:revision>
  <dcterms:created xsi:type="dcterms:W3CDTF">2025-01-30T15:07:00Z</dcterms:created>
  <dcterms:modified xsi:type="dcterms:W3CDTF">2025-09-16T10:49:16Z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0x010100B9A8EA2BE41FC042B544FAAB627379E3</vt:lpwstr>
  </property>
</Properties>
</file>