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2" r:id="rId7"/>
    <p:sldId id="277" r:id="rId8"/>
    <p:sldId id="274" r:id="rId9"/>
    <p:sldId id="278" r:id="rId10"/>
    <p:sldId id="257" r:id="rId11"/>
    <p:sldId id="282" r:id="rId12"/>
    <p:sldId id="262" r:id="rId13"/>
    <p:sldId id="283" r:id="rId14"/>
    <p:sldId id="284" r:id="rId15"/>
    <p:sldId id="287" r:id="rId16"/>
    <p:sldId id="285" r:id="rId17"/>
    <p:sldId id="258" r:id="rId18"/>
    <p:sldId id="279" r:id="rId19"/>
    <p:sldId id="260" r:id="rId20"/>
    <p:sldId id="280" r:id="rId21"/>
    <p:sldId id="275" r:id="rId22"/>
    <p:sldId id="276" r:id="rId23"/>
    <p:sldId id="286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FCCDC4D-11F1-41CE-8603-6F9710478F35}">
          <p14:sldIdLst>
            <p14:sldId id="256"/>
            <p14:sldId id="273"/>
            <p14:sldId id="272"/>
            <p14:sldId id="277"/>
            <p14:sldId id="274"/>
            <p14:sldId id="278"/>
            <p14:sldId id="257"/>
            <p14:sldId id="282"/>
            <p14:sldId id="262"/>
            <p14:sldId id="283"/>
            <p14:sldId id="284"/>
            <p14:sldId id="287"/>
            <p14:sldId id="285"/>
            <p14:sldId id="258"/>
            <p14:sldId id="279"/>
            <p14:sldId id="260"/>
            <p14:sldId id="280"/>
            <p14:sldId id="275"/>
            <p14:sldId id="276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04T14:11:10.6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5730 344 0,'-75'0'109,"-76"0"-93,76 0-16,-76-74 15,0 74-15,76 0 16,0 0 0,-76 0-1,76-75 1,-1 75 93,-74 0-93,74-77-16,-151 77 0,153 0 16,-3 0-16,2 0 15,1 0 1,-3-75-1,2 75 110,0 0-125,-1 0 16,1 0 0,0 0 15,-1 0-31,1 0 16,0 0 46,-1 0-62,1 0 16,-1 0-16,1 0 15,-77 0 1,3 0-16,-154 0 16,2 0-16,75 75 15,75-75-15,76 0 16,-1 0-16,1 0 15,0 0 1,75 77 93,-76-2-93,1-75 0,0 0-1,-1 74-15,1-74 16,-2 0-16,3 0 16,-1 0-1,-2 0-15,2 0 16,1 77 46,-3-2-46,2-75 0,1 0-16,-3 0 15,2 74-15,0-74 16,75 77 15,0-2 32,-76-75-63,76 76 15,0-1 16,0 76 16,0-76-31,0 0 0,0 1 15,0-1-31,0 0 15,76-75 1,-76 76-16,0-1 31,0 0-15,0 2 15,75-77 0,-75 74-31,75-74 47,2 77 31,-3-2-62,1-75 0,2 0-1,-3 0 1,78 74 0,-77-74-1,-1 77 32,78-2-31,-76-75 15,-1 0 16,0 0-32,1 0 1,-1 0-16,76 0 16,-1 0 15,152 0-31,-227 0 0,2 0 16,-3 0 15,1 0-31,-75 74 15,77-74 17,-2 0-1,-1 0-15,3 0-1,-2 0 32,-1 0-31,78 0-1,-1 77-15,-151-2 16,75-75 140,1 0-156,-1-75 16,0 75-1,1 0 1,-1 0-16,0 0 31,1 0 1,-1 0-17,0 0 1,2 0-1,-3 0-15,78 0 16,-78 0 0,3 0 15,-77-77-15,75 77-1,0 0 16,-75-74-15,76 74 0,74-75-16,-74 75 0,-1 0 31,0 0-31,1 0 31,-1 0-15,0 0-1,1 0-15,-1 0 16,76 0 0,-76 0-16,2 0 31,-3 0 31,1 0-62,2 0 32,-3 0-1,-74-77 110,0-72-48,0 72-77,0 3 31,-74-3-47,-3 2 15,2 0 1,75-1 0,0 1-1,-74 75 1,74-75 0,0-1 140,0 1-156,0 0 31,0-1 188,0-74-204,0 74 1,0 1-16,0-2 16,0 3 249,-152 74-233,152-75-32,0-2 15,-74 77 1,74-74-16,-77 74 15,2-75 1,-1 75 0,76-77-16,0 2 15,0 150 220,0 2-220,76-77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04T14:13:28.1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04T14:13:29.3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04T14:13:30.1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8EC3D-E336-4760-0B12-6C19B5E8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255AF4-B6B0-4AEB-05B4-7D9DA7E90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49339-4310-9614-AE2E-A88E4D31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12692-EFCC-273F-FD6C-E94B4B0F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20FCA-E07C-FC43-63BE-3B519822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7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E35E3-7AC2-1C85-56D8-02E18EE9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65613D-238A-7978-FF7B-B028A244E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2B5FF-B0D8-D47D-9BF0-492AB565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15CEA-D6C4-662B-F6A6-94D42D7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6DBCD-44BA-3E89-EB4F-13D241FC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441A19-7509-1A51-BE43-7C6F931F4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ABA7B3-C3FA-047F-F0C4-D89450AC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0BE70A-CFD6-F04D-13A6-C62CF994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A3E8AD-898F-7451-AD6D-CFBE7B6B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E5B3E7-7E0B-B46A-CC68-6053BBA7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75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92636-E9EC-74B3-2B14-FB0569F5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61A32-A323-E1B2-292F-98C3CB14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5F3F4-8D01-FAA8-A58D-6766607F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28277-F28F-10F2-EB18-3B36509B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6E788-7824-0F49-7AD9-D65DD952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20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B7E3E-4D9C-BB55-030A-533A73D8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AE9F6-18EF-5D28-26AC-93660F2E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2569B-3FE3-1764-CEB9-B102B2DA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0080E5-7CB5-0EAF-414A-0BDB0A48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28A25-53B2-E57A-A7E7-CD4BC46D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3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DCBA8-8BF8-8F34-73EC-04EA541C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0F9FF-95F4-8302-3613-A0C4F37B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D1C26A-7368-50AE-A411-812031E4E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33E8F-BEA3-3744-6A76-8EBAA3C5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61429-5322-43F5-6886-D8177E26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588822-0497-5A94-5FC8-FC07441E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9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1423F-B4DF-F825-2EDE-C7A27CD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7701C7-EAD4-EA44-078C-3A33A52D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41BF47-FB4F-4728-A916-11D361E3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273BAF-3C55-5B25-4EE5-72ADD82A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441C86-F682-6524-CFC6-5B8C22DDC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DACF78-3BB6-A1B4-5005-6203A031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4B19FE-B564-13CE-76E7-8C0B739D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65E3C4-8CDD-9B17-7923-AB988FC2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6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25B67-FCAB-CE28-CD95-83EBC11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0E6811-EC5C-9E19-AD45-1A4609A6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F1D675-DC5C-E42B-6DD2-0C8B7803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C349A6-A964-64C7-6D70-E19658A6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4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0FCB76-8722-C4FB-DFD4-E46E96E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2FD9DE-E7CF-2F23-519A-65507FEF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5E8F52-504B-7438-32D6-6210BDBD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3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F86A5-C5CF-015C-52DD-5B921CE6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14000-513A-680F-D1C4-AD1F988E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34232-B22B-6BBC-DAFF-900028244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2B697A-39CE-C648-1451-126BCCFA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FE1E81-31B1-C4FC-8C06-C887B17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63863-5861-6238-8BCA-B8B6BF28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08E83-0EB2-3A78-ED4B-1DC93957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A0665F-DC17-7EF6-08A0-C4AC423F7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155A23-22A9-AD69-A4BB-0DE8691A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628655-27D0-5440-9850-AEC9EC91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1F80F-BF3C-DEA2-61E6-B5EF8FE1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A50F0-6BF4-5228-6DCF-915AC71C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65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2DCA06-8541-4D09-930B-5BBA71D5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ED40B0-1CC7-2BD0-A396-F9CC5D70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BDA7F-CEED-4132-6893-73C5B74F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BC9E-AAF8-43D1-B8B8-6F555F67224A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8A72C-FC81-7AF3-D10A-09CC0F47C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92460-0BD9-2D9C-79D4-2564C8064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3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s.frey@univ-paris13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nas.frey@univ-paris13.f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EC3D8-A0B8-5EED-AB2E-BA10B73D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93" y="1237129"/>
            <a:ext cx="11241741" cy="2018833"/>
          </a:xfrm>
        </p:spPr>
        <p:txBody>
          <a:bodyPr>
            <a:normAutofit fontScale="90000"/>
          </a:bodyPr>
          <a:lstStyle/>
          <a:p>
            <a:r>
              <a:rPr lang="fr-FR" noProof="0" dirty="0"/>
              <a:t>Outils numériques</a:t>
            </a:r>
            <a:br>
              <a:rPr lang="fr-FR" noProof="0" dirty="0"/>
            </a:br>
            <a:r>
              <a:rPr lang="fr-FR" dirty="0"/>
              <a:t>S3GA255 (BDD SQL)</a:t>
            </a:r>
            <a:br>
              <a:rPr lang="fr-FR" dirty="0"/>
            </a:br>
            <a:r>
              <a:rPr lang="fr-FR" dirty="0"/>
              <a:t>S3GA256 (Optimisation SIMPLEX)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1B3FB7-D720-1F20-37DC-4DF7658B7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noProof="0" dirty="0"/>
              <a:t>Jonas Frey</a:t>
            </a:r>
          </a:p>
          <a:p>
            <a:r>
              <a:rPr lang="fr-FR" noProof="0" dirty="0">
                <a:hlinkClick r:id="rId2"/>
              </a:rPr>
              <a:t>jonas.frey@univ-paris13.fr</a:t>
            </a:r>
            <a:endParaRPr lang="fr-FR" noProof="0" dirty="0"/>
          </a:p>
          <a:p>
            <a:r>
              <a:rPr lang="fr-FR" noProof="0" dirty="0"/>
              <a:t>IUT de Saint-Denis</a:t>
            </a:r>
          </a:p>
        </p:txBody>
      </p:sp>
    </p:spTree>
    <p:extLst>
      <p:ext uri="{BB962C8B-B14F-4D97-AF65-F5344CB8AC3E}">
        <p14:creationId xmlns:p14="http://schemas.microsoft.com/office/powerpoint/2010/main" val="268363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BD5F5-341B-DE30-A22D-E0C11347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62" y="153192"/>
            <a:ext cx="10515600" cy="1325563"/>
          </a:xfrm>
        </p:spPr>
        <p:txBody>
          <a:bodyPr/>
          <a:lstStyle/>
          <a:p>
            <a:r>
              <a:rPr lang="fr-FR" b="1" dirty="0"/>
              <a:t>Clés primaires et clés étrangères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6CB1C9-551F-514F-C612-8764D0B33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2" y="1253330"/>
            <a:ext cx="5966138" cy="5604669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Les mêmes attributs apparaissent souvent dans plusieurs tables</a:t>
            </a:r>
            <a:r>
              <a:rPr lang="fr-FR" dirty="0"/>
              <a:t>, ce qui permet de réaliser des requêtes structurées.</a:t>
            </a:r>
          </a:p>
          <a:p>
            <a:r>
              <a:rPr lang="fr-FR" dirty="0"/>
              <a:t>Chaque table possède généralement un attribut nommé </a:t>
            </a:r>
            <a:r>
              <a:rPr lang="fr-FR" b="1" dirty="0"/>
              <a:t>clé primaire </a:t>
            </a:r>
            <a:r>
              <a:rPr lang="fr-FR" dirty="0"/>
              <a:t>(</a:t>
            </a:r>
            <a:r>
              <a:rPr lang="fr-FR" i="1" dirty="0" err="1"/>
              <a:t>primary</a:t>
            </a:r>
            <a:r>
              <a:rPr lang="fr-FR" i="1" dirty="0"/>
              <a:t> key</a:t>
            </a:r>
            <a:r>
              <a:rPr lang="fr-FR" dirty="0"/>
              <a:t>)</a:t>
            </a:r>
            <a:r>
              <a:rPr lang="fr-FR" i="1" dirty="0"/>
              <a:t>,</a:t>
            </a:r>
            <a:r>
              <a:rPr lang="fr-FR" dirty="0"/>
              <a:t> qui identifie de manière unique ses objets et peut apparaître dans d’autres tables comme </a:t>
            </a:r>
            <a:r>
              <a:rPr lang="fr-FR" b="1" dirty="0"/>
              <a:t>clé étrangère</a:t>
            </a:r>
            <a:r>
              <a:rPr lang="fr-FR" dirty="0"/>
              <a:t> (</a:t>
            </a:r>
            <a:r>
              <a:rPr lang="fr-FR" i="1" dirty="0" err="1"/>
              <a:t>foreign</a:t>
            </a:r>
            <a:r>
              <a:rPr lang="fr-FR" i="1" dirty="0"/>
              <a:t> key</a:t>
            </a:r>
            <a:r>
              <a:rPr lang="fr-FR" dirty="0"/>
              <a:t>).</a:t>
            </a:r>
          </a:p>
          <a:p>
            <a:r>
              <a:rPr lang="fr-FR" dirty="0"/>
              <a:t>Dans l'exemple à droite, </a:t>
            </a:r>
            <a:r>
              <a:rPr lang="fr-FR" b="1" dirty="0" err="1"/>
              <a:t>DepNo</a:t>
            </a:r>
            <a:r>
              <a:rPr lang="fr-FR" dirty="0"/>
              <a:t> est la clé primaire de la table </a:t>
            </a:r>
            <a:r>
              <a:rPr lang="fr-FR" b="1" dirty="0" err="1"/>
              <a:t>Department</a:t>
            </a:r>
            <a:r>
              <a:rPr lang="fr-FR" dirty="0"/>
              <a:t>, et apparaît comme clé étrangère dans la table  </a:t>
            </a:r>
            <a:r>
              <a:rPr lang="fr-FR" b="1" dirty="0" err="1"/>
              <a:t>Employee</a:t>
            </a:r>
            <a:r>
              <a:rPr lang="fr-FR" dirty="0"/>
              <a:t>.</a:t>
            </a:r>
          </a:p>
        </p:txBody>
      </p:sp>
      <p:pic>
        <p:nvPicPr>
          <p:cNvPr id="3077" name="Picture 5" descr="SQL FOREIGN KEY - Scaler Topics">
            <a:extLst>
              <a:ext uri="{FF2B5EF4-FFF2-40B4-BE49-F238E27FC236}">
                <a16:creationId xmlns:a16="http://schemas.microsoft.com/office/drawing/2014/main" id="{621B83E2-8D44-D7B8-A7EA-6325D4461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3686"/>
            <a:ext cx="7215970" cy="467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6BD1B35-B64A-1030-C7E7-01FD7C6D6B9D}"/>
              </a:ext>
            </a:extLst>
          </p:cNvPr>
          <p:cNvSpPr txBox="1"/>
          <p:nvPr/>
        </p:nvSpPr>
        <p:spPr>
          <a:xfrm>
            <a:off x="7611414" y="2183686"/>
            <a:ext cx="15068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Employee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1D7E44-6BA6-E002-BA6D-661A81E7CF3F}"/>
              </a:ext>
            </a:extLst>
          </p:cNvPr>
          <p:cNvSpPr txBox="1"/>
          <p:nvPr/>
        </p:nvSpPr>
        <p:spPr>
          <a:xfrm>
            <a:off x="9892048" y="4667162"/>
            <a:ext cx="15068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Department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18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D969C-0E69-958E-2165-BB94C1AA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A3A39-866F-1EAA-D14D-D1C4ED01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8795"/>
            <a:ext cx="12192000" cy="1325563"/>
          </a:xfrm>
        </p:spPr>
        <p:txBody>
          <a:bodyPr/>
          <a:lstStyle/>
          <a:p>
            <a:r>
              <a:rPr lang="fr-FR" dirty="0" err="1"/>
              <a:t>Exemp</a:t>
            </a:r>
            <a:r>
              <a:rPr lang="fr-FR" dirty="0"/>
              <a:t>. : Clés primaires et étrangères la BDD Chinook</a:t>
            </a:r>
          </a:p>
        </p:txBody>
      </p:sp>
      <p:pic>
        <p:nvPicPr>
          <p:cNvPr id="3074" name="Picture 2" descr="SQLite Sample Database">
            <a:extLst>
              <a:ext uri="{FF2B5EF4-FFF2-40B4-BE49-F238E27FC236}">
                <a16:creationId xmlns:a16="http://schemas.microsoft.com/office/drawing/2014/main" id="{E0FFA8CA-3D66-BEC6-B87D-F16A0D4268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1522"/>
            <a:ext cx="12191999" cy="61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6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EE66D-0ECC-7B83-425E-A07EBA29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BDDs</a:t>
            </a:r>
            <a:r>
              <a:rPr lang="fr-FR" dirty="0"/>
              <a:t> relationnelles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25E8A-D396-A206-12F0-0B99A36FC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bases de données relationnelles (BDD) sont souvent utilisées dans les </a:t>
            </a:r>
            <a:r>
              <a:rPr lang="fr-FR" b="1" dirty="0"/>
              <a:t>backends de sites web et d’applications</a:t>
            </a:r>
            <a:r>
              <a:rPr lang="fr-FR" dirty="0"/>
              <a:t> pour gérer les données.</a:t>
            </a:r>
          </a:p>
          <a:p>
            <a:r>
              <a:rPr lang="fr-FR" dirty="0"/>
              <a:t>On peut aussi les utiliser directement pour </a:t>
            </a:r>
            <a:r>
              <a:rPr lang="fr-FR" b="1" dirty="0"/>
              <a:t>explorer et analyser des données</a:t>
            </a:r>
            <a:r>
              <a:rPr lang="fr-FR" dirty="0"/>
              <a:t>, un peu comme un Excel « superpuissant » avec des requêtes SQL.</a:t>
            </a:r>
          </a:p>
          <a:p>
            <a:r>
              <a:rPr lang="fr-FR" dirty="0"/>
              <a:t>Nous allons </a:t>
            </a:r>
            <a:r>
              <a:rPr lang="fr-FR" b="1" dirty="0"/>
              <a:t>faire cela dans SQLiteStudio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52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1B023-FD29-9EDC-31AB-09F8C333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2" y="1"/>
            <a:ext cx="5170868" cy="1223492"/>
          </a:xfrm>
        </p:spPr>
        <p:txBody>
          <a:bodyPr/>
          <a:lstStyle/>
          <a:p>
            <a:r>
              <a:rPr lang="fr-FR" dirty="0"/>
              <a:t>SQLite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C6E00-0155-8A35-BE8A-B23F1084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31820"/>
            <a:ext cx="5486401" cy="662618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Téléchargez la BDD d’exemple </a:t>
            </a:r>
            <a:r>
              <a:rPr lang="fr-FR" b="1" dirty="0"/>
              <a:t>chinook.db</a:t>
            </a:r>
            <a:r>
              <a:rPr lang="fr-FR" dirty="0"/>
              <a:t> depuis </a:t>
            </a:r>
            <a:r>
              <a:rPr lang="fr-FR" b="1" dirty="0"/>
              <a:t>Teams</a:t>
            </a:r>
            <a:r>
              <a:rPr lang="fr-FR" dirty="0"/>
              <a:t> et l’ouvrez dans </a:t>
            </a:r>
            <a:r>
              <a:rPr lang="fr-FR" b="1" dirty="0"/>
              <a:t>SQLiteStudio</a:t>
            </a:r>
            <a:r>
              <a:rPr lang="fr-FR" dirty="0"/>
              <a:t>.</a:t>
            </a:r>
            <a:endParaRPr lang="fr-FR" b="1" dirty="0"/>
          </a:p>
          <a:p>
            <a:r>
              <a:rPr lang="fr-FR" dirty="0"/>
              <a:t>A gauche dans la fenêtre il y a une liste tables.</a:t>
            </a:r>
          </a:p>
          <a:p>
            <a:r>
              <a:rPr lang="fr-FR" dirty="0"/>
              <a:t>Un double-clic sur l’une des tables affiche, à droite, sa liste des attributs avec des informations supplémentaires, telles que : </a:t>
            </a:r>
          </a:p>
          <a:p>
            <a:pPr lvl="1"/>
            <a:r>
              <a:rPr lang="fr-FR" dirty="0"/>
              <a:t>Type de données</a:t>
            </a:r>
          </a:p>
          <a:p>
            <a:pPr lvl="1"/>
            <a:r>
              <a:rPr lang="fr-FR" dirty="0"/>
              <a:t>Clé primaire</a:t>
            </a:r>
          </a:p>
          <a:p>
            <a:pPr lvl="1"/>
            <a:r>
              <a:rPr lang="fr-FR" dirty="0"/>
              <a:t>Clé étrangère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En dessous, une liste des contraintes, indiquant en particulier les clés primaires correspondant aux clés étrangères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018FD2-E6C1-FF6D-8E08-4D53752F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32" y="1751436"/>
            <a:ext cx="7478332" cy="51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5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344A2-BB82-B445-2AE8-F64A95CF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41" y="535260"/>
            <a:ext cx="3644591" cy="657888"/>
          </a:xfrm>
        </p:spPr>
        <p:txBody>
          <a:bodyPr>
            <a:normAutofit fontScale="90000"/>
          </a:bodyPr>
          <a:lstStyle/>
          <a:p>
            <a:r>
              <a:rPr lang="fr-FR" dirty="0"/>
              <a:t>Les SGBDR</a:t>
            </a:r>
          </a:p>
        </p:txBody>
      </p:sp>
      <p:pic>
        <p:nvPicPr>
          <p:cNvPr id="4" name="Image 3" descr="Une image contenant Graphique, texte, Police, graphisme&#10;&#10;Description générée automatiquement">
            <a:extLst>
              <a:ext uri="{FF2B5EF4-FFF2-40B4-BE49-F238E27FC236}">
                <a16:creationId xmlns:a16="http://schemas.microsoft.com/office/drawing/2014/main" id="{F4554032-60ED-5F12-976F-01A9E273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35" y="4795246"/>
            <a:ext cx="1993491" cy="917735"/>
          </a:xfrm>
          <a:prstGeom prst="rect">
            <a:avLst/>
          </a:prstGeom>
        </p:spPr>
      </p:pic>
      <p:pic>
        <p:nvPicPr>
          <p:cNvPr id="5" name="Image 4" descr="Une image contenant texte, logo, Graphique, Police&#10;&#10;Description générée automatiquement">
            <a:extLst>
              <a:ext uri="{FF2B5EF4-FFF2-40B4-BE49-F238E27FC236}">
                <a16:creationId xmlns:a16="http://schemas.microsoft.com/office/drawing/2014/main" id="{2F4969EC-373E-3426-E4BC-DABAD008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432" y="2092427"/>
            <a:ext cx="2104104" cy="129663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393A01-DC79-F560-FD51-3D3F552D8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799" y="402564"/>
            <a:ext cx="2263878" cy="79501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410EE5-12D0-B743-AAF3-CE61031593E3}"/>
              </a:ext>
            </a:extLst>
          </p:cNvPr>
          <p:cNvSpPr txBox="1"/>
          <p:nvPr/>
        </p:nvSpPr>
        <p:spPr>
          <a:xfrm>
            <a:off x="631007" y="2613392"/>
            <a:ext cx="913242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</a:t>
            </a:r>
            <a:r>
              <a:rPr lang="fr-FR" sz="2800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</a:rPr>
              <a:t>ystèmes de </a:t>
            </a:r>
            <a:r>
              <a:rPr lang="fr-FR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G</a:t>
            </a:r>
            <a:r>
              <a:rPr lang="fr-FR" sz="2800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</a:rPr>
              <a:t>estions de </a:t>
            </a:r>
            <a:r>
              <a:rPr lang="fr-FR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B</a:t>
            </a:r>
            <a:r>
              <a:rPr lang="fr-FR" sz="2800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</a:rPr>
              <a:t>ases de </a:t>
            </a:r>
            <a:r>
              <a:rPr lang="fr-FR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</a:t>
            </a:r>
            <a:r>
              <a:rPr lang="fr-FR" sz="2800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</a:rPr>
              <a:t>onnées </a:t>
            </a:r>
            <a:r>
              <a:rPr lang="fr-FR" sz="2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</a:t>
            </a:r>
            <a:r>
              <a:rPr lang="fr-FR" sz="2800" dirty="0">
                <a:latin typeface="Calibri Light" panose="020F0302020204030204" pitchFamily="34" charset="0"/>
                <a:ea typeface="Calibri"/>
                <a:cs typeface="Calibri Light" panose="020F0302020204030204" pitchFamily="34" charset="0"/>
              </a:rPr>
              <a:t>elationnelles</a:t>
            </a:r>
            <a:r>
              <a:rPr lang="fr-FR" sz="2000" dirty="0">
                <a:latin typeface="Grandview Display"/>
                <a:ea typeface="Calibri"/>
                <a:cs typeface="Calibri"/>
              </a:rPr>
              <a:t>: </a:t>
            </a:r>
          </a:p>
          <a:p>
            <a:endParaRPr lang="fr-FR" sz="2400" dirty="0">
              <a:latin typeface="Grandview Display"/>
              <a:ea typeface="Calibri"/>
              <a:cs typeface="Calibri"/>
            </a:endParaRPr>
          </a:p>
          <a:p>
            <a:r>
              <a:rPr lang="fr-FR" sz="2400" dirty="0">
                <a:latin typeface="Grandview Display"/>
                <a:ea typeface="Calibri"/>
                <a:cs typeface="Calibri"/>
              </a:rPr>
              <a:t>Logiciels pour faire la communication entre la BDD et les programmes informatiques en utilisant le langage de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3DFCDBB4-7738-8216-8C5E-58FB6BF72389}"/>
              </a:ext>
            </a:extLst>
          </p:cNvPr>
          <p:cNvSpPr txBox="1">
            <a:spLocks/>
          </p:cNvSpPr>
          <p:nvPr/>
        </p:nvSpPr>
        <p:spPr>
          <a:xfrm>
            <a:off x="2095178" y="4807946"/>
            <a:ext cx="5910697" cy="908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tructured</a:t>
            </a:r>
            <a:r>
              <a:rPr lang="fr-FR" dirty="0"/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uery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anguage</a:t>
            </a:r>
            <a:endParaRPr lang="fr-FR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1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E3B55-E8E3-93EB-0493-30BB261D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tructured</a:t>
            </a:r>
            <a:r>
              <a:rPr lang="fr-FR" dirty="0"/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uery</a:t>
            </a:r>
            <a:r>
              <a:rPr lang="fr-FR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fr-FR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anguage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6A72A9-1966-65F5-7C13-A9BE4748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41" y="2559171"/>
            <a:ext cx="11058658" cy="2927228"/>
          </a:xfrm>
        </p:spPr>
        <p:txBody>
          <a:bodyPr>
            <a:normAutofit/>
          </a:bodyPr>
          <a:lstStyle/>
          <a:p>
            <a:r>
              <a:rPr lang="fr-FR" b="1" dirty="0"/>
              <a:t>SQL</a:t>
            </a:r>
            <a:r>
              <a:rPr lang="fr-FR" dirty="0"/>
              <a:t> permet de faire requêtes systématiques de genre</a:t>
            </a:r>
          </a:p>
          <a:p>
            <a:pPr lvl="1"/>
            <a:r>
              <a:rPr lang="fr-FR" sz="2000" dirty="0"/>
              <a:t>« Quelles baskets rouges en taille 42, pour moins de 100 euros, sont disponibles en France ? »</a:t>
            </a:r>
          </a:p>
          <a:p>
            <a:pPr lvl="1"/>
            <a:r>
              <a:rPr lang="fr-FR" sz="2000" dirty="0"/>
              <a:t>« Quel est l'âge moyen des clients qui ont acheté cet aspirateur robot? »</a:t>
            </a:r>
          </a:p>
          <a:p>
            <a:pPr lvl="1"/>
            <a:r>
              <a:rPr lang="fr-FR" sz="2000" dirty="0"/>
              <a:t>« Dans quel pays on a vendu le plus grand nombre de ce parapluie »</a:t>
            </a:r>
          </a:p>
          <a:p>
            <a:r>
              <a:rPr lang="fr-FR" dirty="0"/>
              <a:t>Très laborieux de trouver des réponses à ce genre de questions juste avec Excel, même dans une entreprise avec seulement des centaines de clients</a:t>
            </a:r>
          </a:p>
        </p:txBody>
      </p:sp>
    </p:spTree>
    <p:extLst>
      <p:ext uri="{BB962C8B-B14F-4D97-AF65-F5344CB8AC3E}">
        <p14:creationId xmlns:p14="http://schemas.microsoft.com/office/powerpoint/2010/main" val="155929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F70DC-C409-50CD-F911-673AB0F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Types de requêtes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66696-7200-152B-B547-65A93744053C}"/>
              </a:ext>
            </a:extLst>
          </p:cNvPr>
          <p:cNvSpPr txBox="1"/>
          <p:nvPr/>
        </p:nvSpPr>
        <p:spPr>
          <a:xfrm>
            <a:off x="1266939" y="546099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fr-F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F98356D-1563-25D0-705B-B1E2219B9193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429000"/>
          <a:ext cx="886766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84">
                  <a:extLst>
                    <a:ext uri="{9D8B030D-6E8A-4147-A177-3AD203B41FA5}">
                      <a16:colId xmlns:a16="http://schemas.microsoft.com/office/drawing/2014/main" val="284758443"/>
                    </a:ext>
                  </a:extLst>
                </a:gridCol>
                <a:gridCol w="3985516">
                  <a:extLst>
                    <a:ext uri="{9D8B030D-6E8A-4147-A177-3AD203B41FA5}">
                      <a16:colId xmlns:a16="http://schemas.microsoft.com/office/drawing/2014/main" val="1605781121"/>
                    </a:ext>
                  </a:extLst>
                </a:gridCol>
                <a:gridCol w="787262">
                  <a:extLst>
                    <a:ext uri="{9D8B030D-6E8A-4147-A177-3AD203B41FA5}">
                      <a16:colId xmlns:a16="http://schemas.microsoft.com/office/drawing/2014/main" val="279091544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602301033"/>
                    </a:ext>
                  </a:extLst>
                </a:gridCol>
              </a:tblGrid>
              <a:tr h="360106">
                <a:tc gridSpan="2">
                  <a:txBody>
                    <a:bodyPr/>
                    <a:lstStyle/>
                    <a:p>
                      <a:r>
                        <a:rPr lang="fr-FR" dirty="0"/>
                        <a:t>Français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dirty="0"/>
                        <a:t>Anglais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01961"/>
                  </a:ext>
                </a:extLst>
              </a:tr>
              <a:tr h="360106">
                <a:tc>
                  <a:txBody>
                    <a:bodyPr/>
                    <a:lstStyle/>
                    <a:p>
                      <a:r>
                        <a:rPr lang="fr-FR" dirty="0"/>
                        <a:t>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Langage d’Interrogation de Données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Data </a:t>
                      </a:r>
                      <a:r>
                        <a:rPr lang="fr-FR" dirty="0" err="1"/>
                        <a:t>Query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Language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247820"/>
                  </a:ext>
                </a:extLst>
              </a:tr>
              <a:tr h="360106">
                <a:tc>
                  <a:txBody>
                    <a:bodyPr/>
                    <a:lstStyle/>
                    <a:p>
                      <a:r>
                        <a:rPr lang="fr-FR" dirty="0"/>
                        <a:t>LDD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Langage de Définition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 </a:t>
                      </a:r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Language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91652"/>
                  </a:ext>
                </a:extLst>
              </a:tr>
              <a:tr h="360106">
                <a:tc>
                  <a:txBody>
                    <a:bodyPr/>
                    <a:lstStyle/>
                    <a:p>
                      <a:r>
                        <a:rPr lang="fr-FR" dirty="0"/>
                        <a:t>LMD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Langage de Manipulation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Data Manipulation </a:t>
                      </a:r>
                      <a:r>
                        <a:rPr lang="fr-FR" dirty="0" err="1"/>
                        <a:t>Language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80834"/>
                  </a:ext>
                </a:extLst>
              </a:tr>
              <a:tr h="360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Langage de Contrôle de Données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Data Control </a:t>
                      </a:r>
                      <a:r>
                        <a:rPr lang="fr-FR" dirty="0" err="1"/>
                        <a:t>Language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679139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26BF2CA-B059-D426-7DB5-2BA9442CBF8B}"/>
              </a:ext>
            </a:extLst>
          </p:cNvPr>
          <p:cNvSpPr txBox="1"/>
          <p:nvPr/>
        </p:nvSpPr>
        <p:spPr>
          <a:xfrm>
            <a:off x="1600200" y="2559171"/>
            <a:ext cx="6514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Requêtes SQL se divisent en quatre catégories:</a:t>
            </a:r>
          </a:p>
        </p:txBody>
      </p:sp>
    </p:spTree>
    <p:extLst>
      <p:ext uri="{BB962C8B-B14F-4D97-AF65-F5344CB8AC3E}">
        <p14:creationId xmlns:p14="http://schemas.microsoft.com/office/powerpoint/2010/main" val="160777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D6394-854D-6564-4918-F43E893C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65752B-768C-EFA6-2F6F-0FB16BE8975E}"/>
              </a:ext>
            </a:extLst>
          </p:cNvPr>
          <p:cNvSpPr txBox="1">
            <a:spLocks/>
          </p:cNvSpPr>
          <p:nvPr/>
        </p:nvSpPr>
        <p:spPr>
          <a:xfrm>
            <a:off x="588878" y="2559171"/>
            <a:ext cx="10764922" cy="27598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b="0" i="0" u="none" strike="noStrike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LID (</a:t>
            </a:r>
            <a:r>
              <a:rPr lang="fr-FR" dirty="0"/>
              <a:t>Langage d’Interrogation de Données</a:t>
            </a:r>
            <a:r>
              <a:rPr lang="fr-FR" b="0" i="0" u="none" strike="noStrike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) --- accéder / </a:t>
            </a:r>
            <a:r>
              <a:rPr lang="fr-FR" dirty="0"/>
              <a:t>rechercher des données</a:t>
            </a:r>
            <a:endParaRPr lang="fr-FR" b="0" i="0" u="none" strike="noStrike" kern="1200" dirty="0">
              <a:solidFill>
                <a:srgbClr val="000000"/>
              </a:solidFill>
              <a:effectLst/>
              <a:latin typeface="Grandview Display" panose="020B0502040204020203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fr-FR" dirty="0">
                <a:solidFill>
                  <a:srgbClr val="000000"/>
                </a:solidFill>
                <a:latin typeface="Grandview Display" panose="020B0502040204020203" pitchFamily="34" charset="0"/>
              </a:rPr>
              <a:t>LDD (</a:t>
            </a:r>
            <a:r>
              <a:rPr lang="fr-FR" dirty="0"/>
              <a:t>Langage de Définition de Données) --- ajouter ou supprimer données</a:t>
            </a:r>
            <a:endParaRPr lang="fr-FR" b="0" i="0" u="none" strike="noStrike" dirty="0">
              <a:effectLst/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fr-FR" b="0" i="0" u="none" strike="noStrike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LMD (Langage de Manipulation de Données) --- </a:t>
            </a:r>
            <a:r>
              <a:rPr lang="fr-FR" dirty="0"/>
              <a:t>gérer la structure de la BDD</a:t>
            </a:r>
            <a:endParaRPr lang="fr-FR" dirty="0"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fr-FR" b="0" i="0" u="none" strike="noStrike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LCD (Langage de Contrôle de Données) --- </a:t>
            </a:r>
            <a:r>
              <a:rPr lang="fr-FR" dirty="0"/>
              <a:t>gérer droits d'accès</a:t>
            </a:r>
            <a:endParaRPr lang="fr-FR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019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1133-F603-7ABF-8339-869AD2A8A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AA492-EF5A-DF7A-D00A-9E725503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5D4965-89E8-21CE-DA7C-539357DB0E90}"/>
              </a:ext>
            </a:extLst>
          </p:cNvPr>
          <p:cNvSpPr txBox="1">
            <a:spLocks/>
          </p:cNvSpPr>
          <p:nvPr/>
        </p:nvSpPr>
        <p:spPr>
          <a:xfrm>
            <a:off x="588878" y="2559171"/>
            <a:ext cx="10363200" cy="159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LID (</a:t>
            </a:r>
            <a:r>
              <a:rPr lang="fr-FR" b="1" dirty="0"/>
              <a:t>Langage d’Interrogation de Données</a:t>
            </a:r>
            <a:r>
              <a:rPr lang="fr-FR" b="1" i="0" u="none" strike="noStrike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) --- accéder / </a:t>
            </a:r>
            <a:r>
              <a:rPr lang="fr-FR" b="1" dirty="0"/>
              <a:t>rechercher des données</a:t>
            </a:r>
            <a:endParaRPr lang="fr-FR" b="1" i="0" u="none" strike="noStrike" kern="1200" dirty="0">
              <a:solidFill>
                <a:srgbClr val="000000"/>
              </a:solidFill>
              <a:effectLst/>
              <a:latin typeface="Grandview Display" panose="020B0502040204020203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Grandview Display" panose="020B0502040204020203" pitchFamily="34" charset="0"/>
              </a:rPr>
              <a:t>LDD (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Langage de Définition de Données) --- ajouter ou supprimer données</a:t>
            </a:r>
            <a:endParaRPr lang="fr-FR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fr-FR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Grandview Display" panose="020B0502040204020203" pitchFamily="34" charset="0"/>
              </a:rPr>
              <a:t>LMD (Langage de Manipulation de Données) ---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gérer la structure de la BDD</a:t>
            </a:r>
            <a:endParaRPr lang="fr-FR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fontAlgn="t">
              <a:spcBef>
                <a:spcPts val="0"/>
              </a:spcBef>
            </a:pPr>
            <a:r>
              <a:rPr lang="fr-FR" b="0" i="0" u="none" strike="noStrike" kern="1200" dirty="0">
                <a:solidFill>
                  <a:schemeClr val="bg1">
                    <a:lumMod val="75000"/>
                  </a:schemeClr>
                </a:solidFill>
                <a:effectLst/>
                <a:latin typeface="Grandview Display" panose="020B0502040204020203" pitchFamily="34" charset="0"/>
              </a:rPr>
              <a:t>LCD (Langage de Contrôle de Données) ---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gérer droits d'accès</a:t>
            </a:r>
            <a:endParaRPr lang="fr-FR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2385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EBA7F-BA72-B764-F1F9-DB73D04E1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3D995-4A09-0744-69CE-C3402D6A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2B770E-E820-F393-807D-95AA5425564D}"/>
              </a:ext>
            </a:extLst>
          </p:cNvPr>
          <p:cNvSpPr txBox="1">
            <a:spLocks/>
          </p:cNvSpPr>
          <p:nvPr/>
        </p:nvSpPr>
        <p:spPr>
          <a:xfrm>
            <a:off x="588878" y="2559171"/>
            <a:ext cx="10363200" cy="1594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b="1" i="0" u="none" strike="noStrike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LID (</a:t>
            </a:r>
            <a:r>
              <a:rPr lang="fr-FR" b="1" dirty="0"/>
              <a:t>Langage d’Interrogation de Données</a:t>
            </a:r>
            <a:r>
              <a:rPr lang="fr-FR" b="1" i="0" u="none" strike="noStrike" kern="1200" dirty="0">
                <a:solidFill>
                  <a:srgbClr val="000000"/>
                </a:solidFill>
                <a:effectLst/>
                <a:latin typeface="Grandview Display" panose="020B0502040204020203" pitchFamily="34" charset="0"/>
              </a:rPr>
              <a:t>) --- accéder / </a:t>
            </a:r>
            <a:r>
              <a:rPr lang="fr-FR" b="1" dirty="0"/>
              <a:t>rechercher des données</a:t>
            </a:r>
            <a:endParaRPr lang="fr-FR" b="1" i="0" u="none" strike="noStrike" kern="1200" dirty="0">
              <a:solidFill>
                <a:srgbClr val="000000"/>
              </a:solidFill>
              <a:effectLst/>
              <a:latin typeface="Grandview Display" panose="020B0502040204020203" pitchFamily="34" charset="0"/>
            </a:endParaRP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3200" dirty="0">
                <a:sym typeface="Wingdings" panose="05000000000000000000" pitchFamily="2" charset="2"/>
              </a:rPr>
              <a:t> La commande SELECT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57867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BC83D-6A71-20F2-36F5-0F002CFE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noProof="0" dirty="0"/>
              <a:t>Je me présente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06B0A-2EBE-E000-9777-7A762D60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768358"/>
          </a:xfrm>
        </p:spPr>
        <p:txBody>
          <a:bodyPr>
            <a:normAutofit/>
          </a:bodyPr>
          <a:lstStyle/>
          <a:p>
            <a:r>
              <a:rPr lang="fr-FR" noProof="0" dirty="0"/>
              <a:t>Jonas FREY</a:t>
            </a:r>
          </a:p>
          <a:p>
            <a:r>
              <a:rPr lang="fr-FR" noProof="0" dirty="0"/>
              <a:t>Master en mathématiques à Darmstadt, Allemagne, en 2007</a:t>
            </a:r>
          </a:p>
          <a:p>
            <a:r>
              <a:rPr lang="fr-FR" noProof="0" dirty="0"/>
              <a:t>Doctorat en informatique à l’Université Paris 7 en 2013</a:t>
            </a:r>
          </a:p>
          <a:p>
            <a:r>
              <a:rPr lang="fr-FR" noProof="0" dirty="0"/>
              <a:t>2012-24 : Chercheur (postdoc) au Royaume-Uni, au Danemark et aux USA</a:t>
            </a:r>
          </a:p>
          <a:p>
            <a:r>
              <a:rPr lang="fr-FR" noProof="0" dirty="0"/>
              <a:t>Depuis septembre 2024 : Maître de conférences (enseignant-chercheur) en informatique à l’USPN</a:t>
            </a:r>
          </a:p>
          <a:p>
            <a:r>
              <a:rPr lang="fr-FR" noProof="0" dirty="0"/>
              <a:t>J’enseigne l’informatique ici à l’IUT</a:t>
            </a:r>
          </a:p>
          <a:p>
            <a:r>
              <a:rPr lang="fr-FR" noProof="0" dirty="0"/>
              <a:t>Contactez-moi via Teams (de préférence), ou par courriel à </a:t>
            </a:r>
            <a:r>
              <a:rPr lang="fr-FR" noProof="0" dirty="0">
                <a:hlinkClick r:id="rId2"/>
              </a:rPr>
              <a:t>jonas.frey@univ-paris13.fr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8786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1DFB1-A11E-0CB3-6983-3B49BA65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548" y="365125"/>
            <a:ext cx="6202251" cy="1325563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La commande SELECT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E6302-C8EF-61F0-9735-64759DED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5151547" cy="6858000"/>
          </a:xfrm>
        </p:spPr>
        <p:txBody>
          <a:bodyPr/>
          <a:lstStyle/>
          <a:p>
            <a:r>
              <a:rPr lang="fr-FR" dirty="0"/>
              <a:t>Dans SQLiteStudio, on ouvre un </a:t>
            </a:r>
            <a:r>
              <a:rPr lang="fr-FR" b="1" dirty="0"/>
              <a:t>Éditeur SQL</a:t>
            </a:r>
            <a:r>
              <a:rPr lang="fr-FR" dirty="0"/>
              <a:t> (menu </a:t>
            </a:r>
            <a:r>
              <a:rPr lang="fr-FR" b="1" dirty="0"/>
              <a:t>Outils</a:t>
            </a:r>
            <a:r>
              <a:rPr lang="fr-FR" dirty="0"/>
              <a:t> ou raccourci </a:t>
            </a:r>
            <a:r>
              <a:rPr lang="fr-FR" b="1" dirty="0" err="1"/>
              <a:t>Alt+E</a:t>
            </a:r>
            <a:r>
              <a:rPr lang="fr-FR" dirty="0"/>
              <a:t>)</a:t>
            </a:r>
          </a:p>
          <a:p>
            <a:r>
              <a:rPr lang="fr-FR" dirty="0"/>
              <a:t>Dans la zone blanche, on entre </a:t>
            </a:r>
            <a:br>
              <a:rPr lang="fr-FR" dirty="0"/>
            </a:br>
            <a:r>
              <a:rPr lang="en-US" b="1" i="1" dirty="0"/>
              <a:t>Select * from customers where Country = "Brazil" ;</a:t>
            </a:r>
          </a:p>
          <a:p>
            <a:r>
              <a:rPr lang="fr-FR" dirty="0"/>
              <a:t>On </a:t>
            </a:r>
            <a:r>
              <a:rPr lang="fr-FR" b="1" dirty="0"/>
              <a:t>exécute </a:t>
            </a:r>
            <a:r>
              <a:rPr lang="fr-FR" dirty="0"/>
              <a:t>la requête en cliquant sur le triangle vert ou en utilisant le raccourci </a:t>
            </a:r>
            <a:r>
              <a:rPr lang="fr-FR" b="1" dirty="0"/>
              <a:t>F9</a:t>
            </a:r>
            <a:r>
              <a:rPr lang="fr-FR" dirty="0"/>
              <a:t>.</a:t>
            </a:r>
          </a:p>
          <a:p>
            <a:r>
              <a:rPr lang="fr-FR" dirty="0"/>
              <a:t>Cela affiche toutes les lignes de la table </a:t>
            </a:r>
            <a:r>
              <a:rPr lang="fr-FR" b="1" dirty="0" err="1"/>
              <a:t>customers</a:t>
            </a:r>
            <a:r>
              <a:rPr lang="fr-FR" b="1" dirty="0"/>
              <a:t> </a:t>
            </a:r>
            <a:r>
              <a:rPr lang="fr-FR" dirty="0"/>
              <a:t>dont la valeur de la colonne </a:t>
            </a:r>
            <a:r>
              <a:rPr lang="fr-FR" b="1" dirty="0"/>
              <a:t>Country</a:t>
            </a:r>
            <a:r>
              <a:rPr lang="fr-FR" dirty="0"/>
              <a:t> est </a:t>
            </a:r>
            <a:r>
              <a:rPr lang="fr-FR" b="1" dirty="0"/>
              <a:t>"Brazil"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3E27FD-6BC7-72B2-1D31-CFB5F43A3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49" y="1596080"/>
            <a:ext cx="7040451" cy="526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0C012-CE0B-88CE-79DC-4BF8C667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Structure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3AC27-66EF-DE18-5779-A13BF942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825625"/>
            <a:ext cx="10842812" cy="4351338"/>
          </a:xfrm>
        </p:spPr>
        <p:txBody>
          <a:bodyPr>
            <a:normAutofit lnSpcReduction="10000"/>
          </a:bodyPr>
          <a:lstStyle/>
          <a:p>
            <a:r>
              <a:rPr lang="fr-FR" noProof="0" dirty="0"/>
              <a:t>Deux parties :</a:t>
            </a:r>
          </a:p>
          <a:p>
            <a:pPr lvl="1"/>
            <a:r>
              <a:rPr lang="fr-FR" dirty="0"/>
              <a:t>S3GA255	 – BDD SQL</a:t>
            </a:r>
          </a:p>
          <a:p>
            <a:pPr lvl="1"/>
            <a:r>
              <a:rPr lang="fr-FR" dirty="0"/>
              <a:t>S3GA256 – Optimisation Simplex</a:t>
            </a:r>
          </a:p>
          <a:p>
            <a:r>
              <a:rPr lang="fr-FR" dirty="0"/>
              <a:t>Emploi du temps provisoire :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  <a:p>
            <a:endParaRPr lang="fr-FR" dirty="0"/>
          </a:p>
          <a:p>
            <a:r>
              <a:rPr lang="fr-FR" dirty="0"/>
              <a:t>Surveillez EDT et Teams pour changements de salle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02C6B-309D-EDDA-DEC6-E7141EE6A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270" y="3509493"/>
            <a:ext cx="6798789" cy="20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C5674-02EF-7FD6-4A19-78109273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077A2-481E-9FE7-3A67-2AC0CDEA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fr-FR" noProof="0" dirty="0"/>
              <a:t>Feuille d’exercices à chaque cours</a:t>
            </a:r>
            <a:br>
              <a:rPr lang="fr-FR" noProof="0" dirty="0"/>
            </a:br>
            <a:r>
              <a:rPr lang="fr-FR" noProof="0" dirty="0"/>
              <a:t>(à déposer sur </a:t>
            </a:r>
            <a:r>
              <a:rPr lang="fr-FR" b="1" noProof="0" dirty="0"/>
              <a:t>Teams</a:t>
            </a:r>
            <a:r>
              <a:rPr lang="fr-FR" noProof="0" dirty="0"/>
              <a:t> – pas par email)</a:t>
            </a:r>
          </a:p>
          <a:p>
            <a:r>
              <a:rPr lang="fr-FR" dirty="0"/>
              <a:t>Chacun(e) dépose sa propre solution !</a:t>
            </a:r>
          </a:p>
          <a:p>
            <a:r>
              <a:rPr lang="fr-FR" noProof="0" dirty="0"/>
              <a:t>Note finale SQL basée sur </a:t>
            </a:r>
            <a:r>
              <a:rPr lang="fr-FR" dirty="0"/>
              <a:t>examen et devoirs</a:t>
            </a:r>
          </a:p>
          <a:p>
            <a:r>
              <a:rPr lang="fr-FR" noProof="0" dirty="0"/>
              <a:t>Note finale Optimisation basée sur devoirs</a:t>
            </a:r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221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D82A9-BF72-55F7-268C-D08A7014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88" y="119081"/>
            <a:ext cx="10515600" cy="1325563"/>
          </a:xfrm>
        </p:spPr>
        <p:txBody>
          <a:bodyPr/>
          <a:lstStyle/>
          <a:p>
            <a:r>
              <a:rPr lang="fr-FR" noProof="0" dirty="0"/>
              <a:t>Comment rejoindre l’équipe Teams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8877CD-FB2C-7B2C-BEE9-1557205EB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747" y="3796994"/>
            <a:ext cx="9986504" cy="11258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DEA87B8-F32C-EB31-96E4-BDFD9F946B4E}"/>
                  </a:ext>
                </a:extLst>
              </p14:cNvPr>
              <p14:cNvContentPartPr/>
              <p14:nvPr/>
            </p14:nvContentPartPr>
            <p14:xfrm>
              <a:off x="10069477" y="5653825"/>
              <a:ext cx="2119133" cy="846217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DEA87B8-F32C-EB31-96E4-BDFD9F946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3355" y="5647706"/>
                <a:ext cx="2131376" cy="858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C1509046-3203-DA59-79E8-23B1C976610C}"/>
                  </a:ext>
                </a:extLst>
              </p14:cNvPr>
              <p14:cNvContentPartPr/>
              <p14:nvPr/>
            </p14:nvContentPartPr>
            <p14:xfrm>
              <a:off x="9552137" y="4719060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C1509046-3203-DA59-79E8-23B1C97661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46017" y="4712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9D864ADB-3B5C-749D-9628-EF0B066FA6C8}"/>
                  </a:ext>
                </a:extLst>
              </p14:cNvPr>
              <p14:cNvContentPartPr/>
              <p14:nvPr/>
            </p14:nvContentPartPr>
            <p14:xfrm>
              <a:off x="8327417" y="1110420"/>
              <a:ext cx="360" cy="36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9D864ADB-3B5C-749D-9628-EF0B066FA6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1297" y="11043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B10F2518-13B9-FD97-8AAB-433CA36E6633}"/>
                  </a:ext>
                </a:extLst>
              </p14:cNvPr>
              <p14:cNvContentPartPr/>
              <p14:nvPr/>
            </p14:nvContentPartPr>
            <p14:xfrm>
              <a:off x="7902977" y="3951540"/>
              <a:ext cx="36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B10F2518-13B9-FD97-8AAB-433CA36E66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6857" y="394542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8878CC2E-A029-CAAB-3015-8EDEE3B95004}"/>
              </a:ext>
            </a:extLst>
          </p:cNvPr>
          <p:cNvSpPr txBox="1">
            <a:spLocks/>
          </p:cNvSpPr>
          <p:nvPr/>
        </p:nvSpPr>
        <p:spPr>
          <a:xfrm>
            <a:off x="1" y="1223682"/>
            <a:ext cx="12188250" cy="539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0" dirty="0"/>
              <a:t>Connectez-vous sur Teams</a:t>
            </a:r>
          </a:p>
          <a:p>
            <a:pPr lvl="1"/>
            <a:r>
              <a:rPr lang="fr-FR" noProof="0" dirty="0"/>
              <a:t>Identifiant : </a:t>
            </a:r>
            <a:r>
              <a:rPr lang="fr-FR" u="sng" noProof="0" dirty="0" err="1"/>
              <a:t>NuméroÉtudiant</a:t>
            </a:r>
            <a:r>
              <a:rPr lang="fr-FR" u="sng" dirty="0"/>
              <a:t>@@edu.sorbonne-paris-nord.fr</a:t>
            </a:r>
          </a:p>
          <a:p>
            <a:pPr lvl="1"/>
            <a:r>
              <a:rPr lang="fr-FR" dirty="0"/>
              <a:t>Mot de passe : le même que pour ENT et adresse e-mail</a:t>
            </a:r>
          </a:p>
          <a:p>
            <a:r>
              <a:rPr lang="fr-FR" dirty="0"/>
              <a:t>Onglet </a:t>
            </a:r>
            <a:r>
              <a:rPr lang="fr-FR" b="1" dirty="0"/>
              <a:t>Équipes -&gt;</a:t>
            </a:r>
            <a:r>
              <a:rPr lang="fr-FR" noProof="0" dirty="0"/>
              <a:t> </a:t>
            </a:r>
            <a:r>
              <a:rPr lang="fr-FR" b="1" noProof="0" dirty="0"/>
              <a:t>Rejoindre ou créer une équipe </a:t>
            </a:r>
            <a:r>
              <a:rPr lang="fr-FR" b="1" noProof="0" dirty="0">
                <a:sym typeface="Wingdings" panose="05000000000000000000" pitchFamily="2" charset="2"/>
              </a:rPr>
              <a:t> Rejoindre l'équipe</a:t>
            </a:r>
          </a:p>
          <a:p>
            <a:r>
              <a:rPr lang="fr-FR" noProof="0" dirty="0"/>
              <a:t>champ </a:t>
            </a:r>
            <a:r>
              <a:rPr lang="fr-FR" b="1" noProof="0" dirty="0"/>
              <a:t>Rejoindre une équipe à l'aide d'un code</a:t>
            </a:r>
            <a:r>
              <a:rPr lang="fr-FR" noProof="0" dirty="0"/>
              <a:t>, entrez </a:t>
            </a:r>
            <a:r>
              <a:rPr lang="fr-FR" sz="4400" b="1" dirty="0"/>
              <a:t>3x87sdl</a:t>
            </a:r>
            <a:endParaRPr lang="fr-FR" sz="4400" b="1" noProof="0" dirty="0"/>
          </a:p>
          <a:p>
            <a:pPr marL="0" indent="0">
              <a:buNone/>
            </a:pPr>
            <a:endParaRPr lang="fr-FR" sz="4800" b="1" noProof="0" dirty="0"/>
          </a:p>
        </p:txBody>
      </p:sp>
    </p:spTree>
    <p:extLst>
      <p:ext uri="{BB962C8B-B14F-4D97-AF65-F5344CB8AC3E}">
        <p14:creationId xmlns:p14="http://schemas.microsoft.com/office/powerpoint/2010/main" val="159210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94BDA-AB83-61F7-2246-72020838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5" y="2748270"/>
            <a:ext cx="11320530" cy="1361460"/>
          </a:xfrm>
        </p:spPr>
        <p:txBody>
          <a:bodyPr/>
          <a:lstStyle/>
          <a:p>
            <a:r>
              <a:rPr lang="fr-FR" b="1" dirty="0"/>
              <a:t>Partie I : Bases de données / 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23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52A48-0F7D-E14D-0542-8353EB01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72731"/>
            <a:ext cx="9042400" cy="855732"/>
          </a:xfrm>
        </p:spPr>
        <p:txBody>
          <a:bodyPr>
            <a:normAutofit/>
          </a:bodyPr>
          <a:lstStyle/>
          <a:p>
            <a:r>
              <a:rPr lang="fr-FR" dirty="0"/>
              <a:t>C’est quoi une base de données?</a:t>
            </a:r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09203A1F-744F-604A-473D-377361A4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8463"/>
            <a:ext cx="7472992" cy="5429537"/>
          </a:xfrm>
        </p:spPr>
        <p:txBody>
          <a:bodyPr>
            <a:normAutofit fontScale="92500"/>
          </a:bodyPr>
          <a:lstStyle/>
          <a:p>
            <a:r>
              <a:rPr lang="fr-FR" b="1" dirty="0"/>
              <a:t>Base de données </a:t>
            </a:r>
            <a:r>
              <a:rPr lang="fr-FR" dirty="0"/>
              <a:t>(BDD) </a:t>
            </a:r>
            <a:r>
              <a:rPr lang="fr-FR" b="1" dirty="0"/>
              <a:t>:</a:t>
            </a:r>
            <a:endParaRPr lang="fr-FR" dirty="0"/>
          </a:p>
          <a:p>
            <a:pPr lvl="1"/>
            <a:r>
              <a:rPr lang="fr-FR" dirty="0"/>
              <a:t>une </a:t>
            </a:r>
            <a:r>
              <a:rPr lang="fr-FR" b="1" dirty="0"/>
              <a:t>collection organisée de données </a:t>
            </a:r>
            <a:r>
              <a:rPr lang="fr-FR" dirty="0"/>
              <a:t>(similaire à un classeur Excel), et/ou</a:t>
            </a:r>
          </a:p>
          <a:p>
            <a:r>
              <a:rPr lang="fr-FR" b="1" dirty="0"/>
              <a:t>Système de Gestion de Base de Données</a:t>
            </a:r>
            <a:r>
              <a:rPr lang="fr-FR" dirty="0"/>
              <a:t> (SGBD) :</a:t>
            </a:r>
            <a:endParaRPr lang="fr-FR" b="1" dirty="0"/>
          </a:p>
          <a:p>
            <a:pPr lvl="1"/>
            <a:r>
              <a:rPr lang="fr-FR" dirty="0"/>
              <a:t>le </a:t>
            </a:r>
            <a:r>
              <a:rPr lang="fr-FR" b="1" dirty="0"/>
              <a:t>système informatique</a:t>
            </a:r>
            <a:r>
              <a:rPr lang="fr-FR" dirty="0"/>
              <a:t> (logiciel et matériel) permettant d’</a:t>
            </a:r>
            <a:r>
              <a:rPr lang="fr-FR" b="1" dirty="0"/>
              <a:t>accéder, interroger </a:t>
            </a:r>
            <a:r>
              <a:rPr lang="fr-FR" dirty="0"/>
              <a:t>et </a:t>
            </a:r>
            <a:r>
              <a:rPr lang="fr-FR" b="1" dirty="0"/>
              <a:t>modifier</a:t>
            </a:r>
            <a:r>
              <a:rPr lang="fr-FR" dirty="0"/>
              <a:t> ces données</a:t>
            </a:r>
          </a:p>
          <a:p>
            <a:r>
              <a:rPr lang="fr-FR" dirty="0"/>
              <a:t>Une base de données peut :</a:t>
            </a:r>
          </a:p>
          <a:p>
            <a:pPr lvl="1"/>
            <a:r>
              <a:rPr lang="fr-FR" dirty="0"/>
              <a:t>être un </a:t>
            </a:r>
            <a:r>
              <a:rPr lang="fr-FR" b="1" dirty="0"/>
              <a:t>simple fichier</a:t>
            </a:r>
            <a:r>
              <a:rPr lang="fr-FR" dirty="0"/>
              <a:t> sur votre smartphone, ou</a:t>
            </a:r>
          </a:p>
          <a:p>
            <a:pPr lvl="1"/>
            <a:r>
              <a:rPr lang="fr-FR" dirty="0"/>
              <a:t>occuper </a:t>
            </a:r>
            <a:r>
              <a:rPr lang="fr-FR" b="1" dirty="0"/>
              <a:t>une ferme de serveurs entière</a:t>
            </a:r>
            <a:r>
              <a:rPr lang="fr-FR" dirty="0"/>
              <a:t> dans un bâtiment industriel (</a:t>
            </a:r>
            <a:r>
              <a:rPr lang="fr-FR" dirty="0" err="1"/>
              <a:t>Wikipedia</a:t>
            </a:r>
            <a:r>
              <a:rPr lang="fr-FR" dirty="0"/>
              <a:t>, Amazon, Google)</a:t>
            </a:r>
          </a:p>
          <a:p>
            <a:r>
              <a:rPr lang="fr-FR" dirty="0"/>
              <a:t>Ce cours porte sur les systèmes de </a:t>
            </a:r>
            <a:r>
              <a:rPr lang="fr-FR" b="1" dirty="0"/>
              <a:t>bases de données relationnelles</a:t>
            </a:r>
            <a:r>
              <a:rPr lang="fr-FR" dirty="0"/>
              <a:t>, et plus particulièrement sur </a:t>
            </a:r>
            <a:r>
              <a:rPr lang="fr-FR" b="1" dirty="0"/>
              <a:t>SQL</a:t>
            </a:r>
            <a:r>
              <a:rPr lang="fr-FR" dirty="0"/>
              <a:t>. </a:t>
            </a:r>
          </a:p>
        </p:txBody>
      </p:sp>
      <p:pic>
        <p:nvPicPr>
          <p:cNvPr id="2050" name="Picture 2" descr="A large warehouse situated in a vast green landscape, surrounded by open fields and roads under a clear blue sky.">
            <a:extLst>
              <a:ext uri="{FF2B5EF4-FFF2-40B4-BE49-F238E27FC236}">
                <a16:creationId xmlns:a16="http://schemas.microsoft.com/office/drawing/2014/main" id="{2AFBFB6B-BCDC-D9E7-C7B5-4890E58D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18" y="1428463"/>
            <a:ext cx="5308280" cy="265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6" descr="This one trick could slash cooling energy use on server farms by up to 56%">
            <a:extLst>
              <a:ext uri="{FF2B5EF4-FFF2-40B4-BE49-F238E27FC236}">
                <a16:creationId xmlns:a16="http://schemas.microsoft.com/office/drawing/2014/main" id="{9E2B2255-EBEC-4156-ECE7-88C9B36CB4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8" name="Picture 10" descr="Data warehouse">
            <a:extLst>
              <a:ext uri="{FF2B5EF4-FFF2-40B4-BE49-F238E27FC236}">
                <a16:creationId xmlns:a16="http://schemas.microsoft.com/office/drawing/2014/main" id="{044B67AB-9706-08D2-7740-689298EFD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18" y="4082603"/>
            <a:ext cx="4986338" cy="33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1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F36E7-9EE8-2B6A-A33B-9F3F03D1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SQL – C’est quoi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3BD698-69FE-125E-E558-D892E664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60" y="1477894"/>
            <a:ext cx="10979240" cy="4652449"/>
          </a:xfrm>
        </p:spPr>
        <p:txBody>
          <a:bodyPr>
            <a:normAutofit/>
          </a:bodyPr>
          <a:lstStyle/>
          <a:p>
            <a:r>
              <a:rPr lang="fr-FR" dirty="0"/>
              <a:t>SQL signifie </a:t>
            </a:r>
            <a:r>
              <a:rPr lang="fr-FR" b="1" dirty="0" err="1"/>
              <a:t>S</a:t>
            </a:r>
            <a:r>
              <a:rPr lang="fr-FR" dirty="0" err="1"/>
              <a:t>tructured</a:t>
            </a:r>
            <a:r>
              <a:rPr lang="fr-FR" dirty="0"/>
              <a:t> </a:t>
            </a:r>
            <a:r>
              <a:rPr lang="fr-FR" b="1" dirty="0" err="1"/>
              <a:t>Q</a:t>
            </a:r>
            <a:r>
              <a:rPr lang="fr-FR" dirty="0" err="1"/>
              <a:t>uery</a:t>
            </a:r>
            <a:r>
              <a:rPr lang="fr-FR" dirty="0"/>
              <a:t> </a:t>
            </a:r>
            <a:r>
              <a:rPr lang="fr-FR" b="1" dirty="0" err="1"/>
              <a:t>L</a:t>
            </a:r>
            <a:r>
              <a:rPr lang="fr-FR" dirty="0" err="1"/>
              <a:t>anguage</a:t>
            </a:r>
            <a:endParaRPr lang="fr-FR" dirty="0"/>
          </a:p>
          <a:p>
            <a:r>
              <a:rPr lang="fr-FR" dirty="0"/>
              <a:t>Langage pour </a:t>
            </a:r>
            <a:r>
              <a:rPr lang="fr-FR" b="1" dirty="0"/>
              <a:t>interroger </a:t>
            </a:r>
            <a:r>
              <a:rPr lang="fr-FR" dirty="0"/>
              <a:t>(</a:t>
            </a:r>
            <a:r>
              <a:rPr lang="fr-FR" i="1" dirty="0" err="1"/>
              <a:t>query</a:t>
            </a:r>
            <a:r>
              <a:rPr lang="fr-FR" dirty="0"/>
              <a:t>) et </a:t>
            </a:r>
            <a:r>
              <a:rPr lang="fr-FR" b="1" dirty="0"/>
              <a:t>gérer </a:t>
            </a:r>
            <a:r>
              <a:rPr lang="fr-FR" dirty="0"/>
              <a:t>des bases de données</a:t>
            </a:r>
          </a:p>
          <a:p>
            <a:r>
              <a:rPr lang="fr-FR" dirty="0"/>
              <a:t>Utilise des </a:t>
            </a:r>
            <a:r>
              <a:rPr lang="fr-FR" b="1" dirty="0"/>
              <a:t>tables</a:t>
            </a:r>
            <a:r>
              <a:rPr lang="fr-FR" dirty="0"/>
              <a:t> pour organiser les données</a:t>
            </a:r>
          </a:p>
          <a:p>
            <a:r>
              <a:rPr lang="fr-FR" dirty="0"/>
              <a:t>Standard universel pour la plupart des SGBD (Oracle, MySQL, SQLite, …).</a:t>
            </a:r>
          </a:p>
          <a:p>
            <a:r>
              <a:rPr lang="fr-FR" b="1" dirty="0"/>
              <a:t>Histoire de SQL</a:t>
            </a:r>
          </a:p>
          <a:p>
            <a:pPr lvl="1"/>
            <a:r>
              <a:rPr lang="fr-FR" b="1" dirty="0"/>
              <a:t>1970 :</a:t>
            </a:r>
            <a:r>
              <a:rPr lang="fr-FR" dirty="0"/>
              <a:t> Edgar F. Codd propose le modèle relationnel</a:t>
            </a:r>
          </a:p>
          <a:p>
            <a:pPr lvl="1"/>
            <a:r>
              <a:rPr lang="fr-FR" b="1" dirty="0"/>
              <a:t>1974–1979 :</a:t>
            </a:r>
            <a:r>
              <a:rPr lang="fr-FR" dirty="0"/>
              <a:t> IBM développe SEQUEL → renommé SQL</a:t>
            </a:r>
          </a:p>
          <a:p>
            <a:pPr lvl="1"/>
            <a:r>
              <a:rPr lang="fr-FR" b="1" dirty="0"/>
              <a:t>1986 :</a:t>
            </a:r>
            <a:r>
              <a:rPr lang="fr-FR" dirty="0"/>
              <a:t> Normalisation SQL par ANSI (ISO en 1987)</a:t>
            </a:r>
          </a:p>
          <a:p>
            <a:pPr lvl="1"/>
            <a:r>
              <a:rPr lang="fr-FR" b="1" dirty="0"/>
              <a:t>Aujourd'hui</a:t>
            </a:r>
            <a:r>
              <a:rPr lang="fr-FR" dirty="0"/>
              <a:t> : omniprésent dans les infrastructures informatiques et le Web</a:t>
            </a:r>
          </a:p>
        </p:txBody>
      </p:sp>
    </p:spTree>
    <p:extLst>
      <p:ext uri="{BB962C8B-B14F-4D97-AF65-F5344CB8AC3E}">
        <p14:creationId xmlns:p14="http://schemas.microsoft.com/office/powerpoint/2010/main" val="147649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EDBF6-46F1-5E00-0101-3E3ABCE98BC0}"/>
              </a:ext>
            </a:extLst>
          </p:cNvPr>
          <p:cNvSpPr>
            <a:spLocks noGrp="1"/>
          </p:cNvSpPr>
          <p:nvPr/>
        </p:nvSpPr>
        <p:spPr>
          <a:xfrm>
            <a:off x="2057400" y="560031"/>
            <a:ext cx="7032523" cy="855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BDDs</a:t>
            </a:r>
            <a:r>
              <a:rPr lang="fr-FR" dirty="0"/>
              <a:t> relationnelles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1FB646A-5268-C1A5-25EA-1F852C72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36629"/>
              </p:ext>
            </p:extLst>
          </p:nvPr>
        </p:nvGraphicFramePr>
        <p:xfrm>
          <a:off x="1614139" y="1549239"/>
          <a:ext cx="8747822" cy="217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676">
                  <a:extLst>
                    <a:ext uri="{9D8B030D-6E8A-4147-A177-3AD203B41FA5}">
                      <a16:colId xmlns:a16="http://schemas.microsoft.com/office/drawing/2014/main" val="612745928"/>
                    </a:ext>
                  </a:extLst>
                </a:gridCol>
                <a:gridCol w="2122313">
                  <a:extLst>
                    <a:ext uri="{9D8B030D-6E8A-4147-A177-3AD203B41FA5}">
                      <a16:colId xmlns:a16="http://schemas.microsoft.com/office/drawing/2014/main" val="3777725553"/>
                    </a:ext>
                  </a:extLst>
                </a:gridCol>
                <a:gridCol w="2952433">
                  <a:extLst>
                    <a:ext uri="{9D8B030D-6E8A-4147-A177-3AD203B41FA5}">
                      <a16:colId xmlns:a16="http://schemas.microsoft.com/office/drawing/2014/main" val="23469675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67393253"/>
                    </a:ext>
                  </a:extLst>
                </a:gridCol>
              </a:tblGrid>
              <a:tr h="413231">
                <a:tc>
                  <a:txBody>
                    <a:bodyPr/>
                    <a:lstStyle/>
                    <a:p>
                      <a:r>
                        <a:rPr lang="fr-FR" dirty="0" err="1">
                          <a:latin typeface="Calibri"/>
                        </a:rPr>
                        <a:t>Prenom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72538"/>
                  </a:ext>
                </a:extLst>
              </a:tr>
              <a:tr h="413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b="1" dirty="0">
                          <a:latin typeface="Calibri"/>
                        </a:rPr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b="1" dirty="0">
                          <a:latin typeface="Calibri"/>
                        </a:rPr>
                        <a:t>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b="1" dirty="0">
                          <a:latin typeface="Calibri"/>
                        </a:rPr>
                        <a:t>harry.potter@isd.fr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b="1" dirty="0">
                          <a:latin typeface="Calibri"/>
                        </a:rPr>
                        <a:t>HP310780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48655"/>
                  </a:ext>
                </a:extLst>
              </a:tr>
              <a:tr h="4132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b="1" dirty="0">
                          <a:latin typeface="Calibri"/>
                        </a:rPr>
                        <a:t>Hermione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b="1" dirty="0">
                          <a:latin typeface="Calibri"/>
                        </a:rPr>
                        <a:t>Granger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b="1" dirty="0">
                          <a:latin typeface="Calibri"/>
                        </a:rPr>
                        <a:t>hermione.granger@isd.fr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b="1" dirty="0">
                          <a:latin typeface="Calibri"/>
                        </a:rPr>
                        <a:t>HG190979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957"/>
                  </a:ext>
                </a:extLst>
              </a:tr>
              <a:tr h="413231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Calibri"/>
                        </a:rPr>
                        <a:t>Ronald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Calibri"/>
                        </a:rPr>
                        <a:t>Weasley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Calibri"/>
                        </a:rPr>
                        <a:t>ron.weasley@isd.fr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Calibri"/>
                        </a:rPr>
                        <a:t>RW010380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00299"/>
                  </a:ext>
                </a:extLst>
              </a:tr>
              <a:tr h="526060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Calibri"/>
                        </a:rPr>
                        <a:t>Neville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err="1">
                          <a:latin typeface="Calibri"/>
                        </a:rPr>
                        <a:t>Longbottom</a:t>
                      </a:r>
                      <a:endParaRPr lang="fr-FR" b="1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Calibri"/>
                        </a:rPr>
                        <a:t>neville.longbottom@isd.fr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Calibri"/>
                        </a:rPr>
                        <a:t>NB300780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457715"/>
                  </a:ext>
                </a:extLst>
              </a:tr>
            </a:tbl>
          </a:graphicData>
        </a:graphic>
      </p:graphicFrame>
      <p:cxnSp>
        <p:nvCxnSpPr>
          <p:cNvPr id="17" name="Connecteur : en arc 16">
            <a:extLst>
              <a:ext uri="{FF2B5EF4-FFF2-40B4-BE49-F238E27FC236}">
                <a16:creationId xmlns:a16="http://schemas.microsoft.com/office/drawing/2014/main" id="{935E0DD0-ACA2-4517-8F49-104AB121EFD9}"/>
              </a:ext>
            </a:extLst>
          </p:cNvPr>
          <p:cNvCxnSpPr/>
          <p:nvPr/>
        </p:nvCxnSpPr>
        <p:spPr>
          <a:xfrm flipV="1">
            <a:off x="9271909" y="1469506"/>
            <a:ext cx="542692" cy="4516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83A5333-6025-B976-68A4-6677635A31B3}"/>
              </a:ext>
            </a:extLst>
          </p:cNvPr>
          <p:cNvSpPr txBox="1"/>
          <p:nvPr/>
        </p:nvSpPr>
        <p:spPr>
          <a:xfrm>
            <a:off x="9814601" y="126036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  <a:latin typeface="Comic Sans MS"/>
              </a:rPr>
              <a:t>Colonnes/Attributs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220758F2-5E7E-A4EB-6CAD-929150D6D092}"/>
              </a:ext>
            </a:extLst>
          </p:cNvPr>
          <p:cNvCxnSpPr/>
          <p:nvPr/>
        </p:nvCxnSpPr>
        <p:spPr>
          <a:xfrm flipH="1">
            <a:off x="1030694" y="2866660"/>
            <a:ext cx="544550" cy="49623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30DD68F-36EC-6D6C-4B11-1AB897FEE4E3}"/>
              </a:ext>
            </a:extLst>
          </p:cNvPr>
          <p:cNvSpPr txBox="1"/>
          <p:nvPr/>
        </p:nvSpPr>
        <p:spPr>
          <a:xfrm>
            <a:off x="60402" y="3273346"/>
            <a:ext cx="15537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600" dirty="0">
                <a:solidFill>
                  <a:srgbClr val="FF0000"/>
                </a:solidFill>
                <a:latin typeface="Comic Sans MS"/>
              </a:rPr>
              <a:t>Lignes/objets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1E514C-A42C-DCEB-CA6C-251A84594EFB}"/>
              </a:ext>
            </a:extLst>
          </p:cNvPr>
          <p:cNvSpPr txBox="1"/>
          <p:nvPr/>
        </p:nvSpPr>
        <p:spPr>
          <a:xfrm>
            <a:off x="60401" y="3861697"/>
            <a:ext cx="118654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</a:t>
            </a:r>
            <a:r>
              <a:rPr lang="fr-FR" sz="2400" b="1" dirty="0"/>
              <a:t>BDD relationnelle</a:t>
            </a:r>
            <a:r>
              <a:rPr lang="fr-FR" sz="2400" dirty="0"/>
              <a:t> est une </a:t>
            </a:r>
            <a:r>
              <a:rPr lang="fr-FR" sz="2400" b="1" dirty="0"/>
              <a:t>collection de tables</a:t>
            </a:r>
            <a:r>
              <a:rPr lang="fr-FR" sz="2400" dirty="0"/>
              <a:t> </a:t>
            </a:r>
            <a:r>
              <a:rPr lang="fr-FR" sz="2400" b="1" dirty="0"/>
              <a:t>nommées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Chaque table est composée de </a:t>
            </a:r>
            <a:r>
              <a:rPr lang="fr-FR" sz="2400" b="1" dirty="0"/>
              <a:t>lignes</a:t>
            </a:r>
            <a:r>
              <a:rPr lang="fr-FR" sz="2400" dirty="0"/>
              <a:t>, organisées en </a:t>
            </a:r>
            <a:r>
              <a:rPr lang="fr-FR" sz="2400" b="1" dirty="0"/>
              <a:t>colonnes nommées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Les lignes sont appelées </a:t>
            </a:r>
            <a:r>
              <a:rPr lang="fr-FR" sz="2400" b="1" dirty="0"/>
              <a:t>objets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/>
              <a:t>L</a:t>
            </a:r>
            <a:r>
              <a:rPr lang="fr-FR" sz="2400" dirty="0"/>
              <a:t>es noms des colonnes sont appelés </a:t>
            </a:r>
            <a:r>
              <a:rPr lang="fr-FR" sz="2400" b="1" dirty="0"/>
              <a:t>attributs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Analogie : Un </a:t>
            </a:r>
            <a:r>
              <a:rPr lang="fr-FR" sz="2400" b="1" dirty="0"/>
              <a:t>classeur Excel </a:t>
            </a:r>
            <a:r>
              <a:rPr lang="fr-FR" sz="2400" dirty="0"/>
              <a:t>est une </a:t>
            </a:r>
            <a:r>
              <a:rPr lang="fr-FR" sz="2400" b="1" dirty="0"/>
              <a:t>collection de feuilles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Différence : dans un classeur, les feuilles sont nommées, mais pas les colonnes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Tables peuvent être</a:t>
            </a:r>
            <a:r>
              <a:rPr lang="fr-FR" sz="2400" b="1" dirty="0"/>
              <a:t> très grand </a:t>
            </a:r>
            <a:r>
              <a:rPr lang="fr-FR" sz="2400" dirty="0"/>
              <a:t>(p.ex.</a:t>
            </a:r>
            <a:r>
              <a:rPr lang="fr-FR" sz="2400" b="1" dirty="0"/>
              <a:t> </a:t>
            </a:r>
            <a:r>
              <a:rPr lang="fr-FR" sz="2400" dirty="0"/>
              <a:t>BDD des clients de </a:t>
            </a:r>
            <a:r>
              <a:rPr lang="fr-FR" sz="2400" b="1" i="1" dirty="0"/>
              <a:t>Amazon</a:t>
            </a:r>
            <a:r>
              <a:rPr lang="fr-FR" sz="2400" dirty="0"/>
              <a:t> (~300.000.000), des produits, et des ventes)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2994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3a67c3b-5014-454d-ba63-8936bd5d1e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4ACD3AB495A747BBF9EB4837BD5E71" ma:contentTypeVersion="1" ma:contentTypeDescription="Crée un document." ma:contentTypeScope="" ma:versionID="e5d9623da95ba021b389bac164fa450a">
  <xsd:schema xmlns:xsd="http://www.w3.org/2001/XMLSchema" xmlns:xs="http://www.w3.org/2001/XMLSchema" xmlns:p="http://schemas.microsoft.com/office/2006/metadata/properties" xmlns:ns2="a3a67c3b-5014-454d-ba63-8936bd5d1e41" targetNamespace="http://schemas.microsoft.com/office/2006/metadata/properties" ma:root="true" ma:fieldsID="ee1db9478de41642fd062e90c24ca400" ns2:_="">
    <xsd:import namespace="a3a67c3b-5014-454d-ba63-8936bd5d1e41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a67c3b-5014-454d-ba63-8936bd5d1e4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C3B0D5-6AAF-431A-A6EA-859CB0855B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51060E-4648-470C-9EF6-8FC8FAFE87DD}">
  <ds:schemaRefs>
    <ds:schemaRef ds:uri="http://schemas.microsoft.com/office/infopath/2007/PartnerControls"/>
    <ds:schemaRef ds:uri="79c3c011-14ab-4182-9d14-5053eea85a0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973613-895D-435B-8E41-0581FA5FACF3}"/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Words>1170</Words>
  <Application>Microsoft Office PowerPoint</Application>
  <PresentationFormat>Grand écran</PresentationFormat>
  <Paragraphs>150</Paragraphs>
  <Slides>20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Consolas</vt:lpstr>
      <vt:lpstr>Grandview Display</vt:lpstr>
      <vt:lpstr>Wingdings</vt:lpstr>
      <vt:lpstr>Thème Office</vt:lpstr>
      <vt:lpstr>Outils numériques S3GA255 (BDD SQL) S3GA256 (Optimisation SIMPLEX)</vt:lpstr>
      <vt:lpstr>Je me présente</vt:lpstr>
      <vt:lpstr>Structure du cours</vt:lpstr>
      <vt:lpstr>Évaluation</vt:lpstr>
      <vt:lpstr>Comment rejoindre l’équipe Teams</vt:lpstr>
      <vt:lpstr>Partie I : Bases de données / SQL</vt:lpstr>
      <vt:lpstr>C’est quoi une base de données?</vt:lpstr>
      <vt:lpstr>SQL – C’est quoi ?</vt:lpstr>
      <vt:lpstr>Présentation PowerPoint</vt:lpstr>
      <vt:lpstr>Clés primaires et clés étrangères</vt:lpstr>
      <vt:lpstr>Exemp. : Clés primaires et étrangères la BDD Chinook</vt:lpstr>
      <vt:lpstr>Utilisation de BDDs relationnelles </vt:lpstr>
      <vt:lpstr>SQLite Studio</vt:lpstr>
      <vt:lpstr>Les SGBDR</vt:lpstr>
      <vt:lpstr>Structured Query Language</vt:lpstr>
      <vt:lpstr>Types de requêtes</vt:lpstr>
      <vt:lpstr>Types de requêtes</vt:lpstr>
      <vt:lpstr>Types de requêtes</vt:lpstr>
      <vt:lpstr>Types de requêtes</vt:lpstr>
      <vt:lpstr>La commande SELECT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FREY</dc:creator>
  <cp:lastModifiedBy>Jonas FREY</cp:lastModifiedBy>
  <cp:revision>32</cp:revision>
  <dcterms:created xsi:type="dcterms:W3CDTF">2025-01-30T15:07:00Z</dcterms:created>
  <dcterms:modified xsi:type="dcterms:W3CDTF">2025-09-22T01:27:08Z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0x010100BA4ACD3AB495A747BBF9EB4837BD5E71</vt:lpwstr>
  </property>
</Properties>
</file>