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70" r:id="rId6"/>
    <p:sldId id="271" r:id="rId7"/>
    <p:sldId id="257" r:id="rId8"/>
    <p:sldId id="258" r:id="rId9"/>
    <p:sldId id="262" r:id="rId10"/>
    <p:sldId id="259" r:id="rId11"/>
    <p:sldId id="260" r:id="rId12"/>
    <p:sldId id="261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263E9FE-A9B4-4396-8C53-08637F3A6298}">
          <p14:sldIdLst>
            <p14:sldId id="256"/>
            <p14:sldId id="267"/>
            <p14:sldId id="268"/>
            <p14:sldId id="269"/>
            <p14:sldId id="270"/>
            <p14:sldId id="271"/>
            <p14:sldId id="257"/>
            <p14:sldId id="258"/>
            <p14:sldId id="262"/>
            <p14:sldId id="259"/>
            <p14:sldId id="260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E5C43-3DFC-4468-8AC0-B5AE48D61C5B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014F8-03A9-425B-A726-784DE16067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24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014F8-03A9-425B-A726-784DE160673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45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E03AB-011D-7812-A967-E921F8393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9EA0CC-88AC-A2CF-36D7-4F4626445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AC8FDB-02B2-E2A0-A4AB-7EF7F337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B92-A019-4911-B94D-5AB74F9B0082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3F766D-3793-2977-FC6F-7CAD2316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47924C-0D7E-A2B0-71EE-A3CFF74E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A2C5-78CC-43F6-8255-9BB1E58F3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6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E8EA8-DFFF-A4A7-19CA-1DE9F149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7E8373-FFDC-B420-BDCD-14C83E5C4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361F2E-8A55-F7BA-97C6-148D5D04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B92-A019-4911-B94D-5AB74F9B0082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D993D9-B026-B1DA-AB2A-AAFED73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8A3B40-3897-DB58-9042-3FB37B2D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A2C5-78CC-43F6-8255-9BB1E58F3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58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5F0065-F056-71AA-AAD0-892CEC949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786034-4D72-EF0E-BAD8-CA084A69C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B6DAD-8DCD-9986-AADD-7099E27C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B92-A019-4911-B94D-5AB74F9B0082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55D197-28AF-6FDC-6C3D-9D9C173A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A54D04-679C-1B70-FA6A-E2828E9B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A2C5-78CC-43F6-8255-9BB1E58F3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96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614BD-5609-9928-93D5-D36B7C15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CCB328-826A-9DD7-689B-F7701047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C9C13E-4BBB-7B40-37E5-E6A5A512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B92-A019-4911-B94D-5AB74F9B0082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202C8D-AED0-2B60-00DB-05EB23EA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C1B85-C3C1-5B40-4B22-B9720603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A2C5-78CC-43F6-8255-9BB1E58F3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36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862B0-9461-F2F6-DE54-91CA386F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E881E2-9CBD-C86D-CF44-D6679A22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4468E6-2CE0-8EF2-DCBC-40A481B6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B92-A019-4911-B94D-5AB74F9B0082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171F60-602B-0DCA-A98E-47EEF431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D07B2-51C0-1B1E-B20A-53EB6171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A2C5-78CC-43F6-8255-9BB1E58F3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85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8F002-D8F6-EE1F-08B9-CFA4D487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6FD9E9-1F17-6549-AF23-3C75C3282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911A72-F7A5-DF09-D26D-DB2370FAE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ACFDA4-BC6A-4D37-101F-E95B53C4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B92-A019-4911-B94D-5AB74F9B0082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37EAA1-CA4E-D2C4-4A68-25B1FC3A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41885D-CFD7-CE85-0B21-46C492CF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A2C5-78CC-43F6-8255-9BB1E58F3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69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2AE3A-D360-4233-85A3-DAA9E57A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69D0E0-1046-ECE3-CCFC-A8DD5CCA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0860C4-D62B-3964-E12C-9F8E70A2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74973A-7A7F-51EC-A126-15E8E6EC9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368CCF-03BE-9E4A-47C9-F3A6778B4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60691C-726E-D7A2-18D8-A1AAD7D8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B92-A019-4911-B94D-5AB74F9B0082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CA7BAB-C24B-D673-783F-631E45FB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1E0711-342B-2DD2-8C57-7035781E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A2C5-78CC-43F6-8255-9BB1E58F3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85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2A4C25-8472-C3C5-F5A5-8F98B514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50DDC7-075D-C645-27EB-92CB8171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B92-A019-4911-B94D-5AB74F9B0082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C556A6-EA9F-5273-4475-7B23EE59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33EC9B-D42E-D837-89B3-6C4DBF7A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A2C5-78CC-43F6-8255-9BB1E58F3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95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D293EF-53D4-C3D4-7BD4-282E4ABF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B92-A019-4911-B94D-5AB74F9B0082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452167-5E75-7292-1198-9C606E42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348108-BD55-1589-DB82-550353BF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A2C5-78CC-43F6-8255-9BB1E58F3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74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41EFA-254D-9A29-531F-CB7B6D7A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4D673-3276-0A46-CA3D-F355E1420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FC2D61-0729-63BB-C955-DEE63BD27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F57BA7-2BDD-1DA1-CAA1-01921C13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B92-A019-4911-B94D-5AB74F9B0082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FFCB61-DF2C-4C02-5382-F14E9DFA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E82585-F33B-CF2E-A824-9551D46E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A2C5-78CC-43F6-8255-9BB1E58F3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15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A8201-6F62-29FA-1345-6C397724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EA54AA-3392-514E-5FFB-6562C8249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15C1A0-9F72-B8C9-2345-ECD5457D9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3C8A33-A130-51AC-506D-3F733D2C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0B92-A019-4911-B94D-5AB74F9B0082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F6F836-A942-4658-29D3-8B4454D4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06FBF1-D84C-8AD8-E0DC-C79EC3C4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A2C5-78CC-43F6-8255-9BB1E58F3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39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FC50DA-3B77-67E8-7AD7-151883AA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1048A6-3DDD-DC26-4605-32330A7A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47DD5-6582-07D6-0A83-C872C69F5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20B92-A019-4911-B94D-5AB74F9B0082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F4AAB1-FB12-0308-F218-A437B7534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90B59-4831-B402-7F41-973982A42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A2C5-78CC-43F6-8255-9BB1E58F33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94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36AE7-3EF9-C8C2-2BE0-2973C5542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Optimisation Simplex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550A00-CC57-292E-C965-77B6C6B77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Séance 1</a:t>
            </a:r>
          </a:p>
          <a:p>
            <a:r>
              <a:rPr lang="fr-FR" dirty="0"/>
              <a:t>La méthode graphique</a:t>
            </a:r>
          </a:p>
        </p:txBody>
      </p:sp>
    </p:spTree>
    <p:extLst>
      <p:ext uri="{BB962C8B-B14F-4D97-AF65-F5344CB8AC3E}">
        <p14:creationId xmlns:p14="http://schemas.microsoft.com/office/powerpoint/2010/main" val="821909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03102-7E8B-6B9D-58C7-9B2246000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32776" cy="1325563"/>
          </a:xfrm>
        </p:spPr>
        <p:txBody>
          <a:bodyPr/>
          <a:lstStyle/>
          <a:p>
            <a:r>
              <a:rPr lang="fr-FR" dirty="0"/>
              <a:t>Visualisation de la zone admissible avec </a:t>
            </a:r>
            <a:r>
              <a:rPr lang="fr-FR" dirty="0" err="1"/>
              <a:t>Desmos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3E436E8-01F7-F50F-60D1-80A94173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2" y="1131044"/>
            <a:ext cx="5800614" cy="4043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1CF00CE-B098-F6AB-EA41-0B30C3E3F1CB}"/>
                  </a:ext>
                </a:extLst>
              </p:cNvPr>
              <p:cNvSpPr txBox="1"/>
              <p:nvPr/>
            </p:nvSpPr>
            <p:spPr>
              <a:xfrm>
                <a:off x="161365" y="5755340"/>
                <a:ext cx="58136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Jaune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+80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≤24,000,000 ;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≥0  ;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fr-F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Rouge :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+40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≤10,000,000 ;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≥0  ;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1CF00CE-B098-F6AB-EA41-0B30C3E3F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5" y="5755340"/>
                <a:ext cx="5813611" cy="646331"/>
              </a:xfrm>
              <a:prstGeom prst="rect">
                <a:avLst/>
              </a:prstGeom>
              <a:blipFill>
                <a:blip r:embed="rId4"/>
                <a:stretch>
                  <a:fillRect l="-629"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>
            <a:extLst>
              <a:ext uri="{FF2B5EF4-FFF2-40B4-BE49-F238E27FC236}">
                <a16:creationId xmlns:a16="http://schemas.microsoft.com/office/drawing/2014/main" id="{33740064-AB72-E179-B7BA-5CE5E161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85435"/>
            <a:ext cx="5876470" cy="368926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9E3EEE2-9017-D5DD-CDD1-2F564BC01A72}"/>
              </a:ext>
            </a:extLst>
          </p:cNvPr>
          <p:cNvSpPr txBox="1"/>
          <p:nvPr/>
        </p:nvSpPr>
        <p:spPr>
          <a:xfrm>
            <a:off x="6249370" y="5432174"/>
            <a:ext cx="560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Zone admissible</a:t>
            </a:r>
            <a:r>
              <a:rPr lang="fr-FR" dirty="0"/>
              <a:t> : intersection des zones rouges et jaunes</a:t>
            </a:r>
          </a:p>
        </p:txBody>
      </p:sp>
    </p:spTree>
    <p:extLst>
      <p:ext uri="{BB962C8B-B14F-4D97-AF65-F5344CB8AC3E}">
        <p14:creationId xmlns:p14="http://schemas.microsoft.com/office/powerpoint/2010/main" val="265177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F9767-062C-23CC-42B1-3E3B2540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0"/>
            <a:ext cx="10515600" cy="1325563"/>
          </a:xfrm>
        </p:spPr>
        <p:txBody>
          <a:bodyPr/>
          <a:lstStyle/>
          <a:p>
            <a:r>
              <a:rPr lang="fr-FR" dirty="0"/>
              <a:t>Sommets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C3628A-D6D4-3E35-C695-50DB6AA6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1511"/>
          <a:stretch/>
        </p:blipFill>
        <p:spPr>
          <a:xfrm>
            <a:off x="445008" y="1901952"/>
            <a:ext cx="5650992" cy="4011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FC59A8C-420F-1DC7-A512-F7D5146F50CB}"/>
                  </a:ext>
                </a:extLst>
              </p:cNvPr>
              <p:cNvSpPr txBox="1"/>
              <p:nvPr/>
            </p:nvSpPr>
            <p:spPr>
              <a:xfrm>
                <a:off x="6096000" y="787043"/>
                <a:ext cx="565099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Afin de maximiser le bénéfice, on cherche le point dans la zone admissible où la </a:t>
                </a:r>
                <a:r>
                  <a:rPr lang="fr-FR" b="1" dirty="0"/>
                  <a:t>fonction d’objectif</a:t>
                </a:r>
                <a:br>
                  <a:rPr lang="fr-FR" dirty="0"/>
                </a:br>
                <a:r>
                  <a:rPr lang="fr-FR" dirty="0"/>
                  <a:t>	</a:t>
                </a:r>
                <a:r>
                  <a:rPr lang="fr-FR" b="0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=0,2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fr-FR" b="0" i="0" dirty="0" smtClean="0"/>
                      <m:t> +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0,3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fr-FR" dirty="0"/>
                </a:br>
                <a:r>
                  <a:rPr lang="fr-FR" dirty="0"/>
                  <a:t>atteint son maximum.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Il suffit de tester les valeurs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fr-FR" dirty="0"/>
                  <a:t> sur les </a:t>
                </a:r>
                <a:r>
                  <a:rPr lang="fr-FR" b="1" dirty="0"/>
                  <a:t>sommets</a:t>
                </a:r>
                <a:r>
                  <a:rPr lang="fr-FR" dirty="0"/>
                  <a:t> de la zone admissible.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FC59A8C-420F-1DC7-A512-F7D5146F5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87043"/>
                <a:ext cx="5650992" cy="1754326"/>
              </a:xfrm>
              <a:prstGeom prst="rect">
                <a:avLst/>
              </a:prstGeom>
              <a:blipFill>
                <a:blip r:embed="rId3"/>
                <a:stretch>
                  <a:fillRect l="-647" t="-1736" r="-1079" b="-45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au 7">
                <a:extLst>
                  <a:ext uri="{FF2B5EF4-FFF2-40B4-BE49-F238E27FC236}">
                    <a16:creationId xmlns:a16="http://schemas.microsoft.com/office/drawing/2014/main" id="{052AA656-FA9F-8EDE-C1A0-942BF1A385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230719"/>
                  </p:ext>
                </p:extLst>
              </p:nvPr>
            </p:nvGraphicFramePr>
            <p:xfrm>
              <a:off x="6187440" y="2541369"/>
              <a:ext cx="5468112" cy="15375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7028">
                      <a:extLst>
                        <a:ext uri="{9D8B030D-6E8A-4147-A177-3AD203B41FA5}">
                          <a16:colId xmlns:a16="http://schemas.microsoft.com/office/drawing/2014/main" val="3436685230"/>
                        </a:ext>
                      </a:extLst>
                    </a:gridCol>
                    <a:gridCol w="1367028">
                      <a:extLst>
                        <a:ext uri="{9D8B030D-6E8A-4147-A177-3AD203B41FA5}">
                          <a16:colId xmlns:a16="http://schemas.microsoft.com/office/drawing/2014/main" val="3770444980"/>
                        </a:ext>
                      </a:extLst>
                    </a:gridCol>
                    <a:gridCol w="1367028">
                      <a:extLst>
                        <a:ext uri="{9D8B030D-6E8A-4147-A177-3AD203B41FA5}">
                          <a16:colId xmlns:a16="http://schemas.microsoft.com/office/drawing/2014/main" val="2762290459"/>
                        </a:ext>
                      </a:extLst>
                    </a:gridCol>
                    <a:gridCol w="1367028">
                      <a:extLst>
                        <a:ext uri="{9D8B030D-6E8A-4147-A177-3AD203B41FA5}">
                          <a16:colId xmlns:a16="http://schemas.microsoft.com/office/drawing/2014/main" val="3676717040"/>
                        </a:ext>
                      </a:extLst>
                    </a:gridCol>
                  </a:tblGrid>
                  <a:tr h="384379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111459"/>
                      </a:ext>
                    </a:extLst>
                  </a:tr>
                  <a:tr h="3843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400 000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80 000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139520"/>
                      </a:ext>
                    </a:extLst>
                  </a:tr>
                  <a:tr h="3843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250 000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75 000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1598343"/>
                      </a:ext>
                    </a:extLst>
                  </a:tr>
                  <a:tr h="3843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200 000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150 000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85 000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433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au 7">
                <a:extLst>
                  <a:ext uri="{FF2B5EF4-FFF2-40B4-BE49-F238E27FC236}">
                    <a16:creationId xmlns:a16="http://schemas.microsoft.com/office/drawing/2014/main" id="{052AA656-FA9F-8EDE-C1A0-942BF1A385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230719"/>
                  </p:ext>
                </p:extLst>
              </p:nvPr>
            </p:nvGraphicFramePr>
            <p:xfrm>
              <a:off x="6187440" y="2541369"/>
              <a:ext cx="5468112" cy="15375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67028">
                      <a:extLst>
                        <a:ext uri="{9D8B030D-6E8A-4147-A177-3AD203B41FA5}">
                          <a16:colId xmlns:a16="http://schemas.microsoft.com/office/drawing/2014/main" val="3436685230"/>
                        </a:ext>
                      </a:extLst>
                    </a:gridCol>
                    <a:gridCol w="1367028">
                      <a:extLst>
                        <a:ext uri="{9D8B030D-6E8A-4147-A177-3AD203B41FA5}">
                          <a16:colId xmlns:a16="http://schemas.microsoft.com/office/drawing/2014/main" val="3770444980"/>
                        </a:ext>
                      </a:extLst>
                    </a:gridCol>
                    <a:gridCol w="1367028">
                      <a:extLst>
                        <a:ext uri="{9D8B030D-6E8A-4147-A177-3AD203B41FA5}">
                          <a16:colId xmlns:a16="http://schemas.microsoft.com/office/drawing/2014/main" val="2762290459"/>
                        </a:ext>
                      </a:extLst>
                    </a:gridCol>
                    <a:gridCol w="1367028">
                      <a:extLst>
                        <a:ext uri="{9D8B030D-6E8A-4147-A177-3AD203B41FA5}">
                          <a16:colId xmlns:a16="http://schemas.microsoft.com/office/drawing/2014/main" val="3676717040"/>
                        </a:ext>
                      </a:extLst>
                    </a:gridCol>
                  </a:tblGrid>
                  <a:tr h="384379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100444" t="-1563" r="-201333" b="-3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01339" t="-1563" r="-102232" b="-3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01339" t="-1563" r="-2232" b="-3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4111459"/>
                      </a:ext>
                    </a:extLst>
                  </a:tr>
                  <a:tr h="38437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893" t="-103175" r="-302679" b="-2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400 000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80 000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7139520"/>
                      </a:ext>
                    </a:extLst>
                  </a:tr>
                  <a:tr h="38437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893" t="-200000" r="-302679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250 000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75 000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1598343"/>
                      </a:ext>
                    </a:extLst>
                  </a:tr>
                  <a:tr h="384379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893" t="-304762" r="-302679" b="-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200 000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150 000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85 000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433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B23D59C-B3B1-BD53-6766-51E9C3BDBB1C}"/>
                  </a:ext>
                </a:extLst>
              </p:cNvPr>
              <p:cNvSpPr txBox="1"/>
              <p:nvPr/>
            </p:nvSpPr>
            <p:spPr>
              <a:xfrm>
                <a:off x="6278880" y="4279392"/>
                <a:ext cx="54681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Le maximum est atteint au sommet </a:t>
                </a:r>
                <a:br>
                  <a:rPr lang="fr-FR" dirty="0"/>
                </a:b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200 000;150 000</m:t>
                        </m:r>
                      </m:e>
                    </m:d>
                  </m:oMath>
                </a14:m>
                <a:br>
                  <a:rPr lang="fr-FR" b="0" dirty="0"/>
                </a:br>
                <a:r>
                  <a:rPr lang="fr-FR" b="0" dirty="0"/>
                  <a:t>avec une valeur de</a:t>
                </a:r>
                <a:br>
                  <a:rPr lang="fr-FR" b="0" dirty="0"/>
                </a:b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200 000;150 000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=85 000</m:t>
                    </m:r>
                  </m:oMath>
                </a14:m>
                <a:endParaRPr lang="fr-F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b="0" dirty="0"/>
                  <a:t>En d'autres termes, l'usine maximisera son bénéfice quotidien en, ce qui génèrera un bénéfice total de 85 000 </a:t>
                </a:r>
                <a:r>
                  <a:rPr lang="fr-FR" dirty="0"/>
                  <a:t>€</a:t>
                </a:r>
                <a:r>
                  <a:rPr lang="fr-FR" b="0" dirty="0"/>
                  <a:t>.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B23D59C-B3B1-BD53-6766-51E9C3BDB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80" y="4279392"/>
                <a:ext cx="5468112" cy="2031325"/>
              </a:xfrm>
              <a:prstGeom prst="rect">
                <a:avLst/>
              </a:prstGeom>
              <a:blipFill>
                <a:blip r:embed="rId5"/>
                <a:stretch>
                  <a:fillRect l="-669" t="-1502" r="-669" b="-39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48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6C5D5-FCDC-1F37-373F-FE6E1A77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des </a:t>
            </a:r>
            <a:r>
              <a:rPr lang="fr-FR"/>
              <a:t>matières premières </a:t>
            </a:r>
            <a:r>
              <a:rPr lang="fr-FR" dirty="0"/>
              <a:t>et variation de la fonction d’objectif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CE62AA6-3C9B-DB1D-4CF9-AE317C675C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On remarque que la production de </a:t>
                </a:r>
                <a:r>
                  <a:rPr lang="fr-FR" b="0" dirty="0"/>
                  <a:t>200 000 litres de peinture intérieure et 150 000 litres de peinture extérieure </a:t>
                </a:r>
                <a:r>
                  <a:rPr lang="fr-FR" b="1" dirty="0"/>
                  <a:t>épuise totalement</a:t>
                </a:r>
                <a:r>
                  <a:rPr lang="fr-FR" b="0" dirty="0"/>
                  <a:t> les </a:t>
                </a:r>
                <a:r>
                  <a:rPr lang="fr-FR" b="1" dirty="0"/>
                  <a:t>matières premières.</a:t>
                </a:r>
                <a:r>
                  <a:rPr lang="fr-FR" dirty="0"/>
                  <a:t> En effet, la production nécessite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200 000⋅60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+150 000⋅80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=24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dirty="0"/>
                  <a:t>de </a:t>
                </a:r>
                <a:r>
                  <a:rPr lang="fr-FR" b="1" dirty="0"/>
                  <a:t>pigment</a:t>
                </a:r>
                <a:r>
                  <a:rPr lang="fr-FR" dirty="0"/>
                  <a:t>, 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200 000⋅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+150 000⋅40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=10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fr-FR" dirty="0"/>
                  <a:t>de </a:t>
                </a:r>
                <a:r>
                  <a:rPr lang="fr-FR" b="1" dirty="0"/>
                  <a:t>liant, </a:t>
                </a:r>
              </a:p>
              <a:p>
                <a:pPr marL="0" indent="0">
                  <a:buNone/>
                </a:pPr>
                <a:r>
                  <a:rPr lang="fr-FR" dirty="0"/>
                  <a:t>   ce qui correspond aux quantités disponibles par jour.</a:t>
                </a:r>
              </a:p>
              <a:p>
                <a:r>
                  <a:rPr lang="fr-FR" dirty="0"/>
                  <a:t>En général, ce n’est pas toujours le cas. Par exemple, avec une fonction d’objectif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=0,2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+0,2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b="0" i="1" dirty="0">
                    <a:latin typeface="Cambria Math" panose="02040503050406030204" pitchFamily="18" charset="0"/>
                  </a:rPr>
                  <a:t>, </a:t>
                </a:r>
                <a:r>
                  <a:rPr lang="fr-FR" b="0" dirty="0">
                    <a:latin typeface="Cambria Math" panose="02040503050406030204" pitchFamily="18" charset="0"/>
                  </a:rPr>
                  <a:t>le point optimal devient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(400 000;0)</m:t>
                    </m:r>
                  </m:oMath>
                </a14:m>
                <a:r>
                  <a:rPr lang="fr-FR" dirty="0"/>
                  <a:t>, ce qui correspond aux quantités suivantes de matières premières: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400 000⋅60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=24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/>
                  <a:t> de pigment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400 000⋅20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=8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/>
                  <a:t> de liant</a:t>
                </a:r>
              </a:p>
              <a:p>
                <a:r>
                  <a:rPr lang="fr-FR" dirty="0"/>
                  <a:t>Dans ce cas, la production qui maximise le bénéfice laisse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/>
                  <a:t> de liant inutilisé.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CE62AA6-3C9B-DB1D-4CF9-AE317C675C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7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5A1E0-D686-C416-3A7F-3CDCE0E2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de deux contraintes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EF080C-3024-A871-758E-9903D9DCB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fr-FR" dirty="0"/>
                  <a:t>Ajoutons une nouvelle contrainte au problème de page 4 (cela exprime généralement une autre ressource limitée, comme une matière première, une machine, ou des employées)</a:t>
                </a:r>
              </a:p>
              <a:p>
                <a:r>
                  <a:rPr lang="fr-FR" b="1" dirty="0"/>
                  <a:t>Variables : </a:t>
                </a:r>
              </a:p>
              <a:p>
                <a:pPr lvl="1"/>
                <a:r>
                  <a:rPr lang="fr-FR" i="1" dirty="0"/>
                  <a:t>x</a:t>
                </a:r>
                <a:r>
                  <a:rPr lang="fr-FR" dirty="0"/>
                  <a:t> : Litres de peinture intérieure à produire </a:t>
                </a:r>
              </a:p>
              <a:p>
                <a:pPr lvl="1"/>
                <a:r>
                  <a:rPr lang="fr-FR" i="1" dirty="0"/>
                  <a:t>y</a:t>
                </a:r>
                <a:r>
                  <a:rPr lang="fr-FR" dirty="0"/>
                  <a:t> : Litres de peinture extérieure à produire</a:t>
                </a:r>
              </a:p>
              <a:p>
                <a:r>
                  <a:rPr lang="fr-FR" b="1" dirty="0"/>
                  <a:t>Fonction objectif (bénéfice en €) à maximiser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fr-FR" b="0" i="0" dirty="0" smtClean="0"/>
                      <m:t> +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FR" dirty="0"/>
              </a:p>
              <a:p>
                <a:r>
                  <a:rPr lang="fr-FR" b="1" dirty="0"/>
                  <a:t>Contraintes 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≤24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fr-FR" b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fr-FR" b="0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EF080C-3024-A871-758E-9903D9DCB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515600" cy="4351338"/>
              </a:xfrm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72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A04C0-01FC-DD96-7056-CC7E0082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Visualiser la zone admissible avec GeoGebra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6815F7F-0F45-6A9D-7C56-8999EF607495}"/>
                  </a:ext>
                </a:extLst>
              </p:cNvPr>
              <p:cNvSpPr txBox="1"/>
              <p:nvPr/>
            </p:nvSpPr>
            <p:spPr>
              <a:xfrm>
                <a:off x="6253315" y="2212258"/>
                <a:ext cx="553064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Pour plus de deux contraintes, la zone admissible est mieux visualisée avec GeoGebra (www.geogebra.org).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Le symbole ∧ (conjonction logique) est entré comme &amp;&amp;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On note que le point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dirty="0"/>
                  <a:t> </a:t>
                </a:r>
                <a:r>
                  <a:rPr lang="fr-FR" b="1" dirty="0"/>
                  <a:t>n'est pas</a:t>
                </a:r>
                <a:r>
                  <a:rPr lang="fr-FR" dirty="0"/>
                  <a:t> dans la zone admissible, donc il n’est pas un sommet !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6815F7F-0F45-6A9D-7C56-8999EF607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315" y="2212258"/>
                <a:ext cx="5530645" cy="1754326"/>
              </a:xfrm>
              <a:prstGeom prst="rect">
                <a:avLst/>
              </a:prstGeom>
              <a:blipFill>
                <a:blip r:embed="rId2"/>
                <a:stretch>
                  <a:fillRect l="-772" t="-2083" r="-662" b="-45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6098EA55-A41D-1F5C-E4C6-59A4754E4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5307"/>
            <a:ext cx="6173931" cy="47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2A280-C69A-20E6-0E3D-551BB102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Identifier les sommets de la zone admissible avec </a:t>
            </a:r>
            <a:r>
              <a:rPr lang="fr-FR" dirty="0" err="1"/>
              <a:t>Desmos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3C847E-FB80-5870-F5F9-4C7CC61BC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1" y="1995868"/>
            <a:ext cx="6989865" cy="461107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266EEA-BA44-17E5-5A60-F0FF3C3390F3}"/>
              </a:ext>
            </a:extLst>
          </p:cNvPr>
          <p:cNvSpPr txBox="1"/>
          <p:nvPr/>
        </p:nvSpPr>
        <p:spPr>
          <a:xfrm>
            <a:off x="7860891" y="2197510"/>
            <a:ext cx="3492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identifier les sommets, nous utilisons </a:t>
            </a:r>
            <a:r>
              <a:rPr lang="fr-FR" dirty="0" err="1"/>
              <a:t>Desmos</a:t>
            </a:r>
            <a:r>
              <a:rPr lang="fr-FR" dirty="0"/>
              <a:t> à nouveau.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899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12256-855A-EED3-609A-41E2AB18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fr-FR" dirty="0"/>
              <a:t>Qu’est-ce que l’optimisation linéaire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CDE819-2F7E-F393-E8C8-C7F567F99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090"/>
            <a:ext cx="10515600" cy="4716873"/>
          </a:xfrm>
        </p:spPr>
        <p:txBody>
          <a:bodyPr>
            <a:normAutofit/>
          </a:bodyPr>
          <a:lstStyle/>
          <a:p>
            <a:r>
              <a:rPr lang="fr-FR" b="1" dirty="0"/>
              <a:t>Objectif :</a:t>
            </a:r>
            <a:br>
              <a:rPr lang="fr-FR" dirty="0"/>
            </a:br>
            <a:r>
              <a:rPr lang="fr-FR" dirty="0"/>
              <a:t>L’optimisation linéaire (ou </a:t>
            </a:r>
            <a:r>
              <a:rPr lang="fr-FR" i="1" dirty="0"/>
              <a:t>programmation linéaire</a:t>
            </a:r>
            <a:r>
              <a:rPr lang="fr-FR" dirty="0"/>
              <a:t>) cherche la </a:t>
            </a:r>
            <a:r>
              <a:rPr lang="fr-FR" b="1" dirty="0"/>
              <a:t>meilleure solution</a:t>
            </a:r>
            <a:r>
              <a:rPr lang="fr-FR" dirty="0"/>
              <a:t> à un problème où les relations entre les variables sont </a:t>
            </a:r>
            <a:r>
              <a:rPr lang="fr-FR" b="1" dirty="0"/>
              <a:t>linéaires</a:t>
            </a:r>
            <a:r>
              <a:rPr lang="fr-FR" dirty="0"/>
              <a:t> et où certaines </a:t>
            </a:r>
            <a:r>
              <a:rPr lang="fr-FR" b="1" dirty="0"/>
              <a:t>ressources sont limitées</a:t>
            </a:r>
            <a:r>
              <a:rPr lang="fr-FR" dirty="0"/>
              <a:t>.</a:t>
            </a:r>
          </a:p>
          <a:p>
            <a:r>
              <a:rPr lang="fr-FR" dirty="0"/>
              <a:t>On veut </a:t>
            </a:r>
            <a:r>
              <a:rPr lang="fr-FR" b="1" dirty="0"/>
              <a:t>maximiser</a:t>
            </a:r>
            <a:r>
              <a:rPr lang="fr-FR" dirty="0"/>
              <a:t> ou </a:t>
            </a:r>
            <a:r>
              <a:rPr lang="fr-FR" b="1" dirty="0"/>
              <a:t>minimiser</a:t>
            </a:r>
            <a:r>
              <a:rPr lang="fr-FR" dirty="0"/>
              <a:t> une quantité — par exemple un bénéfice, un coût ou une production — tout en respectant un ensemble de </a:t>
            </a:r>
            <a:r>
              <a:rPr lang="fr-FR" b="1" dirty="0"/>
              <a:t>contraintes</a:t>
            </a:r>
            <a:r>
              <a:rPr lang="fr-FR" dirty="0"/>
              <a:t> (temps, budget, capacité, etc.).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995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4A36D-1C7E-450A-AAAA-F766327C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D8797-AE0C-B885-61B3-2F26F06E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Une entreprise fabrique deux produits.</a:t>
            </a:r>
          </a:p>
          <a:p>
            <a:r>
              <a:rPr lang="fr-FR" dirty="0"/>
              <a:t>Chaque produit demande du temps et des matériaux.</a:t>
            </a:r>
          </a:p>
          <a:p>
            <a:r>
              <a:rPr lang="fr-FR" dirty="0"/>
              <a:t>On veut déterminer combien de chaque produit fabriquer pour :</a:t>
            </a:r>
          </a:p>
          <a:p>
            <a:pPr lvl="1"/>
            <a:r>
              <a:rPr lang="fr-FR" b="1" dirty="0"/>
              <a:t>maximiser le bénéfice</a:t>
            </a:r>
            <a:r>
              <a:rPr lang="fr-FR" dirty="0"/>
              <a:t>,</a:t>
            </a:r>
          </a:p>
          <a:p>
            <a:pPr lvl="1"/>
            <a:r>
              <a:rPr lang="fr-FR" b="1" dirty="0"/>
              <a:t>ne pas dépasser les ressources disponibles</a:t>
            </a:r>
            <a:r>
              <a:rPr lang="fr-FR" dirty="0"/>
              <a:t>.</a:t>
            </a:r>
          </a:p>
          <a:p>
            <a:r>
              <a:rPr lang="fr-FR" dirty="0"/>
              <a:t>Un tel problème peut se modéliser par un </a:t>
            </a:r>
            <a:r>
              <a:rPr lang="fr-FR" b="1" dirty="0"/>
              <a:t>système d’équations et d’inégalités linéaires</a:t>
            </a:r>
            <a:r>
              <a:rPr lang="fr-FR" dirty="0"/>
              <a:t>, accompagné d’une </a:t>
            </a:r>
            <a:r>
              <a:rPr lang="fr-FR" b="1" dirty="0"/>
              <a:t>fonction objectif</a:t>
            </a:r>
            <a:r>
              <a:rPr lang="fr-FR" dirty="0"/>
              <a:t> à optimiser.</a:t>
            </a:r>
          </a:p>
          <a:p>
            <a:r>
              <a:rPr lang="fr-FR" dirty="0"/>
              <a:t>Une fois le problème écrit sous forme linéaire, il faut une méthode pour </a:t>
            </a:r>
            <a:r>
              <a:rPr lang="fr-FR" b="1" dirty="0"/>
              <a:t>trouver la solution optimale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060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4FD64-80A6-2E1D-CDF9-6104F84C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18255"/>
            <a:ext cx="10515600" cy="1325563"/>
          </a:xfrm>
        </p:spPr>
        <p:txBody>
          <a:bodyPr/>
          <a:lstStyle/>
          <a:p>
            <a:r>
              <a:rPr lang="fr-FR" dirty="0"/>
              <a:t>L’algorithme du simplexe (aperçu)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7C4271-0F84-16E9-E690-1F119F29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24115"/>
            <a:ext cx="8583561" cy="5615629"/>
          </a:xfrm>
        </p:spPr>
        <p:txBody>
          <a:bodyPr>
            <a:normAutofit/>
          </a:bodyPr>
          <a:lstStyle/>
          <a:p>
            <a:r>
              <a:rPr lang="fr-FR" b="1" dirty="0"/>
              <a:t>L’algorithme du simplexe</a:t>
            </a:r>
            <a:r>
              <a:rPr lang="fr-FR" dirty="0"/>
              <a:t>, mis au point par </a:t>
            </a:r>
            <a:r>
              <a:rPr lang="fr-FR" b="1" dirty="0"/>
              <a:t>George Dantzig </a:t>
            </a:r>
            <a:r>
              <a:rPr lang="fr-FR" dirty="0"/>
              <a:t>(droite) en 1947, est la </a:t>
            </a:r>
            <a:r>
              <a:rPr lang="fr-FR" b="1" dirty="0"/>
              <a:t>méthode standard </a:t>
            </a:r>
            <a:r>
              <a:rPr lang="fr-FR" dirty="0"/>
              <a:t>pour résoudre les problèmes d’optimisation linéaire.</a:t>
            </a:r>
          </a:p>
          <a:p>
            <a:r>
              <a:rPr lang="fr-FR" b="1" dirty="0"/>
              <a:t>Idée principale :</a:t>
            </a:r>
            <a:endParaRPr lang="fr-FR" dirty="0"/>
          </a:p>
          <a:p>
            <a:pPr lvl="1"/>
            <a:r>
              <a:rPr lang="fr-FR" dirty="0"/>
              <a:t>L’ensemble des solutions possibles forme un </a:t>
            </a:r>
            <a:r>
              <a:rPr lang="fr-FR" b="1" dirty="0"/>
              <a:t>polyèdre</a:t>
            </a:r>
            <a:r>
              <a:rPr lang="fr-FR" dirty="0"/>
              <a:t> (une figure géométrique en plusieurs dimensions).</a:t>
            </a:r>
          </a:p>
          <a:p>
            <a:pPr lvl="1"/>
            <a:r>
              <a:rPr lang="fr-FR" dirty="0"/>
              <a:t>La </a:t>
            </a:r>
            <a:r>
              <a:rPr lang="fr-FR" b="1" dirty="0"/>
              <a:t>meilleure</a:t>
            </a:r>
            <a:r>
              <a:rPr lang="fr-FR" dirty="0"/>
              <a:t> solution se trouve toujours à l’un de ses </a:t>
            </a:r>
            <a:r>
              <a:rPr lang="fr-FR" b="1" dirty="0"/>
              <a:t>sommets</a:t>
            </a:r>
            <a:r>
              <a:rPr lang="fr-FR" dirty="0"/>
              <a:t> (en rouge à droite).</a:t>
            </a:r>
          </a:p>
          <a:p>
            <a:pPr lvl="1"/>
            <a:r>
              <a:rPr lang="fr-FR" dirty="0"/>
              <a:t>Le simplexe avance </a:t>
            </a:r>
            <a:r>
              <a:rPr lang="fr-FR" b="1" dirty="0"/>
              <a:t>de sommet en sommet</a:t>
            </a:r>
            <a:r>
              <a:rPr lang="fr-FR" dirty="0"/>
              <a:t>, en améliorant à chaque étape la valeur de la fonction objectif, jusqu’à ce qu’on atteigne l’</a:t>
            </a:r>
            <a:r>
              <a:rPr lang="fr-FR" b="1" dirty="0"/>
              <a:t>optimum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Thumbnail of George Dantzig">
            <a:extLst>
              <a:ext uri="{FF2B5EF4-FFF2-40B4-BE49-F238E27FC236}">
                <a16:creationId xmlns:a16="http://schemas.microsoft.com/office/drawing/2014/main" id="{3099610A-76AC-0AE2-B9D6-43C96BA99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729" y="18254"/>
            <a:ext cx="2856272" cy="349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1857C05-147D-3E91-6658-42190DF13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290" y="3673627"/>
            <a:ext cx="3416710" cy="318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38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5B2A67-CB4E-BE1C-361B-F754E108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c'est important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A862D-A4E4-6DC0-D79F-2ABFC0C8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71" y="1546802"/>
            <a:ext cx="5903220" cy="5311198"/>
          </a:xfrm>
        </p:spPr>
        <p:txBody>
          <a:bodyPr/>
          <a:lstStyle/>
          <a:p>
            <a:r>
              <a:rPr lang="fr-FR" dirty="0"/>
              <a:t>Utilisé en </a:t>
            </a:r>
            <a:r>
              <a:rPr lang="fr-FR" b="1" dirty="0"/>
              <a:t>économie</a:t>
            </a:r>
            <a:r>
              <a:rPr lang="fr-FR" dirty="0"/>
              <a:t>, en </a:t>
            </a:r>
            <a:r>
              <a:rPr lang="fr-FR" b="1" dirty="0"/>
              <a:t>logistique</a:t>
            </a:r>
            <a:r>
              <a:rPr lang="fr-FR" dirty="0"/>
              <a:t>, en </a:t>
            </a:r>
            <a:r>
              <a:rPr lang="fr-FR" b="1" dirty="0"/>
              <a:t>gestion de production</a:t>
            </a:r>
            <a:r>
              <a:rPr lang="fr-FR" dirty="0"/>
              <a:t>, en </a:t>
            </a:r>
            <a:r>
              <a:rPr lang="fr-FR" b="1" dirty="0"/>
              <a:t>ingénierie</a:t>
            </a:r>
            <a:r>
              <a:rPr lang="fr-FR" dirty="0"/>
              <a:t>, ou encore en </a:t>
            </a:r>
            <a:r>
              <a:rPr lang="fr-FR" b="1" dirty="0"/>
              <a:t>science des données</a:t>
            </a:r>
            <a:r>
              <a:rPr lang="fr-FR" dirty="0"/>
              <a:t>.</a:t>
            </a:r>
          </a:p>
          <a:p>
            <a:r>
              <a:rPr lang="fr-FR" dirty="0"/>
              <a:t>Même si le nombre d’étapes peut être grand en théorie, en pratique le simplexe est souvent </a:t>
            </a:r>
            <a:r>
              <a:rPr lang="fr-FR" b="1" dirty="0"/>
              <a:t>très efficace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2050" name="Picture 2" descr="modern industrial factory for the production of electronic components - machinery, interior and equipment of the production hall">
            <a:extLst>
              <a:ext uri="{FF2B5EF4-FFF2-40B4-BE49-F238E27FC236}">
                <a16:creationId xmlns:a16="http://schemas.microsoft.com/office/drawing/2014/main" id="{DB54F4E4-D062-5981-776F-7301C0BAC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491" y="3038168"/>
            <a:ext cx="9744468" cy="381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5AE1A-35F8-F482-A90E-5D106B5A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ce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76A1E3-B937-21C1-11BD-76AF3D775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Aujourd'hui on va étudier la </a:t>
            </a:r>
            <a:r>
              <a:rPr lang="fr-FR" b="1" dirty="0"/>
              <a:t>méthode graphique</a:t>
            </a:r>
            <a:r>
              <a:rPr lang="fr-FR" dirty="0"/>
              <a:t> pour résoudre des problèmes simples </a:t>
            </a:r>
            <a:r>
              <a:rPr lang="fr-FR" b="1" dirty="0"/>
              <a:t>à deux variables</a:t>
            </a:r>
            <a:r>
              <a:rPr lang="fr-FR" dirty="0"/>
              <a:t>.</a:t>
            </a:r>
          </a:p>
          <a:p>
            <a:r>
              <a:rPr lang="fr-FR" dirty="0"/>
              <a:t>Dans la prochaine séance on verra comment utiliser </a:t>
            </a:r>
            <a:r>
              <a:rPr lang="fr-FR" b="1" dirty="0"/>
              <a:t>Excel</a:t>
            </a:r>
            <a:r>
              <a:rPr lang="fr-FR" dirty="0"/>
              <a:t> pour résoudre des problèmes à un nombre arbitraire de variables.</a:t>
            </a:r>
          </a:p>
        </p:txBody>
      </p:sp>
    </p:spTree>
    <p:extLst>
      <p:ext uri="{BB962C8B-B14F-4D97-AF65-F5344CB8AC3E}">
        <p14:creationId xmlns:p14="http://schemas.microsoft.com/office/powerpoint/2010/main" val="15236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3F4AE-F630-E5D0-303D-F655FF1B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dirty="0"/>
              <a:t>Exemple 1  : usine de peinture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15199A-8A97-6874-A613-D46F3159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7123471" cy="5604669"/>
          </a:xfrm>
        </p:spPr>
        <p:txBody>
          <a:bodyPr>
            <a:normAutofit lnSpcReduction="10000"/>
          </a:bodyPr>
          <a:lstStyle/>
          <a:p>
            <a:r>
              <a:rPr lang="fr-FR" dirty="0"/>
              <a:t>Une usine fabrique deux types de peinture blanche (</a:t>
            </a:r>
            <a:r>
              <a:rPr lang="fr-FR" b="1" dirty="0"/>
              <a:t>intérieure</a:t>
            </a:r>
            <a:r>
              <a:rPr lang="fr-FR" dirty="0"/>
              <a:t> et </a:t>
            </a:r>
            <a:r>
              <a:rPr lang="fr-FR" b="1" dirty="0"/>
              <a:t>extérieure</a:t>
            </a:r>
            <a:r>
              <a:rPr lang="fr-FR" dirty="0"/>
              <a:t>), à partir de deux </a:t>
            </a:r>
            <a:r>
              <a:rPr lang="fr-FR" b="1" dirty="0"/>
              <a:t>matières premières</a:t>
            </a:r>
            <a:r>
              <a:rPr lang="fr-FR" dirty="0"/>
              <a:t> : </a:t>
            </a:r>
            <a:r>
              <a:rPr lang="fr-FR" b="1" dirty="0"/>
              <a:t>Pigment</a:t>
            </a:r>
            <a:r>
              <a:rPr lang="fr-FR" dirty="0"/>
              <a:t> et </a:t>
            </a:r>
            <a:r>
              <a:rPr lang="fr-FR" b="1" dirty="0"/>
              <a:t>Liant</a:t>
            </a:r>
            <a:r>
              <a:rPr lang="fr-FR" dirty="0"/>
              <a:t>.</a:t>
            </a:r>
          </a:p>
          <a:p>
            <a:r>
              <a:rPr lang="fr-FR" dirty="0"/>
              <a:t>La </a:t>
            </a:r>
            <a:r>
              <a:rPr lang="fr-FR" b="1" dirty="0"/>
              <a:t>peinture intérieure </a:t>
            </a:r>
            <a:r>
              <a:rPr lang="fr-FR" dirty="0"/>
              <a:t>nécessite </a:t>
            </a:r>
            <a:r>
              <a:rPr lang="fr-FR" b="1" dirty="0"/>
              <a:t>60 g de Pigment</a:t>
            </a:r>
            <a:r>
              <a:rPr lang="fr-FR" dirty="0"/>
              <a:t> et </a:t>
            </a:r>
            <a:r>
              <a:rPr lang="fr-FR" b="1" dirty="0"/>
              <a:t>20 g de Liant</a:t>
            </a:r>
            <a:r>
              <a:rPr lang="fr-FR" dirty="0"/>
              <a:t> par litre. Elle génère un </a:t>
            </a:r>
            <a:r>
              <a:rPr lang="fr-FR" b="1" dirty="0"/>
              <a:t>bénéfice de 0,2 €</a:t>
            </a:r>
            <a:r>
              <a:rPr lang="fr-FR" dirty="0"/>
              <a:t> par litre.</a:t>
            </a:r>
          </a:p>
          <a:p>
            <a:r>
              <a:rPr lang="fr-FR" dirty="0"/>
              <a:t>La </a:t>
            </a:r>
            <a:r>
              <a:rPr lang="fr-FR" b="1" dirty="0"/>
              <a:t>peinture extérieure </a:t>
            </a:r>
            <a:r>
              <a:rPr lang="fr-FR" dirty="0"/>
              <a:t>nécessite </a:t>
            </a:r>
            <a:r>
              <a:rPr lang="fr-FR" b="1" dirty="0"/>
              <a:t>80 g de Pigment</a:t>
            </a:r>
            <a:r>
              <a:rPr lang="fr-FR" dirty="0"/>
              <a:t> et </a:t>
            </a:r>
            <a:r>
              <a:rPr lang="fr-FR" b="1" dirty="0"/>
              <a:t>40 g de Liant</a:t>
            </a:r>
            <a:r>
              <a:rPr lang="fr-FR" dirty="0"/>
              <a:t> par litre. Elle génère un </a:t>
            </a:r>
            <a:r>
              <a:rPr lang="fr-FR" b="1" dirty="0"/>
              <a:t>bénéfice de 0,3 €</a:t>
            </a:r>
            <a:r>
              <a:rPr lang="fr-FR" dirty="0"/>
              <a:t> par litre.</a:t>
            </a:r>
          </a:p>
          <a:p>
            <a:r>
              <a:rPr lang="fr-FR" dirty="0"/>
              <a:t>L’usine dispose de </a:t>
            </a:r>
            <a:r>
              <a:rPr lang="fr-FR" b="1" dirty="0"/>
              <a:t>24.000 kg de Pigment</a:t>
            </a:r>
            <a:r>
              <a:rPr lang="fr-FR" dirty="0"/>
              <a:t> et </a:t>
            </a:r>
            <a:r>
              <a:rPr lang="fr-FR" b="1" dirty="0"/>
              <a:t>10.000 kg de Liant</a:t>
            </a:r>
            <a:r>
              <a:rPr lang="fr-FR" dirty="0"/>
              <a:t> par jour.</a:t>
            </a:r>
          </a:p>
          <a:p>
            <a:r>
              <a:rPr lang="fr-FR" dirty="0"/>
              <a:t>Combien de litres de peinture intérieure et extérieure produire pour maximiser le bénéfice ?</a:t>
            </a:r>
          </a:p>
        </p:txBody>
      </p:sp>
      <p:pic>
        <p:nvPicPr>
          <p:cNvPr id="4098" name="Picture 2" descr="Conditionnement industriel de peinture">
            <a:extLst>
              <a:ext uri="{FF2B5EF4-FFF2-40B4-BE49-F238E27FC236}">
                <a16:creationId xmlns:a16="http://schemas.microsoft.com/office/drawing/2014/main" id="{179B2E40-1617-0D01-3B8F-ADA39FA6B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471" y="1763976"/>
            <a:ext cx="7613036" cy="507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86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F3C64-CE68-9465-C430-4D8A53B1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b="1" dirty="0"/>
              <a:t>Formulation mathématique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99752B0-0D6F-7C6E-893A-76AB50D2D0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b="1" dirty="0"/>
                  <a:t>Variables : </a:t>
                </a:r>
              </a:p>
              <a:p>
                <a:pPr lvl="1"/>
                <a:r>
                  <a:rPr lang="fr-FR" i="1" dirty="0"/>
                  <a:t>x</a:t>
                </a:r>
                <a:r>
                  <a:rPr lang="fr-FR" dirty="0"/>
                  <a:t> : Litres de peinture intérieure à produire </a:t>
                </a:r>
              </a:p>
              <a:p>
                <a:pPr lvl="1"/>
                <a:r>
                  <a:rPr lang="fr-FR" i="1" dirty="0"/>
                  <a:t>y</a:t>
                </a:r>
                <a:r>
                  <a:rPr lang="fr-FR" dirty="0"/>
                  <a:t> : Litres de peinture extérieure à produire</a:t>
                </a:r>
              </a:p>
              <a:p>
                <a:r>
                  <a:rPr lang="fr-FR" b="1" dirty="0"/>
                  <a:t>Fonction objectif (bénéfice en €) à maximiser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)=0,2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fr-FR" b="0" i="0" dirty="0" smtClean="0"/>
                      <m:t> +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0,3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FR" dirty="0"/>
              </a:p>
              <a:p>
                <a:r>
                  <a:rPr lang="fr-FR" b="1" dirty="0"/>
                  <a:t>Contraintes 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+80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≤24.000.000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+40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≤10.000.000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fr-FR" b="0" dirty="0"/>
              </a:p>
              <a:p>
                <a:r>
                  <a:rPr lang="fr-FR" b="0" dirty="0"/>
                  <a:t>Ceci est un </a:t>
                </a:r>
                <a:r>
                  <a:rPr lang="fr-FR" b="1" dirty="0"/>
                  <a:t>problème d’optimisation linéaire, </a:t>
                </a:r>
                <a:r>
                  <a:rPr lang="fr-FR" dirty="0"/>
                  <a:t>ce qui veut dire que la fonction d’objectif ainsi que les contraintes sont des expressions linéaires (pas de puissances de variables comme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permis).</a:t>
                </a:r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99752B0-0D6F-7C6E-893A-76AB50D2D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515600" cy="4351338"/>
              </a:xfrm>
              <a:blipFill>
                <a:blip r:embed="rId2"/>
                <a:stretch>
                  <a:fillRect l="-928" t="-3501" b="-5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0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94950-FF79-C7DA-C34B-57FC7EC62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824F4-D805-43E0-5B44-C966F76F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b="1" dirty="0"/>
              <a:t>Formulation mathématique – version avec nombres plus petits à résoudre au tableau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4D7EBCF-64C6-7982-AD8E-22D8A9BC0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6773"/>
                <a:ext cx="10515600" cy="4351338"/>
              </a:xfrm>
            </p:spPr>
            <p:txBody>
              <a:bodyPr/>
              <a:lstStyle/>
              <a:p>
                <a:r>
                  <a:rPr lang="fr-FR" b="1" dirty="0"/>
                  <a:t>Variables : </a:t>
                </a:r>
              </a:p>
              <a:p>
                <a:pPr lvl="1"/>
                <a:r>
                  <a:rPr lang="fr-FR" i="1" dirty="0"/>
                  <a:t>x</a:t>
                </a:r>
                <a:r>
                  <a:rPr lang="fr-FR" dirty="0"/>
                  <a:t> : Litres de peinture intérieure à produire </a:t>
                </a:r>
              </a:p>
              <a:p>
                <a:pPr lvl="1"/>
                <a:r>
                  <a:rPr lang="fr-FR" i="1" dirty="0"/>
                  <a:t>y</a:t>
                </a:r>
                <a:r>
                  <a:rPr lang="fr-FR" dirty="0"/>
                  <a:t> : Litres de peinture extérieure à produire</a:t>
                </a:r>
              </a:p>
              <a:p>
                <a:r>
                  <a:rPr lang="fr-FR" b="1" dirty="0"/>
                  <a:t>Fonction objectif (bénéfice en €) à maximiser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fr-FR" b="0" i="0" dirty="0" smtClean="0"/>
                      <m:t> +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FR" dirty="0"/>
              </a:p>
              <a:p>
                <a:r>
                  <a:rPr lang="fr-FR" b="1" dirty="0"/>
                  <a:t>Contraintes 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≤24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fr-FR" b="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4D7EBCF-64C6-7982-AD8E-22D8A9BC0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6773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9214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</TotalTime>
  <Words>1131</Words>
  <Application>Microsoft Office PowerPoint</Application>
  <PresentationFormat>Grand écran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Thème Office</vt:lpstr>
      <vt:lpstr>Optimisation Simplex</vt:lpstr>
      <vt:lpstr>Qu’est-ce que l’optimisation linéaire ?</vt:lpstr>
      <vt:lpstr>Exemple</vt:lpstr>
      <vt:lpstr>L’algorithme du simplexe (aperçu)</vt:lpstr>
      <vt:lpstr>Pourquoi c'est important</vt:lpstr>
      <vt:lpstr>Dans ce cours</vt:lpstr>
      <vt:lpstr>Exemple 1  : usine de peinture</vt:lpstr>
      <vt:lpstr>Formulation mathématique</vt:lpstr>
      <vt:lpstr>Formulation mathématique – version avec nombres plus petits à résoudre au tableau</vt:lpstr>
      <vt:lpstr>Visualisation de la zone admissible avec Desmos</vt:lpstr>
      <vt:lpstr>Sommets</vt:lpstr>
      <vt:lpstr>Utilisation des matières premières et variation de la fonction d’objectif</vt:lpstr>
      <vt:lpstr>Plus de deux contraintes</vt:lpstr>
      <vt:lpstr>Visualiser la zone admissible avec GeoGebra</vt:lpstr>
      <vt:lpstr>Identifier les sommets de la zone admissible avec Desmos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FREY</dc:creator>
  <cp:lastModifiedBy>Jonas FREY</cp:lastModifiedBy>
  <cp:revision>10</cp:revision>
  <dcterms:created xsi:type="dcterms:W3CDTF">2024-11-28T11:29:22Z</dcterms:created>
  <dcterms:modified xsi:type="dcterms:W3CDTF">2025-10-08T20:44:47Z</dcterms:modified>
</cp:coreProperties>
</file>