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2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0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69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83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12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56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3000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22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24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65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50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4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497D8-B42A-4D03-808B-A10C8EB646BA}" type="datetimeFigureOut">
              <a:rPr lang="fr-FR" smtClean="0"/>
              <a:t>23/10/2025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D068A-6A41-426E-8430-1CF817555B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9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91F20-D383-A76C-6353-CB84E4DDE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Optimisation Linéaire – Séance 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CAE8D7-EED8-163A-6803-BACC72C51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Jonas FREY</a:t>
            </a:r>
          </a:p>
        </p:txBody>
      </p:sp>
    </p:spTree>
    <p:extLst>
      <p:ext uri="{BB962C8B-B14F-4D97-AF65-F5344CB8AC3E}">
        <p14:creationId xmlns:p14="http://schemas.microsoft.com/office/powerpoint/2010/main" val="295275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DD8894-C022-F2C2-2E64-E9CEBC15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– Problème d'optimisation linéaire – Exemple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01D87D60-70FE-1D7E-83FB-3E58F9636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0209" y="2123744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b="1" dirty="0"/>
                  <a:t>Variables : </a:t>
                </a:r>
              </a:p>
              <a:p>
                <a:pPr lvl="1"/>
                <a:r>
                  <a:rPr lang="fr-FR" i="1" dirty="0"/>
                  <a:t>x</a:t>
                </a:r>
                <a:r>
                  <a:rPr lang="fr-FR" dirty="0"/>
                  <a:t> : Litres de peinture intérieure à produire </a:t>
                </a:r>
              </a:p>
              <a:p>
                <a:pPr lvl="1"/>
                <a:r>
                  <a:rPr lang="fr-FR" i="1" dirty="0"/>
                  <a:t>y</a:t>
                </a:r>
                <a:r>
                  <a:rPr lang="fr-FR" dirty="0"/>
                  <a:t> : Litres de peinture extérieure à produire</a:t>
                </a:r>
              </a:p>
              <a:p>
                <a:r>
                  <a:rPr lang="fr-FR" b="1" dirty="0"/>
                  <a:t>Fonction objectif (bénéfice en €) à maximiser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)=0,2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fr-FR" b="0" i="0" dirty="0" smtClean="0"/>
                      <m:t> +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0,3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r>
                  <a:rPr lang="fr-FR" b="1" dirty="0"/>
                  <a:t>Contraintes 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+80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≤24.000.000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+40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≤10.000.000</m:t>
                    </m:r>
                  </m:oMath>
                </a14:m>
                <a:endParaRPr lang="fr-FR" b="0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fr-FR" b="0" dirty="0"/>
              </a:p>
              <a:p>
                <a:r>
                  <a:rPr lang="fr-FR" b="0" dirty="0"/>
                  <a:t>But : </a:t>
                </a:r>
                <a:r>
                  <a:rPr lang="fr-FR" dirty="0"/>
                  <a:t>déterminer les valeurs de x et y de manière à optimiser la fonction cible tout en respectant les contraintes.</a:t>
                </a:r>
                <a:endParaRPr lang="fr-FR" b="0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01D87D60-70FE-1D7E-83FB-3E58F9636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0209" y="2123744"/>
                <a:ext cx="10515600" cy="4351338"/>
              </a:xfrm>
              <a:blipFill>
                <a:blip r:embed="rId2"/>
                <a:stretch>
                  <a:fillRect l="-870" t="-28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0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74B0-7B68-E1C3-35C3-033FD121F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7E023-2FD2-B976-843A-53575614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à deux variables – forme générique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ABC9173D-F147-069D-1268-19A979C4B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82552"/>
                <a:ext cx="5979460" cy="4351338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/>
                  <a:t>Variables </a:t>
                </a:r>
                <a:r>
                  <a:rPr lang="fr-FR" dirty="0"/>
                  <a:t>de décision </a:t>
                </a:r>
                <a:r>
                  <a:rPr lang="fr-FR" b="1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b="1" dirty="0"/>
                  <a:t> </a:t>
                </a:r>
              </a:p>
              <a:p>
                <a:r>
                  <a:rPr lang="fr-FR" b="1" dirty="0"/>
                  <a:t>Fonction objectif </a:t>
                </a:r>
                <a:r>
                  <a:rPr lang="fr-FR" dirty="0"/>
                  <a:t>à maximiser</a:t>
                </a:r>
                <a:r>
                  <a:rPr lang="fr-FR" b="1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m:rPr>
                        <m:nor/>
                      </m:rPr>
                      <a:rPr lang="fr-FR" b="0" i="0" dirty="0" smtClean="0"/>
                      <m:t> +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𝑉𝑦</m:t>
                    </m:r>
                  </m:oMath>
                </a14:m>
                <a:r>
                  <a:rPr lang="fr-FR" dirty="0"/>
                  <a:t>                          </a:t>
                </a:r>
              </a:p>
              <a:p>
                <a:r>
                  <a:rPr lang="fr-FR" b="1" dirty="0"/>
                  <a:t>Contraintes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i="1" dirty="0">
                    <a:latin typeface="Cambria Math" panose="02040503050406030204" pitchFamily="18" charset="0"/>
                  </a:rPr>
                  <a:t>…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fr-FR" dirty="0"/>
                  <a:t>	(contraintes de non-négativité)</a:t>
                </a:r>
              </a:p>
              <a:p>
                <a:pPr marL="457200" lvl="1" indent="0">
                  <a:buNone/>
                </a:pPr>
                <a:endParaRPr lang="fr-FR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ABC9173D-F147-069D-1268-19A979C4B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82552"/>
                <a:ext cx="5979460" cy="4351338"/>
              </a:xfrm>
              <a:blipFill>
                <a:blip r:embed="rId2"/>
                <a:stretch>
                  <a:fillRect l="-1835" t="-2381" b="-8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5F8172B8-3FDD-5924-5EA6-D0EDD40962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2541" y="1882552"/>
                <a:ext cx="565673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fr-FR" dirty="0"/>
                  <a:t>Terminologie 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dirty="0"/>
                  <a:t> sont les </a:t>
                </a:r>
                <a:r>
                  <a:rPr lang="fr-FR" b="1" dirty="0"/>
                  <a:t>coefficients de la fonction objectif </a:t>
                </a:r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dirty="0">
                    <a:latin typeface="Cambria Math" panose="02040503050406030204" pitchFamily="18" charset="0"/>
                  </a:rPr>
                  <a:t> </a:t>
                </a:r>
                <a:r>
                  <a:rPr lang="fr-FR" dirty="0"/>
                  <a:t>sont les </a:t>
                </a:r>
                <a:r>
                  <a:rPr lang="fr-FR" b="1" dirty="0"/>
                  <a:t>coefficients des contraintes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dirty="0"/>
                  <a:t> sont les </a:t>
                </a:r>
                <a:r>
                  <a:rPr lang="fr-FR" b="1" dirty="0"/>
                  <a:t>bornes</a:t>
                </a:r>
                <a:endParaRPr lang="fr-FR" dirty="0"/>
              </a:p>
              <a:p>
                <a:endParaRPr lang="fr-FR" b="1" dirty="0"/>
              </a:p>
              <a:p>
                <a:endParaRPr lang="fr-F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fr-FR" b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Espace réservé du contenu 2">
                <a:extLst>
                  <a:ext uri="{FF2B5EF4-FFF2-40B4-BE49-F238E27FC236}">
                    <a16:creationId xmlns:a16="http://schemas.microsoft.com/office/drawing/2014/main" id="{5F8172B8-3FDD-5924-5EA6-D0EDD4096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541" y="1882552"/>
                <a:ext cx="5656732" cy="4351338"/>
              </a:xfrm>
              <a:prstGeom prst="rect">
                <a:avLst/>
              </a:prstGeom>
              <a:blipFill>
                <a:blip r:embed="rId3"/>
                <a:stretch>
                  <a:fillRect l="-2155" t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92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68B67-C725-F44B-E4A0-59925A5D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729318" cy="1690688"/>
          </a:xfrm>
        </p:spPr>
        <p:txBody>
          <a:bodyPr/>
          <a:lstStyle/>
          <a:p>
            <a:r>
              <a:rPr lang="fr-FR" dirty="0"/>
              <a:t>Solution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FD3E2E-7E0D-DBCD-B580-E33F8AA7D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94" y="1743636"/>
            <a:ext cx="6345424" cy="3777622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Chaque contrainte détermine un </a:t>
            </a:r>
            <a:r>
              <a:rPr lang="fr-FR" b="1" dirty="0"/>
              <a:t>demi-plan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b="1" dirty="0"/>
              <a:t>zone admissible</a:t>
            </a:r>
            <a:r>
              <a:rPr lang="fr-FR" dirty="0"/>
              <a:t> est l'intersection de ces demi-plans avec le </a:t>
            </a:r>
            <a:r>
              <a:rPr lang="fr-FR" b="1" dirty="0"/>
              <a:t>premier quadrant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fonction objectif atteint son maximum en l'un des </a:t>
            </a:r>
            <a:r>
              <a:rPr lang="fr-FR" b="1" dirty="0"/>
              <a:t>sommets</a:t>
            </a:r>
            <a:r>
              <a:rPr lang="fr-FR" dirty="0"/>
              <a:t> de la zone admissible.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597A2E6-2E45-3755-E3A4-357A4134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742" y="0"/>
            <a:ext cx="2763912" cy="20708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E676A50-FEB5-8E06-2A28-3E2AD8866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236" y="2134283"/>
            <a:ext cx="3008924" cy="207084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E081EF8-3843-1B68-4A36-C5AE37AEA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977" y="4268567"/>
            <a:ext cx="3359627" cy="240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9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D4CD-64FE-C98B-FAD6-6F2F390E3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DDDC2-D8E7-9351-598C-4916DE2A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8" y="194318"/>
            <a:ext cx="10515600" cy="1325563"/>
          </a:xfrm>
        </p:spPr>
        <p:txBody>
          <a:bodyPr/>
          <a:lstStyle/>
          <a:p>
            <a:r>
              <a:rPr lang="fr-FR" dirty="0"/>
              <a:t>Problème générique à plus de deux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DEBA6035-4C87-FAEF-6BDA-8D8915318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8773" y="1480623"/>
                <a:ext cx="10614454" cy="5183059"/>
              </a:xfrm>
            </p:spPr>
            <p:txBody>
              <a:bodyPr>
                <a:normAutofit/>
              </a:bodyPr>
              <a:lstStyle/>
              <a:p>
                <a:r>
                  <a:rPr lang="fr-FR" b="1" dirty="0"/>
                  <a:t>Variables </a:t>
                </a:r>
                <a:r>
                  <a:rPr lang="fr-FR" dirty="0"/>
                  <a:t>de décision </a:t>
                </a:r>
                <a:r>
                  <a:rPr lang="fr-FR" b="1" dirty="0"/>
                  <a:t>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fr-FR" b="1" dirty="0"/>
              </a:p>
              <a:p>
                <a:r>
                  <a:rPr lang="fr-FR" b="1" dirty="0"/>
                  <a:t>Fonction objectif </a:t>
                </a:r>
                <a:r>
                  <a:rPr lang="fr-FR" dirty="0"/>
                  <a:t>à maximiser</a:t>
                </a:r>
                <a:r>
                  <a:rPr lang="fr-FR" b="1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1" dirty="0"/>
              </a:p>
              <a:p>
                <a:r>
                  <a:rPr lang="fr-FR" b="1" dirty="0"/>
                  <a:t>Contraintes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 …≤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 …≤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 …≤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i="1" dirty="0">
                    <a:latin typeface="Cambria Math" panose="02040503050406030204" pitchFamily="18" charset="0"/>
                  </a:rPr>
                  <a:t>…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,…≥0</m:t>
                    </m:r>
                  </m:oMath>
                </a14:m>
                <a:r>
                  <a:rPr lang="fr-FR" dirty="0"/>
                  <a:t>	</a:t>
                </a:r>
                <a:endParaRPr lang="fr-FR" b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DEBA6035-4C87-FAEF-6BDA-8D8915318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773" y="1480623"/>
                <a:ext cx="10614454" cy="5183059"/>
              </a:xfrm>
              <a:blipFill>
                <a:blip r:embed="rId2"/>
                <a:stretch>
                  <a:fillRect l="-1033" t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9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7808E-7320-F98E-283C-9CE34079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2E3C821-75E0-4877-6573-25EB17BF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33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1ACCA-F003-A173-ADA0-D830FA183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1F3BF-863C-366D-777E-916D82C5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en forme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2597DE5C-CF9E-D0BF-4714-E74872DB4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943444"/>
                <a:ext cx="7573992" cy="4627294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Vecteur de variables : </a:t>
                </a:r>
                <a:br>
                  <a:rPr lang="fr-FR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fr-FR" b="0" dirty="0"/>
              </a:p>
              <a:p>
                <a:r>
                  <a:rPr lang="fr-FR" dirty="0"/>
                  <a:t>Vecteur de coefficients de la fonction objectif:</a:t>
                </a:r>
                <a:br>
                  <a:rPr lang="fr-FR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fr-FR" b="1" dirty="0"/>
              </a:p>
              <a:p>
                <a:r>
                  <a:rPr lang="fr-FR" dirty="0"/>
                  <a:t>Matrice de coefficients de contraintes : </a:t>
                </a:r>
                <a:br>
                  <a:rPr lang="fr-FR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Vecteur de bornes :</a:t>
                </a:r>
                <a:br>
                  <a:rPr lang="fr-FR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endParaRPr lang="fr-FR" b="1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2597DE5C-CF9E-D0BF-4714-E74872DB4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43444"/>
                <a:ext cx="7573992" cy="4627294"/>
              </a:xfrm>
              <a:blipFill>
                <a:blip r:embed="rId2"/>
                <a:stretch>
                  <a:fillRect l="-1449" t="-22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8367F2-02E0-44E8-5BF0-52F56F0EDC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3774" y="2314673"/>
                <a:ext cx="4123426" cy="30337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Fonction objectif</a:t>
                </a:r>
                <a:r>
                  <a:rPr lang="fr-FR" b="1" dirty="0"/>
                  <a:t> : </a:t>
                </a:r>
                <a:br>
                  <a:rPr lang="fr-FR" b="1" dirty="0"/>
                </a:b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fr-FR" b="1" dirty="0"/>
              </a:p>
              <a:p>
                <a:r>
                  <a:rPr lang="fr-FR" dirty="0"/>
                  <a:t>Contraintes 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fr-FR" b="1" dirty="0"/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8367F2-02E0-44E8-5BF0-52F56F0ED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774" y="2314673"/>
                <a:ext cx="4123426" cy="3033703"/>
              </a:xfrm>
              <a:prstGeom prst="rect">
                <a:avLst/>
              </a:prstGeom>
              <a:blipFill>
                <a:blip r:embed="rId3"/>
                <a:stretch>
                  <a:fillRect l="-2663" t="-3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08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78EAE3-D3E6-3AFB-6955-9BFA0152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8308"/>
            <a:ext cx="10515600" cy="1325563"/>
          </a:xfrm>
        </p:spPr>
        <p:txBody>
          <a:bodyPr/>
          <a:lstStyle/>
          <a:p>
            <a:r>
              <a:rPr lang="fr-FR" dirty="0"/>
              <a:t>Solution avec plus de deux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5757A-C5AB-0B4B-12E2-BA47D3914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91" y="835109"/>
            <a:ext cx="10515600" cy="2593891"/>
          </a:xfrm>
        </p:spPr>
        <p:txBody>
          <a:bodyPr/>
          <a:lstStyle/>
          <a:p>
            <a:r>
              <a:rPr lang="fr-FR" dirty="0"/>
              <a:t>La méthode graphique ne marche pas avec plus de 2 variables, parce que le système de coordonnées a seulement deux axes</a:t>
            </a:r>
          </a:p>
          <a:p>
            <a:r>
              <a:rPr lang="fr-FR" dirty="0"/>
              <a:t>Dans le cas de 3 variables, il existe une variante de la méthode graphique utilisant des intersections de « demi-espaces » dans un système de coordonnées tridimensionnel, mais ce n'est pas très pratique.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E077A6-52BF-8D40-C904-23960F80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99" y="3429000"/>
            <a:ext cx="4882807" cy="24882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F3B57C-61A2-CC72-AFA4-3B46514E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23" y="3429000"/>
            <a:ext cx="3855077" cy="2481088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5D17A38-118C-5911-F6E0-06032237899B}"/>
              </a:ext>
            </a:extLst>
          </p:cNvPr>
          <p:cNvSpPr txBox="1">
            <a:spLocks/>
          </p:cNvSpPr>
          <p:nvPr/>
        </p:nvSpPr>
        <p:spPr>
          <a:xfrm>
            <a:off x="348099" y="5917225"/>
            <a:ext cx="10515600" cy="833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Aujourd'hui on va apprendre une méthode de résoudre des problèmes à un nombre arbitraire de variables avec </a:t>
            </a:r>
            <a:r>
              <a:rPr lang="fr-FR" b="1" dirty="0"/>
              <a:t>Excel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88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39932-9637-F0E8-C899-F5CC678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Installer le complément "solveur" dans Excel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6DD55-5916-801A-95C8-94329D29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l’onglet </a:t>
            </a:r>
            <a:r>
              <a:rPr lang="fr-F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Fichier</a:t>
            </a: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puis sur </a:t>
            </a:r>
            <a:r>
              <a:rPr lang="fr-F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bas à gauche.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fenêtre qui apparait, sélectionnez le sous-menu </a:t>
            </a:r>
            <a:r>
              <a:rPr lang="fr-F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Compléments</a:t>
            </a: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liste déroulante </a:t>
            </a:r>
            <a:r>
              <a:rPr lang="fr-F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Gérer </a:t>
            </a: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tout en bas, sélectionnez </a:t>
            </a:r>
            <a:r>
              <a:rPr lang="fr-F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Complément Excel</a:t>
            </a: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cliquez sur </a:t>
            </a:r>
            <a:r>
              <a:rPr lang="fr-F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Atteindre</a:t>
            </a: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Cochez </a:t>
            </a:r>
            <a:r>
              <a:rPr lang="fr-F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Complément Solveur</a:t>
            </a: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appuyez sur </a:t>
            </a:r>
            <a:r>
              <a:rPr lang="fr-F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solveur apparaît dans l’onglet </a:t>
            </a:r>
            <a:r>
              <a:rPr lang="fr-F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Données </a:t>
            </a:r>
            <a:r>
              <a:rPr lang="fr-F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Solveur</a:t>
            </a:r>
            <a:r>
              <a:rPr lang="fr-FR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à la droite de la barre. 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3446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1924</TotalTime>
  <Words>526</Words>
  <Application>Microsoft Office PowerPoint</Application>
  <PresentationFormat>Grand écran</PresentationFormat>
  <Paragraphs>70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Optimisation Linéaire – Séance 2</vt:lpstr>
      <vt:lpstr>Rappel – Problème d'optimisation linéaire – Exemple</vt:lpstr>
      <vt:lpstr>Problème à deux variables – forme générique</vt:lpstr>
      <vt:lpstr>Solution graphique</vt:lpstr>
      <vt:lpstr>Problème générique à plus de deux variables</vt:lpstr>
      <vt:lpstr>Solutions</vt:lpstr>
      <vt:lpstr>Présentation en forme matricielle</vt:lpstr>
      <vt:lpstr>Solution avec plus de deux variables</vt:lpstr>
      <vt:lpstr>Installer le complément "solveur" dans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FREY</dc:creator>
  <cp:lastModifiedBy>Jonas FREY</cp:lastModifiedBy>
  <cp:revision>5</cp:revision>
  <dcterms:created xsi:type="dcterms:W3CDTF">2024-12-12T15:59:45Z</dcterms:created>
  <dcterms:modified xsi:type="dcterms:W3CDTF">2025-10-23T17:38:41Z</dcterms:modified>
</cp:coreProperties>
</file>