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2" r:id="rId7"/>
    <p:sldId id="265" r:id="rId8"/>
    <p:sldId id="266" r:id="rId9"/>
    <p:sldId id="267" r:id="rId10"/>
    <p:sldId id="268" r:id="rId11"/>
    <p:sldId id="273" r:id="rId12"/>
    <p:sldId id="269" r:id="rId13"/>
    <p:sldId id="270" r:id="rId14"/>
    <p:sldId id="271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30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230199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线条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线条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线条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标题文本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40177"/>
            <a:ext cx="10464800" cy="7398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线条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线条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线条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线条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图像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标题文本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3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文本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线条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线条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图像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标题文本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标题文本</a:t>
            </a:r>
          </a:p>
        </p:txBody>
      </p:sp>
      <p:sp>
        <p:nvSpPr>
          <p:cNvPr id="5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图像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1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正文级别 1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图像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图像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图像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线条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Yang FeiLong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Yang FeiLong</a:t>
            </a:r>
          </a:p>
        </p:txBody>
      </p:sp>
      <p:sp>
        <p:nvSpPr>
          <p:cNvPr id="134" name="投标文件检查工具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spcBef>
                <a:spcPts val="1500"/>
              </a:spcBef>
              <a:defRPr sz="6930"/>
            </a:lvl1pPr>
          </a:lstStyle>
          <a:p>
            <a:r>
              <a:rPr dirty="0" err="1" smtClean="0"/>
              <a:t>投标文件</a:t>
            </a:r>
            <a:r>
              <a:rPr lang="zh-CN" altLang="en-US" dirty="0"/>
              <a:t>制作</a:t>
            </a:r>
            <a:r>
              <a:rPr dirty="0" err="1" smtClean="0"/>
              <a:t>工具</a:t>
            </a:r>
            <a:endParaRPr dirty="0"/>
          </a:p>
        </p:txBody>
      </p:sp>
      <p:sp>
        <p:nvSpPr>
          <p:cNvPr id="135" name="设计方案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技术部分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jango"/>
          <p:cNvSpPr/>
          <p:nvPr/>
        </p:nvSpPr>
        <p:spPr>
          <a:xfrm>
            <a:off x="1460500" y="4661916"/>
            <a:ext cx="9087843" cy="2488280"/>
          </a:xfrm>
          <a:prstGeom prst="rect">
            <a:avLst/>
          </a:prstGeom>
          <a:gradFill>
            <a:gsLst>
              <a:gs pos="0">
                <a:schemeClr val="accent3">
                  <a:hueOff val="708446"/>
                  <a:satOff val="-4821"/>
                  <a:lumOff val="-14251"/>
                </a:schemeClr>
              </a:gs>
              <a:gs pos="100000">
                <a:schemeClr val="accent3">
                  <a:hueOff val="-72299"/>
                  <a:satOff val="19597"/>
                  <a:lumOff val="1123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/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r>
              <a:t>django</a:t>
            </a:r>
          </a:p>
        </p:txBody>
      </p:sp>
      <p:sp>
        <p:nvSpPr>
          <p:cNvPr id="171" name="总体设计-系统架构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r>
              <a:t>总体设计-系统架构图</a:t>
            </a:r>
          </a:p>
        </p:txBody>
      </p:sp>
      <p:sp>
        <p:nvSpPr>
          <p:cNvPr id="172" name="检查页面"/>
          <p:cNvSpPr/>
          <p:nvPr/>
        </p:nvSpPr>
        <p:spPr>
          <a:xfrm>
            <a:off x="1930399" y="3051894"/>
            <a:ext cx="2471590" cy="94962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zh-CN" altLang="en-US" sz="2400" dirty="0" smtClean="0"/>
              <a:t>制作投标</a:t>
            </a:r>
            <a:endParaRPr lang="en-US" altLang="zh-CN" sz="2400" dirty="0" smtClean="0"/>
          </a:p>
          <a:p>
            <a:r>
              <a:rPr lang="zh-CN" altLang="en-US" sz="2400" dirty="0" smtClean="0"/>
              <a:t>文件页面</a:t>
            </a:r>
            <a:endParaRPr sz="2400" dirty="0"/>
          </a:p>
        </p:txBody>
      </p:sp>
      <p:sp>
        <p:nvSpPr>
          <p:cNvPr id="173" name="template"/>
          <p:cNvSpPr/>
          <p:nvPr/>
        </p:nvSpPr>
        <p:spPr>
          <a:xfrm>
            <a:off x="1930400" y="5661063"/>
            <a:ext cx="2471589" cy="94962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template</a:t>
            </a:r>
          </a:p>
        </p:txBody>
      </p:sp>
      <p:sp>
        <p:nvSpPr>
          <p:cNvPr id="174" name="mysql"/>
          <p:cNvSpPr/>
          <p:nvPr/>
        </p:nvSpPr>
        <p:spPr>
          <a:xfrm>
            <a:off x="7162800" y="7708101"/>
            <a:ext cx="2471589" cy="94962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mysql</a:t>
            </a:r>
          </a:p>
        </p:txBody>
      </p:sp>
      <p:sp>
        <p:nvSpPr>
          <p:cNvPr id="175" name="文件系统"/>
          <p:cNvSpPr/>
          <p:nvPr/>
        </p:nvSpPr>
        <p:spPr>
          <a:xfrm>
            <a:off x="4533900" y="7708101"/>
            <a:ext cx="2471589" cy="94962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文件系统</a:t>
            </a:r>
          </a:p>
        </p:txBody>
      </p:sp>
      <p:sp>
        <p:nvSpPr>
          <p:cNvPr id="176" name="view"/>
          <p:cNvSpPr/>
          <p:nvPr/>
        </p:nvSpPr>
        <p:spPr>
          <a:xfrm>
            <a:off x="4533900" y="4764598"/>
            <a:ext cx="2471589" cy="8775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Word</a:t>
            </a:r>
            <a:r>
              <a:rPr lang="zh-CN" altLang="en-US" dirty="0" smtClean="0"/>
              <a:t>处理</a:t>
            </a:r>
            <a:endParaRPr dirty="0"/>
          </a:p>
        </p:txBody>
      </p:sp>
      <p:sp>
        <p:nvSpPr>
          <p:cNvPr id="177" name="model"/>
          <p:cNvSpPr/>
          <p:nvPr/>
        </p:nvSpPr>
        <p:spPr>
          <a:xfrm>
            <a:off x="7137400" y="5642402"/>
            <a:ext cx="2471589" cy="94962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model</a:t>
            </a:r>
          </a:p>
        </p:txBody>
      </p:sp>
      <p:sp>
        <p:nvSpPr>
          <p:cNvPr id="178" name="线条"/>
          <p:cNvSpPr/>
          <p:nvPr/>
        </p:nvSpPr>
        <p:spPr>
          <a:xfrm flipV="1">
            <a:off x="5681465" y="6738114"/>
            <a:ext cx="0" cy="57944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9" name="线条"/>
          <p:cNvSpPr/>
          <p:nvPr/>
        </p:nvSpPr>
        <p:spPr>
          <a:xfrm flipV="1">
            <a:off x="8373195" y="6674961"/>
            <a:ext cx="0" cy="642595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0" name="线条"/>
          <p:cNvSpPr/>
          <p:nvPr/>
        </p:nvSpPr>
        <p:spPr>
          <a:xfrm flipV="1">
            <a:off x="3166195" y="4074244"/>
            <a:ext cx="0" cy="1289206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1" name="提交和下载文件"/>
          <p:cNvSpPr txBox="1"/>
          <p:nvPr/>
        </p:nvSpPr>
        <p:spPr>
          <a:xfrm>
            <a:off x="2042244" y="2461344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提交和下载文件</a:t>
            </a:r>
            <a:endParaRPr dirty="0"/>
          </a:p>
        </p:txBody>
      </p:sp>
      <p:sp>
        <p:nvSpPr>
          <p:cNvPr id="182" name="保存上传的文件"/>
          <p:cNvSpPr txBox="1"/>
          <p:nvPr/>
        </p:nvSpPr>
        <p:spPr>
          <a:xfrm>
            <a:off x="4948957" y="8603362"/>
            <a:ext cx="164147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 smtClean="0"/>
              <a:t>保存上传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zh-CN" altLang="en-US" dirty="0" smtClean="0"/>
              <a:t>生成</a:t>
            </a:r>
            <a:r>
              <a:rPr dirty="0" err="1" smtClean="0"/>
              <a:t>的文件</a:t>
            </a:r>
            <a:endParaRPr dirty="0"/>
          </a:p>
        </p:txBody>
      </p:sp>
      <p:sp>
        <p:nvSpPr>
          <p:cNvPr id="183" name="存放配置信息"/>
          <p:cNvSpPr txBox="1"/>
          <p:nvPr/>
        </p:nvSpPr>
        <p:spPr>
          <a:xfrm>
            <a:off x="7401644" y="876364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存放配置信息</a:t>
            </a:r>
          </a:p>
        </p:txBody>
      </p:sp>
      <p:sp>
        <p:nvSpPr>
          <p:cNvPr id="184" name="统计信息"/>
          <p:cNvSpPr/>
          <p:nvPr/>
        </p:nvSpPr>
        <p:spPr>
          <a:xfrm>
            <a:off x="4533900" y="3051894"/>
            <a:ext cx="2471589" cy="94962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r>
              <a:rPr lang="zh-CN" altLang="en-US" sz="2400" dirty="0" smtClean="0"/>
              <a:t>修改模版</a:t>
            </a:r>
            <a:endParaRPr lang="en-US" altLang="zh-CN" sz="2400" dirty="0" smtClean="0"/>
          </a:p>
          <a:p>
            <a:r>
              <a:rPr lang="zh-CN" altLang="en-US" sz="2400" dirty="0" smtClean="0"/>
              <a:t>配置页面</a:t>
            </a:r>
            <a:endParaRPr sz="2400" dirty="0"/>
          </a:p>
        </p:txBody>
      </p:sp>
      <p:sp>
        <p:nvSpPr>
          <p:cNvPr id="185" name="线条"/>
          <p:cNvSpPr/>
          <p:nvPr/>
        </p:nvSpPr>
        <p:spPr>
          <a:xfrm>
            <a:off x="899417" y="4261210"/>
            <a:ext cx="1143845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6" name="线条"/>
          <p:cNvSpPr/>
          <p:nvPr/>
        </p:nvSpPr>
        <p:spPr>
          <a:xfrm>
            <a:off x="899417" y="7429148"/>
            <a:ext cx="1143845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7" name="展现层"/>
          <p:cNvSpPr txBox="1"/>
          <p:nvPr/>
        </p:nvSpPr>
        <p:spPr>
          <a:xfrm>
            <a:off x="11360149" y="3041650"/>
            <a:ext cx="1028701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展现层</a:t>
            </a:r>
          </a:p>
        </p:txBody>
      </p:sp>
      <p:sp>
        <p:nvSpPr>
          <p:cNvPr id="188" name="处理层"/>
          <p:cNvSpPr txBox="1"/>
          <p:nvPr/>
        </p:nvSpPr>
        <p:spPr>
          <a:xfrm>
            <a:off x="11360149" y="541655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处理层</a:t>
            </a:r>
          </a:p>
        </p:txBody>
      </p:sp>
      <p:sp>
        <p:nvSpPr>
          <p:cNvPr id="189" name="存储层"/>
          <p:cNvSpPr txBox="1"/>
          <p:nvPr/>
        </p:nvSpPr>
        <p:spPr>
          <a:xfrm>
            <a:off x="11360149" y="8183335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存储层</a:t>
            </a:r>
          </a:p>
        </p:txBody>
      </p:sp>
      <p:sp>
        <p:nvSpPr>
          <p:cNvPr id="190" name="线条"/>
          <p:cNvSpPr/>
          <p:nvPr/>
        </p:nvSpPr>
        <p:spPr>
          <a:xfrm flipV="1">
            <a:off x="3166194" y="4075518"/>
            <a:ext cx="2369165" cy="1455293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" name="view"/>
          <p:cNvSpPr/>
          <p:nvPr/>
        </p:nvSpPr>
        <p:spPr>
          <a:xfrm>
            <a:off x="4533900" y="5676900"/>
            <a:ext cx="2471589" cy="94962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dirty="0"/>
              <a:t>view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件系统"/>
          <p:cNvSpPr/>
          <p:nvPr/>
        </p:nvSpPr>
        <p:spPr>
          <a:xfrm>
            <a:off x="508000" y="3023119"/>
            <a:ext cx="2471589" cy="68938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Base.html</a:t>
            </a:r>
            <a:endParaRPr dirty="0"/>
          </a:p>
        </p:txBody>
      </p:sp>
      <p:sp>
        <p:nvSpPr>
          <p:cNvPr id="5" name="文件系统"/>
          <p:cNvSpPr/>
          <p:nvPr/>
        </p:nvSpPr>
        <p:spPr>
          <a:xfrm>
            <a:off x="4187371" y="3023119"/>
            <a:ext cx="2471589" cy="68938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login.html</a:t>
            </a:r>
            <a:endParaRPr dirty="0"/>
          </a:p>
        </p:txBody>
      </p:sp>
      <p:sp>
        <p:nvSpPr>
          <p:cNvPr id="6" name="文件系统"/>
          <p:cNvSpPr/>
          <p:nvPr/>
        </p:nvSpPr>
        <p:spPr>
          <a:xfrm>
            <a:off x="4187371" y="4081839"/>
            <a:ext cx="2471589" cy="68938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logout.html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1594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总体设计-数据库设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r>
              <a:t>总体设计-数据库设计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目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r>
              <a:t>目录</a:t>
            </a:r>
          </a:p>
        </p:txBody>
      </p:sp>
      <p:sp>
        <p:nvSpPr>
          <p:cNvPr id="195" name="需求分析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需求分析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总体设计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详细设计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25779">
              <a:spcBef>
                <a:spcPts val="1400"/>
              </a:spcBef>
              <a:defRPr sz="6300"/>
            </a:pPr>
            <a:endParaRPr/>
          </a:p>
        </p:txBody>
      </p:sp>
      <p:sp>
        <p:nvSpPr>
          <p:cNvPr id="198" name="正文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目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r>
              <a:t>目录</a:t>
            </a:r>
          </a:p>
        </p:txBody>
      </p:sp>
      <p:sp>
        <p:nvSpPr>
          <p:cNvPr id="138" name="需求分析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2600"/>
                </a:solidFill>
              </a:defRPr>
            </a:pPr>
            <a:r>
              <a:t>需求分析</a:t>
            </a:r>
          </a:p>
          <a:p>
            <a:r>
              <a:t>总体设计</a:t>
            </a:r>
          </a:p>
          <a:p>
            <a:r>
              <a:t>详细设计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总体方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r>
              <a:t>总体方案</a:t>
            </a:r>
          </a:p>
        </p:txBody>
      </p:sp>
      <p:sp>
        <p:nvSpPr>
          <p:cNvPr id="141" name="产品名称：投标文件检查工具（Checktools of Tender documents，简称CTD）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产品名称</a:t>
            </a:r>
            <a:r>
              <a:rPr dirty="0" smtClean="0"/>
              <a:t>：</a:t>
            </a:r>
            <a:r>
              <a:rPr lang="zh-CN" altLang="en-US" dirty="0" smtClean="0"/>
              <a:t>投标文件制作工具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技术部分</a:t>
            </a:r>
            <a:endParaRPr lang="en-US" altLang="zh-CN" dirty="0" smtClean="0"/>
          </a:p>
          <a:p>
            <a:r>
              <a:rPr dirty="0" smtClean="0"/>
              <a:t>B/</a:t>
            </a:r>
            <a:r>
              <a:rPr dirty="0" err="1" smtClean="0"/>
              <a:t>S</a:t>
            </a:r>
            <a:r>
              <a:rPr dirty="0" err="1"/>
              <a:t>模式</a:t>
            </a:r>
            <a:endParaRPr dirty="0"/>
          </a:p>
          <a:p>
            <a:r>
              <a:rPr lang="zh-CN" altLang="en-US" dirty="0"/>
              <a:t>上</a:t>
            </a:r>
            <a:r>
              <a:rPr lang="zh-CN" altLang="en-US" dirty="0" smtClean="0"/>
              <a:t>传招标文件（只针对中航技招标文件）</a:t>
            </a:r>
            <a:endParaRPr lang="en-US" altLang="zh-CN" dirty="0" smtClean="0"/>
          </a:p>
          <a:p>
            <a:r>
              <a:rPr lang="zh-CN" altLang="en-US" dirty="0"/>
              <a:t>上</a:t>
            </a:r>
            <a:r>
              <a:rPr lang="zh-CN" altLang="en-US" dirty="0" smtClean="0"/>
              <a:t>传设备配置清单</a:t>
            </a:r>
            <a:endParaRPr lang="en-US" altLang="zh-CN" dirty="0" smtClean="0"/>
          </a:p>
          <a:p>
            <a:r>
              <a:rPr lang="zh-CN" altLang="en-US" dirty="0" smtClean="0"/>
              <a:t>下载投标文件技术部分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需求分析-现状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r>
              <a:t>需求分析-现状</a:t>
            </a:r>
          </a:p>
        </p:txBody>
      </p:sp>
      <p:sp>
        <p:nvSpPr>
          <p:cNvPr id="144" name="投标文件检查花费太多的人工时间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投标文件技术部分一般有：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技术偏离表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投标货物说明一览表</a:t>
            </a:r>
            <a:endParaRPr lang="en-US" altLang="zh-CN" dirty="0" smtClean="0"/>
          </a:p>
          <a:p>
            <a:pPr lvl="1"/>
            <a:r>
              <a:rPr lang="zh-CN" altLang="en-US" dirty="0"/>
              <a:t>分项报价</a:t>
            </a:r>
            <a:r>
              <a:rPr lang="zh-CN" altLang="en-US" dirty="0" smtClean="0"/>
              <a:t>表（不填写价格）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需求分析-详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r>
              <a:t>需求分析-详细</a:t>
            </a:r>
          </a:p>
        </p:txBody>
      </p:sp>
      <p:sp>
        <p:nvSpPr>
          <p:cNvPr id="147" name="自动化的对投标文件进行全文类型的分析和检查，对投标文件进行标注，提高检查效率，不使用人工进行简单的全文检查。与人工检查结合，尽量减少投标文件出错的可能性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1104" indent="-451104" defTabSz="560831">
              <a:spcBef>
                <a:spcPts val="2300"/>
              </a:spcBef>
              <a:defRPr sz="3455"/>
            </a:pPr>
            <a:r>
              <a:rPr lang="zh-CN" altLang="en-US" dirty="0" smtClean="0"/>
              <a:t>技术偏离表：</a:t>
            </a:r>
            <a:endParaRPr lang="en-US" altLang="zh-CN" dirty="0" smtClean="0"/>
          </a:p>
          <a:p>
            <a:pPr marL="921004" lvl="1" indent="-451104" defTabSz="560831">
              <a:spcBef>
                <a:spcPts val="2300"/>
              </a:spcBef>
              <a:defRPr sz="3455"/>
            </a:pPr>
            <a:r>
              <a:rPr lang="zh-CN" altLang="en-US" dirty="0" smtClean="0"/>
              <a:t>貌似搞不定啊，后续再说吧</a:t>
            </a:r>
            <a:endParaRPr lang="en-US" altLang="zh-CN" dirty="0" smtClean="0"/>
          </a:p>
          <a:p>
            <a:pPr marL="451104" indent="-451104" defTabSz="560831">
              <a:spcBef>
                <a:spcPts val="2300"/>
              </a:spcBef>
              <a:defRPr sz="3455"/>
            </a:pPr>
            <a:r>
              <a:rPr lang="zh-CN" altLang="en-US" dirty="0"/>
              <a:t>分</a:t>
            </a:r>
            <a:r>
              <a:rPr lang="zh-CN" altLang="en-US" dirty="0" smtClean="0"/>
              <a:t>项报价表：可以</a:t>
            </a:r>
            <a:endParaRPr lang="en-US" altLang="zh-CN" dirty="0" smtClean="0"/>
          </a:p>
          <a:p>
            <a:pPr marL="451104" indent="-451104" defTabSz="560831">
              <a:spcBef>
                <a:spcPts val="2300"/>
              </a:spcBef>
              <a:defRPr sz="3455"/>
            </a:pPr>
            <a:r>
              <a:rPr lang="zh-CN" altLang="en-US" dirty="0" smtClean="0"/>
              <a:t>货物说明一览表：可以</a:t>
            </a:r>
            <a:endParaRPr lang="en-US" altLang="zh-CN" dirty="0" smtClean="0"/>
          </a:p>
          <a:p>
            <a:pPr marL="921004" lvl="1" indent="-451104" defTabSz="560831">
              <a:spcBef>
                <a:spcPts val="2300"/>
              </a:spcBef>
              <a:defRPr sz="3455"/>
            </a:pPr>
            <a:r>
              <a:rPr lang="zh-CN" altLang="en-US" dirty="0"/>
              <a:t>分项</a:t>
            </a:r>
            <a:r>
              <a:rPr lang="zh-CN" altLang="en-US" dirty="0" smtClean="0"/>
              <a:t>报价和货物说明均可以通过上传的配置清单进行填写</a:t>
            </a:r>
            <a:endParaRPr lang="en-US" altLang="zh-CN" dirty="0" smtClean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需求分析-详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r>
              <a:rPr dirty="0" err="1"/>
              <a:t>需求分析-详细</a:t>
            </a:r>
            <a:endParaRPr dirty="0"/>
          </a:p>
        </p:txBody>
      </p:sp>
      <p:sp>
        <p:nvSpPr>
          <p:cNvPr id="147" name="自动化的对投标文件进行全文类型的分析和检查，对投标文件进行标注，提高检查效率，不使用人工进行简单的全文检查。与人工检查结合，尽量减少投标文件出错的可能性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1104" indent="-451104" defTabSz="560831">
              <a:spcBef>
                <a:spcPts val="2300"/>
              </a:spcBef>
              <a:defRPr sz="3455"/>
            </a:pPr>
            <a:r>
              <a:rPr lang="zh-CN" altLang="en-US" dirty="0" smtClean="0"/>
              <a:t>技术方案，一般分成下面几个部分：</a:t>
            </a:r>
            <a:endParaRPr lang="en-US" altLang="zh-CN" dirty="0" smtClean="0"/>
          </a:p>
          <a:p>
            <a:pPr marL="921004" lvl="1" indent="-451104" defTabSz="560831">
              <a:spcBef>
                <a:spcPts val="2300"/>
              </a:spcBef>
              <a:defRPr sz="3455"/>
            </a:pPr>
            <a:r>
              <a:rPr lang="zh-CN" altLang="en-US" dirty="0" smtClean="0"/>
              <a:t>前言：</a:t>
            </a:r>
            <a:endParaRPr lang="en-US" altLang="zh-CN" dirty="0" smtClean="0"/>
          </a:p>
          <a:p>
            <a:pPr marL="921004" lvl="1" indent="-451104" defTabSz="560831">
              <a:spcBef>
                <a:spcPts val="2300"/>
              </a:spcBef>
              <a:defRPr sz="3455"/>
            </a:pPr>
            <a:r>
              <a:rPr lang="zh-CN" altLang="en-US" dirty="0" smtClean="0"/>
              <a:t>需求分析：</a:t>
            </a:r>
            <a:endParaRPr lang="en-US" altLang="zh-CN" dirty="0" smtClean="0"/>
          </a:p>
          <a:p>
            <a:pPr marL="921004" lvl="1" indent="-451104" defTabSz="560831">
              <a:spcBef>
                <a:spcPts val="2300"/>
              </a:spcBef>
              <a:defRPr sz="3455"/>
            </a:pPr>
            <a:r>
              <a:rPr lang="zh-CN" altLang="en-US" dirty="0" smtClean="0"/>
              <a:t>整体方案</a:t>
            </a:r>
            <a:endParaRPr lang="en-US" altLang="zh-CN" dirty="0" smtClean="0"/>
          </a:p>
          <a:p>
            <a:pPr marL="921004" lvl="1" indent="-451104" defTabSz="560831">
              <a:spcBef>
                <a:spcPts val="2300"/>
              </a:spcBef>
              <a:defRPr sz="3455"/>
            </a:pPr>
            <a:r>
              <a:rPr lang="zh-CN" altLang="en-US" dirty="0" smtClean="0"/>
              <a:t>项目实施</a:t>
            </a:r>
            <a:endParaRPr lang="en-US" altLang="zh-CN" dirty="0" smtClean="0"/>
          </a:p>
          <a:p>
            <a:pPr marL="921004" lvl="1" indent="-451104" defTabSz="560831">
              <a:spcBef>
                <a:spcPts val="2300"/>
              </a:spcBef>
              <a:defRPr sz="3455"/>
            </a:pPr>
            <a:r>
              <a:rPr lang="zh-CN" altLang="en-US" dirty="0" smtClean="0"/>
              <a:t>售后服务承诺</a:t>
            </a:r>
            <a:endParaRPr lang="en-US" altLang="zh-CN" dirty="0" smtClean="0"/>
          </a:p>
          <a:p>
            <a:pPr marL="921004" lvl="1" indent="-451104" defTabSz="560831">
              <a:spcBef>
                <a:spcPts val="2300"/>
              </a:spcBef>
              <a:defRPr sz="3455"/>
            </a:pPr>
            <a:r>
              <a:rPr lang="zh-CN" altLang="en-US" dirty="0" smtClean="0"/>
              <a:t>技术培训</a:t>
            </a:r>
            <a:endParaRPr lang="en-US" altLang="zh-CN" dirty="0" smtClean="0"/>
          </a:p>
          <a:p>
            <a:pPr marL="921004" lvl="1" indent="-451104" defTabSz="560831">
              <a:spcBef>
                <a:spcPts val="2300"/>
              </a:spcBef>
              <a:defRPr sz="3455"/>
            </a:pPr>
            <a:r>
              <a:rPr lang="zh-CN" altLang="en-US" dirty="0" smtClean="0"/>
              <a:t>产品说明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49582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目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r>
              <a:t>目录</a:t>
            </a:r>
          </a:p>
        </p:txBody>
      </p:sp>
      <p:sp>
        <p:nvSpPr>
          <p:cNvPr id="162" name="需求分析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需求分析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总体设计</a:t>
            </a:r>
          </a:p>
          <a:p>
            <a:r>
              <a:t>详细设计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总体设计-开发工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r>
              <a:t>总体设计-开发工具</a:t>
            </a:r>
          </a:p>
        </p:txBody>
      </p:sp>
      <p:sp>
        <p:nvSpPr>
          <p:cNvPr id="165" name="使用BS模式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使用BS模式</a:t>
            </a:r>
          </a:p>
          <a:p>
            <a:pPr lvl="1"/>
            <a:r>
              <a:t>python3：一种脚本语言，可快速开发web应用</a:t>
            </a:r>
          </a:p>
          <a:p>
            <a:pPr lvl="1"/>
            <a:r>
              <a:t>Django：python web开发框架</a:t>
            </a:r>
          </a:p>
          <a:p>
            <a:pPr lvl="1"/>
            <a:r>
              <a:t>python-docx：python处理word文档库</a:t>
            </a:r>
          </a:p>
          <a:p>
            <a:pPr lvl="1"/>
            <a:r>
              <a:t>mysql：开源数据库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总体设计-功能设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r>
              <a:t>总体设计-功能设计</a:t>
            </a:r>
          </a:p>
        </p:txBody>
      </p:sp>
      <p:sp>
        <p:nvSpPr>
          <p:cNvPr id="168" name="投标文件检查…"/>
          <p:cNvSpPr txBox="1">
            <a:spLocks noGrp="1"/>
          </p:cNvSpPr>
          <p:nvPr>
            <p:ph type="body" idx="1"/>
          </p:nvPr>
        </p:nvSpPr>
        <p:spPr>
          <a:xfrm>
            <a:off x="508000" y="2628899"/>
            <a:ext cx="11988800" cy="6307040"/>
          </a:xfrm>
          <a:prstGeom prst="rect">
            <a:avLst/>
          </a:prstGeom>
        </p:spPr>
        <p:txBody>
          <a:bodyPr/>
          <a:lstStyle/>
          <a:p>
            <a:r>
              <a:t>投标文件检查</a:t>
            </a:r>
          </a:p>
          <a:p>
            <a:pPr lvl="1"/>
            <a:r>
              <a:t>用户上传招标文件和需要检查的投标文件</a:t>
            </a:r>
          </a:p>
          <a:p>
            <a:pPr lvl="1"/>
            <a:r>
              <a:t>自定义检查的类型，选择需要检查的内容</a:t>
            </a:r>
          </a:p>
          <a:p>
            <a:pPr lvl="1"/>
            <a:r>
              <a:t>开始检查</a:t>
            </a:r>
          </a:p>
          <a:p>
            <a:pPr lvl="1"/>
            <a:r>
              <a:t>显示检查结果，并提供标注版投标文件的下载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219</Words>
  <Application>Microsoft Office PowerPoint</Application>
  <PresentationFormat>自定义</PresentationFormat>
  <Paragraphs>77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Bodoni SvtyTwo ITC TT-Book</vt:lpstr>
      <vt:lpstr>Helvetica Neue</vt:lpstr>
      <vt:lpstr>Palatino</vt:lpstr>
      <vt:lpstr>Zapf Dingbats</vt:lpstr>
      <vt:lpstr>Helvetica</vt:lpstr>
      <vt:lpstr>New_Template4</vt:lpstr>
      <vt:lpstr>投标文件制作工具</vt:lpstr>
      <vt:lpstr>目录</vt:lpstr>
      <vt:lpstr>总体方案</vt:lpstr>
      <vt:lpstr>需求分析-现状</vt:lpstr>
      <vt:lpstr>需求分析-详细</vt:lpstr>
      <vt:lpstr>需求分析-详细</vt:lpstr>
      <vt:lpstr>目录</vt:lpstr>
      <vt:lpstr>总体设计-开发工具</vt:lpstr>
      <vt:lpstr>总体设计-功能设计</vt:lpstr>
      <vt:lpstr>总体设计-系统架构图</vt:lpstr>
      <vt:lpstr>PowerPoint 演示文稿</vt:lpstr>
      <vt:lpstr>总体设计-数据库设计</vt:lpstr>
      <vt:lpstr>目录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投标文件制作工具</dc:title>
  <cp:lastModifiedBy>aaaa</cp:lastModifiedBy>
  <cp:revision>18</cp:revision>
  <dcterms:modified xsi:type="dcterms:W3CDTF">2017-07-30T06:50:41Z</dcterms:modified>
</cp:coreProperties>
</file>