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线条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线条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标题文本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18" name="正文级别 1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在此键入引文。”"/>
          <p:cNvSpPr txBox="1"/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线条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线条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图像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标题文本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33" name="正文级别 1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文本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线条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线条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图像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像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1" name="正文级别 1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文级别 1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图像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图像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图像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Yang FeiLo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Yang FeiLong</a:t>
            </a:r>
          </a:p>
        </p:txBody>
      </p:sp>
      <p:sp>
        <p:nvSpPr>
          <p:cNvPr id="134" name="投标文件检查工具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/>
            </a:lvl1pPr>
          </a:lstStyle>
          <a:p>
            <a:pPr/>
            <a:r>
              <a:t>投标文件检查工具</a:t>
            </a:r>
          </a:p>
        </p:txBody>
      </p:sp>
      <p:sp>
        <p:nvSpPr>
          <p:cNvPr id="135" name="设计方案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设计方案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目录</a:t>
            </a:r>
          </a:p>
        </p:txBody>
      </p:sp>
      <p:sp>
        <p:nvSpPr>
          <p:cNvPr id="162" name="需求分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需求分析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总体设计</a:t>
            </a:r>
          </a:p>
          <a:p>
            <a:pPr/>
            <a:r>
              <a:t>详细设计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总体设计-开发工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总体设计-开发工具</a:t>
            </a:r>
          </a:p>
        </p:txBody>
      </p:sp>
      <p:sp>
        <p:nvSpPr>
          <p:cNvPr id="165" name="使用BS模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使用BS模式</a:t>
            </a:r>
          </a:p>
          <a:p>
            <a:pPr lvl="1"/>
            <a:r>
              <a:t>python3：一种脚本语言，可快速开发web应用</a:t>
            </a:r>
          </a:p>
          <a:p>
            <a:pPr lvl="1"/>
            <a:r>
              <a:t>Django：python web开发框架</a:t>
            </a:r>
          </a:p>
          <a:p>
            <a:pPr lvl="1"/>
            <a:r>
              <a:t>python-docx：python处理word文档库</a:t>
            </a:r>
          </a:p>
          <a:p>
            <a:pPr lvl="1"/>
            <a:r>
              <a:t>mysql：开源数据库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总体设计-功能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总体设计-功能设计</a:t>
            </a:r>
          </a:p>
        </p:txBody>
      </p:sp>
      <p:sp>
        <p:nvSpPr>
          <p:cNvPr id="168" name="投标文件检查…"/>
          <p:cNvSpPr txBox="1"/>
          <p:nvPr>
            <p:ph type="body" idx="1"/>
          </p:nvPr>
        </p:nvSpPr>
        <p:spPr>
          <a:xfrm>
            <a:off x="508000" y="2628899"/>
            <a:ext cx="11988800" cy="6307040"/>
          </a:xfrm>
          <a:prstGeom prst="rect">
            <a:avLst/>
          </a:prstGeom>
        </p:spPr>
        <p:txBody>
          <a:bodyPr/>
          <a:lstStyle/>
          <a:p>
            <a:pPr/>
            <a:r>
              <a:t>投标文件检查</a:t>
            </a:r>
          </a:p>
          <a:p>
            <a:pPr lvl="1"/>
            <a:r>
              <a:t>用户上传招标文件和需要检查的投标文件</a:t>
            </a:r>
          </a:p>
          <a:p>
            <a:pPr lvl="1"/>
            <a:r>
              <a:t>自定义检查的类型，选择需要检查的内容</a:t>
            </a:r>
          </a:p>
          <a:p>
            <a:pPr lvl="1"/>
            <a:r>
              <a:t>开始检查</a:t>
            </a:r>
          </a:p>
          <a:p>
            <a:pPr lvl="1"/>
            <a:r>
              <a:t>显示检查结果，并提供标注版投标文件的下载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jango"/>
          <p:cNvSpPr/>
          <p:nvPr/>
        </p:nvSpPr>
        <p:spPr>
          <a:xfrm>
            <a:off x="1460500" y="4661916"/>
            <a:ext cx="9087843" cy="2096394"/>
          </a:xfrm>
          <a:prstGeom prst="rect">
            <a:avLst/>
          </a:prstGeom>
          <a:gradFill>
            <a:gsLst>
              <a:gs pos="0">
                <a:schemeClr val="accent3">
                  <a:hueOff val="708446"/>
                  <a:satOff val="-4821"/>
                  <a:lumOff val="-14251"/>
                </a:schemeClr>
              </a:gs>
              <a:gs pos="100000">
                <a:schemeClr val="accent3">
                  <a:hueOff val="-72299"/>
                  <a:satOff val="19597"/>
                  <a:lumOff val="1123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django</a:t>
            </a:r>
          </a:p>
        </p:txBody>
      </p:sp>
      <p:sp>
        <p:nvSpPr>
          <p:cNvPr id="171" name="总体设计-系统架构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总体设计-系统架构图</a:t>
            </a:r>
          </a:p>
        </p:txBody>
      </p:sp>
      <p:sp>
        <p:nvSpPr>
          <p:cNvPr id="172" name="检查页面"/>
          <p:cNvSpPr/>
          <p:nvPr/>
        </p:nvSpPr>
        <p:spPr>
          <a:xfrm>
            <a:off x="1930399" y="3051894"/>
            <a:ext cx="2471590" cy="9496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检查页面</a:t>
            </a:r>
          </a:p>
        </p:txBody>
      </p:sp>
      <p:sp>
        <p:nvSpPr>
          <p:cNvPr id="173" name="template"/>
          <p:cNvSpPr/>
          <p:nvPr/>
        </p:nvSpPr>
        <p:spPr>
          <a:xfrm>
            <a:off x="1930400" y="5157216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template</a:t>
            </a:r>
          </a:p>
        </p:txBody>
      </p:sp>
      <p:sp>
        <p:nvSpPr>
          <p:cNvPr id="174" name="mysql"/>
          <p:cNvSpPr/>
          <p:nvPr/>
        </p:nvSpPr>
        <p:spPr>
          <a:xfrm>
            <a:off x="7162800" y="7316216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175" name="文件系统"/>
          <p:cNvSpPr/>
          <p:nvPr/>
        </p:nvSpPr>
        <p:spPr>
          <a:xfrm>
            <a:off x="4533900" y="7316216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文件系统</a:t>
            </a:r>
          </a:p>
        </p:txBody>
      </p:sp>
      <p:sp>
        <p:nvSpPr>
          <p:cNvPr id="176" name="view"/>
          <p:cNvSpPr/>
          <p:nvPr/>
        </p:nvSpPr>
        <p:spPr>
          <a:xfrm>
            <a:off x="4533900" y="5157216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77" name="model"/>
          <p:cNvSpPr/>
          <p:nvPr/>
        </p:nvSpPr>
        <p:spPr>
          <a:xfrm>
            <a:off x="7137400" y="5157216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78" name="线条"/>
          <p:cNvSpPr/>
          <p:nvPr/>
        </p:nvSpPr>
        <p:spPr>
          <a:xfrm flipV="1">
            <a:off x="5681464" y="6105500"/>
            <a:ext cx="1" cy="121205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9" name="线条"/>
          <p:cNvSpPr/>
          <p:nvPr/>
        </p:nvSpPr>
        <p:spPr>
          <a:xfrm flipV="1">
            <a:off x="8373194" y="6105500"/>
            <a:ext cx="1" cy="121205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0" name="线条"/>
          <p:cNvSpPr/>
          <p:nvPr/>
        </p:nvSpPr>
        <p:spPr>
          <a:xfrm flipV="1">
            <a:off x="3166194" y="4074244"/>
            <a:ext cx="1" cy="1010246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" name="提交和下载文件"/>
          <p:cNvSpPr txBox="1"/>
          <p:nvPr/>
        </p:nvSpPr>
        <p:spPr>
          <a:xfrm>
            <a:off x="2042244" y="2461344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提交和下载文件</a:t>
            </a:r>
          </a:p>
        </p:txBody>
      </p:sp>
      <p:sp>
        <p:nvSpPr>
          <p:cNvPr id="182" name="保存上传的文件"/>
          <p:cNvSpPr txBox="1"/>
          <p:nvPr/>
        </p:nvSpPr>
        <p:spPr>
          <a:xfrm>
            <a:off x="4645744" y="8371755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保存上传的文件</a:t>
            </a:r>
          </a:p>
        </p:txBody>
      </p:sp>
      <p:sp>
        <p:nvSpPr>
          <p:cNvPr id="183" name="存放配置信息"/>
          <p:cNvSpPr txBox="1"/>
          <p:nvPr/>
        </p:nvSpPr>
        <p:spPr>
          <a:xfrm>
            <a:off x="7401644" y="8371755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存放配置信息</a:t>
            </a:r>
          </a:p>
        </p:txBody>
      </p:sp>
      <p:sp>
        <p:nvSpPr>
          <p:cNvPr id="184" name="统计信息"/>
          <p:cNvSpPr/>
          <p:nvPr/>
        </p:nvSpPr>
        <p:spPr>
          <a:xfrm>
            <a:off x="4533900" y="3051894"/>
            <a:ext cx="2471589" cy="9496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统计信息</a:t>
            </a:r>
          </a:p>
        </p:txBody>
      </p:sp>
      <p:sp>
        <p:nvSpPr>
          <p:cNvPr id="185" name="线条"/>
          <p:cNvSpPr/>
          <p:nvPr/>
        </p:nvSpPr>
        <p:spPr>
          <a:xfrm>
            <a:off x="899417" y="4261210"/>
            <a:ext cx="1143845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" name="线条"/>
          <p:cNvSpPr/>
          <p:nvPr/>
        </p:nvSpPr>
        <p:spPr>
          <a:xfrm>
            <a:off x="899417" y="7037263"/>
            <a:ext cx="1143845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" name="展现层"/>
          <p:cNvSpPr txBox="1"/>
          <p:nvPr/>
        </p:nvSpPr>
        <p:spPr>
          <a:xfrm>
            <a:off x="11360149" y="3041650"/>
            <a:ext cx="1028701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展现层</a:t>
            </a:r>
          </a:p>
        </p:txBody>
      </p:sp>
      <p:sp>
        <p:nvSpPr>
          <p:cNvPr id="188" name="处理层"/>
          <p:cNvSpPr txBox="1"/>
          <p:nvPr/>
        </p:nvSpPr>
        <p:spPr>
          <a:xfrm>
            <a:off x="11360149" y="54165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处理层</a:t>
            </a:r>
          </a:p>
        </p:txBody>
      </p:sp>
      <p:sp>
        <p:nvSpPr>
          <p:cNvPr id="189" name="存储层"/>
          <p:cNvSpPr txBox="1"/>
          <p:nvPr/>
        </p:nvSpPr>
        <p:spPr>
          <a:xfrm>
            <a:off x="11360149" y="77914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存储层</a:t>
            </a:r>
          </a:p>
        </p:txBody>
      </p:sp>
      <p:sp>
        <p:nvSpPr>
          <p:cNvPr id="190" name="线条"/>
          <p:cNvSpPr/>
          <p:nvPr/>
        </p:nvSpPr>
        <p:spPr>
          <a:xfrm flipV="1">
            <a:off x="3494261" y="4075519"/>
            <a:ext cx="2041098" cy="99804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总体设计-数据库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总体设计-数据库设计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目录</a:t>
            </a:r>
          </a:p>
        </p:txBody>
      </p:sp>
      <p:sp>
        <p:nvSpPr>
          <p:cNvPr id="195" name="需求分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需求分析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总体设计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详细设计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5779">
              <a:spcBef>
                <a:spcPts val="1400"/>
              </a:spcBef>
              <a:defRPr sz="6300"/>
            </a:pPr>
          </a:p>
        </p:txBody>
      </p:sp>
      <p:sp>
        <p:nvSpPr>
          <p:cNvPr id="198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目录</a:t>
            </a:r>
          </a:p>
        </p:txBody>
      </p:sp>
      <p:sp>
        <p:nvSpPr>
          <p:cNvPr id="138" name="需求分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600"/>
                </a:solidFill>
              </a:defRPr>
            </a:pPr>
            <a:r>
              <a:t>需求分析</a:t>
            </a:r>
          </a:p>
          <a:p>
            <a:pPr/>
            <a:r>
              <a:t>总体设计</a:t>
            </a:r>
          </a:p>
          <a:p>
            <a:pPr/>
            <a:r>
              <a:t>详细设计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总体方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总体方案</a:t>
            </a:r>
          </a:p>
        </p:txBody>
      </p:sp>
      <p:sp>
        <p:nvSpPr>
          <p:cNvPr id="141" name="产品名称：投标文件检查工具（Checktools of Tender documents，简称CTD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产品名称：投标文件检查工具（Checktools of Tender documents，简称CTD）</a:t>
            </a:r>
          </a:p>
          <a:p>
            <a:pPr/>
            <a:r>
              <a:t>B/S模式</a:t>
            </a:r>
          </a:p>
          <a:p>
            <a:pPr/>
            <a:r>
              <a:t>上传招标文件+投标文件</a:t>
            </a:r>
          </a:p>
          <a:p>
            <a:pPr/>
            <a:r>
              <a:t>显示投标文件存在（疑似）错误的地方</a:t>
            </a:r>
          </a:p>
          <a:p>
            <a:pPr/>
            <a:r>
              <a:t>可下载经过原文标注的投标文件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需求分析-现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需求分析-现状</a:t>
            </a:r>
          </a:p>
        </p:txBody>
      </p:sp>
      <p:sp>
        <p:nvSpPr>
          <p:cNvPr id="144" name="投标文件检查花费太多的人工时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投标文件检查花费太多的人工时间</a:t>
            </a:r>
          </a:p>
          <a:p>
            <a:pPr/>
            <a:r>
              <a:t>有时候没办法检查出问题</a:t>
            </a:r>
          </a:p>
          <a:p>
            <a:pPr/>
            <a:r>
              <a:t>大家对检查工作的重视也不太够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需求分析-详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需求分析-详细</a:t>
            </a:r>
          </a:p>
        </p:txBody>
      </p:sp>
      <p:sp>
        <p:nvSpPr>
          <p:cNvPr id="147" name="自动化的对投标文件进行全文类型的分析和检查，对投标文件进行标注，提高检查效率，不使用人工进行简单的全文检查。与人工检查结合，尽量减少投标文件出错的可能性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104" indent="-451104" defTabSz="560831">
              <a:spcBef>
                <a:spcPts val="2300"/>
              </a:spcBef>
              <a:defRPr sz="3455"/>
            </a:pPr>
            <a:r>
              <a:t>自动化的对投标文件进行全文类型的分析和检查，对投标文件进行标注，提高检查效率，不使用人工进行简单的全文检查。与人工检查结合，尽量减少投标文件出错的可能性。</a:t>
            </a:r>
          </a:p>
          <a:p>
            <a:pPr lvl="1" marL="902208" indent="-451104" defTabSz="560831">
              <a:spcBef>
                <a:spcPts val="2300"/>
              </a:spcBef>
              <a:defRPr sz="3455"/>
            </a:pPr>
            <a:r>
              <a:t>低级错误的检查</a:t>
            </a:r>
          </a:p>
          <a:p>
            <a:pPr lvl="1" marL="902208" indent="-451104" defTabSz="560831">
              <a:spcBef>
                <a:spcPts val="2300"/>
              </a:spcBef>
              <a:defRPr sz="3455"/>
            </a:pPr>
            <a:r>
              <a:t>文件格式的检查</a:t>
            </a:r>
          </a:p>
          <a:p>
            <a:pPr lvl="1" marL="902208" indent="-451104" defTabSz="560831">
              <a:spcBef>
                <a:spcPts val="2300"/>
              </a:spcBef>
              <a:defRPr sz="3455"/>
            </a:pPr>
            <a:r>
              <a:t>*错别字检查</a:t>
            </a:r>
          </a:p>
          <a:p>
            <a:pPr lvl="1" marL="902208" indent="-451104" defTabSz="560831">
              <a:spcBef>
                <a:spcPts val="2300"/>
              </a:spcBef>
              <a:defRPr sz="3455"/>
            </a:pPr>
            <a:r>
              <a:t>*投标价格检查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需求分析-低级错误检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需求分析-低级错误检查</a:t>
            </a:r>
          </a:p>
        </p:txBody>
      </p:sp>
      <p:sp>
        <p:nvSpPr>
          <p:cNvPr id="150" name="投标人名称出现错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投标人名称出现错误</a:t>
            </a:r>
          </a:p>
          <a:p>
            <a:pPr/>
            <a:r>
              <a:t>投标人名称简称写成其他公司名称</a:t>
            </a:r>
          </a:p>
          <a:p>
            <a:pPr/>
            <a:r>
              <a:t>招标编号错误</a:t>
            </a:r>
          </a:p>
          <a:p>
            <a:pPr/>
            <a:r>
              <a:t>投标设备名称出错</a:t>
            </a:r>
          </a:p>
          <a:p>
            <a:pPr/>
            <a:r>
              <a:t>投标项目名称出错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需求分析-投标文件格式检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需求分析-投标文件格式检查</a:t>
            </a:r>
          </a:p>
        </p:txBody>
      </p:sp>
      <p:sp>
        <p:nvSpPr>
          <p:cNvPr id="153" name="没有页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没有页码</a:t>
            </a:r>
          </a:p>
          <a:p>
            <a:pPr/>
            <a:r>
              <a:t>正文字体样式太多</a:t>
            </a:r>
          </a:p>
          <a:p>
            <a:pPr/>
            <a:r>
              <a:t>标题样式不统一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需求分析-错别字检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需求分析-错别字检查</a:t>
            </a:r>
          </a:p>
        </p:txBody>
      </p:sp>
      <p:sp>
        <p:nvSpPr>
          <p:cNvPr id="156" name="标注投标文件中的错别字（疑似）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标注投标文件中的错别字（疑似）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需求分析-投标价格检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需求分析-投标价格检查</a:t>
            </a:r>
          </a:p>
        </p:txBody>
      </p:sp>
      <p:sp>
        <p:nvSpPr>
          <p:cNvPr id="159" name="检查分项报价表、投标一览表、投标书中的价格是否一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检查分项报价表、投标一览表、投标书中的价格是否一致</a:t>
            </a:r>
          </a:p>
          <a:p>
            <a:pPr/>
            <a:r>
              <a:t>检查投标总价大小写是否正确</a:t>
            </a:r>
          </a:p>
          <a:p>
            <a:pPr/>
            <a:r>
              <a:t>检查分项报价表各分项总和是否与总价一致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