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iTwM1hj3E1jcqLsrjCcEsB0HuL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aveibeenpwned.com/PwnedWebsites" TargetMode="External"/><Relationship Id="rId3" Type="http://schemas.openxmlformats.org/officeDocument/2006/relationships/hyperlink" Target="https://www.csoonline.com/article/3139311/412-million-friendfinder-accounts-exposed-by-hackers.html" TargetMode="External"/><Relationship Id="rId4" Type="http://schemas.openxmlformats.org/officeDocument/2006/relationships/hyperlink" Target="https://www.washingtonpost.com/news/the-switch/wp/2016/11/14/adult-friendfinder-hit-with-one-of-the-biggest-data-breaches-ever-report-says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mputerworld.com/article/3141290/biggest-hack-of-2016-412-million-friendfinder-network-accounts-exposed.html" TargetMode="External"/><Relationship Id="rId3" Type="http://schemas.openxmlformats.org/officeDocument/2006/relationships/hyperlink" Target="https://www.idstrong.com/sentinel/adult-friend-finder-breach/" TargetMode="External"/><Relationship Id="rId4" Type="http://schemas.openxmlformats.org/officeDocument/2006/relationships/hyperlink" Target="https://www.theguardian.com/technology/2016/feb/28/what-happened-after-ashley-madison-was-hacked" TargetMode="External"/><Relationship Id="rId5" Type="http://schemas.openxmlformats.org/officeDocument/2006/relationships/hyperlink" Target="https://www.csoonline.com/article/2130877/the-biggest-data-breaches-of-the-21st-century.htm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u="sng">
                <a:solidFill>
                  <a:schemeClr val="hlink"/>
                </a:solidFill>
                <a:hlinkClick r:id="rId2"/>
              </a:rPr>
              <a:t>https://haveibeenpwned.com/PwnedWebsites</a:t>
            </a:r>
            <a:r>
              <a:rPr lang="de-DE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u="sng">
                <a:solidFill>
                  <a:schemeClr val="hlink"/>
                </a:solidFill>
                <a:hlinkClick r:id="rId3"/>
              </a:rPr>
              <a:t>https://www.csoonline.com/article/3139311/412-million-friendfinder-accounts-exposed-by-hackers.html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u="sng">
                <a:solidFill>
                  <a:schemeClr val="hlink"/>
                </a:solidFill>
                <a:hlinkClick r:id="rId4"/>
              </a:rPr>
              <a:t>https://www.washingtonpost.com/news/the-switch/wp/2016/11/14/adult-friendfinder-hit-with-one-of-the-biggest-data-breaches-ever-report-says/</a:t>
            </a:r>
            <a:r>
              <a:rPr lang="de-DE"/>
              <a:t> </a:t>
            </a:r>
            <a:endParaRPr/>
          </a:p>
        </p:txBody>
      </p:sp>
      <p:sp>
        <p:nvSpPr>
          <p:cNvPr id="231" name="Google Shape;23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2aa50f0e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2aa50f0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u="sng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https://www.computerworld.com/article/3141290/biggest-hack-of-2016-412-million-friendfinder-network-accounts-exposed.html</a:t>
            </a:r>
            <a:r>
              <a:rPr lang="de-DE">
                <a:solidFill>
                  <a:srgbClr val="0000FF"/>
                </a:solidFill>
              </a:rPr>
              <a:t>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https://www.idstrong.com/sentinel/adult-friend-finder-breach/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https://www.theguardian.com/technology/2016/feb/28/what-happened-after-ashley-madison-was-hacked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u="sng">
                <a:solidFill>
                  <a:schemeClr val="hlink"/>
                </a:solidFill>
                <a:hlinkClick r:id="rId5"/>
              </a:rPr>
              <a:t>https://www.csoonline.com/article/2130877/the-biggest-data-breaches-of-the-21st-century.html</a:t>
            </a:r>
            <a:r>
              <a:rPr lang="de-DE">
                <a:solidFill>
                  <a:srgbClr val="0000FF"/>
                </a:solidFill>
              </a:rPr>
              <a:t>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44" name="Google Shape;24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4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4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4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4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4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4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4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4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4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4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4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4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4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4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4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4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4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4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4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4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4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4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4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4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4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4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4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4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4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8" name="Google Shape;168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5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4" name="Google Shape;174;p15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8" name="Google Shape;178;p15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de-DE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de-DE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6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3" name="Google Shape;183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89" name="Google Shape;189;p17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0" name="Google Shape;190;p17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1" name="Google Shape;191;p17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2" name="Google Shape;192;p17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3" name="Google Shape;193;p17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4" name="Google Shape;194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8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8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1" name="Google Shape;201;p18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2" name="Google Shape;202;p18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3" name="Google Shape;203;p18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4" name="Google Shape;204;p18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18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6" name="Google Shape;206;p18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7" name="Google Shape;207;p18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8" name="Google Shape;208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9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14" name="Google Shape;214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0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0" name="Google Shape;220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8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29" name="Google Shape;129;p8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8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1" name="Google Shape;131;p8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2" name="Google Shape;132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1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7" name="Google Shape;147;p11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48" name="Google Shape;148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2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3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13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3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3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3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0;p3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;p3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3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3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3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3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3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" name="Google Shape;20;p3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1" name="Google Shape;21;p3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3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3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3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3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3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3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3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3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3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de-DE"/>
              <a:t>TEAM NEBULA</a:t>
            </a:r>
            <a:endParaRPr/>
          </a:p>
        </p:txBody>
      </p:sp>
      <p:sp>
        <p:nvSpPr>
          <p:cNvPr id="228" name="Google Shape;228;p1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de-DE"/>
              <a:t>NETWORK AND INFORMATION SECURITY MANAGEMENT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de-DE"/>
              <a:t>SEMINAR 5: DATA BREACH CASE STUDY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de-DE"/>
              <a:t>07/07/21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"/>
          <p:cNvSpPr txBox="1"/>
          <p:nvPr>
            <p:ph type="title"/>
          </p:nvPr>
        </p:nvSpPr>
        <p:spPr>
          <a:xfrm>
            <a:off x="1141413" y="618518"/>
            <a:ext cx="9905998" cy="645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Breach Checklist – Part 1</a:t>
            </a:r>
            <a:endParaRPr/>
          </a:p>
        </p:txBody>
      </p:sp>
      <p:sp>
        <p:nvSpPr>
          <p:cNvPr id="234" name="Google Shape;234;p2"/>
          <p:cNvSpPr txBox="1"/>
          <p:nvPr>
            <p:ph idx="1" type="body"/>
          </p:nvPr>
        </p:nvSpPr>
        <p:spPr>
          <a:xfrm>
            <a:off x="1141400" y="1325377"/>
            <a:ext cx="9906000" cy="5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sz="2000"/>
              <a:t>Case Study: Adult Friend Finder breach, 2016</a:t>
            </a:r>
            <a:endParaRPr sz="2000"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100"/>
              <a:t>What types of data were affected?</a:t>
            </a:r>
            <a:endParaRPr sz="2100"/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Char char="•"/>
            </a:pPr>
            <a:r>
              <a:rPr lang="de-DE" sz="1450"/>
              <a:t>Email addresses, passwords, spoken languages and usernames.</a:t>
            </a:r>
            <a:endParaRPr sz="1450"/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Char char="•"/>
            </a:pPr>
            <a:r>
              <a:rPr lang="de-DE" sz="1450"/>
              <a:t>Historic data up to 20 years old was included, including deleted accounts.</a:t>
            </a:r>
            <a:endParaRPr sz="145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100"/>
              <a:t>What happened?</a:t>
            </a:r>
            <a:endParaRPr sz="2100"/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Char char="•"/>
            </a:pPr>
            <a:r>
              <a:rPr lang="de-DE" sz="1450"/>
              <a:t>412 million accounts were impacted by the breach which was </a:t>
            </a:r>
            <a:r>
              <a:rPr lang="de-DE" sz="1450"/>
              <a:t>caused</a:t>
            </a:r>
            <a:r>
              <a:rPr lang="de-DE" sz="1450"/>
              <a:t> by an unpatched vulnerability which had recently been revealed (Local File Inclusion vulnerability).</a:t>
            </a:r>
            <a:endParaRPr sz="145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100"/>
              <a:t>Who was responsible?</a:t>
            </a:r>
            <a:endParaRPr sz="2100"/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Char char="•"/>
            </a:pPr>
            <a:r>
              <a:rPr lang="de-DE" sz="1450"/>
              <a:t>The responsible party has not been publicly identified but the breach was discovered by a security researcher by the name of ‘Revolver’.</a:t>
            </a:r>
            <a:endParaRPr sz="145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100"/>
              <a:t>Were any escalation(s) stopped - how?</a:t>
            </a:r>
            <a:endParaRPr sz="2100"/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Char char="•"/>
            </a:pPr>
            <a:r>
              <a:rPr lang="de-DE" sz="1450"/>
              <a:t>Six databases containing the majority of account data were compromised so it is likely that lateral movement and escalation had already been achieved.</a:t>
            </a:r>
            <a:endParaRPr sz="14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2aa50f0ee_1_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e2aa50f0ee_1_0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ge2aa50f0ee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1141413" y="618518"/>
            <a:ext cx="9905998" cy="645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Breach Checklist – Part 2</a:t>
            </a:r>
            <a:endParaRPr/>
          </a:p>
        </p:txBody>
      </p:sp>
      <p:sp>
        <p:nvSpPr>
          <p:cNvPr id="247" name="Google Shape;247;p21"/>
          <p:cNvSpPr txBox="1"/>
          <p:nvPr>
            <p:ph idx="1" type="body"/>
          </p:nvPr>
        </p:nvSpPr>
        <p:spPr>
          <a:xfrm>
            <a:off x="1141400" y="1335652"/>
            <a:ext cx="9906000" cy="51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sz="2100"/>
              <a:t>Case Study: Adult Friend Finder breach, 2016</a:t>
            </a:r>
            <a:endParaRPr sz="2100"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100"/>
              <a:t>Was the Business Continuity Plan instigated?</a:t>
            </a:r>
            <a:endParaRPr sz="2100"/>
          </a:p>
          <a:p>
            <a:pPr indent="-3228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4"/>
              <a:buChar char="•"/>
            </a:pPr>
            <a:r>
              <a:rPr lang="de-DE" sz="1483"/>
              <a:t>This has not been publicly shared.</a:t>
            </a:r>
            <a:endParaRPr sz="1483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3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100"/>
              <a:t>Was the ICO notified?</a:t>
            </a:r>
            <a:endParaRPr sz="21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de-DE" sz="1500"/>
              <a:t>As this was pre-GDPR, the ICO would not have been informed of the breach as this was not a requirement.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100"/>
              <a:t>Were affected individuals notified?</a:t>
            </a:r>
            <a:endParaRPr sz="21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de-DE" sz="1500"/>
              <a:t>AFF released a statement saying they were communicating with impacted account holders.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100"/>
              <a:t>What were the social, legal and ethical implications of the decisions made?</a:t>
            </a:r>
            <a:endParaRPr sz="2100"/>
          </a:p>
          <a:p>
            <a:pPr indent="-3233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92"/>
              <a:buChar char="•"/>
            </a:pPr>
            <a:r>
              <a:rPr lang="de-DE" sz="1491"/>
              <a:t>Sensitive data, including sexual orientation, with a potential for grave consequences on the data subject were released. Whilst there is no comment on the direct impact this breach had on data subjects, the Ashley Madison breach a year earlier revealed similar sensitive data and led to “resignations, divorces and suicides” (The Guardian, 2016).</a:t>
            </a:r>
            <a:endParaRPr sz="1491"/>
          </a:p>
          <a:p>
            <a:pPr indent="0" lvl="0" marL="85725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Recommendations</a:t>
            </a:r>
            <a:endParaRPr/>
          </a:p>
        </p:txBody>
      </p:sp>
      <p:sp>
        <p:nvSpPr>
          <p:cNvPr id="253" name="Google Shape;253;p22"/>
          <p:cNvSpPr txBox="1"/>
          <p:nvPr>
            <p:ph idx="1" type="body"/>
          </p:nvPr>
        </p:nvSpPr>
        <p:spPr>
          <a:xfrm>
            <a:off x="1141400" y="1860600"/>
            <a:ext cx="9906000" cy="45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de-DE" sz="2100"/>
              <a:t>Encrypt data at rest using suitably strong algorithms (keys should be hardware secure)</a:t>
            </a:r>
            <a:endParaRPr sz="2100"/>
          </a:p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de-DE" sz="2100"/>
              <a:t>Hash and salt passwords to store them securely</a:t>
            </a:r>
            <a:endParaRPr sz="2100"/>
          </a:p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de-DE" sz="2100"/>
              <a:t>Implement suitable patching policy to ensure patches are rolled out without any delay</a:t>
            </a:r>
            <a:endParaRPr sz="2100"/>
          </a:p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de-DE" sz="2100"/>
              <a:t>Get IDS &amp; IPS</a:t>
            </a:r>
            <a:endParaRPr sz="2100"/>
          </a:p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de-DE" sz="2100"/>
              <a:t>Improve firewall (firewall with proxy, that can drop SQLi even in encrypted packets)</a:t>
            </a:r>
            <a:endParaRPr sz="2100"/>
          </a:p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de-DE" sz="2100"/>
              <a:t>Conduct regular penetration tests as well as employing suitable security testing, e.g. SAST &amp; DAST, as part of the software development lifecycle (SDLC)</a:t>
            </a:r>
            <a:endParaRPr sz="2100"/>
          </a:p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de-DE" sz="2100"/>
              <a:t>Segregate network to prevent lateral movement and consider a zero trust approach to protect sensitive personal data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2021-05-11T14:49:17Z</dcterms:created>
  <dc:creator>Freya Basey</dc:creator>
</cp:coreProperties>
</file>