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jCvnpJ3ZawsgYvjvo6b7Jj729n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2aa50f0e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e2aa50f0e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5afff31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5afff311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4"/>
          <p:cNvGrpSpPr/>
          <p:nvPr/>
        </p:nvGrpSpPr>
        <p:grpSpPr>
          <a:xfrm>
            <a:off x="0" y="0"/>
            <a:ext cx="2305051" cy="6858001"/>
            <a:chOff x="0" y="0"/>
            <a:chExt cx="2305051" cy="6858001"/>
          </a:xfrm>
        </p:grpSpPr>
        <p:sp>
          <p:nvSpPr>
            <p:cNvPr id="55" name="Google Shape;55;p4"/>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4"/>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65" name="Shape 165"/>
        <p:cNvGrpSpPr/>
        <p:nvPr/>
      </p:nvGrpSpPr>
      <p:grpSpPr>
        <a:xfrm>
          <a:off x="0" y="0"/>
          <a:ext cx="0" cy="0"/>
          <a:chOff x="0" y="0"/>
          <a:chExt cx="0" cy="0"/>
        </a:xfrm>
      </p:grpSpPr>
      <p:sp>
        <p:nvSpPr>
          <p:cNvPr id="166" name="Google Shape;166;p1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8" name="Google Shape;168;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1" name="Shape 171"/>
        <p:cNvGrpSpPr/>
        <p:nvPr/>
      </p:nvGrpSpPr>
      <p:grpSpPr>
        <a:xfrm>
          <a:off x="0" y="0"/>
          <a:ext cx="0" cy="0"/>
          <a:chOff x="0" y="0"/>
          <a:chExt cx="0" cy="0"/>
        </a:xfrm>
      </p:grpSpPr>
      <p:sp>
        <p:nvSpPr>
          <p:cNvPr id="172" name="Google Shape;172;p1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4" name="Google Shape;174;p1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
        <p:nvSpPr>
          <p:cNvPr id="178" name="Google Shape;178;p1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de-DE"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79" name="Google Shape;179;p1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de-DE"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0" name="Shape 180"/>
        <p:cNvGrpSpPr/>
        <p:nvPr/>
      </p:nvGrpSpPr>
      <p:grpSpPr>
        <a:xfrm>
          <a:off x="0" y="0"/>
          <a:ext cx="0" cy="0"/>
          <a:chOff x="0" y="0"/>
          <a:chExt cx="0" cy="0"/>
        </a:xfrm>
      </p:grpSpPr>
      <p:sp>
        <p:nvSpPr>
          <p:cNvPr id="181" name="Google Shape;181;p1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3" name="Google Shape;183;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86" name="Shape 186"/>
        <p:cNvGrpSpPr/>
        <p:nvPr/>
      </p:nvGrpSpPr>
      <p:grpSpPr>
        <a:xfrm>
          <a:off x="0" y="0"/>
          <a:ext cx="0" cy="0"/>
          <a:chOff x="0" y="0"/>
          <a:chExt cx="0" cy="0"/>
        </a:xfrm>
      </p:grpSpPr>
      <p:sp>
        <p:nvSpPr>
          <p:cNvPr id="187" name="Google Shape;187;p1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1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89" name="Google Shape;189;p1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0" name="Google Shape;190;p1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1" name="Google Shape;191;p1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2" name="Google Shape;192;p1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3" name="Google Shape;193;p1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4" name="Google Shape;194;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97" name="Shape 197"/>
        <p:cNvGrpSpPr/>
        <p:nvPr/>
      </p:nvGrpSpPr>
      <p:grpSpPr>
        <a:xfrm>
          <a:off x="0" y="0"/>
          <a:ext cx="0" cy="0"/>
          <a:chOff x="0" y="0"/>
          <a:chExt cx="0" cy="0"/>
        </a:xfrm>
      </p:grpSpPr>
      <p:sp>
        <p:nvSpPr>
          <p:cNvPr id="198" name="Google Shape;198;p1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1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8"/>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1" name="Google Shape;201;p1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2" name="Google Shape;202;p1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3" name="Google Shape;203;p18"/>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4" name="Google Shape;204;p1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1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6" name="Google Shape;206;p18"/>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7" name="Google Shape;207;p1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8" name="Google Shape;208;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1" name="Shape 211"/>
        <p:cNvGrpSpPr/>
        <p:nvPr/>
      </p:nvGrpSpPr>
      <p:grpSpPr>
        <a:xfrm>
          <a:off x="0" y="0"/>
          <a:ext cx="0" cy="0"/>
          <a:chOff x="0" y="0"/>
          <a:chExt cx="0" cy="0"/>
        </a:xfrm>
      </p:grpSpPr>
      <p:sp>
        <p:nvSpPr>
          <p:cNvPr id="212" name="Google Shape;212;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1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14" name="Google Shape;214;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7" name="Shape 217"/>
        <p:cNvGrpSpPr/>
        <p:nvPr/>
      </p:nvGrpSpPr>
      <p:grpSpPr>
        <a:xfrm>
          <a:off x="0" y="0"/>
          <a:ext cx="0" cy="0"/>
          <a:chOff x="0" y="0"/>
          <a:chExt cx="0" cy="0"/>
        </a:xfrm>
      </p:grpSpPr>
      <p:sp>
        <p:nvSpPr>
          <p:cNvPr id="218" name="Google Shape;218;p2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20"/>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0" name="Google Shape;220;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29" name="Google Shape;129;p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1" name="Google Shape;131;p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2" name="Google Shape;132;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4" name="Shape 144"/>
        <p:cNvGrpSpPr/>
        <p:nvPr/>
      </p:nvGrpSpPr>
      <p:grpSpPr>
        <a:xfrm>
          <a:off x="0" y="0"/>
          <a:ext cx="0" cy="0"/>
          <a:chOff x="0" y="0"/>
          <a:chExt cx="0" cy="0"/>
        </a:xfrm>
      </p:grpSpPr>
      <p:sp>
        <p:nvSpPr>
          <p:cNvPr id="145" name="Google Shape;145;p1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7" name="Google Shape;147;p1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48" name="Google Shape;148;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1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2"/>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54" name="Google Shape;154;p1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58" name="Shape 158"/>
        <p:cNvGrpSpPr/>
        <p:nvPr/>
      </p:nvGrpSpPr>
      <p:grpSpPr>
        <a:xfrm>
          <a:off x="0" y="0"/>
          <a:ext cx="0" cy="0"/>
          <a:chOff x="0" y="0"/>
          <a:chExt cx="0" cy="0"/>
        </a:xfrm>
      </p:grpSpPr>
      <p:sp>
        <p:nvSpPr>
          <p:cNvPr id="159" name="Google Shape;159;p1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3"/>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1.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3"/>
          <p:cNvGrpSpPr/>
          <p:nvPr/>
        </p:nvGrpSpPr>
        <p:grpSpPr>
          <a:xfrm>
            <a:off x="-14288" y="0"/>
            <a:ext cx="12053888" cy="6858001"/>
            <a:chOff x="-14288" y="0"/>
            <a:chExt cx="12053888" cy="6858001"/>
          </a:xfrm>
        </p:grpSpPr>
        <p:grpSp>
          <p:nvGrpSpPr>
            <p:cNvPr id="8" name="Google Shape;8;p3"/>
            <p:cNvGrpSpPr/>
            <p:nvPr/>
          </p:nvGrpSpPr>
          <p:grpSpPr>
            <a:xfrm>
              <a:off x="-14288" y="0"/>
              <a:ext cx="1220788" cy="6858001"/>
              <a:chOff x="-14288" y="0"/>
              <a:chExt cx="1220788" cy="6858001"/>
            </a:xfrm>
          </p:grpSpPr>
          <p:sp>
            <p:nvSpPr>
              <p:cNvPr id="9" name="Google Shape;9;p3"/>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3"/>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sm" w="sm" type="none"/>
                <a:tailEnd len="sm" w="sm" type="none"/>
              </a:ln>
            </p:spPr>
          </p:cxnSp>
          <p:sp>
            <p:nvSpPr>
              <p:cNvPr id="21" name="Google Shape;21;p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3"/>
            <p:cNvGrpSpPr/>
            <p:nvPr/>
          </p:nvGrpSpPr>
          <p:grpSpPr>
            <a:xfrm>
              <a:off x="11364912" y="0"/>
              <a:ext cx="674688" cy="6848476"/>
              <a:chOff x="11364912" y="0"/>
              <a:chExt cx="674688" cy="6848476"/>
            </a:xfrm>
          </p:grpSpPr>
          <p:sp>
            <p:nvSpPr>
              <p:cNvPr id="37" name="Google Shape;37;p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 name="Google Shape;47;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de-DE"/>
              <a:t>TEAM NEBULA</a:t>
            </a:r>
            <a:endParaRPr/>
          </a:p>
        </p:txBody>
      </p:sp>
      <p:sp>
        <p:nvSpPr>
          <p:cNvPr id="228" name="Google Shape;228;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de-DE"/>
              <a:t>NETWORK AND INFORMATION SECURITY MANAGEMENT</a:t>
            </a:r>
            <a:endParaRPr/>
          </a:p>
          <a:p>
            <a:pPr indent="0" lvl="0" marL="0" rtl="0" algn="l">
              <a:lnSpc>
                <a:spcPct val="120000"/>
              </a:lnSpc>
              <a:spcBef>
                <a:spcPts val="1000"/>
              </a:spcBef>
              <a:spcAft>
                <a:spcPts val="0"/>
              </a:spcAft>
              <a:buClr>
                <a:schemeClr val="lt2"/>
              </a:buClr>
              <a:buSzPts val="2500"/>
              <a:buNone/>
            </a:pPr>
            <a:r>
              <a:rPr lang="de-DE"/>
              <a:t>SEMINAR 6: DEBATE</a:t>
            </a:r>
            <a:endParaRPr/>
          </a:p>
          <a:p>
            <a:pPr indent="0" lvl="0" marL="0" rtl="0" algn="l">
              <a:lnSpc>
                <a:spcPct val="120000"/>
              </a:lnSpc>
              <a:spcBef>
                <a:spcPts val="1000"/>
              </a:spcBef>
              <a:spcAft>
                <a:spcPts val="0"/>
              </a:spcAft>
              <a:buClr>
                <a:schemeClr val="lt2"/>
              </a:buClr>
              <a:buSzPts val="2500"/>
              <a:buNone/>
            </a:pPr>
            <a:r>
              <a:rPr lang="de-DE"/>
              <a:t>21/07/21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
          <p:cNvSpPr txBox="1"/>
          <p:nvPr>
            <p:ph type="title"/>
          </p:nvPr>
        </p:nvSpPr>
        <p:spPr>
          <a:xfrm>
            <a:off x="1143001" y="2783797"/>
            <a:ext cx="9905998" cy="64520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55555"/>
              <a:buNone/>
            </a:pPr>
            <a:r>
              <a:rPr lang="de-DE"/>
              <a:t>It is our belief that the future of the Internet is based on the MobilityFirst 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e2aa50f0ee_1_0"/>
          <p:cNvSpPr txBox="1"/>
          <p:nvPr>
            <p:ph idx="1" type="body"/>
          </p:nvPr>
        </p:nvSpPr>
        <p:spPr>
          <a:xfrm>
            <a:off x="1143000" y="785049"/>
            <a:ext cx="9906000" cy="5341500"/>
          </a:xfrm>
          <a:prstGeom prst="rect">
            <a:avLst/>
          </a:prstGeom>
          <a:noFill/>
          <a:ln>
            <a:noFill/>
          </a:ln>
        </p:spPr>
        <p:txBody>
          <a:bodyPr anchorCtr="0" anchor="t" bIns="45700" lIns="91425" spcFirstLastPara="1" rIns="91425" wrap="square" tIns="45700">
            <a:noAutofit/>
          </a:bodyPr>
          <a:lstStyle/>
          <a:p>
            <a:pPr indent="0" lvl="0" marL="139700" rtl="0" algn="l">
              <a:lnSpc>
                <a:spcPct val="115000"/>
              </a:lnSpc>
              <a:spcBef>
                <a:spcPts val="0"/>
              </a:spcBef>
              <a:spcAft>
                <a:spcPts val="0"/>
              </a:spcAft>
              <a:buSzPts val="1400"/>
              <a:buNone/>
            </a:pPr>
            <a:r>
              <a:rPr lang="de-DE" sz="2800"/>
              <a:t>Freya: Flexibility to move seamlessly between internet access points, including WiFi and mobile networks.</a:t>
            </a:r>
            <a:endParaRPr/>
          </a:p>
          <a:p>
            <a:pPr indent="0" lvl="0" marL="139700" rtl="0" algn="l">
              <a:lnSpc>
                <a:spcPct val="115000"/>
              </a:lnSpc>
              <a:spcBef>
                <a:spcPts val="0"/>
              </a:spcBef>
              <a:spcAft>
                <a:spcPts val="0"/>
              </a:spcAft>
              <a:buSzPts val="1400"/>
              <a:buNone/>
            </a:pPr>
            <a:r>
              <a:t/>
            </a:r>
            <a:endParaRPr sz="2800"/>
          </a:p>
          <a:p>
            <a:pPr indent="0" lvl="0" marL="139700" rtl="0" algn="l">
              <a:lnSpc>
                <a:spcPct val="115000"/>
              </a:lnSpc>
              <a:spcBef>
                <a:spcPts val="0"/>
              </a:spcBef>
              <a:spcAft>
                <a:spcPts val="0"/>
              </a:spcAft>
              <a:buSzPts val="1400"/>
              <a:buNone/>
            </a:pPr>
            <a:r>
              <a:rPr lang="de-DE" sz="2800"/>
              <a:t>Charlotte: Improved security e.g. higher privacy protection, it was designed with trustworthiness in mind and network validation of sources of content to mitigate DDoS attacks.</a:t>
            </a:r>
            <a:endParaRPr/>
          </a:p>
          <a:p>
            <a:pPr indent="0" lvl="0" marL="139700" rtl="0" algn="l">
              <a:lnSpc>
                <a:spcPct val="115000"/>
              </a:lnSpc>
              <a:spcBef>
                <a:spcPts val="0"/>
              </a:spcBef>
              <a:spcAft>
                <a:spcPts val="0"/>
              </a:spcAft>
              <a:buSzPts val="1400"/>
              <a:buNone/>
            </a:pPr>
            <a:r>
              <a:t/>
            </a:r>
            <a:endParaRPr sz="2800"/>
          </a:p>
          <a:p>
            <a:pPr indent="0" lvl="0" marL="139700" rtl="0" algn="l">
              <a:lnSpc>
                <a:spcPct val="115000"/>
              </a:lnSpc>
              <a:spcBef>
                <a:spcPts val="0"/>
              </a:spcBef>
              <a:spcAft>
                <a:spcPts val="0"/>
              </a:spcAft>
              <a:buSzPts val="1400"/>
              <a:buNone/>
            </a:pPr>
            <a:r>
              <a:rPr lang="de-DE" sz="2800"/>
              <a:t>Dinko: The Internet of the future is inherently mobile and social in nature. MobilityFirst can better accommodate mobile entities on the Internet in a scalable, trustworthy, and useable manner.</a:t>
            </a:r>
            <a:endParaRPr/>
          </a:p>
          <a:p>
            <a:pPr indent="0" lvl="0" marL="139700" rtl="0" algn="l">
              <a:lnSpc>
                <a:spcPct val="115000"/>
              </a:lnSpc>
              <a:spcBef>
                <a:spcPts val="0"/>
              </a:spcBef>
              <a:spcAft>
                <a:spcPts val="0"/>
              </a:spcAft>
              <a:buSzPts val="1400"/>
              <a:buNone/>
            </a:pPr>
            <a:r>
              <a:t/>
            </a:r>
            <a:endParaRPr sz="14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e5afff3112_0_0"/>
          <p:cNvSpPr txBox="1"/>
          <p:nvPr>
            <p:ph idx="1" type="body"/>
          </p:nvPr>
        </p:nvSpPr>
        <p:spPr>
          <a:xfrm>
            <a:off x="1143000" y="785049"/>
            <a:ext cx="9906000" cy="5341500"/>
          </a:xfrm>
          <a:prstGeom prst="rect">
            <a:avLst/>
          </a:prstGeom>
          <a:noFill/>
          <a:ln>
            <a:noFill/>
          </a:ln>
        </p:spPr>
        <p:txBody>
          <a:bodyPr anchorCtr="0" anchor="t" bIns="45700" lIns="91425" spcFirstLastPara="1" rIns="91425" wrap="square" tIns="45700">
            <a:noAutofit/>
          </a:bodyPr>
          <a:lstStyle/>
          <a:p>
            <a:pPr indent="0" lvl="0" marL="139700" rtl="0" algn="l">
              <a:lnSpc>
                <a:spcPct val="115000"/>
              </a:lnSpc>
              <a:spcBef>
                <a:spcPts val="0"/>
              </a:spcBef>
              <a:spcAft>
                <a:spcPts val="0"/>
              </a:spcAft>
              <a:buSzPts val="1400"/>
              <a:buNone/>
            </a:pPr>
            <a:r>
              <a:rPr lang="de-DE" sz="2800"/>
              <a:t>Craig: GNRS Global Name Resolution Service. Gives the ability to allocate a unique </a:t>
            </a:r>
            <a:r>
              <a:rPr lang="de-DE" sz="2800"/>
              <a:t>identifier</a:t>
            </a:r>
            <a:r>
              <a:rPr lang="de-DE" sz="2800"/>
              <a:t> not only to devices but to </a:t>
            </a:r>
            <a:r>
              <a:rPr lang="de-DE" sz="2800"/>
              <a:t>content. Enabling not only the </a:t>
            </a:r>
            <a:r>
              <a:rPr lang="de-DE" sz="2800"/>
              <a:t>movement </a:t>
            </a:r>
            <a:r>
              <a:rPr lang="de-DE" sz="2800"/>
              <a:t>seamlessly</a:t>
            </a:r>
            <a:r>
              <a:rPr lang="de-DE" sz="2800"/>
              <a:t> from between network components but also content flow provided in a secure seamless manner as well </a:t>
            </a:r>
            <a:endParaRPr/>
          </a:p>
          <a:p>
            <a:pPr indent="0" lvl="0" marL="139700" rtl="0" algn="l">
              <a:lnSpc>
                <a:spcPct val="115000"/>
              </a:lnSpc>
              <a:spcBef>
                <a:spcPts val="0"/>
              </a:spcBef>
              <a:spcAft>
                <a:spcPts val="0"/>
              </a:spcAft>
              <a:buSzPts val="1400"/>
              <a:buNone/>
            </a:pPr>
            <a:r>
              <a:t/>
            </a:r>
            <a:endParaRPr sz="2800"/>
          </a:p>
          <a:p>
            <a:pPr indent="0" lvl="0" marL="139700" rtl="0" algn="l">
              <a:lnSpc>
                <a:spcPct val="115000"/>
              </a:lnSpc>
              <a:spcBef>
                <a:spcPts val="0"/>
              </a:spcBef>
              <a:spcAft>
                <a:spcPts val="0"/>
              </a:spcAft>
              <a:buSzPts val="1400"/>
              <a:buNone/>
            </a:pPr>
            <a:r>
              <a:rPr lang="de-DE" sz="2800"/>
              <a:t>Jan: the number of interconnected devices will continue to grow and those devices are very likely mobile due to developing technology (small, powerful and cheap batteries, chips etc.) Redesigning the internet based on this inevitable trend seems smart.</a:t>
            </a:r>
            <a:endParaRPr/>
          </a:p>
          <a:p>
            <a:pPr indent="0" lvl="0" marL="139700" rtl="0" algn="l">
              <a:lnSpc>
                <a:spcPct val="115000"/>
              </a:lnSpc>
              <a:spcBef>
                <a:spcPts val="0"/>
              </a:spcBef>
              <a:spcAft>
                <a:spcPts val="0"/>
              </a:spcAft>
              <a:buSzPts val="1400"/>
              <a:buNone/>
            </a:pPr>
            <a:r>
              <a:t/>
            </a:r>
            <a:endParaRPr sz="14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2021-05-11T14:49:17Z</dcterms:created>
  <dc:creator>Freya Basey</dc:creator>
</cp:coreProperties>
</file>