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LOrCLPYK2kOUo8OGvJbKxmO+4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682D54-2321-40AE-983D-43A023AA8DC7}">
  <a:tblStyle styleId="{F0682D54-2321-40AE-983D-43A023AA8DC7}" styleName="Table_0">
    <a:wholeTbl>
      <a:tcTxStyle b="off" i="off">
        <a:font>
          <a:latin typeface="Tw Cen MT"/>
          <a:ea typeface="Tw Cen MT"/>
          <a:cs typeface="Tw Cen MT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6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dn-cybersecurity.att.com/docs/DREAD_scoring_templat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GB"/>
              <a:t>TEAM NEBULA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NETWORK AND INFORMATION SECURITY MANAGEMENT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SEMINAR 1: STRIDE AND DREAD TOOLS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12/05/21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210488" y="134994"/>
            <a:ext cx="9906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KEY THREATS &amp; ANALYSIS</a:t>
            </a:r>
            <a:endParaRPr/>
          </a:p>
        </p:txBody>
      </p:sp>
      <p:graphicFrame>
        <p:nvGraphicFramePr>
          <p:cNvPr id="241" name="Google Shape;241;p2"/>
          <p:cNvGraphicFramePr/>
          <p:nvPr/>
        </p:nvGraphicFramePr>
        <p:xfrm>
          <a:off x="1141388" y="775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{F0682D54-2321-40AE-983D-43A023AA8DC7}</a:tableStyleId>
              </a:tblPr>
              <a:tblGrid>
                <a:gridCol w="1218800"/>
                <a:gridCol w="5089750"/>
                <a:gridCol w="2062050"/>
                <a:gridCol w="1483650"/>
              </a:tblGrid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Threat No.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Threat Description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STRIDE Categories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DREAD Score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Confidential information compromised over unencrypted connections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S, T, 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32.75 (High)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Denial of service attack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S, R, 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29.5 (High)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Brute force attack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S, T, R, I, D, 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29.25 (High)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2" name="Google Shape;242;p2"/>
          <p:cNvGraphicFramePr/>
          <p:nvPr/>
        </p:nvGraphicFramePr>
        <p:xfrm>
          <a:off x="6836275" y="30675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{F0682D54-2321-40AE-983D-43A023AA8DC7}</a:tableStyleId>
              </a:tblPr>
              <a:tblGrid>
                <a:gridCol w="1407500"/>
                <a:gridCol w="716800"/>
                <a:gridCol w="622925"/>
                <a:gridCol w="513200"/>
                <a:gridCol w="512700"/>
                <a:gridCol w="689300"/>
              </a:tblGrid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Scores (Threat 2)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DREAD 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Charlotte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Craig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Freya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Dinko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Average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Damage Potential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8.5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Reproducibility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5.75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Exploitability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Affected Users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4.25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Discoverability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3" name="Google Shape;243;p2"/>
          <p:cNvGraphicFramePr/>
          <p:nvPr/>
        </p:nvGraphicFramePr>
        <p:xfrm>
          <a:off x="3575856" y="4994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{F0682D54-2321-40AE-983D-43A023AA8DC7}</a:tableStyleId>
              </a:tblPr>
              <a:tblGrid>
                <a:gridCol w="1407500"/>
                <a:gridCol w="716800"/>
                <a:gridCol w="622925"/>
                <a:gridCol w="513200"/>
                <a:gridCol w="512700"/>
                <a:gridCol w="689300"/>
              </a:tblGrid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Scores (Threat 3)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DREAD 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Charlotte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Craig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Freya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Dinko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Average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Damage Potential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Reproducibility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7.5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Exploitability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Affected Users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4.5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Discoverability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3.25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4" name="Google Shape;244;p2"/>
          <p:cNvGraphicFramePr/>
          <p:nvPr/>
        </p:nvGraphicFramePr>
        <p:xfrm>
          <a:off x="756563" y="3136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{F0682D54-2321-40AE-983D-43A023AA8DC7}</a:tableStyleId>
              </a:tblPr>
              <a:tblGrid>
                <a:gridCol w="1407500"/>
                <a:gridCol w="716800"/>
                <a:gridCol w="622925"/>
                <a:gridCol w="513200"/>
                <a:gridCol w="512700"/>
                <a:gridCol w="689300"/>
              </a:tblGrid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Scores (Threat 1)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DREAD 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Charlotte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Craig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Freya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Dinko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Average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Damage Potential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Reproducibility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4.5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Exploitability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Affected Users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7.5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Discoverability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6.75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/>
          <p:nvPr>
            <p:ph type="title"/>
          </p:nvPr>
        </p:nvSpPr>
        <p:spPr>
          <a:xfrm>
            <a:off x="1141413" y="618518"/>
            <a:ext cx="9905998" cy="65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RECOMMENDED MITIGATIONS</a:t>
            </a:r>
            <a:endParaRPr/>
          </a:p>
        </p:txBody>
      </p:sp>
      <p:graphicFrame>
        <p:nvGraphicFramePr>
          <p:cNvPr id="250" name="Google Shape;250;p3"/>
          <p:cNvGraphicFramePr/>
          <p:nvPr/>
        </p:nvGraphicFramePr>
        <p:xfrm>
          <a:off x="1141412" y="15123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{F0682D54-2321-40AE-983D-43A023AA8DC7}</a:tableStyleId>
              </a:tblPr>
              <a:tblGrid>
                <a:gridCol w="877500"/>
                <a:gridCol w="3467500"/>
                <a:gridCol w="1669400"/>
                <a:gridCol w="3864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Priority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Recommendation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Threat(s) Addressed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Potential Challenges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Logging &amp; Monitoring (IDPS)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1, 2, 3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Resourcing requirements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-GB" sz="1400"/>
                        <a:t>Alert fatigue from false positives and requirement for tuning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Implement cyber incident management process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1, 2, 3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Reporting GDPR incidents within 72 hours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User Education and Awareness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1, 2, 3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Human error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Changing behaviours can take effort and time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Incident reporting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Encrypted end-to-end connections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Performance impacts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Expertise required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Two-Factor Authentication (2FA)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Usability and performance impacts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Software or hardware implementation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Account lockout after 3 unsuccessful attempts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Managing the unlocking of large amounts of accounts.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Generic ‘Wrong Username/Password’ error message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N/A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1" name="Google Shape;251;p3"/>
          <p:cNvSpPr txBox="1"/>
          <p:nvPr>
            <p:ph idx="1" type="body"/>
          </p:nvPr>
        </p:nvSpPr>
        <p:spPr>
          <a:xfrm>
            <a:off x="1248650" y="6000751"/>
            <a:ext cx="8885251" cy="425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GB" sz="1400"/>
              <a:t>NOTE: All mitigations subject to appropriate cost/benefit analysis.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>
            <p:ph type="title"/>
          </p:nvPr>
        </p:nvSpPr>
        <p:spPr>
          <a:xfrm>
            <a:off x="1141413" y="618518"/>
            <a:ext cx="9905998" cy="734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57" name="Google Shape;257;p4"/>
          <p:cNvSpPr txBox="1"/>
          <p:nvPr>
            <p:ph idx="1" type="body"/>
          </p:nvPr>
        </p:nvSpPr>
        <p:spPr>
          <a:xfrm>
            <a:off x="1141412" y="1428750"/>
            <a:ext cx="9905999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1600"/>
              <a:t>Glisson, W., Andel, T., Mcdonald, J., Jacobs, M., Campbell, M. &amp; Mayr, J. (2015) ‘Compromising a Medical Mannequin’, 21st Americas Conference on Information Systems. Fajardo, Puerto Rico, 13-15 August.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1600"/>
              <a:t>ATT (N.D.) DREAD Scoring Template. Available from: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https://cdn-cybersecurity.att.com/docs/DREAD_scoring_template.pdf</a:t>
            </a:r>
            <a:r>
              <a:rPr lang="en-GB" sz="1600"/>
              <a:t> [Accessed 11 May 2021]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2021-05-11T14:49:17Z</dcterms:created>
  <dc:creator>Freya Basey</dc:creator>
</cp:coreProperties>
</file>