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j0K6kCjhGxceOrPsvlOh6rmlkF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2" name="Google Shape;23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df7622d6a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df7622d6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df7622d6a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ddf7622d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Google Shape;53;p4"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4"/>
          <p:cNvGrpSpPr/>
          <p:nvPr/>
        </p:nvGrpSpPr>
        <p:grpSpPr>
          <a:xfrm>
            <a:off x="0" y="0"/>
            <a:ext cx="2305051" cy="6858001"/>
            <a:chOff x="0" y="0"/>
            <a:chExt cx="2305051" cy="6858001"/>
          </a:xfrm>
        </p:grpSpPr>
        <p:sp>
          <p:nvSpPr>
            <p:cNvPr id="55" name="Google Shape;55;p4"/>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4"/>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1" name="Google Shape;61;p4"/>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2" name="Google Shape;62;p4"/>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4"/>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4" name="Google Shape;64;p4"/>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5" name="Google Shape;65;p4"/>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4"/>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68" name="Google Shape;68;p4"/>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4"/>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0" name="Google Shape;70;p4"/>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3" name="Google Shape;73;p4"/>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4"/>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4"/>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76" name="Google Shape;76;p4"/>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4"/>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78" name="Google Shape;78;p4"/>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4"/>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0" name="Google Shape;80;p4"/>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4"/>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2" name="Google Shape;82;p4"/>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4"/>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4"/>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86" name="Google Shape;86;p4"/>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87" name="Google Shape;87;p4"/>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89" name="Google Shape;89;p4"/>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0" name="Google Shape;90;p4"/>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4"/>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2" name="Google Shape;92;p4"/>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4"/>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4" name="Google Shape;94;p4"/>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4"/>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4"/>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97" name="Google Shape;97;p4"/>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99" name="Google Shape;99;p4"/>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2" name="Google Shape;102;p4"/>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3" name="Google Shape;103;p4"/>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06" name="Google Shape;106;p4"/>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08" name="Google Shape;108;p4"/>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9" name="Google Shape;109;p4"/>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4"/>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1" name="Google Shape;111;p4"/>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4"/>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13"/>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13"/>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8" name="Google Shape;168;p13"/>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9" name="Google Shape;169;p1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1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1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Google Shape;173;p14"/>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14"/>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5" name="Google Shape;175;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Google Shape;179;p15"/>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15"/>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1" name="Google Shape;181;p15"/>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2" name="Google Shape;182;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de-DE"/>
              <a:t>‹#›</a:t>
            </a:fld>
            <a:endParaRPr/>
          </a:p>
        </p:txBody>
      </p:sp>
      <p:sp>
        <p:nvSpPr>
          <p:cNvPr id="185" name="Google Shape;185;p15"/>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Twentieth Century"/>
              <a:buNone/>
            </a:pPr>
            <a:r>
              <a:rPr lang="de-DE" sz="8000" b="0" i="0" u="none" strike="noStrike" cap="none">
                <a:solidFill>
                  <a:schemeClr val="lt1"/>
                </a:solidFill>
                <a:latin typeface="Twentieth Century"/>
                <a:ea typeface="Twentieth Century"/>
                <a:cs typeface="Twentieth Century"/>
                <a:sym typeface="Twentieth Century"/>
              </a:rPr>
              <a:t>“</a:t>
            </a:r>
            <a:endParaRPr sz="1400" b="0" i="0" u="none" strike="noStrike" cap="none">
              <a:solidFill>
                <a:srgbClr val="000000"/>
              </a:solidFill>
              <a:latin typeface="Arial"/>
              <a:ea typeface="Arial"/>
              <a:cs typeface="Arial"/>
              <a:sym typeface="Arial"/>
            </a:endParaRPr>
          </a:p>
        </p:txBody>
      </p:sp>
      <p:sp>
        <p:nvSpPr>
          <p:cNvPr id="186" name="Google Shape;186;p15"/>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Twentieth Century"/>
              <a:buNone/>
            </a:pPr>
            <a:r>
              <a:rPr lang="de-DE" sz="8000" b="0" i="0" u="none" strike="noStrike" cap="none">
                <a:solidFill>
                  <a:schemeClr val="lt1"/>
                </a:solidFill>
                <a:latin typeface="Twentieth Century"/>
                <a:ea typeface="Twentieth Century"/>
                <a:cs typeface="Twentieth Century"/>
                <a:sym typeface="Twentieth Century"/>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Google Shape;188;p16"/>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16"/>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0" name="Google Shape;190;p1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1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1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Google Shape;194;p17"/>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17"/>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6" name="Google Shape;196;p17"/>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7" name="Google Shape;197;p17"/>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8" name="Google Shape;198;p17"/>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9" name="Google Shape;199;p17"/>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17"/>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Google Shape;205;p18"/>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18"/>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7" name="Google Shape;207;p18"/>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08" name="Google Shape;208;p18"/>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9" name="Google Shape;209;p18"/>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0" name="Google Shape;210;p18"/>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1" name="Google Shape;211;p18"/>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2" name="Google Shape;212;p18"/>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3" name="Google Shape;213;p18"/>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4" name="Google Shape;214;p18"/>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5" name="Google Shape;215;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6" name="Google Shape;216;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1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19"/>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1" name="Google Shape;221;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20"/>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20"/>
          <p:cNvSpPr txBox="1">
            <a:spLocks noGrp="1"/>
          </p:cNvSpPr>
          <p:nvPr>
            <p:ph type="body" idx="1"/>
          </p:nvPr>
        </p:nvSpPr>
        <p:spPr>
          <a:xfrm rot="5400000">
            <a:off x="2424904"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7" name="Google Shape;227;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8" name="Google Shape;228;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9" name="Google Shape;229;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5"/>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17" name="Google Shape;117;p5"/>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18" name="Google Shape;118;p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6"/>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4" name="Google Shape;124;p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7"/>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30" name="Google Shape;130;p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Google Shape;134;p8"/>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8"/>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6" name="Google Shape;136;p8"/>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7" name="Google Shape;137;p8"/>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8" name="Google Shape;138;p8"/>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9" name="Google Shape;139;p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1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1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1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11"/>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11"/>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4" name="Google Shape;154;p11"/>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5" name="Google Shape;155;p1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1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1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12"/>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3500"/>
              <a:buFont typeface="Arial"/>
              <a:buNone/>
              <a:defRPr sz="28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3000"/>
              <a:buFont typeface="Arial"/>
              <a:buNone/>
              <a:defRPr sz="2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1" name="Google Shape;161;p12"/>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2" name="Google Shape;162;p1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1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1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3"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7" name="Google Shape;7;p3"/>
          <p:cNvGrpSpPr/>
          <p:nvPr/>
        </p:nvGrpSpPr>
        <p:grpSpPr>
          <a:xfrm>
            <a:off x="-14288" y="0"/>
            <a:ext cx="12053888" cy="6858001"/>
            <a:chOff x="-14288" y="0"/>
            <a:chExt cx="12053888" cy="6858001"/>
          </a:xfrm>
        </p:grpSpPr>
        <p:grpSp>
          <p:nvGrpSpPr>
            <p:cNvPr id="8" name="Google Shape;8;p3"/>
            <p:cNvGrpSpPr/>
            <p:nvPr/>
          </p:nvGrpSpPr>
          <p:grpSpPr>
            <a:xfrm>
              <a:off x="-14288" y="0"/>
              <a:ext cx="1220788" cy="6858001"/>
              <a:chOff x="-14288" y="0"/>
              <a:chExt cx="1220788" cy="6858001"/>
            </a:xfrm>
          </p:grpSpPr>
          <p:sp>
            <p:nvSpPr>
              <p:cNvPr id="9" name="Google Shape;9;p3"/>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3"/>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3"/>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3"/>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3" name="Google Shape;13;p3"/>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5" name="Google Shape;15;p3"/>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16" name="Google Shape;16;p3"/>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19" name="Google Shape;19;p3"/>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 name="Google Shape;20;p3"/>
              <p:cNvCxnSpPr/>
              <p:nvPr/>
            </p:nvCxnSpPr>
            <p:spPr>
              <a:xfrm>
                <a:off x="-4763" y="9525"/>
                <a:ext cx="0" cy="0"/>
              </a:xfrm>
              <a:prstGeom prst="straightConnector1">
                <a:avLst/>
              </a:prstGeom>
              <a:gradFill>
                <a:gsLst>
                  <a:gs pos="0">
                    <a:schemeClr val="lt2"/>
                  </a:gs>
                  <a:gs pos="100000">
                    <a:srgbClr val="3B4B54"/>
                  </a:gs>
                </a:gsLst>
                <a:lin ang="5400000" scaled="0"/>
              </a:gradFill>
              <a:ln w="9525" cap="flat" cmpd="sng">
                <a:solidFill>
                  <a:srgbClr val="FFFFFF"/>
                </a:solidFill>
                <a:prstDash val="solid"/>
                <a:miter lim="800000"/>
                <a:headEnd type="none" w="sm" len="sm"/>
                <a:tailEnd type="none" w="sm" len="sm"/>
              </a:ln>
            </p:spPr>
          </p:cxnSp>
          <p:sp>
            <p:nvSpPr>
              <p:cNvPr id="21" name="Google Shape;21;p3"/>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2" name="Google Shape;22;p3"/>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3" name="Google Shape;23;p3"/>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4" name="Google Shape;24;p3"/>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27" name="Google Shape;27;p3"/>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29" name="Google Shape;29;p3"/>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1" name="Google Shape;31;p3"/>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2" name="Google Shape;32;p3"/>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3"/>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5" name="Google Shape;35;p3"/>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 name="Google Shape;36;p3"/>
            <p:cNvGrpSpPr/>
            <p:nvPr/>
          </p:nvGrpSpPr>
          <p:grpSpPr>
            <a:xfrm>
              <a:off x="11364912" y="0"/>
              <a:ext cx="674688" cy="6848476"/>
              <a:chOff x="11364912" y="0"/>
              <a:chExt cx="674688" cy="6848476"/>
            </a:xfrm>
          </p:grpSpPr>
          <p:sp>
            <p:nvSpPr>
              <p:cNvPr id="37" name="Google Shape;37;p3"/>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38" name="Google Shape;38;p3"/>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3"/>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1" name="Google Shape;41;p3"/>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3"/>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3" name="Google Shape;43;p3"/>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3"/>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5" name="Google Shape;45;p3"/>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7" name="Google Shape;47;p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8" name="Google Shape;48;p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49" name="Google Shape;49;p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0" name="Google Shape;50;p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1" name="Google Shape;51;p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de-DE"/>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800"/>
              <a:buFont typeface="Twentieth Century"/>
              <a:buNone/>
            </a:pPr>
            <a:r>
              <a:rPr lang="de-DE"/>
              <a:t>TEAM NEBULA</a:t>
            </a:r>
            <a:endParaRPr/>
          </a:p>
        </p:txBody>
      </p:sp>
      <p:sp>
        <p:nvSpPr>
          <p:cNvPr id="235" name="Google Shape;235;p1"/>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2"/>
              </a:buClr>
              <a:buSzPts val="2500"/>
              <a:buNone/>
            </a:pPr>
            <a:r>
              <a:rPr lang="de-DE"/>
              <a:t>NETWORK AND INFORMATION SECURITY MANAGEMENT</a:t>
            </a:r>
            <a:endParaRPr/>
          </a:p>
          <a:p>
            <a:pPr marL="0" lvl="0" indent="0" algn="l" rtl="0">
              <a:lnSpc>
                <a:spcPct val="120000"/>
              </a:lnSpc>
              <a:spcBef>
                <a:spcPts val="1000"/>
              </a:spcBef>
              <a:spcAft>
                <a:spcPts val="0"/>
              </a:spcAft>
              <a:buClr>
                <a:schemeClr val="lt2"/>
              </a:buClr>
              <a:buSzPts val="2500"/>
              <a:buNone/>
            </a:pPr>
            <a:r>
              <a:rPr lang="de-DE"/>
              <a:t>SEMINAR 4: SECURITY STANDARDS</a:t>
            </a:r>
            <a:endParaRPr/>
          </a:p>
          <a:p>
            <a:pPr marL="0" lvl="0" indent="0" algn="l" rtl="0">
              <a:lnSpc>
                <a:spcPct val="120000"/>
              </a:lnSpc>
              <a:spcBef>
                <a:spcPts val="1000"/>
              </a:spcBef>
              <a:spcAft>
                <a:spcPts val="0"/>
              </a:spcAft>
              <a:buClr>
                <a:schemeClr val="lt2"/>
              </a:buClr>
              <a:buSzPts val="2500"/>
              <a:buNone/>
            </a:pPr>
            <a:r>
              <a:rPr lang="de-DE"/>
              <a:t>23/06/21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ddf7622d6a_0_15"/>
          <p:cNvSpPr txBox="1">
            <a:spLocks noGrp="1"/>
          </p:cNvSpPr>
          <p:nvPr>
            <p:ph type="title"/>
          </p:nvPr>
        </p:nvSpPr>
        <p:spPr>
          <a:xfrm>
            <a:off x="1143000" y="-3"/>
            <a:ext cx="9906000" cy="80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de-DE"/>
              <a:t>Questions to answer</a:t>
            </a:r>
            <a:endParaRPr/>
          </a:p>
        </p:txBody>
      </p:sp>
      <p:sp>
        <p:nvSpPr>
          <p:cNvPr id="241" name="Google Shape;241;gddf7622d6a_0_15"/>
          <p:cNvSpPr txBox="1">
            <a:spLocks noGrp="1"/>
          </p:cNvSpPr>
          <p:nvPr>
            <p:ph type="body" idx="1"/>
          </p:nvPr>
        </p:nvSpPr>
        <p:spPr>
          <a:xfrm>
            <a:off x="416475" y="753525"/>
            <a:ext cx="11067600" cy="5618100"/>
          </a:xfrm>
          <a:prstGeom prst="rect">
            <a:avLst/>
          </a:prstGeom>
        </p:spPr>
        <p:txBody>
          <a:bodyPr spcFirstLastPara="1" wrap="square" lIns="91425" tIns="45700" rIns="91425" bIns="45700" anchor="t" anchorCtr="0">
            <a:noAutofit/>
          </a:bodyPr>
          <a:lstStyle/>
          <a:p>
            <a:pPr marL="457200" lvl="0" indent="-317500" algn="l" rtl="0">
              <a:lnSpc>
                <a:spcPct val="115000"/>
              </a:lnSpc>
              <a:spcBef>
                <a:spcPts val="0"/>
              </a:spcBef>
              <a:spcAft>
                <a:spcPts val="0"/>
              </a:spcAft>
              <a:buSzPts val="1400"/>
              <a:buFont typeface="Arial"/>
              <a:buChar char="•"/>
            </a:pPr>
            <a:r>
              <a:rPr lang="de-DE" sz="1400" b="1">
                <a:latin typeface="Arial"/>
                <a:ea typeface="Arial"/>
                <a:cs typeface="Arial"/>
                <a:sym typeface="Arial"/>
              </a:rPr>
              <a:t>Which of the standards discussed in the sources above would apply to the website/ organisation assigned to you for the assessment?</a:t>
            </a:r>
            <a:br>
              <a:rPr lang="de-DE" sz="1400">
                <a:latin typeface="Arial"/>
                <a:ea typeface="Arial"/>
                <a:cs typeface="Arial"/>
                <a:sym typeface="Arial"/>
              </a:rPr>
            </a:br>
            <a:r>
              <a:rPr lang="de-DE" sz="1400">
                <a:latin typeface="Arial"/>
                <a:ea typeface="Arial"/>
                <a:cs typeface="Arial"/>
                <a:sym typeface="Arial"/>
              </a:rPr>
              <a:t>We are testing an e-commerce website so the standards that would apply are:</a:t>
            </a:r>
            <a:endParaRPr sz="1400">
              <a:latin typeface="Arial"/>
              <a:ea typeface="Arial"/>
              <a:cs typeface="Arial"/>
              <a:sym typeface="Arial"/>
            </a:endParaRPr>
          </a:p>
          <a:p>
            <a:pPr marL="914400" lvl="1" indent="-317500" algn="l" rtl="0">
              <a:lnSpc>
                <a:spcPct val="115000"/>
              </a:lnSpc>
              <a:spcBef>
                <a:spcPts val="0"/>
              </a:spcBef>
              <a:spcAft>
                <a:spcPts val="0"/>
              </a:spcAft>
              <a:buSzPts val="1400"/>
              <a:buFont typeface="Arial"/>
              <a:buChar char="•"/>
            </a:pPr>
            <a:r>
              <a:rPr lang="de-DE" sz="1400">
                <a:latin typeface="Arial"/>
                <a:ea typeface="Arial"/>
                <a:cs typeface="Arial"/>
                <a:sym typeface="Arial"/>
              </a:rPr>
              <a:t>GDPR</a:t>
            </a:r>
            <a:endParaRPr sz="1400">
              <a:latin typeface="Arial"/>
              <a:ea typeface="Arial"/>
              <a:cs typeface="Arial"/>
              <a:sym typeface="Arial"/>
            </a:endParaRPr>
          </a:p>
          <a:p>
            <a:pPr marL="914400" lvl="1" indent="-317500" algn="l" rtl="0">
              <a:lnSpc>
                <a:spcPct val="115000"/>
              </a:lnSpc>
              <a:spcBef>
                <a:spcPts val="0"/>
              </a:spcBef>
              <a:spcAft>
                <a:spcPts val="0"/>
              </a:spcAft>
              <a:buSzPts val="1400"/>
              <a:buFont typeface="Arial"/>
              <a:buChar char="•"/>
            </a:pPr>
            <a:r>
              <a:rPr lang="de-DE" sz="1400">
                <a:latin typeface="Arial"/>
                <a:ea typeface="Arial"/>
                <a:cs typeface="Arial"/>
                <a:sym typeface="Arial"/>
              </a:rPr>
              <a:t>PCI-DSS</a:t>
            </a:r>
            <a:br>
              <a:rPr lang="de-DE" sz="1400">
                <a:latin typeface="Arial"/>
                <a:ea typeface="Arial"/>
                <a:cs typeface="Arial"/>
                <a:sym typeface="Arial"/>
              </a:rPr>
            </a:b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de-DE" sz="1400" b="1">
                <a:latin typeface="Arial"/>
                <a:ea typeface="Arial"/>
                <a:cs typeface="Arial"/>
                <a:sym typeface="Arial"/>
              </a:rPr>
              <a:t>Evaluate your assigned website against the appropriate standards and decide how you would check if standards were being met?</a:t>
            </a:r>
            <a:br>
              <a:rPr lang="de-DE" sz="1400">
                <a:latin typeface="Arial"/>
                <a:ea typeface="Arial"/>
                <a:cs typeface="Arial"/>
                <a:sym typeface="Arial"/>
              </a:rPr>
            </a:br>
            <a:r>
              <a:rPr lang="de-DE" sz="1400">
                <a:latin typeface="Arial"/>
                <a:ea typeface="Arial"/>
                <a:cs typeface="Arial"/>
                <a:sym typeface="Arial"/>
              </a:rPr>
              <a:t>Complete an assessment of the website based on the principles noted below and determine if there are controls in place to meet the standards. Determine if the controls are in place, partial or not in place and then review based on risk. </a:t>
            </a:r>
            <a:endParaRPr sz="1400">
              <a:latin typeface="Arial"/>
              <a:ea typeface="Arial"/>
              <a:cs typeface="Arial"/>
              <a:sym typeface="Arial"/>
            </a:endParaRPr>
          </a:p>
          <a:p>
            <a:pPr marL="914400" lvl="1" indent="-317500" algn="l" rtl="0">
              <a:lnSpc>
                <a:spcPct val="115000"/>
              </a:lnSpc>
              <a:spcBef>
                <a:spcPts val="0"/>
              </a:spcBef>
              <a:spcAft>
                <a:spcPts val="0"/>
              </a:spcAft>
              <a:buSzPts val="1400"/>
              <a:buFont typeface="Arial"/>
              <a:buChar char="•"/>
            </a:pPr>
            <a:r>
              <a:rPr lang="de-DE" sz="14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For </a:t>
            </a:r>
            <a:r>
              <a:rPr lang="de-DE" sz="1400" b="1">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GDPR</a:t>
            </a:r>
            <a:r>
              <a:rPr lang="de-DE" sz="1400">
                <a:latin typeface="Arial"/>
                <a:ea typeface="Arial"/>
                <a:cs typeface="Arial"/>
                <a:sym typeface="Arial"/>
              </a:rPr>
              <a:t>: </a:t>
            </a:r>
            <a:br>
              <a:rPr lang="de-DE" sz="1400">
                <a:latin typeface="Arial"/>
                <a:ea typeface="Arial"/>
                <a:cs typeface="Arial"/>
                <a:sym typeface="Arial"/>
              </a:rPr>
            </a:br>
            <a:r>
              <a:rPr lang="de-DE" sz="14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Lawfulness, fairness &amp; transparency, Purpose Limitation, Data Minimisation, Accuracy</a:t>
            </a:r>
            <a:r>
              <a:rPr lang="de-DE" sz="1400">
                <a:latin typeface="Arial"/>
                <a:ea typeface="Arial"/>
                <a:cs typeface="Arial"/>
                <a:sym typeface="Arial"/>
              </a:rPr>
              <a:t>, </a:t>
            </a:r>
            <a:r>
              <a:rPr lang="de-DE" sz="14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Storage Limitation</a:t>
            </a:r>
            <a:r>
              <a:rPr lang="de-DE" sz="1400">
                <a:latin typeface="Arial"/>
                <a:ea typeface="Arial"/>
                <a:cs typeface="Arial"/>
                <a:sym typeface="Arial"/>
              </a:rPr>
              <a:t>, </a:t>
            </a:r>
            <a:r>
              <a:rPr lang="de-DE" sz="14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Integrity &amp; Confidentiality </a:t>
            </a:r>
            <a:r>
              <a:rPr lang="de-DE" sz="1400">
                <a:latin typeface="Arial"/>
                <a:ea typeface="Arial"/>
                <a:cs typeface="Arial"/>
                <a:sym typeface="Arial"/>
              </a:rPr>
              <a:t>[This could be achieved via a Pen Test], Accountability</a:t>
            </a:r>
            <a:br>
              <a:rPr lang="de-DE" sz="1400">
                <a:latin typeface="Arial"/>
                <a:ea typeface="Arial"/>
                <a:cs typeface="Arial"/>
                <a:sym typeface="Arial"/>
              </a:rPr>
            </a:br>
            <a:r>
              <a:rPr lang="de-DE" sz="1400">
                <a:latin typeface="Arial"/>
                <a:ea typeface="Arial"/>
                <a:cs typeface="Arial"/>
                <a:sym typeface="Arial"/>
              </a:rPr>
              <a:t>Ensure rights of individuals are met as per: to be informed, of access, to rectification, erasure, restrict processing, data portability, to object and automated decision making / profiling. </a:t>
            </a:r>
            <a:endParaRPr sz="1400">
              <a:latin typeface="Arial"/>
              <a:ea typeface="Arial"/>
              <a:cs typeface="Arial"/>
              <a:sym typeface="Arial"/>
            </a:endParaRPr>
          </a:p>
          <a:p>
            <a:pPr marL="914400" lvl="1" indent="-317500" algn="l" rtl="0">
              <a:lnSpc>
                <a:spcPct val="115000"/>
              </a:lnSpc>
              <a:spcBef>
                <a:spcPts val="0"/>
              </a:spcBef>
              <a:spcAft>
                <a:spcPts val="0"/>
              </a:spcAft>
              <a:buSzPts val="1400"/>
              <a:buFont typeface="Arial"/>
              <a:buChar char="•"/>
            </a:pPr>
            <a:r>
              <a:rPr lang="de-DE" sz="1400">
                <a:latin typeface="Arial"/>
                <a:ea typeface="Arial"/>
                <a:cs typeface="Arial"/>
                <a:sym typeface="Arial"/>
              </a:rPr>
              <a:t>For </a:t>
            </a:r>
            <a:r>
              <a:rPr lang="de-DE" sz="1400" b="1">
                <a:latin typeface="Arial"/>
                <a:ea typeface="Arial"/>
                <a:cs typeface="Arial"/>
                <a:sym typeface="Arial"/>
              </a:rPr>
              <a:t>PCI-DSS</a:t>
            </a:r>
            <a:r>
              <a:rPr lang="de-DE" sz="1400">
                <a:latin typeface="Arial"/>
                <a:ea typeface="Arial"/>
                <a:cs typeface="Arial"/>
                <a:sym typeface="Arial"/>
              </a:rPr>
              <a:t>:</a:t>
            </a:r>
            <a:br>
              <a:rPr lang="de-DE" sz="1400">
                <a:latin typeface="Arial"/>
                <a:ea typeface="Arial"/>
                <a:cs typeface="Arial"/>
                <a:sym typeface="Arial"/>
              </a:rPr>
            </a:br>
            <a:r>
              <a:rPr lang="de-DE" sz="14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rPr>
              <a:t>PIN Security, Card Protection - Physical &amp; Logical, Token Service Provider, PIN Transaction Security Point of Interaction, Payment Application Data Security Standard, PTS Hardware Security Module, Point-to-Point Encryption, 3-D Secure Software Development Kit, Software-based PIN Entry on COTS, Secure Software, Secure Software Lifecycle, Contactless Payments on COTS, 3-D Secure (3DS) Core</a:t>
            </a:r>
            <a:br>
              <a:rPr lang="de-DE" sz="1400">
                <a:latin typeface="Arial"/>
                <a:ea typeface="Arial"/>
                <a:cs typeface="Arial"/>
                <a:sym typeface="Arial"/>
              </a:rPr>
            </a:br>
            <a:br>
              <a:rPr lang="de-DE" sz="1400">
                <a:latin typeface="Arial"/>
                <a:ea typeface="Arial"/>
                <a:cs typeface="Arial"/>
                <a:sym typeface="Arial"/>
              </a:rPr>
            </a:br>
            <a:r>
              <a:rPr lang="de-DE" sz="1400">
                <a:latin typeface="Arial"/>
                <a:ea typeface="Arial"/>
                <a:cs typeface="Arial"/>
                <a:sym typeface="Arial"/>
              </a:rPr>
              <a:t>For both GDPR and PCI-DSS, external audits can be conducted to identify gaps and determine how well the standards are being met.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ddf7622d6a_0_0"/>
          <p:cNvSpPr txBox="1">
            <a:spLocks noGrp="1"/>
          </p:cNvSpPr>
          <p:nvPr>
            <p:ph type="title"/>
          </p:nvPr>
        </p:nvSpPr>
        <p:spPr>
          <a:xfrm>
            <a:off x="1143000" y="-3"/>
            <a:ext cx="9906000" cy="80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de-DE"/>
              <a:t>Questions to answer</a:t>
            </a:r>
            <a:endParaRPr/>
          </a:p>
        </p:txBody>
      </p:sp>
      <p:sp>
        <p:nvSpPr>
          <p:cNvPr id="247" name="Google Shape;247;gddf7622d6a_0_0"/>
          <p:cNvSpPr txBox="1">
            <a:spLocks noGrp="1"/>
          </p:cNvSpPr>
          <p:nvPr>
            <p:ph type="body" idx="1"/>
          </p:nvPr>
        </p:nvSpPr>
        <p:spPr>
          <a:xfrm>
            <a:off x="397400" y="877525"/>
            <a:ext cx="11067600" cy="5618100"/>
          </a:xfrm>
          <a:prstGeom prst="rect">
            <a:avLst/>
          </a:prstGeom>
        </p:spPr>
        <p:txBody>
          <a:bodyPr spcFirstLastPara="1" wrap="square" lIns="91425" tIns="45700" rIns="91425" bIns="45700" anchor="t" anchorCtr="0">
            <a:normAutofit/>
          </a:bodyPr>
          <a:lstStyle/>
          <a:p>
            <a:pPr marL="457200" lvl="0" indent="-317500" algn="l" rtl="0">
              <a:lnSpc>
                <a:spcPct val="115000"/>
              </a:lnSpc>
              <a:spcBef>
                <a:spcPts val="0"/>
              </a:spcBef>
              <a:spcAft>
                <a:spcPts val="0"/>
              </a:spcAft>
              <a:buSzPts val="1400"/>
              <a:buFont typeface="Arial"/>
              <a:buChar char="•"/>
            </a:pPr>
            <a:r>
              <a:rPr lang="de-DE" sz="1400">
                <a:latin typeface="Arial"/>
                <a:ea typeface="Arial"/>
                <a:cs typeface="Arial"/>
                <a:sym typeface="Arial"/>
              </a:rPr>
              <a:t>What would your recommendations be to meet those standards?</a:t>
            </a:r>
            <a:endParaRPr sz="1400">
              <a:latin typeface="Arial"/>
              <a:ea typeface="Arial"/>
              <a:cs typeface="Arial"/>
              <a:sym typeface="Arial"/>
            </a:endParaRPr>
          </a:p>
          <a:p>
            <a:pPr marL="914400" lvl="1" indent="-317500" algn="l" rtl="0">
              <a:lnSpc>
                <a:spcPct val="115000"/>
              </a:lnSpc>
              <a:spcBef>
                <a:spcPts val="0"/>
              </a:spcBef>
              <a:spcAft>
                <a:spcPts val="0"/>
              </a:spcAft>
              <a:buSzPts val="1400"/>
              <a:buFont typeface="Arial"/>
              <a:buChar char="•"/>
            </a:pPr>
            <a:r>
              <a:rPr lang="de-DE" sz="1400">
                <a:latin typeface="Arial"/>
                <a:ea typeface="Arial"/>
                <a:cs typeface="Arial"/>
                <a:sym typeface="Arial"/>
              </a:rPr>
              <a:t>Risk-based approach</a:t>
            </a:r>
            <a:endParaRPr sz="1400">
              <a:latin typeface="Arial"/>
              <a:ea typeface="Arial"/>
              <a:cs typeface="Arial"/>
              <a:sym typeface="Arial"/>
            </a:endParaRPr>
          </a:p>
          <a:p>
            <a:pPr marL="1371600" lvl="2" indent="-317500" algn="l" rtl="0">
              <a:lnSpc>
                <a:spcPct val="115000"/>
              </a:lnSpc>
              <a:spcBef>
                <a:spcPts val="0"/>
              </a:spcBef>
              <a:spcAft>
                <a:spcPts val="0"/>
              </a:spcAft>
              <a:buSzPts val="1400"/>
              <a:buFont typeface="Arial"/>
              <a:buChar char="•"/>
            </a:pPr>
            <a:r>
              <a:rPr lang="de-DE" sz="1400">
                <a:latin typeface="Arial"/>
                <a:ea typeface="Arial"/>
                <a:cs typeface="Arial"/>
                <a:sym typeface="Arial"/>
              </a:rPr>
              <a:t>I</a:t>
            </a:r>
            <a:r>
              <a:rPr lang="de-DE" sz="14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dentify the risk appetite</a:t>
            </a:r>
            <a:r>
              <a:rPr lang="de-DE" sz="1400">
                <a:latin typeface="Arial"/>
                <a:ea typeface="Arial"/>
                <a:cs typeface="Arial"/>
                <a:sym typeface="Arial"/>
              </a:rPr>
              <a:t> - how adverse to risk do they want to be, are they willing to accept the risk?</a:t>
            </a:r>
            <a:endParaRPr sz="1400">
              <a:latin typeface="Arial"/>
              <a:ea typeface="Arial"/>
              <a:cs typeface="Arial"/>
              <a:sym typeface="Arial"/>
            </a:endParaRPr>
          </a:p>
          <a:p>
            <a:pPr marL="1371600" lvl="2" indent="-317500" algn="l" rtl="0">
              <a:lnSpc>
                <a:spcPct val="115000"/>
              </a:lnSpc>
              <a:spcBef>
                <a:spcPts val="0"/>
              </a:spcBef>
              <a:spcAft>
                <a:spcPts val="0"/>
              </a:spcAft>
              <a:buSzPts val="1400"/>
              <a:buFont typeface="Arial"/>
              <a:buChar char="•"/>
            </a:pPr>
            <a:r>
              <a:rPr lang="de-DE" sz="1400">
                <a:latin typeface="Arial"/>
                <a:ea typeface="Arial"/>
                <a:cs typeface="Arial"/>
                <a:sym typeface="Arial"/>
              </a:rPr>
              <a:t>O</a:t>
            </a:r>
            <a:r>
              <a:rPr lang="de-DE" sz="14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utline key critical or hig</a:t>
            </a:r>
            <a:r>
              <a:rPr lang="de-DE" sz="1400">
                <a:latin typeface="Arial"/>
                <a:ea typeface="Arial"/>
                <a:cs typeface="Arial"/>
                <a:sym typeface="Arial"/>
              </a:rPr>
              <a:t>h risks</a:t>
            </a:r>
            <a:endParaRPr sz="1400">
              <a:latin typeface="Arial"/>
              <a:ea typeface="Arial"/>
              <a:cs typeface="Arial"/>
              <a:sym typeface="Arial"/>
            </a:endParaRPr>
          </a:p>
          <a:p>
            <a:pPr marL="1828800" lvl="3" indent="-317500" algn="l" rtl="0">
              <a:lnSpc>
                <a:spcPct val="115000"/>
              </a:lnSpc>
              <a:spcBef>
                <a:spcPts val="0"/>
              </a:spcBef>
              <a:spcAft>
                <a:spcPts val="0"/>
              </a:spcAft>
              <a:buSzPts val="1400"/>
              <a:buFont typeface="Arial"/>
              <a:buChar char="•"/>
            </a:pPr>
            <a:r>
              <a:rPr lang="de-DE" sz="1400">
                <a:latin typeface="Arial"/>
                <a:ea typeface="Arial"/>
                <a:cs typeface="Arial"/>
                <a:sym typeface="Arial"/>
              </a:rPr>
              <a:t>Fixing the most severe issues first, till an acceptable level of risk is reached (as determined by the client) </a:t>
            </a:r>
            <a:endParaRPr sz="1400">
              <a:latin typeface="Arial"/>
              <a:ea typeface="Arial"/>
              <a:cs typeface="Arial"/>
              <a:sym typeface="Arial"/>
            </a:endParaRPr>
          </a:p>
          <a:p>
            <a:pPr marL="914400" lvl="1" indent="-317500" algn="l" rtl="0">
              <a:lnSpc>
                <a:spcPct val="115000"/>
              </a:lnSpc>
              <a:spcBef>
                <a:spcPts val="0"/>
              </a:spcBef>
              <a:spcAft>
                <a:spcPts val="0"/>
              </a:spcAft>
              <a:buSzPts val="1400"/>
              <a:buFont typeface="Arial"/>
              <a:buChar char="•"/>
            </a:pPr>
            <a:r>
              <a:rPr lang="de-DE" sz="1400">
                <a:latin typeface="Arial"/>
                <a:ea typeface="Arial"/>
                <a:cs typeface="Arial"/>
                <a:sym typeface="Arial"/>
              </a:rPr>
              <a:t>Timeline of compliance goal e.g. we will be compliant i</a:t>
            </a:r>
            <a:r>
              <a:rPr lang="de-DE" sz="14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n </a:t>
            </a:r>
            <a:r>
              <a:rPr lang="de-DE" sz="1400">
                <a:latin typeface="Arial"/>
                <a:ea typeface="Arial"/>
                <a:cs typeface="Arial"/>
                <a:sym typeface="Arial"/>
              </a:rPr>
              <a:t>12 months</a:t>
            </a:r>
            <a:endParaRPr sz="1400">
              <a:latin typeface="Arial"/>
              <a:ea typeface="Arial"/>
              <a:cs typeface="Arial"/>
              <a:sym typeface="Arial"/>
            </a:endParaRPr>
          </a:p>
          <a:p>
            <a:pPr marL="914400" lvl="1" indent="-317500" algn="l" rtl="0">
              <a:lnSpc>
                <a:spcPct val="115000"/>
              </a:lnSpc>
              <a:spcBef>
                <a:spcPts val="0"/>
              </a:spcBef>
              <a:spcAft>
                <a:spcPts val="0"/>
              </a:spcAft>
              <a:buSzPts val="1400"/>
              <a:buFont typeface="Arial"/>
              <a:buChar char="•"/>
            </a:pPr>
            <a:r>
              <a:rPr lang="de-DE" sz="1400">
                <a:latin typeface="Arial"/>
                <a:ea typeface="Arial"/>
                <a:cs typeface="Arial"/>
                <a:sym typeface="Arial"/>
              </a:rPr>
              <a:t>Identify costs and budget available</a:t>
            </a:r>
            <a:br>
              <a:rPr lang="de-DE" sz="1400">
                <a:latin typeface="Arial"/>
                <a:ea typeface="Arial"/>
                <a:cs typeface="Arial"/>
                <a:sym typeface="Arial"/>
              </a:rPr>
            </a:b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de-DE" sz="1400">
                <a:latin typeface="Arial"/>
                <a:ea typeface="Arial"/>
                <a:cs typeface="Arial"/>
                <a:sym typeface="Arial"/>
              </a:rPr>
              <a:t>What assumptions have you made?</a:t>
            </a:r>
            <a:endParaRPr sz="1400">
              <a:latin typeface="Arial"/>
              <a:ea typeface="Arial"/>
              <a:cs typeface="Arial"/>
              <a:sym typeface="Arial"/>
            </a:endParaRPr>
          </a:p>
          <a:p>
            <a:pPr marL="914400" lvl="1" indent="-317500" algn="l" rtl="0">
              <a:lnSpc>
                <a:spcPct val="115000"/>
              </a:lnSpc>
              <a:spcBef>
                <a:spcPts val="0"/>
              </a:spcBef>
              <a:spcAft>
                <a:spcPts val="0"/>
              </a:spcAft>
              <a:buSzPts val="1400"/>
              <a:buFont typeface="Arial"/>
              <a:buChar char="•"/>
            </a:pPr>
            <a:r>
              <a:rPr lang="de-DE" sz="1400">
                <a:latin typeface="Arial"/>
                <a:ea typeface="Arial"/>
                <a:cs typeface="Arial"/>
                <a:sym typeface="Arial"/>
              </a:rPr>
              <a:t>That the website may be subject to the scope of GDPR; however, even if this was not the case, we would adhere to other privacy standards as GDPR is only one of many. Essentially this is still good practice and should be followed. </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431</Words>
  <Application>Microsoft Office PowerPoint</Application>
  <PresentationFormat>Widescreen</PresentationFormat>
  <Paragraphs>21</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Twentieth Century</vt:lpstr>
      <vt:lpstr>Circuit</vt:lpstr>
      <vt:lpstr>TEAM NEBULA</vt:lpstr>
      <vt:lpstr>Questions to answer</vt:lpstr>
      <vt:lpstr>Questions to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NEBULA</dc:title>
  <dc:creator>Freya Basey</dc:creator>
  <cp:lastModifiedBy>Freya Basey</cp:lastModifiedBy>
  <cp:revision>1</cp:revision>
  <dcterms:created xsi:type="dcterms:W3CDTF">2021-05-11T14:49:17Z</dcterms:created>
  <dcterms:modified xsi:type="dcterms:W3CDTF">2021-07-02T07:08:24Z</dcterms:modified>
</cp:coreProperties>
</file>