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YKlk6ARJojBTS6/QBoVcIY39i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E223F-D15F-4EA4-AA76-E18532D7020A}">
  <a:tblStyle styleId="{EB4E223F-D15F-4EA4-AA76-E18532D7020A}" styleName="Table_0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124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0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0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" name="Google Shape;21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>
            <a:spLocks noGrp="1"/>
          </p:cNvSpPr>
          <p:nvPr>
            <p:ph type="ctrTitle"/>
          </p:nvPr>
        </p:nvSpPr>
        <p:spPr>
          <a:xfrm>
            <a:off x="2568882" y="550416"/>
            <a:ext cx="8791575" cy="116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GB" dirty="0"/>
              <a:t>ACME Manufacturing </a:t>
            </a:r>
            <a:br>
              <a:rPr lang="en-GB" dirty="0"/>
            </a:br>
            <a:r>
              <a:rPr lang="en-GB" dirty="0"/>
              <a:t>ERP Options solution overview</a:t>
            </a:r>
            <a:endParaRPr dirty="0"/>
          </a:p>
        </p:txBody>
      </p:sp>
      <p:sp>
        <p:nvSpPr>
          <p:cNvPr id="235" name="Google Shape;235;p1"/>
          <p:cNvSpPr txBox="1">
            <a:spLocks noGrp="1"/>
          </p:cNvSpPr>
          <p:nvPr>
            <p:ph type="subTitle" idx="1"/>
          </p:nvPr>
        </p:nvSpPr>
        <p:spPr>
          <a:xfrm>
            <a:off x="2204897" y="2146100"/>
            <a:ext cx="7995545" cy="350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1: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COTS (Commercial Off The Shelf) solution provided by a major manufacturer at a total cost (purchase plus support) of $100k per annum.</a:t>
            </a:r>
            <a:endParaRPr lang="en-GB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2: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 Source solution that will be installed and supported by their internal IT department, relying on community support for any escalations.</a:t>
            </a:r>
            <a:endParaRPr lang="en-GB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 3: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in-house created solution built by a student as part of her final year project and supported by the developer, as well as the internal IT department.</a:t>
            </a:r>
            <a:endParaRPr lang="en-GB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>
            <a:spLocks noGrp="1"/>
          </p:cNvSpPr>
          <p:nvPr>
            <p:ph type="title"/>
          </p:nvPr>
        </p:nvSpPr>
        <p:spPr>
          <a:xfrm>
            <a:off x="1210488" y="134994"/>
            <a:ext cx="9906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Option 1 : COTS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6A4F24F-4CF4-4619-ABC9-7E71B82F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891710"/>
            <a:ext cx="5589405" cy="5508315"/>
          </a:xfrm>
          <a:prstGeom prst="rect">
            <a:avLst/>
          </a:prstGeom>
        </p:spPr>
      </p:pic>
      <p:sp>
        <p:nvSpPr>
          <p:cNvPr id="10" name="Google Shape;235;p1">
            <a:extLst>
              <a:ext uri="{FF2B5EF4-FFF2-40B4-BE49-F238E27FC236}">
                <a16:creationId xmlns:a16="http://schemas.microsoft.com/office/drawing/2014/main" id="{AACC52AD-F00D-48DD-81D7-22E6D588E3A6}"/>
              </a:ext>
            </a:extLst>
          </p:cNvPr>
          <p:cNvSpPr txBox="1">
            <a:spLocks/>
          </p:cNvSpPr>
          <p:nvPr/>
        </p:nvSpPr>
        <p:spPr>
          <a:xfrm>
            <a:off x="1361408" y="1013126"/>
            <a:ext cx="3228347" cy="483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Advantages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Ability to Flex resourced with demand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Live replication of data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15 min snapshot of data to meet RPO requirement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Multilevel security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Secure access to application from on premise or internet based users.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Ability to be back working within the RTO of 4 hours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Browser based ERP platform access internally and via the internet</a:t>
            </a:r>
          </a:p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Disadvantages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Stable internet connection required, at all times.</a:t>
            </a: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0;p2">
            <a:extLst>
              <a:ext uri="{FF2B5EF4-FFF2-40B4-BE49-F238E27FC236}">
                <a16:creationId xmlns:a16="http://schemas.microsoft.com/office/drawing/2014/main" id="{C591DD81-025E-4298-AD32-2EE6FBF95B57}"/>
              </a:ext>
            </a:extLst>
          </p:cNvPr>
          <p:cNvSpPr txBox="1">
            <a:spLocks/>
          </p:cNvSpPr>
          <p:nvPr/>
        </p:nvSpPr>
        <p:spPr>
          <a:xfrm>
            <a:off x="1143000" y="188260"/>
            <a:ext cx="9906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GB" dirty="0"/>
              <a:t>Option 2 : OSS</a:t>
            </a:r>
          </a:p>
        </p:txBody>
      </p:sp>
      <p:sp>
        <p:nvSpPr>
          <p:cNvPr id="11" name="Google Shape;235;p1">
            <a:extLst>
              <a:ext uri="{FF2B5EF4-FFF2-40B4-BE49-F238E27FC236}">
                <a16:creationId xmlns:a16="http://schemas.microsoft.com/office/drawing/2014/main" id="{DE95A5A6-78E0-4D11-A25D-7175E05BAE88}"/>
              </a:ext>
            </a:extLst>
          </p:cNvPr>
          <p:cNvSpPr txBox="1">
            <a:spLocks/>
          </p:cNvSpPr>
          <p:nvPr/>
        </p:nvSpPr>
        <p:spPr>
          <a:xfrm>
            <a:off x="1467941" y="884260"/>
            <a:ext cx="3894172" cy="54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Advantages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Does not need a stable internet connection fo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 internal users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Over time staff can become proficient in the product 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Not locked into a provider contract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Disadvantages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 a</a:t>
            </a: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bility to flex resources with demand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Duplicate hardware required to provide a basic level of resilience and redundancy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RPO and RTO timeframes are subject to hardware and staff abilities and cannot guarantee to meet the business needs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Resilience and redundancy is within a single site 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Secure internal access solution would need to be created for external users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Need to learn the solution and how to deploy and support for 150 users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 SLA of KPI for community support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Staff leave and all gained knowledge and experience is lost</a:t>
            </a: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1BC652D-EEE2-407F-88FB-D552E656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35" y="1242736"/>
            <a:ext cx="4821324" cy="4851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0;p2">
            <a:extLst>
              <a:ext uri="{FF2B5EF4-FFF2-40B4-BE49-F238E27FC236}">
                <a16:creationId xmlns:a16="http://schemas.microsoft.com/office/drawing/2014/main" id="{C591DD81-025E-4298-AD32-2EE6FBF95B57}"/>
              </a:ext>
            </a:extLst>
          </p:cNvPr>
          <p:cNvSpPr txBox="1">
            <a:spLocks/>
          </p:cNvSpPr>
          <p:nvPr/>
        </p:nvSpPr>
        <p:spPr>
          <a:xfrm>
            <a:off x="1143000" y="188260"/>
            <a:ext cx="9906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GB" dirty="0"/>
              <a:t>Option 3 : In-House</a:t>
            </a:r>
          </a:p>
        </p:txBody>
      </p:sp>
      <p:sp>
        <p:nvSpPr>
          <p:cNvPr id="11" name="Google Shape;235;p1">
            <a:extLst>
              <a:ext uri="{FF2B5EF4-FFF2-40B4-BE49-F238E27FC236}">
                <a16:creationId xmlns:a16="http://schemas.microsoft.com/office/drawing/2014/main" id="{DE95A5A6-78E0-4D11-A25D-7175E05BAE88}"/>
              </a:ext>
            </a:extLst>
          </p:cNvPr>
          <p:cNvSpPr txBox="1">
            <a:spLocks/>
          </p:cNvSpPr>
          <p:nvPr/>
        </p:nvSpPr>
        <p:spPr>
          <a:xfrm>
            <a:off x="1467941" y="884260"/>
            <a:ext cx="3787640" cy="5418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Advantages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Does not need a stable internet connection fo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 internal users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Over time staff can become proficient in the product 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Not locked into a provider contract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Disadvantages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 a</a:t>
            </a: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bility to flex resources with demand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Duplicate hardware required to provide a basic level of resilience and redundancy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RPO and RTO timeframes are subject to hardware and staff abilities and cannot guarantee to meet the business needs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Resilience and redundancy is within a single site 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Secure internal access solution would need to be created for external users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Need to learn the solution and how to deploy and support for 150 users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 SLA of KPI for community support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Staff leave and all gained knowledge and experience is lost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Single point of failure in the developer role</a:t>
            </a: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Student 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creator no longer part of the company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1EF9CDA-D540-4531-A76C-BB4C3385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77" y="958651"/>
            <a:ext cx="4982128" cy="51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6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>
            <a:spLocks noGrp="1"/>
          </p:cNvSpPr>
          <p:nvPr>
            <p:ph type="title"/>
          </p:nvPr>
        </p:nvSpPr>
        <p:spPr>
          <a:xfrm>
            <a:off x="3646504" y="171530"/>
            <a:ext cx="5621783" cy="7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 dirty="0"/>
              <a:t>Solution choice rationale</a:t>
            </a:r>
            <a:endParaRPr dirty="0"/>
          </a:p>
        </p:txBody>
      </p:sp>
      <p:sp>
        <p:nvSpPr>
          <p:cNvPr id="4" name="Google Shape;235;p1">
            <a:extLst>
              <a:ext uri="{FF2B5EF4-FFF2-40B4-BE49-F238E27FC236}">
                <a16:creationId xmlns:a16="http://schemas.microsoft.com/office/drawing/2014/main" id="{A206CAB2-C19D-495C-9017-30084074E0C0}"/>
              </a:ext>
            </a:extLst>
          </p:cNvPr>
          <p:cNvSpPr txBox="1">
            <a:spLocks/>
          </p:cNvSpPr>
          <p:nvPr/>
        </p:nvSpPr>
        <p:spPr>
          <a:xfrm>
            <a:off x="1911824" y="1227338"/>
            <a:ext cx="7800347" cy="22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85725" marR="0" indent="0" algn="l" rtl="0">
              <a:buSzPts val="1400"/>
              <a:buNone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Functional Requirements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ERP Platform for 150 staff</a:t>
            </a:r>
          </a:p>
          <a:p>
            <a:pPr marR="0" algn="l" rtl="0">
              <a:buSzPts val="1400"/>
              <a:buFont typeface="Symbol" panose="05050102010706020507" pitchFamily="18" charset="2"/>
              <a:buChar char="·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Flexibility to manage changes in supply chain and production demand</a:t>
            </a:r>
          </a:p>
          <a:p>
            <a:pPr marL="85725" marR="0" indent="0" algn="l" rtl="0">
              <a:buSzPts val="140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Non-Functional Requirements</a:t>
            </a:r>
          </a:p>
          <a:p>
            <a:pPr>
              <a:buSzPts val="1400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RPO of 15 mins</a:t>
            </a: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>
              <a:buSzPts val="1400"/>
            </a:pPr>
            <a:r>
              <a:rPr lang="en-GB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RTO of 4 hrs</a:t>
            </a: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>
              <a:buSzPts val="1400"/>
            </a:pPr>
            <a:endParaRPr lang="en-GB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52;p4">
            <a:extLst>
              <a:ext uri="{FF2B5EF4-FFF2-40B4-BE49-F238E27FC236}">
                <a16:creationId xmlns:a16="http://schemas.microsoft.com/office/drawing/2014/main" id="{81F616C0-D1DA-461C-9771-3548BDBDE454}"/>
              </a:ext>
            </a:extLst>
          </p:cNvPr>
          <p:cNvSpPr txBox="1">
            <a:spLocks/>
          </p:cNvSpPr>
          <p:nvPr/>
        </p:nvSpPr>
        <p:spPr>
          <a:xfrm>
            <a:off x="833762" y="748580"/>
            <a:ext cx="4883457" cy="7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GB" dirty="0"/>
              <a:t>Business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30E95-99B8-45E7-9CE3-122A77C11134}"/>
              </a:ext>
            </a:extLst>
          </p:cNvPr>
          <p:cNvSpPr txBox="1"/>
          <p:nvPr/>
        </p:nvSpPr>
        <p:spPr>
          <a:xfrm>
            <a:off x="1354748" y="3613212"/>
            <a:ext cx="10346021" cy="280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>
              <a:buSzPts val="1400"/>
            </a:pPr>
            <a:r>
              <a:rPr lang="en-GB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1 (COTS)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only solution that will provide SLA and KPI’s to meet the business requirements</a:t>
            </a:r>
          </a:p>
          <a:p>
            <a:pPr marL="85725">
              <a:buSzPts val="1400"/>
            </a:pPr>
            <a:endParaRPr lang="en-GB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option 2 and 3 will cost more annually once the extra hardware cost and internal support cost is taken into consideration.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security and support issues with option 2 and 3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support – no security against malicious actors giving ‘advice’.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support  - no SLA or KPI’s 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created – student not a part of the company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– single point of failure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GB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342900" indent="-342900">
              <a:spcBef>
                <a:spcPts val="0"/>
              </a:spcBef>
              <a:buSzPts val="2000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business requirements of RPO and RTO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Twentieth Century</vt:lpstr>
      <vt:lpstr>Circuit</vt:lpstr>
      <vt:lpstr>ACME Manufacturing  ERP Options solution overview</vt:lpstr>
      <vt:lpstr>Option 1 : COTS</vt:lpstr>
      <vt:lpstr>PowerPoint Presentation</vt:lpstr>
      <vt:lpstr>PowerPoint Presentation</vt:lpstr>
      <vt:lpstr>Solution choice rationale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Manufacturing  ERP Options solution overview</dc:title>
  <dc:creator>Freya Basey</dc:creator>
  <cp:lastModifiedBy>Craig watts</cp:lastModifiedBy>
  <cp:revision>1</cp:revision>
  <dcterms:created xsi:type="dcterms:W3CDTF">2021-05-11T14:49:17Z</dcterms:created>
  <dcterms:modified xsi:type="dcterms:W3CDTF">2021-09-20T10:48:01Z</dcterms:modified>
</cp:coreProperties>
</file>