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1" r:id="rId6"/>
    <p:sldId id="258" r:id="rId7"/>
    <p:sldId id="273" r:id="rId8"/>
    <p:sldId id="282" r:id="rId9"/>
    <p:sldId id="263" r:id="rId10"/>
    <p:sldId id="271" r:id="rId11"/>
    <p:sldId id="272" r:id="rId12"/>
    <p:sldId id="29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043AE6-1A85-441A-92E4-5E7DBF8919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CDD4F3-9E9D-4ADB-A8AE-D1DDE774F4C9}" type="slidenum">
              <a:rPr lang="zh-CN" altLang="en-US" smtClean="0">
                <a:latin typeface="Calibri" pitchFamily="34" charset="0"/>
                <a:ea typeface="宋体" pitchFamily="2" charset="-122"/>
              </a:rPr>
            </a:fld>
            <a:endParaRPr lang="en-US" altLang="zh-CN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DD5E-9EC2-4D8C-8601-38FE175F5A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043AE6-1A85-441A-92E4-5E7DBF8919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043AE6-1A85-441A-92E4-5E7DBF8919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043AE6-1A85-441A-92E4-5E7DBF8919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043AE6-1A85-441A-92E4-5E7DBF8919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CDD4F3-9E9D-4ADB-A8AE-D1DDE774F4C9}" type="slidenum">
              <a:rPr lang="zh-CN" altLang="en-US" smtClean="0">
                <a:latin typeface="Calibri" pitchFamily="34" charset="0"/>
                <a:ea typeface="宋体" pitchFamily="2" charset="-122"/>
              </a:rPr>
            </a:fld>
            <a:endParaRPr lang="en-US" altLang="zh-CN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D3EB90-23A6-4141-876A-5D546135BCCF}" type="slidenum">
              <a:rPr lang="zh-CN" altLang="en-US" smtClean="0">
                <a:latin typeface="Calibri" pitchFamily="34" charset="0"/>
                <a:ea typeface="宋体" pitchFamily="2" charset="-122"/>
              </a:rPr>
            </a:fld>
            <a:endParaRPr lang="en-US" altLang="zh-CN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28575"/>
            <a:ext cx="12192000" cy="6829425"/>
            <a:chOff x="0" y="28575"/>
            <a:chExt cx="12192000" cy="6829425"/>
          </a:xfrm>
        </p:grpSpPr>
        <p:pic>
          <p:nvPicPr>
            <p:cNvPr id="8" name="Picture 4" descr="幻灯片1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t="41144"/>
            <a:stretch>
              <a:fillRect/>
            </a:stretch>
          </p:blipFill>
          <p:spPr bwMode="auto">
            <a:xfrm>
              <a:off x="0" y="28575"/>
              <a:ext cx="12192000" cy="5381803"/>
            </a:xfrm>
            <a:prstGeom prst="rect">
              <a:avLst/>
            </a:prstGeom>
            <a:noFill/>
          </p:spPr>
        </p:pic>
        <p:sp>
          <p:nvSpPr>
            <p:cNvPr id="9" name="矩形 8"/>
            <p:cNvSpPr/>
            <p:nvPr userDrawn="1"/>
          </p:nvSpPr>
          <p:spPr>
            <a:xfrm>
              <a:off x="0" y="4116567"/>
              <a:ext cx="12192000" cy="2741433"/>
            </a:xfrm>
            <a:prstGeom prst="rect">
              <a:avLst/>
            </a:prstGeom>
            <a:gradFill flip="none" rotWithShape="1">
              <a:gsLst>
                <a:gs pos="80000">
                  <a:srgbClr val="342424"/>
                </a:gs>
                <a:gs pos="100000">
                  <a:srgbClr val="342424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905250" y="3701656"/>
            <a:ext cx="7448550" cy="1204913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905250" y="4991109"/>
            <a:ext cx="7448550" cy="419269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61950" y="2458950"/>
            <a:ext cx="5796450" cy="853200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4" name="MH_Number"/>
          <p:cNvSpPr/>
          <p:nvPr userDrawn="1">
            <p:custDataLst>
              <p:tags r:id="rId2"/>
            </p:custDataLst>
          </p:nvPr>
        </p:nvSpPr>
        <p:spPr>
          <a:xfrm>
            <a:off x="3197681" y="2518816"/>
            <a:ext cx="866042" cy="733468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sz="4000" dirty="0">
              <a:solidFill>
                <a:srgbClr val="FFFFFF"/>
              </a:solidFill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1150"/>
            <a:ext cx="5181600" cy="4595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1150"/>
            <a:ext cx="5181600" cy="4595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146175"/>
            <a:ext cx="10020300" cy="1177925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9A2-7609-4708-872D-2D86DAD31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8F84-70A7-4085-B1AA-60B4BE4B4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246191" y="455401"/>
            <a:ext cx="4165200" cy="1602000"/>
          </a:xfrm>
        </p:spPr>
        <p:txBody>
          <a:bodyPr vert="horz"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1" y="2057401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411391" y="452450"/>
            <a:ext cx="6174000" cy="5403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2250" y="365125"/>
            <a:ext cx="9715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107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3A89-46C0-4C4F-AE21-B21662E61E85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DC48-9E28-490B-BF16-3D7DD08215BA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>
              <a:lumMod val="75000"/>
            </a:schemeClr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itchFamily="18" charset="2"/>
        <a:buChar char=""/>
        <a:defRPr sz="2400" kern="1200">
          <a:solidFill>
            <a:srgbClr val="976A4F"/>
          </a:solidFill>
          <a:latin typeface="黑体" pitchFamily="49" charset="-122"/>
          <a:ea typeface="黑体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76A4F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76A4F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76A4F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76A4F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4" Type="http://schemas.openxmlformats.org/officeDocument/2006/relationships/notesSlide" Target="../notesSlides/notesSlide3.xm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28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55.xml"/><Relationship Id="rId4" Type="http://schemas.openxmlformats.org/officeDocument/2006/relationships/image" Target="../media/image3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59.xml"/><Relationship Id="rId4" Type="http://schemas.openxmlformats.org/officeDocument/2006/relationships/image" Target="../media/image4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63.xml"/><Relationship Id="rId4" Type="http://schemas.openxmlformats.org/officeDocument/2006/relationships/image" Target="../media/image5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33110" y="3101340"/>
            <a:ext cx="623824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细黑" charset="0"/>
                <a:ea typeface="华文细黑" charset="0"/>
              </a:rPr>
              <a:t>基于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细黑" charset="0"/>
                <a:ea typeface="华文细黑" charset="0"/>
              </a:rPr>
              <a:t>web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细黑" charset="0"/>
                <a:ea typeface="华文细黑" charset="0"/>
              </a:rPr>
              <a:t>的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细黑" charset="0"/>
                <a:ea typeface="华文细黑" charset="0"/>
              </a:rPr>
              <a:t>UnionTech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细黑" charset="0"/>
                <a:ea typeface="华文细黑" charset="0"/>
              </a:rPr>
              <a:t>企业网站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细黑" charset="0"/>
              <a:ea typeface="华文细黑" charset="0"/>
            </a:endParaRPr>
          </a:p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细黑" charset="0"/>
                <a:ea typeface="华文细黑" charset="0"/>
              </a:rPr>
              <a:t>的设计与实现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细黑" charset="0"/>
              <a:ea typeface="华文细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81695" y="4699000"/>
            <a:ext cx="2672080" cy="518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学生姓名：马玲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29955" y="5437505"/>
            <a:ext cx="3689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指导老师：石元泉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>
            <p:custDataLst>
              <p:tags r:id="rId1"/>
            </p:custDataLst>
          </p:nvPr>
        </p:nvGrpSpPr>
        <p:grpSpPr bwMode="auto">
          <a:xfrm>
            <a:off x="7910513" y="2097314"/>
            <a:ext cx="2214562" cy="2511425"/>
            <a:chOff x="4983" y="1248"/>
            <a:chExt cx="1395" cy="1582"/>
          </a:xfrm>
        </p:grpSpPr>
        <p:sp>
          <p:nvSpPr>
            <p:cNvPr id="3" name="矩形 2"/>
            <p:cNvSpPr/>
            <p:nvPr>
              <p:custDataLst>
                <p:tags r:id="rId2"/>
              </p:custDataLst>
            </p:nvPr>
          </p:nvSpPr>
          <p:spPr>
            <a:xfrm rot="19394674">
              <a:off x="5384" y="1613"/>
              <a:ext cx="736" cy="1107"/>
            </a:xfrm>
            <a:prstGeom prst="rect">
              <a:avLst/>
            </a:prstGeom>
            <a:gradFill>
              <a:gsLst>
                <a:gs pos="2000">
                  <a:srgbClr val="C0C0C0"/>
                </a:gs>
                <a:gs pos="100000">
                  <a:srgbClr val="FFFFFF">
                    <a:alpha val="0"/>
                  </a:srgb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" name="椭圆 3"/>
            <p:cNvSpPr/>
            <p:nvPr>
              <p:custDataLst>
                <p:tags r:id="rId3"/>
              </p:custDataLst>
            </p:nvPr>
          </p:nvSpPr>
          <p:spPr>
            <a:xfrm>
              <a:off x="4983" y="1248"/>
              <a:ext cx="788" cy="7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rgbClr val="FFFFFF"/>
                  </a:solidFill>
                  <a:latin typeface="Arial" pitchFamily="34" charset="0"/>
                  <a:ea typeface="黑体" pitchFamily="49" charset="-122"/>
                </a:rPr>
                <a:t>看</a:t>
              </a:r>
              <a:endParaRPr lang="zh-CN" altLang="en-US" sz="54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5" name="Group 21"/>
          <p:cNvGrpSpPr/>
          <p:nvPr>
            <p:custDataLst>
              <p:tags r:id="rId4"/>
            </p:custDataLst>
          </p:nvPr>
        </p:nvGrpSpPr>
        <p:grpSpPr bwMode="auto">
          <a:xfrm>
            <a:off x="6318250" y="2097314"/>
            <a:ext cx="2216150" cy="2511425"/>
            <a:chOff x="3980" y="1248"/>
            <a:chExt cx="1396" cy="1582"/>
          </a:xfrm>
        </p:grpSpPr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 rot="19394674">
              <a:off x="4382" y="1613"/>
              <a:ext cx="736" cy="1107"/>
            </a:xfrm>
            <a:prstGeom prst="rect">
              <a:avLst/>
            </a:prstGeom>
            <a:gradFill>
              <a:gsLst>
                <a:gs pos="2000">
                  <a:srgbClr val="C0C0C0"/>
                </a:gs>
                <a:gs pos="100000">
                  <a:srgbClr val="FFFFFF">
                    <a:alpha val="0"/>
                  </a:srgb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6"/>
              </p:custDataLst>
            </p:nvPr>
          </p:nvSpPr>
          <p:spPr>
            <a:xfrm>
              <a:off x="3980" y="1248"/>
              <a:ext cx="788" cy="7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rgbClr val="FFFFFF"/>
                  </a:solidFill>
                  <a:latin typeface="Arial" pitchFamily="34" charset="0"/>
                  <a:ea typeface="黑体" pitchFamily="49" charset="-122"/>
                </a:rPr>
                <a:t>观</a:t>
              </a:r>
              <a:endParaRPr lang="zh-CN" altLang="en-US" sz="54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8" name="Group 20"/>
          <p:cNvGrpSpPr/>
          <p:nvPr>
            <p:custDataLst>
              <p:tags r:id="rId7"/>
            </p:custDataLst>
          </p:nvPr>
        </p:nvGrpSpPr>
        <p:grpSpPr bwMode="auto">
          <a:xfrm>
            <a:off x="4727575" y="2097314"/>
            <a:ext cx="2216150" cy="2511425"/>
            <a:chOff x="2978" y="1248"/>
            <a:chExt cx="1396" cy="1582"/>
          </a:xfrm>
        </p:grpSpPr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 rot="19394674">
              <a:off x="3379" y="1613"/>
              <a:ext cx="737" cy="1107"/>
            </a:xfrm>
            <a:prstGeom prst="rect">
              <a:avLst/>
            </a:prstGeom>
            <a:gradFill>
              <a:gsLst>
                <a:gs pos="2000">
                  <a:srgbClr val="C0C0C0"/>
                </a:gs>
                <a:gs pos="100000">
                  <a:srgbClr val="FFFFFF">
                    <a:alpha val="0"/>
                  </a:srgb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9"/>
              </p:custDataLst>
            </p:nvPr>
          </p:nvSpPr>
          <p:spPr>
            <a:xfrm>
              <a:off x="2978" y="1248"/>
              <a:ext cx="788" cy="7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rgbClr val="FFFFFF"/>
                  </a:solidFill>
                  <a:latin typeface="Arial" pitchFamily="34" charset="0"/>
                  <a:ea typeface="黑体" pitchFamily="49" charset="-122"/>
                </a:rPr>
                <a:t>谢</a:t>
              </a:r>
              <a:endParaRPr lang="zh-CN" altLang="en-US" sz="54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11" name="Group 19"/>
          <p:cNvGrpSpPr/>
          <p:nvPr>
            <p:custDataLst>
              <p:tags r:id="rId10"/>
            </p:custDataLst>
          </p:nvPr>
        </p:nvGrpSpPr>
        <p:grpSpPr bwMode="auto">
          <a:xfrm>
            <a:off x="3136900" y="2097314"/>
            <a:ext cx="2216150" cy="2511425"/>
            <a:chOff x="1976" y="1248"/>
            <a:chExt cx="1396" cy="1582"/>
          </a:xfrm>
        </p:grpSpPr>
        <p:sp>
          <p:nvSpPr>
            <p:cNvPr id="12" name="矩形 11"/>
            <p:cNvSpPr/>
            <p:nvPr>
              <p:custDataLst>
                <p:tags r:id="rId11"/>
              </p:custDataLst>
            </p:nvPr>
          </p:nvSpPr>
          <p:spPr>
            <a:xfrm rot="19394674">
              <a:off x="2377" y="1613"/>
              <a:ext cx="736" cy="1107"/>
            </a:xfrm>
            <a:prstGeom prst="rect">
              <a:avLst/>
            </a:prstGeom>
            <a:gradFill>
              <a:gsLst>
                <a:gs pos="2000">
                  <a:srgbClr val="C0C0C0"/>
                </a:gs>
                <a:gs pos="100000">
                  <a:srgbClr val="FFFFFF">
                    <a:alpha val="0"/>
                  </a:srgb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12"/>
              </p:custDataLst>
            </p:nvPr>
          </p:nvSpPr>
          <p:spPr>
            <a:xfrm>
              <a:off x="1976" y="1248"/>
              <a:ext cx="788" cy="7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rgbClr val="FFFFFF"/>
                  </a:solidFill>
                  <a:latin typeface="Arial" pitchFamily="34" charset="0"/>
                  <a:ea typeface="黑体" pitchFamily="49" charset="-122"/>
                </a:rPr>
                <a:t>谢</a:t>
              </a:r>
              <a:endParaRPr lang="zh-CN" altLang="en-US" sz="54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3777" y="3149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0" i="0" baseline="0">
                <a:solidFill>
                  <a:schemeClr val="accent1">
                    <a:lumMod val="75000"/>
                  </a:schemeClr>
                </a:solidFill>
                <a:effectLst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为什么？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4160" y="1920240"/>
            <a:ext cx="653732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让用户更加了解和信赖</a:t>
            </a:r>
            <a:endParaRPr lang="zh-CN" altLang="en-US" sz="4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4889252" y="823520"/>
            <a:ext cx="0" cy="4793978"/>
          </a:xfrm>
          <a:prstGeom prst="line">
            <a:avLst/>
          </a:prstGeom>
          <a:ln w="25400">
            <a:solidFill>
              <a:srgbClr val="B2B2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>
            <p:custDataLst>
              <p:tags r:id="rId2"/>
            </p:custDataLst>
          </p:nvPr>
        </p:nvGrpSpPr>
        <p:grpSpPr>
          <a:xfrm>
            <a:off x="4630990" y="565259"/>
            <a:ext cx="4743130" cy="1139578"/>
            <a:chOff x="2786742" y="348345"/>
            <a:chExt cx="4265022" cy="1024708"/>
          </a:xfrm>
        </p:grpSpPr>
        <p:cxnSp>
          <p:nvCxnSpPr>
            <p:cNvPr id="14" name="直接连接符 13"/>
            <p:cNvCxnSpPr/>
            <p:nvPr>
              <p:custDataLst>
                <p:tags r:id="rId3"/>
              </p:custDataLst>
            </p:nvPr>
          </p:nvCxnSpPr>
          <p:spPr>
            <a:xfrm>
              <a:off x="3019764" y="580574"/>
              <a:ext cx="4032000" cy="0"/>
            </a:xfrm>
            <a:prstGeom prst="line">
              <a:avLst/>
            </a:prstGeom>
            <a:ln w="25400">
              <a:solidFill>
                <a:srgbClr val="B2B2B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2786742" y="348345"/>
              <a:ext cx="464458" cy="4644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4000">
                  <a:schemeClr val="accent1">
                    <a:lumMod val="75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</a:rPr>
                <a:t>01</a:t>
              </a: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3350988" y="591856"/>
              <a:ext cx="3700776" cy="781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新闻模块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>
            <p:custDataLst>
              <p:tags r:id="rId6"/>
            </p:custDataLst>
          </p:nvPr>
        </p:nvGrpSpPr>
        <p:grpSpPr>
          <a:xfrm>
            <a:off x="4630990" y="1704837"/>
            <a:ext cx="4743130" cy="1139825"/>
            <a:chOff x="2786742" y="1373054"/>
            <a:chExt cx="4265022" cy="1024931"/>
          </a:xfrm>
        </p:grpSpPr>
        <p:cxnSp>
          <p:nvCxnSpPr>
            <p:cNvPr id="15" name="直接连接符 14"/>
            <p:cNvCxnSpPr/>
            <p:nvPr>
              <p:custDataLst>
                <p:tags r:id="rId7"/>
              </p:custDataLst>
            </p:nvPr>
          </p:nvCxnSpPr>
          <p:spPr>
            <a:xfrm>
              <a:off x="3019764" y="1605283"/>
              <a:ext cx="4032000" cy="0"/>
            </a:xfrm>
            <a:prstGeom prst="line">
              <a:avLst/>
            </a:prstGeom>
            <a:ln w="25400">
              <a:solidFill>
                <a:srgbClr val="B2B2B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>
              <p:custDataLst>
                <p:tags r:id="rId8"/>
              </p:custDataLst>
            </p:nvPr>
          </p:nvSpPr>
          <p:spPr>
            <a:xfrm>
              <a:off x="2786742" y="1373054"/>
              <a:ext cx="464458" cy="4644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4000">
                  <a:schemeClr val="accent1">
                    <a:lumMod val="75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</a:rPr>
                <a:t>02</a:t>
              </a: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39" name="矩形 38"/>
            <p:cNvSpPr/>
            <p:nvPr>
              <p:custDataLst>
                <p:tags r:id="rId9"/>
              </p:custDataLst>
            </p:nvPr>
          </p:nvSpPr>
          <p:spPr>
            <a:xfrm>
              <a:off x="3270372" y="1616868"/>
              <a:ext cx="3781109" cy="78111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首页新产品模块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10"/>
            </p:custDataLst>
          </p:nvPr>
        </p:nvGrpSpPr>
        <p:grpSpPr>
          <a:xfrm>
            <a:off x="4630990" y="2844416"/>
            <a:ext cx="4743130" cy="1140307"/>
            <a:chOff x="2786742" y="2397763"/>
            <a:chExt cx="4265022" cy="1025364"/>
          </a:xfrm>
        </p:grpSpPr>
        <p:cxnSp>
          <p:nvCxnSpPr>
            <p:cNvPr id="16" name="直接连接符 15"/>
            <p:cNvCxnSpPr/>
            <p:nvPr>
              <p:custDataLst>
                <p:tags r:id="rId11"/>
              </p:custDataLst>
            </p:nvPr>
          </p:nvCxnSpPr>
          <p:spPr>
            <a:xfrm>
              <a:off x="3019764" y="2629992"/>
              <a:ext cx="4032000" cy="0"/>
            </a:xfrm>
            <a:prstGeom prst="line">
              <a:avLst/>
            </a:prstGeom>
            <a:ln w="25400">
              <a:solidFill>
                <a:srgbClr val="B2B2B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>
              <p:custDataLst>
                <p:tags r:id="rId12"/>
              </p:custDataLst>
            </p:nvPr>
          </p:nvSpPr>
          <p:spPr>
            <a:xfrm>
              <a:off x="2786742" y="2397763"/>
              <a:ext cx="464458" cy="4644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4000">
                  <a:schemeClr val="accent1">
                    <a:lumMod val="75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</a:rPr>
                <a:t>03</a:t>
              </a: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3"/>
              </p:custDataLst>
            </p:nvPr>
          </p:nvSpPr>
          <p:spPr>
            <a:xfrm>
              <a:off x="3350988" y="2641930"/>
              <a:ext cx="3700776" cy="781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产品数据表格模块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组合 48"/>
          <p:cNvGrpSpPr/>
          <p:nvPr>
            <p:custDataLst>
              <p:tags r:id="rId14"/>
            </p:custDataLst>
          </p:nvPr>
        </p:nvGrpSpPr>
        <p:grpSpPr>
          <a:xfrm>
            <a:off x="4630990" y="3983995"/>
            <a:ext cx="4743130" cy="1140672"/>
            <a:chOff x="2786742" y="3422472"/>
            <a:chExt cx="4265022" cy="1025692"/>
          </a:xfrm>
        </p:grpSpPr>
        <p:cxnSp>
          <p:nvCxnSpPr>
            <p:cNvPr id="17" name="直接连接符 16"/>
            <p:cNvCxnSpPr/>
            <p:nvPr>
              <p:custDataLst>
                <p:tags r:id="rId15"/>
              </p:custDataLst>
            </p:nvPr>
          </p:nvCxnSpPr>
          <p:spPr>
            <a:xfrm>
              <a:off x="3019764" y="3654701"/>
              <a:ext cx="4032000" cy="0"/>
            </a:xfrm>
            <a:prstGeom prst="line">
              <a:avLst/>
            </a:prstGeom>
            <a:ln w="25400">
              <a:solidFill>
                <a:srgbClr val="B2B2B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>
              <p:custDataLst>
                <p:tags r:id="rId16"/>
              </p:custDataLst>
            </p:nvPr>
          </p:nvSpPr>
          <p:spPr>
            <a:xfrm>
              <a:off x="2786742" y="3422472"/>
              <a:ext cx="464458" cy="4644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4000">
                  <a:schemeClr val="accent1">
                    <a:lumMod val="75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</a:rPr>
                <a:t>04</a:t>
              </a: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17"/>
              </p:custDataLst>
            </p:nvPr>
          </p:nvSpPr>
          <p:spPr>
            <a:xfrm>
              <a:off x="3350988" y="3666967"/>
              <a:ext cx="3700776" cy="781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管理员登录模块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18"/>
            </p:custDataLst>
          </p:nvPr>
        </p:nvGrpSpPr>
        <p:grpSpPr>
          <a:xfrm>
            <a:off x="4630990" y="5123573"/>
            <a:ext cx="4743130" cy="1141037"/>
            <a:chOff x="2786742" y="4447181"/>
            <a:chExt cx="4265022" cy="1026020"/>
          </a:xfrm>
        </p:grpSpPr>
        <p:cxnSp>
          <p:nvCxnSpPr>
            <p:cNvPr id="18" name="直接连接符 17"/>
            <p:cNvCxnSpPr/>
            <p:nvPr>
              <p:custDataLst>
                <p:tags r:id="rId19"/>
              </p:custDataLst>
            </p:nvPr>
          </p:nvCxnSpPr>
          <p:spPr>
            <a:xfrm>
              <a:off x="3019764" y="4679410"/>
              <a:ext cx="4032000" cy="0"/>
            </a:xfrm>
            <a:prstGeom prst="line">
              <a:avLst/>
            </a:prstGeom>
            <a:ln w="25400">
              <a:solidFill>
                <a:srgbClr val="B2B2B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>
              <p:custDataLst>
                <p:tags r:id="rId20"/>
              </p:custDataLst>
            </p:nvPr>
          </p:nvSpPr>
          <p:spPr>
            <a:xfrm>
              <a:off x="2786742" y="4447181"/>
              <a:ext cx="464458" cy="4644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4000">
                  <a:schemeClr val="accent1">
                    <a:lumMod val="75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</a:rPr>
                <a:t>05</a:t>
              </a: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21"/>
              </p:custDataLst>
            </p:nvPr>
          </p:nvSpPr>
          <p:spPr>
            <a:xfrm>
              <a:off x="3350988" y="4692004"/>
              <a:ext cx="3700776" cy="781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联系我们模块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3120" y="2714625"/>
            <a:ext cx="367728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项目介绍</a:t>
            </a:r>
            <a:endParaRPr lang="zh-CN" altLang="en-US" sz="4000"/>
          </a:p>
        </p:txBody>
      </p:sp>
    </p:spTree>
    <p:custDataLst>
      <p:tags r:id="rId2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616300" y="1212138"/>
            <a:ext cx="570950" cy="481659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sym typeface="Arial" pitchFamily="34" charset="0"/>
              </a:rPr>
              <a:t>1</a:t>
            </a:r>
            <a:endParaRPr lang="en-US" altLang="zh-CN" sz="2000" b="1" dirty="0">
              <a:solidFill>
                <a:schemeClr val="bg1"/>
              </a:solidFill>
              <a:sym typeface="Arial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4204379" y="1096540"/>
            <a:ext cx="0" cy="245759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40155" y="1227455"/>
            <a:ext cx="2130425" cy="390525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just"/>
            <a:r>
              <a:rPr lang="en-US" altLang="zh-CN" kern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Express</a:t>
            </a:r>
            <a:r>
              <a:rPr lang="zh-CN" altLang="en-US" kern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框架</a:t>
            </a:r>
            <a:endParaRPr lang="zh-CN" altLang="en-US" kern="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285875" y="1831340"/>
            <a:ext cx="2757170" cy="1727200"/>
          </a:xfrm>
          <a:prstGeom prst="rect">
            <a:avLst/>
          </a:prstGeom>
        </p:spPr>
        <p:txBody>
          <a:bodyPr wrap="square" anchor="t" anchorCtr="0">
            <a:normAutofit fontScale="80000"/>
          </a:bodyPr>
          <a:lstStyle/>
          <a:p>
            <a:pPr algn="just">
              <a:lnSpc>
                <a:spcPct val="120000"/>
              </a:lnSpc>
            </a:pPr>
            <a:r>
              <a:rPr lang="fr-FR" altLang="zh-CN" kern="0" dirty="0">
                <a:sym typeface="Arial" pitchFamily="34" charset="0"/>
              </a:rPr>
              <a:t>Express 是一个基于 Node.js 平台，快速、开放、极简的 web 开发框架，它提供一系列强大的特性，帮助你创建各种 Web 和移动设备应用。</a:t>
            </a:r>
            <a:endParaRPr lang="fr-FR" altLang="zh-CN" kern="0" dirty="0">
              <a:sym typeface="Arial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7061760" y="1212138"/>
            <a:ext cx="570950" cy="481659"/>
          </a:xfrm>
          <a:prstGeom prst="rect">
            <a:avLst/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sym typeface="Arial" pitchFamily="34" charset="0"/>
              </a:rPr>
              <a:t>2</a:t>
            </a:r>
            <a:endParaRPr lang="en-US" altLang="zh-CN" sz="2000" b="1" dirty="0">
              <a:solidFill>
                <a:schemeClr val="bg1"/>
              </a:solidFill>
              <a:sym typeface="Arial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7649839" y="1096540"/>
            <a:ext cx="0" cy="2457593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4731393" y="1242859"/>
            <a:ext cx="2313236" cy="420217"/>
          </a:xfrm>
          <a:prstGeom prst="rect">
            <a:avLst/>
          </a:prstGeom>
        </p:spPr>
        <p:txBody>
          <a:bodyPr wrap="square" anchor="ctr" anchorCtr="0">
            <a:normAutofit fontScale="90000"/>
          </a:bodyPr>
          <a:lstStyle/>
          <a:p>
            <a:pPr algn="just"/>
            <a:r>
              <a:rPr lang="en-US" altLang="zh-CN" kern="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MongoDB</a:t>
            </a:r>
            <a:r>
              <a:rPr lang="zh-CN" altLang="en-US" kern="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数据库</a:t>
            </a:r>
            <a:endParaRPr lang="zh-CN" altLang="en-US" kern="0" dirty="0">
              <a:solidFill>
                <a:schemeClr val="accent3">
                  <a:lumMod val="75000"/>
                </a:schemeClr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4731385" y="1831340"/>
            <a:ext cx="2848610" cy="1743075"/>
          </a:xfrm>
          <a:prstGeom prst="rect">
            <a:avLst/>
          </a:prstGeom>
        </p:spPr>
        <p:txBody>
          <a:bodyPr wrap="square" anchor="t" anchorCtr="0"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fr-FR" altLang="zh-CN" sz="1400" kern="0" dirty="0">
                <a:sym typeface="Arial" pitchFamily="34" charset="0"/>
              </a:rPr>
              <a:t>MongoDB 是一个介于关系数据库和非关系数据库之间的产品， 将数据存储为一个文档</a:t>
            </a:r>
            <a:r>
              <a:rPr lang="zh-CN" altLang="fr-FR" sz="1400" kern="0" dirty="0">
                <a:sym typeface="Arial" pitchFamily="34" charset="0"/>
              </a:rPr>
              <a:t>。</a:t>
            </a:r>
            <a:r>
              <a:rPr lang="fr-FR" altLang="zh-CN" sz="1400" kern="0" dirty="0">
                <a:sym typeface="Arial" pitchFamily="34" charset="0"/>
              </a:rPr>
              <a:t>MongoDB 文档类似于 JSON 对象。字段的值可以包含其他文档，数组及文档的数组。是非关系数据库当中功能最丰富，最像关系数据库的。</a:t>
            </a:r>
            <a:endParaRPr lang="fr-FR" altLang="zh-CN" sz="1400" kern="0" dirty="0">
              <a:sym typeface="Arial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10507221" y="1212138"/>
            <a:ext cx="570950" cy="481659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sym typeface="Arial" pitchFamily="34" charset="0"/>
              </a:rPr>
              <a:t>3</a:t>
            </a:r>
            <a:endParaRPr lang="en-US" altLang="zh-CN" sz="2000" b="1" dirty="0">
              <a:solidFill>
                <a:schemeClr val="bg1"/>
              </a:solidFill>
              <a:sym typeface="Arial" pitchFamily="34" charset="0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11095300" y="1096540"/>
            <a:ext cx="0" cy="245759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>
            <p:custDataLst>
              <p:tags r:id="rId11"/>
            </p:custDataLst>
          </p:nvPr>
        </p:nvSpPr>
        <p:spPr>
          <a:xfrm>
            <a:off x="8177548" y="1242859"/>
            <a:ext cx="2329673" cy="420217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just"/>
            <a:r>
              <a:rPr lang="en-US" altLang="zh-CN" kern="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Markdown</a:t>
            </a:r>
            <a:endParaRPr lang="en-US" altLang="zh-CN" kern="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2"/>
            </p:custDataLst>
          </p:nvPr>
        </p:nvSpPr>
        <p:spPr>
          <a:xfrm>
            <a:off x="8176895" y="1831340"/>
            <a:ext cx="2833370" cy="1757680"/>
          </a:xfrm>
          <a:prstGeom prst="rect">
            <a:avLst/>
          </a:prstGeom>
        </p:spPr>
        <p:txBody>
          <a:bodyPr wrap="square" anchor="t" anchorCtr="0">
            <a:normAutofit fontScale="90000"/>
          </a:bodyPr>
          <a:lstStyle/>
          <a:p>
            <a:pPr algn="just">
              <a:lnSpc>
                <a:spcPct val="120000"/>
              </a:lnSpc>
            </a:pPr>
            <a:r>
              <a:rPr sz="1400" kern="0" dirty="0">
                <a:sym typeface="Arial" pitchFamily="34" charset="0"/>
              </a:rPr>
              <a:t>Markdown 是一种用来写作的轻量级「标记语言」，它用简洁的语法代替排版，而不像一般我们用的字处理软件 Word有大量的排版、字体设置。Markdown 的语法全由一些符号所组成，这些符号经过精挑细选，其作用一目了然。</a:t>
            </a:r>
            <a:endParaRPr sz="1400" kern="0" dirty="0">
              <a:sym typeface="Arial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13"/>
            </p:custDataLst>
          </p:nvPr>
        </p:nvSpPr>
        <p:spPr>
          <a:xfrm>
            <a:off x="8784490" y="4029837"/>
            <a:ext cx="570950" cy="481659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sym typeface="Arial" pitchFamily="34" charset="0"/>
              </a:rPr>
              <a:t>5</a:t>
            </a:r>
            <a:endParaRPr lang="en-US" altLang="zh-CN" sz="2000" b="1" dirty="0">
              <a:solidFill>
                <a:schemeClr val="bg1"/>
              </a:solidFill>
              <a:sym typeface="Arial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4"/>
            </p:custDataLst>
          </p:nvPr>
        </p:nvCxnSpPr>
        <p:spPr>
          <a:xfrm>
            <a:off x="9372569" y="3914239"/>
            <a:ext cx="0" cy="245759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>
            <p:custDataLst>
              <p:tags r:id="rId15"/>
            </p:custDataLst>
          </p:nvPr>
        </p:nvSpPr>
        <p:spPr>
          <a:xfrm>
            <a:off x="6454120" y="4060558"/>
            <a:ext cx="2313240" cy="420217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just"/>
            <a:r>
              <a:rPr lang="en-US" altLang="zh-CN" kern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BootStrap</a:t>
            </a:r>
            <a:endParaRPr lang="en-US" altLang="zh-CN" kern="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43" name="矩形 42"/>
          <p:cNvSpPr/>
          <p:nvPr>
            <p:custDataLst>
              <p:tags r:id="rId16"/>
            </p:custDataLst>
          </p:nvPr>
        </p:nvSpPr>
        <p:spPr>
          <a:xfrm>
            <a:off x="6454140" y="4648835"/>
            <a:ext cx="2818130" cy="1711325"/>
          </a:xfrm>
          <a:prstGeom prst="rect">
            <a:avLst/>
          </a:prstGeom>
        </p:spPr>
        <p:txBody>
          <a:bodyPr wrap="square" anchor="t" anchorCtr="0"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fr-FR" altLang="zh-CN" kern="0" dirty="0">
                <a:sym typeface="Arial" pitchFamily="34" charset="0"/>
              </a:rPr>
              <a:t>Bootstrap 是一个用于快速开发 Web 应用程序和网站的前端框架。Bootstrap 是基于 HTML、CSS、JAVASCRIPT 的。</a:t>
            </a:r>
            <a:endParaRPr lang="fr-FR" altLang="zh-CN" kern="0" dirty="0">
              <a:sym typeface="Arial" pitchFamily="34" charset="0"/>
            </a:endParaRPr>
          </a:p>
        </p:txBody>
      </p:sp>
      <p:sp>
        <p:nvSpPr>
          <p:cNvPr id="45" name="矩形 44"/>
          <p:cNvSpPr/>
          <p:nvPr>
            <p:custDataLst>
              <p:tags r:id="rId17"/>
            </p:custDataLst>
          </p:nvPr>
        </p:nvSpPr>
        <p:spPr>
          <a:xfrm>
            <a:off x="5339030" y="4029837"/>
            <a:ext cx="570950" cy="481659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sym typeface="Arial" pitchFamily="34" charset="0"/>
              </a:rPr>
              <a:t>4</a:t>
            </a:r>
            <a:endParaRPr lang="en-US" altLang="zh-CN" sz="2000" b="1" dirty="0">
              <a:solidFill>
                <a:schemeClr val="bg1"/>
              </a:solidFill>
              <a:sym typeface="Arial" pitchFamily="34" charset="0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18"/>
            </p:custDataLst>
          </p:nvPr>
        </p:nvCxnSpPr>
        <p:spPr>
          <a:xfrm>
            <a:off x="5927109" y="3914239"/>
            <a:ext cx="0" cy="245759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>
            <p:custDataLst>
              <p:tags r:id="rId19"/>
            </p:custDataLst>
          </p:nvPr>
        </p:nvSpPr>
        <p:spPr>
          <a:xfrm>
            <a:off x="3008663" y="4060558"/>
            <a:ext cx="2313236" cy="420217"/>
          </a:xfrm>
          <a:prstGeom prst="rect">
            <a:avLst/>
          </a:prstGeom>
        </p:spPr>
        <p:txBody>
          <a:bodyPr wrap="square" anchor="ctr" anchorCtr="0">
            <a:normAutofit fontScale="90000"/>
          </a:bodyPr>
          <a:lstStyle/>
          <a:p>
            <a:pPr algn="just"/>
            <a:r>
              <a:rPr lang="en-US" altLang="zh-CN" kern="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DataTables</a:t>
            </a:r>
            <a:r>
              <a:rPr lang="zh-CN" altLang="en-US" kern="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插件</a:t>
            </a:r>
            <a:endParaRPr lang="zh-CN" altLang="en-US" kern="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48" name="矩形 47"/>
          <p:cNvSpPr/>
          <p:nvPr>
            <p:custDataLst>
              <p:tags r:id="rId20"/>
            </p:custDataLst>
          </p:nvPr>
        </p:nvSpPr>
        <p:spPr>
          <a:xfrm>
            <a:off x="3008630" y="4648835"/>
            <a:ext cx="2833370" cy="1727200"/>
          </a:xfrm>
          <a:prstGeom prst="rect">
            <a:avLst/>
          </a:prstGeom>
        </p:spPr>
        <p:txBody>
          <a:bodyPr wrap="square" anchor="t" anchorCtr="0"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fr-FR" altLang="zh-CN" kern="0" dirty="0">
                <a:sym typeface="Arial" pitchFamily="34" charset="0"/>
              </a:rPr>
              <a:t>DataTables插件提供了对表格的每一列进行先后排序的功能，通过后台数据进行分页处理，有很高的使用价值。</a:t>
            </a:r>
            <a:endParaRPr lang="fr-FR" altLang="zh-CN" kern="0" dirty="0">
              <a:sym typeface="Arial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21"/>
            </p:custDataLst>
          </p:nvPr>
        </p:nvSpPr>
        <p:spPr>
          <a:xfrm>
            <a:off x="2303145" y="456178"/>
            <a:ext cx="7768590" cy="46166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zh-CN" altLang="da-DK" sz="2400" kern="0" dirty="0" smtClean="0">
                <a:latin typeface="+mj-lt"/>
                <a:ea typeface="+mj-ea"/>
                <a:cs typeface="+mj-cs"/>
                <a:sym typeface="Arial" pitchFamily="34" charset="0"/>
              </a:rPr>
              <a:t>采用的技能</a:t>
            </a:r>
            <a:endParaRPr lang="zh-CN" altLang="da-DK" sz="2400" kern="0" dirty="0" smtClean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我做的东西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581150"/>
            <a:ext cx="6157595" cy="228994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>
                <a:latin typeface="+mn-lt"/>
                <a:ea typeface="+mn-ea"/>
              </a:rPr>
              <a:t> </a:t>
            </a:r>
            <a:r>
              <a:rPr lang="zh-CN" altLang="en-US" sz="4000" dirty="0">
                <a:latin typeface="+mn-lt"/>
                <a:ea typeface="+mn-ea"/>
              </a:rPr>
              <a:t>前端</a:t>
            </a:r>
            <a:endParaRPr lang="zh-CN" altLang="en-US" sz="4000" dirty="0">
              <a:latin typeface="+mn-lt"/>
              <a:ea typeface="+mn-ea"/>
            </a:endParaRPr>
          </a:p>
          <a:p>
            <a:pPr algn="l"/>
            <a:r>
              <a:rPr lang="zh-CN" altLang="en-US" sz="4000" dirty="0">
                <a:latin typeface="+mn-lt"/>
                <a:ea typeface="+mn-ea"/>
              </a:rPr>
              <a:t> 后端</a:t>
            </a:r>
            <a:endParaRPr lang="zh-CN" altLang="en-US" sz="4000" dirty="0">
              <a:latin typeface="+mn-lt"/>
              <a:ea typeface="+mn-ea"/>
            </a:endParaRPr>
          </a:p>
          <a:p>
            <a:pPr algn="l"/>
            <a:r>
              <a:rPr lang="zh-CN" altLang="en-US" sz="4000" dirty="0">
                <a:latin typeface="+mn-lt"/>
                <a:ea typeface="+mn-ea"/>
              </a:rPr>
              <a:t> 数据库</a:t>
            </a:r>
            <a:endParaRPr lang="zh-CN" altLang="en-US" sz="4000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82361" y="1199621"/>
            <a:ext cx="4165200" cy="1602000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新闻模块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022671" y="2800986"/>
            <a:ext cx="4165200" cy="381158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atin typeface="+mn-lt"/>
                <a:ea typeface="+mn-ea"/>
              </a:rPr>
              <a:t>在前台页面可以浏览企业不同类别的新闻，在后台管理平台可以对新闻进行添加，更新，删除</a:t>
            </a:r>
            <a:endParaRPr lang="zh-CN" altLang="en-US" dirty="0">
              <a:latin typeface="+mn-lt"/>
              <a:ea typeface="+mn-ea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atin typeface="+mn-lt"/>
                <a:ea typeface="+mn-ea"/>
              </a:rPr>
              <a:t>分类浏览新闻界面如右图所示：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8" name="图片占位符 7" descr="C:\Users\maling\Desktop\图片1.png图片1"/>
          <p:cNvPicPr>
            <a:picLocks noGrp="1" noChangeAspect="1"/>
          </p:cNvPicPr>
          <p:nvPr>
            <p:ph type="pic" sz="quarter" idx="13"/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411391" y="557418"/>
            <a:ext cx="6174000" cy="5193665"/>
          </a:xfrm>
        </p:spPr>
      </p:pic>
      <p:sp>
        <p:nvSpPr>
          <p:cNvPr id="2" name="文本框 1"/>
          <p:cNvSpPr txBox="1"/>
          <p:nvPr/>
        </p:nvSpPr>
        <p:spPr>
          <a:xfrm>
            <a:off x="281940" y="629285"/>
            <a:ext cx="248602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实现的功能</a:t>
            </a:r>
            <a:endParaRPr lang="zh-CN" altLang="en-US" sz="32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52195" y="1320800"/>
            <a:ext cx="4164965" cy="673100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用户登录和注册模块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04825" y="2038985"/>
            <a:ext cx="5443855" cy="397891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atin typeface="+mn-lt"/>
                <a:ea typeface="+mn-ea"/>
              </a:rPr>
              <a:t>在进入模块管理平台的时候如果没有账号就要注册，如果注册了就直接登录了。</a:t>
            </a:r>
            <a:endParaRPr lang="zh-CN" altLang="en-US" dirty="0">
              <a:latin typeface="+mn-lt"/>
              <a:ea typeface="+mn-ea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atin typeface="+mn-lt"/>
                <a:ea typeface="+mn-ea"/>
              </a:rPr>
              <a:t>注意：</a:t>
            </a:r>
            <a:endParaRPr lang="zh-CN" altLang="en-US" dirty="0">
              <a:latin typeface="+mn-lt"/>
              <a:ea typeface="+mn-ea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latin typeface="+mn-lt"/>
                <a:ea typeface="+mn-ea"/>
              </a:rPr>
              <a:t>1.</a:t>
            </a:r>
            <a:r>
              <a:rPr lang="zh-CN" altLang="en-US" dirty="0">
                <a:latin typeface="+mn-lt"/>
                <a:ea typeface="+mn-ea"/>
              </a:rPr>
              <a:t>注册是使用命令行进行添加用户信息的，</a:t>
            </a:r>
            <a:r>
              <a:rPr lang="zh-CN" altLang="en-US" dirty="0">
                <a:latin typeface="+mn-lt"/>
                <a:ea typeface="+mn-ea"/>
                <a:sym typeface="+mn-ea"/>
              </a:rPr>
              <a:t>写法如下</a:t>
            </a:r>
            <a:endParaRPr lang="zh-CN" altLang="en-US" dirty="0">
              <a:latin typeface="+mn-lt"/>
              <a:ea typeface="+mn-ea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atin typeface="+mn-lt"/>
                <a:ea typeface="+mn-ea"/>
              </a:rPr>
              <a:t>node ./tasks/adduser &lt;name&gt; &lt;password&gt;</a:t>
            </a:r>
            <a:endParaRPr lang="zh-CN" altLang="en-US" dirty="0">
              <a:latin typeface="+mn-lt"/>
              <a:ea typeface="+mn-ea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latin typeface="+mn-lt"/>
                <a:ea typeface="+mn-ea"/>
              </a:rPr>
              <a:t>2.</a:t>
            </a:r>
            <a:r>
              <a:rPr lang="zh-CN" altLang="en-US" dirty="0">
                <a:latin typeface="+mn-lt"/>
                <a:ea typeface="+mn-ea"/>
              </a:rPr>
              <a:t>在登录的同时也就记住的用户的登录状态（</a:t>
            </a:r>
            <a:r>
              <a:rPr lang="en-US" altLang="zh-CN" dirty="0">
                <a:latin typeface="+mn-lt"/>
                <a:ea typeface="+mn-ea"/>
              </a:rPr>
              <a:t>session</a:t>
            </a:r>
            <a:r>
              <a:rPr lang="zh-CN" altLang="en-US" dirty="0">
                <a:latin typeface="+mn-lt"/>
                <a:ea typeface="+mn-ea"/>
              </a:rPr>
              <a:t>）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8" name="图片占位符 7" descr="C:\Users\maling\Desktop\QQ截图20160507160323.pngQQ截图20160507160323"/>
          <p:cNvPicPr>
            <a:picLocks noGrp="1" noChangeAspect="1"/>
          </p:cNvPicPr>
          <p:nvPr>
            <p:ph type="pic" sz="quarter" idx="13"/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051736" y="1794398"/>
            <a:ext cx="5167630" cy="2414905"/>
          </a:xfrm>
        </p:spPr>
      </p:pic>
      <p:sp>
        <p:nvSpPr>
          <p:cNvPr id="2" name="文本框 1"/>
          <p:cNvSpPr txBox="1"/>
          <p:nvPr/>
        </p:nvSpPr>
        <p:spPr>
          <a:xfrm>
            <a:off x="281940" y="629285"/>
            <a:ext cx="248602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实现的功能</a:t>
            </a:r>
            <a:endParaRPr lang="zh-CN" altLang="en-US" sz="32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1235" y="1092835"/>
            <a:ext cx="4164965" cy="870585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联系我们模块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053151" y="1932306"/>
            <a:ext cx="4165200" cy="381158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atin typeface="+mn-lt"/>
                <a:ea typeface="+mn-ea"/>
                <a:sym typeface="+mn-ea"/>
              </a:rPr>
              <a:t>利用第三方平台</a:t>
            </a:r>
            <a:r>
              <a:rPr lang="en-US" altLang="zh-CN" dirty="0">
                <a:latin typeface="+mn-lt"/>
                <a:ea typeface="+mn-ea"/>
                <a:sym typeface="+mn-ea"/>
              </a:rPr>
              <a:t>--SUBMAIL </a:t>
            </a:r>
            <a:r>
              <a:rPr lang="zh-CN" altLang="en-US" dirty="0">
                <a:latin typeface="+mn-lt"/>
                <a:ea typeface="+mn-ea"/>
                <a:sym typeface="+mn-ea"/>
              </a:rPr>
              <a:t>来对指定的邮箱发送邮件，一次来实现企业与用户及时交流的功能。</a:t>
            </a:r>
            <a:endParaRPr lang="zh-CN" altLang="en-US" dirty="0">
              <a:latin typeface="+mn-lt"/>
              <a:ea typeface="+mn-ea"/>
              <a:sym typeface="+mn-ea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atin typeface="+mn-lt"/>
                <a:ea typeface="+mn-ea"/>
                <a:sym typeface="+mn-ea"/>
              </a:rPr>
              <a:t>联系我们的界面</a:t>
            </a:r>
            <a:r>
              <a:rPr lang="zh-CN" altLang="en-US" dirty="0">
                <a:latin typeface="+mn-lt"/>
                <a:ea typeface="+mn-ea"/>
              </a:rPr>
              <a:t>如右图所示：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8" name="图片占位符 7" descr="C:\Users\maling\Desktop\图片3.png图片3"/>
          <p:cNvPicPr>
            <a:picLocks noGrp="1" noChangeAspect="1"/>
          </p:cNvPicPr>
          <p:nvPr>
            <p:ph type="pic" sz="quarter" idx="13"/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160639" y="557418"/>
            <a:ext cx="4675505" cy="5193665"/>
          </a:xfrm>
        </p:spPr>
      </p:pic>
      <p:sp>
        <p:nvSpPr>
          <p:cNvPr id="2" name="文本框 1"/>
          <p:cNvSpPr txBox="1"/>
          <p:nvPr/>
        </p:nvSpPr>
        <p:spPr>
          <a:xfrm>
            <a:off x="281940" y="629285"/>
            <a:ext cx="248602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实现的功能</a:t>
            </a:r>
            <a:endParaRPr lang="zh-CN" altLang="en-US" sz="32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3777" y="3149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0" i="0" baseline="0">
                <a:solidFill>
                  <a:schemeClr val="accent1">
                    <a:lumMod val="75000"/>
                  </a:schemeClr>
                </a:solidFill>
                <a:effectLst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总结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9095" y="1602105"/>
            <a:ext cx="8642350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该网站的功能主要是新闻管理，新产品管理，产品数据表格管理，用户管理以及发送邮件管理等方面。系统开发中涉及的技术包括:BootStrap框架，Markdown文本编辑，Express框架，DataTables插件，Node.js语言程序设计，JSON,HTML,CSS,JAVASCRIPT等。通过这些技术的使用，把该企业的最新信息和主要产品等展示给客户，让客户可以更好，更方便的了解企业。</a:t>
            </a: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ym typeface="+mn-ea"/>
            </a:endParaRPr>
          </a:p>
          <a:p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427172947"/>
  <p:tag name="MH_LIBRARY" val="CONTENTS"/>
  <p:tag name="MH_TYPE" val="NUMBER"/>
  <p:tag name="ID" val="547110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98_5*i*8"/>
  <p:tag name="KSO_WM_TEMPLATE_CATEGORY" val="diagram"/>
  <p:tag name="KSO_WM_TEMPLATE_INDEX" val="160698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i"/>
  <p:tag name="KSO_WM_UNIT_INDEX" val="1_4"/>
  <p:tag name="KSO_WM_UNIT_ID" val="diagram160698_5*m_i*1_4"/>
  <p:tag name="KSO_WM_UNIT_CLEAR" val="1"/>
  <p:tag name="KSO_WM_UNIT_LAYERLEVEL" val="1_1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i"/>
  <p:tag name="KSO_WM_UNIT_INDEX" val="1_5"/>
  <p:tag name="KSO_WM_UNIT_ID" val="diagram160698_5*m_i*1_5"/>
  <p:tag name="KSO_WM_UNIT_CLEAR" val="1"/>
  <p:tag name="KSO_WM_UNIT_LAYERLEVEL" val="1_1"/>
  <p:tag name="KSO_WM_DIAGRAM_GROUP_CODE" val="m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h_f"/>
  <p:tag name="KSO_WM_UNIT_INDEX" val="1_2_1"/>
  <p:tag name="KSO_WM_UNIT_ID" val="diagram160698_5*m_h_f*1_2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35"/>
  <p:tag name="KSO_WM_DIAGRAM_GROUP_CODE" val="m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98_5*i*15"/>
  <p:tag name="KSO_WM_TEMPLATE_CATEGORY" val="diagram"/>
  <p:tag name="KSO_WM_TEMPLATE_INDEX" val="160698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i"/>
  <p:tag name="KSO_WM_UNIT_INDEX" val="1_6"/>
  <p:tag name="KSO_WM_UNIT_ID" val="diagram160698_5*m_i*1_6"/>
  <p:tag name="KSO_WM_UNIT_CLEAR" val="1"/>
  <p:tag name="KSO_WM_UNIT_LAYERLEVEL" val="1_1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i"/>
  <p:tag name="KSO_WM_UNIT_INDEX" val="1_7"/>
  <p:tag name="KSO_WM_UNIT_ID" val="diagram160698_5*m_i*1_7"/>
  <p:tag name="KSO_WM_UNIT_CLEAR" val="1"/>
  <p:tag name="KSO_WM_UNIT_LAYERLEVEL" val="1_1"/>
  <p:tag name="KSO_WM_DIAGRAM_GROUP_CODE" val="m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h_f"/>
  <p:tag name="KSO_WM_UNIT_INDEX" val="1_3_1"/>
  <p:tag name="KSO_WM_UNIT_ID" val="diagram160698_5*m_h_f*1_3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35"/>
  <p:tag name="KSO_WM_DIAGRAM_GROUP_CODE" val="m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98_5*i*22"/>
  <p:tag name="KSO_WM_TEMPLATE_CATEGORY" val="diagram"/>
  <p:tag name="KSO_WM_TEMPLATE_INDEX" val="160698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i"/>
  <p:tag name="KSO_WM_UNIT_INDEX" val="1_8"/>
  <p:tag name="KSO_WM_UNIT_ID" val="diagram160698_5*m_i*1_8"/>
  <p:tag name="KSO_WM_UNIT_CLEAR" val="1"/>
  <p:tag name="KSO_WM_UNIT_LAYERLEVEL" val="1_1"/>
  <p:tag name="KSO_WM_DIAGRAM_GROUP_CODE" val="m1-1"/>
</p:tagLst>
</file>

<file path=ppt/tags/tag2.xml><?xml version="1.0" encoding="utf-8"?>
<p:tagLst xmlns:p="http://schemas.openxmlformats.org/presentationml/2006/main">
  <p:tag name="KSO_WM_TEMPLATE_THUMBS_INDEX" val="1、9、12、15、20、23、27、28"/>
  <p:tag name="KSO_WM_TEMPLATE_CATEGORY" val="custom"/>
  <p:tag name="KSO_WM_TEMPLATE_INDEX" val="160112"/>
  <p:tag name="KSO_WM_TAG_VERSION" val="1.0"/>
  <p:tag name="KSO_WM_SLIDE_ID" val="custom16011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i"/>
  <p:tag name="KSO_WM_UNIT_INDEX" val="1_9"/>
  <p:tag name="KSO_WM_UNIT_ID" val="diagram160698_5*m_i*1_9"/>
  <p:tag name="KSO_WM_UNIT_CLEAR" val="1"/>
  <p:tag name="KSO_WM_UNIT_LAYERLEVEL" val="1_1"/>
  <p:tag name="KSO_WM_DIAGRAM_GROUP_CODE" val="m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h_f"/>
  <p:tag name="KSO_WM_UNIT_INDEX" val="1_4_1"/>
  <p:tag name="KSO_WM_UNIT_ID" val="diagram160698_5*m_h_f*1_4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35"/>
  <p:tag name="KSO_WM_DIAGRAM_GROUP_CODE" val="m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98_5*i*29"/>
  <p:tag name="KSO_WM_TEMPLATE_CATEGORY" val="diagram"/>
  <p:tag name="KSO_WM_TEMPLATE_INDEX" val="160698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i"/>
  <p:tag name="KSO_WM_UNIT_INDEX" val="1_10"/>
  <p:tag name="KSO_WM_UNIT_ID" val="diagram160698_5*m_i*1_10"/>
  <p:tag name="KSO_WM_UNIT_CLEAR" val="1"/>
  <p:tag name="KSO_WM_UNIT_LAYERLEVEL" val="1_1"/>
  <p:tag name="KSO_WM_DIAGRAM_GROUP_CODE" val="m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i"/>
  <p:tag name="KSO_WM_UNIT_INDEX" val="1_11"/>
  <p:tag name="KSO_WM_UNIT_ID" val="diagram160698_5*m_i*1_11"/>
  <p:tag name="KSO_WM_UNIT_CLEAR" val="1"/>
  <p:tag name="KSO_WM_UNIT_LAYERLEVEL" val="1_1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h_f"/>
  <p:tag name="KSO_WM_UNIT_INDEX" val="1_5_1"/>
  <p:tag name="KSO_WM_UNIT_ID" val="diagram160698_5*m_h_f*1_5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35"/>
  <p:tag name="KSO_WM_DIAGRAM_GROUP_CODE" val="m1-1"/>
</p:tagLst>
</file>

<file path=ppt/tags/tag26.xml><?xml version="1.0" encoding="utf-8"?>
<p:tagLst xmlns:p="http://schemas.openxmlformats.org/presentationml/2006/main">
  <p:tag name="KSO_WM_SLIDE_ID" val="diagram160698_5"/>
  <p:tag name="KSO_WM_SLIDE_INDEX" val="5"/>
  <p:tag name="KSO_WM_SLIDE_ITEM_CNT" val="5"/>
  <p:tag name="KSO_WM_SLIDE_LAYOUT" val="m_a"/>
  <p:tag name="KSO_WM_SLIDE_LAYOUT_CNT" val="1_1"/>
  <p:tag name="KSO_WM_SLIDE_TYPE" val="text"/>
  <p:tag name="KSO_WM_BEAUTIFY_FLAG" val="#wm#"/>
  <p:tag name="KSO_WM_SLIDE_POSITION" val="365*45"/>
  <p:tag name="KSO_WM_SLIDE_SIZE" val="373*448"/>
  <p:tag name="KSO_WM_TEMPLATE_CATEGORY" val="diagram"/>
  <p:tag name="KSO_WM_TEMPLATE_INDEX" val="160698"/>
  <p:tag name="KSO_WM_DIAGRAM_GROUP_CODE" val="m1-1"/>
  <p:tag name="KSO_WM_TAG_VERSION" val="1.0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i"/>
  <p:tag name="KSO_WM_UNIT_INDEX" val="1_1"/>
  <p:tag name="KSO_WM_UNIT_ID" val="257*m_i*1_1"/>
  <p:tag name="KSO_WM_UNIT_CLEAR" val="1"/>
  <p:tag name="KSO_WM_UNIT_LAYERLEVEL" val="1_1"/>
  <p:tag name="KSO_WM_BEAUTIFY_FLAG" val="#wm#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i"/>
  <p:tag name="KSO_WM_UNIT_INDEX" val="1_2"/>
  <p:tag name="KSO_WM_UNIT_ID" val="257*m_i*1_2"/>
  <p:tag name="KSO_WM_UNIT_CLEAR" val="1"/>
  <p:tag name="KSO_WM_UNIT_LAYERLEVEL" val="1_1"/>
  <p:tag name="KSO_WM_BEAUTIFY_FLAG" val="#wm#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h_a"/>
  <p:tag name="KSO_WM_UNIT_INDEX" val="1_1_1"/>
  <p:tag name="KSO_WM_UNIT_ID" val="257*m_h_a*1_1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h_f"/>
  <p:tag name="KSO_WM_UNIT_INDEX" val="1_1_1"/>
  <p:tag name="KSO_WM_UNIT_ID" val="257*m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i"/>
  <p:tag name="KSO_WM_UNIT_INDEX" val="1_3"/>
  <p:tag name="KSO_WM_UNIT_ID" val="257*m_i*1_3"/>
  <p:tag name="KSO_WM_UNIT_CLEAR" val="1"/>
  <p:tag name="KSO_WM_UNIT_LAYERLEVEL" val="1_1"/>
  <p:tag name="KSO_WM_BEAUTIFY_FLAG" val="#wm#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i"/>
  <p:tag name="KSO_WM_UNIT_INDEX" val="1_4"/>
  <p:tag name="KSO_WM_UNIT_ID" val="257*m_i*1_4"/>
  <p:tag name="KSO_WM_UNIT_CLEAR" val="1"/>
  <p:tag name="KSO_WM_UNIT_LAYERLEVEL" val="1_1"/>
  <p:tag name="KSO_WM_BEAUTIFY_FLAG" val="#wm#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h_a"/>
  <p:tag name="KSO_WM_UNIT_INDEX" val="1_2_1"/>
  <p:tag name="KSO_WM_UNIT_ID" val="257*m_h_a*1_2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h_f"/>
  <p:tag name="KSO_WM_UNIT_INDEX" val="1_2_1"/>
  <p:tag name="KSO_WM_UNIT_ID" val="257*m_h_f*1_2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i"/>
  <p:tag name="KSO_WM_UNIT_INDEX" val="1_5"/>
  <p:tag name="KSO_WM_UNIT_ID" val="257*m_i*1_5"/>
  <p:tag name="KSO_WM_UNIT_CLEAR" val="1"/>
  <p:tag name="KSO_WM_UNIT_LAYERLEVEL" val="1_1"/>
  <p:tag name="KSO_WM_BEAUTIFY_FLAG" val="#wm#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i"/>
  <p:tag name="KSO_WM_UNIT_INDEX" val="1_6"/>
  <p:tag name="KSO_WM_UNIT_ID" val="257*m_i*1_6"/>
  <p:tag name="KSO_WM_UNIT_CLEAR" val="1"/>
  <p:tag name="KSO_WM_UNIT_LAYERLEVEL" val="1_1"/>
  <p:tag name="KSO_WM_BEAUTIFY_FLAG" val="#wm#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h_a"/>
  <p:tag name="KSO_WM_UNIT_INDEX" val="1_3_1"/>
  <p:tag name="KSO_WM_UNIT_ID" val="257*m_h_a*1_3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h_f"/>
  <p:tag name="KSO_WM_UNIT_INDEX" val="1_3_1"/>
  <p:tag name="KSO_WM_UNIT_ID" val="257*m_h_f*1_3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i"/>
  <p:tag name="KSO_WM_UNIT_INDEX" val="1_7"/>
  <p:tag name="KSO_WM_UNIT_ID" val="257*m_i*1_7"/>
  <p:tag name="KSO_WM_UNIT_CLEAR" val="1"/>
  <p:tag name="KSO_WM_UNIT_LAYERLEVEL" val="1_1"/>
  <p:tag name="KSO_WM_BEAUTIFY_FLAG" val="#wm#"/>
  <p:tag name="KSO_WM_DIAGRAM_GROUP_CODE" val="m1-1"/>
</p:tagLst>
</file>

<file path=ppt/tags/tag4.xml><?xml version="1.0" encoding="utf-8"?>
<p:tagLst xmlns:p="http://schemas.openxmlformats.org/presentationml/2006/main">
  <p:tag name="KSO_WM_TEMPLATE_CATEGORY" val="custom"/>
  <p:tag name="KSO_WM_TEMPLATE_INDEX" val="160112"/>
  <p:tag name="KSO_WM_TAG_VERSION" val="1.0"/>
  <p:tag name="KSO_WM_SLIDE_ID" val="custom160112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9*183"/>
  <p:tag name="KSO_WM_SLIDE_SIZE" val="242*244"/>
  <p:tag name="KSO_WM_DIAGRAM_GROUP_CODE" val="l1-3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i"/>
  <p:tag name="KSO_WM_UNIT_INDEX" val="1_8"/>
  <p:tag name="KSO_WM_UNIT_ID" val="257*m_i*1_8"/>
  <p:tag name="KSO_WM_UNIT_CLEAR" val="1"/>
  <p:tag name="KSO_WM_UNIT_LAYERLEVEL" val="1_1"/>
  <p:tag name="KSO_WM_BEAUTIFY_FLAG" val="#wm#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h_a"/>
  <p:tag name="KSO_WM_UNIT_INDEX" val="1_5_1"/>
  <p:tag name="KSO_WM_UNIT_ID" val="257*m_h_a*1_5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h_f"/>
  <p:tag name="KSO_WM_UNIT_INDEX" val="1_5_1"/>
  <p:tag name="KSO_WM_UNIT_ID" val="257*m_h_f*1_5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m1-1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i"/>
  <p:tag name="KSO_WM_UNIT_INDEX" val="1_9"/>
  <p:tag name="KSO_WM_UNIT_ID" val="257*m_i*1_9"/>
  <p:tag name="KSO_WM_UNIT_CLEAR" val="1"/>
  <p:tag name="KSO_WM_UNIT_LAYERLEVEL" val="1_1"/>
  <p:tag name="KSO_WM_BEAUTIFY_FLAG" val="#wm#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i"/>
  <p:tag name="KSO_WM_UNIT_INDEX" val="1_10"/>
  <p:tag name="KSO_WM_UNIT_ID" val="257*m_i*1_10"/>
  <p:tag name="KSO_WM_UNIT_CLEAR" val="1"/>
  <p:tag name="KSO_WM_UNIT_LAYERLEVEL" val="1_1"/>
  <p:tag name="KSO_WM_BEAUTIFY_FLAG" val="#wm#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h_a"/>
  <p:tag name="KSO_WM_UNIT_INDEX" val="1_4_1"/>
  <p:tag name="KSO_WM_UNIT_ID" val="257*m_h_a*1_4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160130"/>
  <p:tag name="KSO_WM_UNIT_TYPE" val="m_h_f"/>
  <p:tag name="KSO_WM_UNIT_INDEX" val="1_4_1"/>
  <p:tag name="KSO_WM_UNIT_ID" val="257*m_h_f*1_4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m1-1"/>
</p:tagLst>
</file>

<file path=ppt/tags/tag47.xml><?xml version="1.0" encoding="utf-8"?>
<p:tagLst xmlns:p="http://schemas.openxmlformats.org/presentationml/2006/main">
  <p:tag name="KSO_WM_UNIT_RELATE_UNITID" val="257*m*1"/>
  <p:tag name="KSO_WM_TAG_VERSION" val="1.0"/>
  <p:tag name="KSO_WM_TEMPLATE_CATEGORY" val="diagram"/>
  <p:tag name="KSO_WM_TEMPLATE_INDEX" val="160130"/>
  <p:tag name="KSO_WM_UNIT_TYPE" val="a"/>
  <p:tag name="KSO_WM_UNIT_INDEX" val="1"/>
  <p:tag name="KSO_WM_UNIT_ID" val="257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48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m_a"/>
  <p:tag name="KSO_WM_SLIDE_LAYOUT_CNT" val="1_1"/>
  <p:tag name="KSO_WM_SLIDE_TYPE" val="text"/>
  <p:tag name="KSO_WM_BEAUTIFY_FLAG" val="#wm#"/>
  <p:tag name="KSO_WM_SLIDE_POSITION" val="194*116"/>
  <p:tag name="KSO_WM_SLIDE_SIZE" val="572*365"/>
  <p:tag name="KSO_WM_TEMPLATE_CATEGORY" val="diagram"/>
  <p:tag name="KSO_WM_TEMPLATE_INDEX" val="160130"/>
  <p:tag name="KSO_WM_DIAGRAM_GROUP_CODE" val="m1-1"/>
  <p:tag name="KSO_WM_TAG_VERSION" val="1.0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3*a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i"/>
  <p:tag name="KSO_WM_UNIT_INDEX" val="1_1"/>
  <p:tag name="KSO_WM_UNIT_ID" val="diagram160698_5*m_i*1_1"/>
  <p:tag name="KSO_WM_UNIT_CLEAR" val="1"/>
  <p:tag name="KSO_WM_UNIT_LAYERLEVEL" val="1_1"/>
  <p:tag name="KSO_WM_DIAGRAM_GROUP_CODE" val="m1-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l_h_f"/>
  <p:tag name="KSO_WM_UNIT_INDEX" val="1_1_1"/>
  <p:tag name="KSO_WM_UNIT_ID" val="custom160112_3*l_h_f*1_1_1"/>
  <p:tag name="KSO_WM_UNIT_CLEAR" val="1"/>
  <p:tag name="KSO_WM_UNIT_LAYERLEVEL" val="1_1_1"/>
  <p:tag name="KSO_WM_UNIT_VALUE" val="208"/>
  <p:tag name="KSO_WM_UNIT_HIGHLIGHT" val="0"/>
  <p:tag name="KSO_WM_UNIT_COMPATIBLE" val="0"/>
  <p:tag name="KSO_WM_UNIT_PRESET_TEXT_INDEX" val="5"/>
  <p:tag name="KSO_WM_DIAGRAM_GROUP_CODE" val="l1-1"/>
  <p:tag name="KSO_WM_UNIT_PRESET_TEXT_LEN" val="232"/>
</p:tagLst>
</file>

<file path=ppt/tags/tag51.xml><?xml version="1.0" encoding="utf-8"?>
<p:tagLst xmlns:p="http://schemas.openxmlformats.org/presentationml/2006/main">
  <p:tag name="KSO_WM_TEMPLATE_CATEGORY" val="custom"/>
  <p:tag name="KSO_WM_TEMPLATE_INDEX" val="160112"/>
  <p:tag name="KSO_WM_TAG_VERSION" val="1.0"/>
  <p:tag name="KSO_WM_SLIDE_ID" val="custom160112_3"/>
  <p:tag name="KSO_WM_SLIDE_INDEX" val="3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66*124"/>
  <p:tag name="KSO_WM_SLIDE_SIZE" val="828*362"/>
  <p:tag name="KSO_WM_DIAGRAM_GROUP_CODE" val="l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19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f"/>
  <p:tag name="KSO_WM_UNIT_INDEX" val="1"/>
  <p:tag name="KSO_WM_UNIT_ID" val="custom160112_19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d"/>
  <p:tag name="KSO_WM_UNIT_INDEX" val="1"/>
  <p:tag name="KSO_WM_UNIT_ID" val="custom160112_19*d*1"/>
  <p:tag name="KSO_WM_UNIT_CLEAR" val="0"/>
  <p:tag name="KSO_WM_UNIT_LAYERLEVEL" val="1"/>
  <p:tag name="KSO_WM_UNIT_VALUE" val="1500*1714"/>
  <p:tag name="KSO_WM_UNIT_HIGHLIGHT" val="0"/>
  <p:tag name="KSO_WM_UNIT_COMPATIBLE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160112"/>
  <p:tag name="KSO_WM_TAG_VERSION" val="1.0"/>
  <p:tag name="KSO_WM_SLIDE_ID" val="custom160112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98*36"/>
  <p:tag name="KSO_WM_SLIDE_SIZE" val="814*426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19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f"/>
  <p:tag name="KSO_WM_UNIT_INDEX" val="1"/>
  <p:tag name="KSO_WM_UNIT_ID" val="custom160112_19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d"/>
  <p:tag name="KSO_WM_UNIT_INDEX" val="1"/>
  <p:tag name="KSO_WM_UNIT_ID" val="custom160112_19*d*1"/>
  <p:tag name="KSO_WM_UNIT_CLEAR" val="0"/>
  <p:tag name="KSO_WM_UNIT_LAYERLEVEL" val="1"/>
  <p:tag name="KSO_WM_UNIT_VALUE" val="1500*1714"/>
  <p:tag name="KSO_WM_UNIT_HIGHLIGHT" val="0"/>
  <p:tag name="KSO_WM_UNIT_COMPATIBLE" val="0"/>
</p:tagLst>
</file>

<file path=ppt/tags/tag59.xml><?xml version="1.0" encoding="utf-8"?>
<p:tagLst xmlns:p="http://schemas.openxmlformats.org/presentationml/2006/main">
  <p:tag name="KSO_WM_TEMPLATE_CATEGORY" val="custom"/>
  <p:tag name="KSO_WM_TEMPLATE_INDEX" val="160112"/>
  <p:tag name="KSO_WM_TAG_VERSION" val="1.0"/>
  <p:tag name="KSO_WM_SLIDE_ID" val="custom160112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98*36"/>
  <p:tag name="KSO_WM_SLIDE_SIZE" val="814*42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98_5*i*1"/>
  <p:tag name="KSO_WM_TEMPLATE_CATEGORY" val="diagram"/>
  <p:tag name="KSO_WM_TEMPLATE_INDEX" val="160698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19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f"/>
  <p:tag name="KSO_WM_UNIT_INDEX" val="1"/>
  <p:tag name="KSO_WM_UNIT_ID" val="custom160112_19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d"/>
  <p:tag name="KSO_WM_UNIT_INDEX" val="1"/>
  <p:tag name="KSO_WM_UNIT_ID" val="custom160112_19*d*1"/>
  <p:tag name="KSO_WM_UNIT_CLEAR" val="0"/>
  <p:tag name="KSO_WM_UNIT_LAYERLEVEL" val="1"/>
  <p:tag name="KSO_WM_UNIT_VALUE" val="1500*1714"/>
  <p:tag name="KSO_WM_UNIT_HIGHLIGHT" val="0"/>
  <p:tag name="KSO_WM_UNIT_COMPATIBLE" val="0"/>
</p:tagLst>
</file>

<file path=ppt/tags/tag63.xml><?xml version="1.0" encoding="utf-8"?>
<p:tagLst xmlns:p="http://schemas.openxmlformats.org/presentationml/2006/main">
  <p:tag name="KSO_WM_TEMPLATE_CATEGORY" val="custom"/>
  <p:tag name="KSO_WM_TEMPLATE_INDEX" val="160112"/>
  <p:tag name="KSO_WM_TAG_VERSION" val="1.0"/>
  <p:tag name="KSO_WM_SLIDE_ID" val="custom160112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98*36"/>
  <p:tag name="KSO_WM_SLIDE_SIZE" val="814*42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EMPLATE_CATEGORY" val="custom"/>
  <p:tag name="KSO_WM_TEMPLATE_INDEX" val="160112"/>
  <p:tag name="KSO_WM_TAG_VERSION" val="1.0"/>
  <p:tag name="KSO_WM_SLIDE_ID" val="custom160112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9*183"/>
  <p:tag name="KSO_WM_SLIDE_SIZE" val="242*244"/>
  <p:tag name="KSO_WM_DIAGRAM_GROUP_CODE" val="l1-3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0"/>
  <p:tag name="KSO_WM_TEMPLATE_CATEGORY" val="custom"/>
  <p:tag name="KSO_WM_TEMPLATE_INDEX" val="160112"/>
  <p:tag name="KSO_WM_UNIT_INDEX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3"/>
  <p:tag name="KSO_WM_TEMPLATE_CATEGORY" val="custom"/>
  <p:tag name="KSO_WM_TEMPLATE_INDEX" val="160112"/>
  <p:tag name="KSO_WM_UNIT_INDEX" val="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4"/>
  <p:tag name="KSO_WM_TEMPLATE_CATEGORY" val="custom"/>
  <p:tag name="KSO_WM_TEMPLATE_INDEX" val="160112"/>
  <p:tag name="KSO_WM_UNIT_INDEX" val="4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5"/>
  <p:tag name="KSO_WM_TEMPLATE_CATEGORY" val="custom"/>
  <p:tag name="KSO_WM_TEMPLATE_INDEX" val="160112"/>
  <p:tag name="KSO_WM_UNIT_INDEX" val="5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i"/>
  <p:tag name="KSO_WM_UNIT_INDEX" val="1_2"/>
  <p:tag name="KSO_WM_UNIT_ID" val="diagram160698_5*m_i*1_2"/>
  <p:tag name="KSO_WM_UNIT_CLEAR" val="1"/>
  <p:tag name="KSO_WM_UNIT_LAYERLEVEL" val="1_1"/>
  <p:tag name="KSO_WM_DIAGRAM_GROUP_CODE" val="m1-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8"/>
  <p:tag name="KSO_WM_TEMPLATE_CATEGORY" val="custom"/>
  <p:tag name="KSO_WM_TEMPLATE_INDEX" val="160112"/>
  <p:tag name="KSO_WM_UNIT_INDEX" val="8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9"/>
  <p:tag name="KSO_WM_TEMPLATE_CATEGORY" val="custom"/>
  <p:tag name="KSO_WM_TEMPLATE_INDEX" val="160112"/>
  <p:tag name="KSO_WM_UNIT_INDEX" val="9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10"/>
  <p:tag name="KSO_WM_TEMPLATE_CATEGORY" val="custom"/>
  <p:tag name="KSO_WM_TEMPLATE_INDEX" val="160112"/>
  <p:tag name="KSO_WM_UNIT_INDEX" val="10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13"/>
  <p:tag name="KSO_WM_TEMPLATE_CATEGORY" val="custom"/>
  <p:tag name="KSO_WM_TEMPLATE_INDEX" val="160112"/>
  <p:tag name="KSO_WM_UNIT_INDEX" val="13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14"/>
  <p:tag name="KSO_WM_TEMPLATE_CATEGORY" val="custom"/>
  <p:tag name="KSO_WM_TEMPLATE_INDEX" val="160112"/>
  <p:tag name="KSO_WM_UNIT_INDEX" val="14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15"/>
  <p:tag name="KSO_WM_TEMPLATE_CATEGORY" val="custom"/>
  <p:tag name="KSO_WM_TEMPLATE_INDEX" val="160112"/>
  <p:tag name="KSO_WM_UNIT_INDEX" val="15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18"/>
  <p:tag name="KSO_WM_TEMPLATE_CATEGORY" val="custom"/>
  <p:tag name="KSO_WM_TEMPLATE_INDEX" val="160112"/>
  <p:tag name="KSO_WM_UNIT_INDEX" val="18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2_28*i*19"/>
  <p:tag name="KSO_WM_TEMPLATE_CATEGORY" val="custom"/>
  <p:tag name="KSO_WM_TEMPLATE_INDEX" val="160112"/>
  <p:tag name="KSO_WM_UNIT_INDEX" val="19"/>
</p:tagLst>
</file>

<file path=ppt/tags/tag78.xml><?xml version="1.0" encoding="utf-8"?>
<p:tagLst xmlns:p="http://schemas.openxmlformats.org/presentationml/2006/main">
  <p:tag name="KSO_WM_TEMPLATE_CATEGORY" val="custom"/>
  <p:tag name="KSO_WM_TEMPLATE_INDEX" val="160112"/>
  <p:tag name="KSO_WM_TAG_VERSION" val="1.0"/>
  <p:tag name="KSO_WM_SLIDE_ID" val="custom160112_28"/>
  <p:tag name="KSO_WM_SLIDE_INDEX" val="28"/>
  <p:tag name="KSO_WM_SLIDE_ITEM_CNT" val="0"/>
  <p:tag name="KSO_WM_SLIDE_TYPE" val="endPag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i"/>
  <p:tag name="KSO_WM_UNIT_INDEX" val="1_3"/>
  <p:tag name="KSO_WM_UNIT_ID" val="diagram160698_5*m_i*1_3"/>
  <p:tag name="KSO_WM_UNIT_CLEAR" val="1"/>
  <p:tag name="KSO_WM_UNIT_LAYERLEVEL" val="1_1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98"/>
  <p:tag name="KSO_WM_UNIT_TYPE" val="m_h_f"/>
  <p:tag name="KSO_WM_UNIT_INDEX" val="1_1_1"/>
  <p:tag name="KSO_WM_UNIT_ID" val="diagram160698_5*m_h_f*1_1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35"/>
  <p:tag name="KSO_WM_DIAGRAM_GROUP_CODE" val="m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112">
      <a:dk1>
        <a:srgbClr val="3D3F41"/>
      </a:dk1>
      <a:lt1>
        <a:srgbClr val="FFFFFF"/>
      </a:lt1>
      <a:dk2>
        <a:srgbClr val="454749"/>
      </a:dk2>
      <a:lt2>
        <a:srgbClr val="EAF5FC"/>
      </a:lt2>
      <a:accent1>
        <a:srgbClr val="64606D"/>
      </a:accent1>
      <a:accent2>
        <a:srgbClr val="B99179"/>
      </a:accent2>
      <a:accent3>
        <a:srgbClr val="9994A6"/>
      </a:accent3>
      <a:accent4>
        <a:srgbClr val="CDB7CD"/>
      </a:accent4>
      <a:accent5>
        <a:srgbClr val="B9D9E7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WPS 演示</Application>
  <PresentationFormat>宽屏</PresentationFormat>
  <Paragraphs>109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我做的东西</vt:lpstr>
      <vt:lpstr>新闻模块</vt:lpstr>
      <vt:lpstr>用户登录和注册模块</vt:lpstr>
      <vt:lpstr>联系我们模块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maling</dc:creator>
  <cp:lastModifiedBy>maling</cp:lastModifiedBy>
  <cp:revision>77</cp:revision>
  <dcterms:created xsi:type="dcterms:W3CDTF">2015-05-05T08:02:00Z</dcterms:created>
  <dcterms:modified xsi:type="dcterms:W3CDTF">2016-05-13T15:37:04Z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