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313" r:id="rId9"/>
    <p:sldId id="308" r:id="rId10"/>
    <p:sldId id="309" r:id="rId11"/>
    <p:sldId id="310" r:id="rId12"/>
    <p:sldId id="311" r:id="rId13"/>
    <p:sldId id="263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312" r:id="rId28"/>
    <p:sldId id="281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2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109728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53848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0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241A-4250-41D3-9251-51CD1815B95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D5B7-25FF-4C1B-B981-A534E03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8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lamu@unilag.edu.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" y="121920"/>
            <a:ext cx="11879816" cy="6473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b="1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MACHINE AND ASSEMBLY LANGUAGE</a:t>
            </a:r>
            <a:endParaRPr lang="en-GB" b="1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GB" b="1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GB" sz="4800" b="1" dirty="0" smtClean="0">
                <a:latin typeface="Comic Sans MS" panose="030F0702030302020204" pitchFamily="66" charset="0"/>
              </a:rPr>
              <a:t>CSC 315/305</a:t>
            </a:r>
            <a:endParaRPr lang="en-US" sz="48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0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28788"/>
            <a:ext cx="11925836" cy="6632619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A number of bits taken as a group in this manner is called a word.</a:t>
            </a:r>
          </a:p>
          <a:p>
            <a:pPr algn="just"/>
            <a:endParaRPr lang="en-US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For example Intel 4004 is a 4 bit machine and is said to process a 4-bit word or have 4 bit word length</a:t>
            </a:r>
          </a:p>
          <a:p>
            <a:pPr algn="just"/>
            <a:endParaRPr lang="en-US" b="1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An 8 bit word is referred to as a byte and a 4 bit word is known as a nibble </a:t>
            </a:r>
          </a:p>
          <a:p>
            <a:pPr marL="0" indent="0" algn="just">
              <a:buNone/>
            </a:pPr>
            <a:endParaRPr lang="en-US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It is important to note that a processor can perform calculations involving more than its bits size, but it must be performed sequentially</a:t>
            </a:r>
          </a:p>
          <a:p>
            <a:pPr algn="just"/>
            <a:endParaRPr lang="en-US" b="1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Hence taking more time to complete the operation  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7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Evolution of the microprocessor 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18745"/>
              </p:ext>
            </p:extLst>
          </p:nvPr>
        </p:nvGraphicFramePr>
        <p:xfrm>
          <a:off x="139698" y="548640"/>
          <a:ext cx="1195320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2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2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323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Name of microprocessors 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Year 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bits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Technology 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Generation 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Advantages 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6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Intel</a:t>
                      </a:r>
                      <a:r>
                        <a:rPr lang="en-US" b="1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4004,</a:t>
                      </a:r>
                      <a:r>
                        <a:rPr lang="en-US" b="1" baseline="0" dirty="0" smtClean="0">
                          <a:latin typeface="Comic Sans MS" panose="030F0702030302020204" pitchFamily="66" charset="0"/>
                        </a:rPr>
                        <a:t> Intel 8008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1971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4 bits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P-MOS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First generation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Low cost, slow speed,</a:t>
                      </a:r>
                      <a:r>
                        <a:rPr lang="en-US" b="1" baseline="0" dirty="0" smtClean="0">
                          <a:latin typeface="Comic Sans MS" panose="030F0702030302020204" pitchFamily="66" charset="0"/>
                        </a:rPr>
                        <a:t> low output current not compatible with TTL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8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Motorola 6800, Intel 808, </a:t>
                      </a:r>
                      <a:r>
                        <a:rPr lang="en-US" b="1" dirty="0" err="1" smtClean="0">
                          <a:latin typeface="Comic Sans MS" panose="030F0702030302020204" pitchFamily="66" charset="0"/>
                        </a:rPr>
                        <a:t>Zilog</a:t>
                      </a:r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 Z80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1973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8 bits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N-MOS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Second generation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Faster</a:t>
                      </a:r>
                      <a:r>
                        <a:rPr lang="en-US" b="1" baseline="0" dirty="0" smtClean="0">
                          <a:latin typeface="Comic Sans MS" panose="030F0702030302020204" pitchFamily="66" charset="0"/>
                        </a:rPr>
                        <a:t> speed, higher density, compatible with TTL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6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Intel 8086,Motorola 68000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1978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16</a:t>
                      </a:r>
                      <a:r>
                        <a:rPr lang="en-US" b="1" baseline="0" dirty="0" smtClean="0">
                          <a:latin typeface="Comic Sans MS" panose="030F0702030302020204" pitchFamily="66" charset="0"/>
                        </a:rPr>
                        <a:t> bit s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H -MOS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Third generation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Speed 4xNMOS, Twice</a:t>
                      </a:r>
                      <a:r>
                        <a:rPr lang="en-US" b="1" baseline="0" dirty="0" smtClean="0">
                          <a:latin typeface="Comic Sans MS" panose="030F0702030302020204" pitchFamily="66" charset="0"/>
                        </a:rPr>
                        <a:t> circuit density of NMOS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74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MC68020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1980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32 bits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Low-power HMOS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Fourth generation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Assignment?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5">
                <a:tc>
                  <a:txBody>
                    <a:bodyPr/>
                    <a:lstStyle/>
                    <a:p>
                      <a:endParaRPr lang="en-US" b="1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Assignment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64 bits  and 86bit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188686"/>
            <a:ext cx="11916229" cy="6669314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Micro computer programming language</a:t>
            </a:r>
          </a:p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latin typeface="Comic Sans MS" panose="030F0702030302020204" pitchFamily="66" charset="0"/>
              </a:rPr>
              <a:t>Programming varies from one microcomputer to another  </a:t>
            </a:r>
          </a:p>
          <a:p>
            <a:pPr algn="just"/>
            <a:endParaRPr lang="en-US" sz="3200" b="1" dirty="0">
              <a:latin typeface="Comic Sans MS" panose="030F0702030302020204" pitchFamily="66" charset="0"/>
            </a:endParaRPr>
          </a:p>
          <a:p>
            <a:pPr algn="just"/>
            <a:r>
              <a:rPr lang="en-US" sz="3200" b="1" dirty="0" smtClean="0">
                <a:latin typeface="Comic Sans MS" panose="030F0702030302020204" pitchFamily="66" charset="0"/>
              </a:rPr>
              <a:t>8-bit microcomputers can be programmed using binary or hexadecimal numbers (machine Language (ML)) and semi-English language statements (assembly language (AL)) </a:t>
            </a:r>
          </a:p>
          <a:p>
            <a:pPr algn="just"/>
            <a:endParaRPr lang="en-US" sz="32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3200" b="1" dirty="0" smtClean="0">
                <a:latin typeface="Comic Sans MS" panose="030F0702030302020204" pitchFamily="66" charset="0"/>
              </a:rPr>
              <a:t>16- and 32-bits microcomputers in addition to ML and AL use a more understandable human oriented language called high level language </a:t>
            </a:r>
          </a:p>
          <a:p>
            <a:pPr algn="just"/>
            <a:endParaRPr lang="en-US" sz="32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3200" b="1" dirty="0" smtClean="0">
                <a:latin typeface="Comic Sans MS" panose="030F0702030302020204" pitchFamily="66" charset="0"/>
              </a:rPr>
              <a:t>Regardless of the language used, the program will be converted 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69187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40" y="115909"/>
            <a:ext cx="3489101" cy="7802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Hierarchy of Languages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 descr="programmers_vie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9418" y="115909"/>
            <a:ext cx="6321638" cy="6742091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59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668"/>
            <a:ext cx="7573384" cy="70833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Assembly and Machine Language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965914"/>
            <a:ext cx="11109101" cy="579549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Machine language</a:t>
            </a:r>
          </a:p>
          <a:p>
            <a:pPr lvl="1" algn="just"/>
            <a:r>
              <a:rPr lang="en-US" sz="3200" dirty="0" smtClean="0">
                <a:latin typeface="Comic Sans MS" panose="030F0702030302020204" pitchFamily="66" charset="0"/>
              </a:rPr>
              <a:t>Native to a processor: executed directly by hardware</a:t>
            </a:r>
          </a:p>
          <a:p>
            <a:pPr lvl="1" algn="just"/>
            <a:r>
              <a:rPr lang="en-US" sz="3200" dirty="0" smtClean="0">
                <a:latin typeface="Comic Sans MS" panose="030F0702030302020204" pitchFamily="66" charset="0"/>
              </a:rPr>
              <a:t>Instructions consist of binary code: 1’s and 0’s</a:t>
            </a:r>
            <a:endParaRPr lang="en-US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Assembly language</a:t>
            </a:r>
          </a:p>
          <a:p>
            <a:pPr lvl="1" algn="just"/>
            <a:r>
              <a:rPr lang="en-US" sz="3200" dirty="0" smtClean="0">
                <a:latin typeface="Comic Sans MS" panose="030F0702030302020204" pitchFamily="66" charset="0"/>
              </a:rPr>
              <a:t>Slightly higher-level language</a:t>
            </a:r>
          </a:p>
          <a:p>
            <a:pPr lvl="1" algn="just"/>
            <a:r>
              <a:rPr lang="en-US" sz="3200" dirty="0" smtClean="0">
                <a:latin typeface="Comic Sans MS" panose="030F0702030302020204" pitchFamily="66" charset="0"/>
              </a:rPr>
              <a:t>Readability of instructions is better than machine language</a:t>
            </a:r>
          </a:p>
          <a:p>
            <a:pPr lvl="1" algn="just"/>
            <a:r>
              <a:rPr lang="en-US" sz="3200" dirty="0" smtClean="0">
                <a:latin typeface="Comic Sans MS" panose="030F0702030302020204" pitchFamily="66" charset="0"/>
              </a:rPr>
              <a:t>One-to-one correspondence with machine language instructions</a:t>
            </a:r>
          </a:p>
          <a:p>
            <a:pPr algn="just"/>
            <a:r>
              <a:rPr lang="en-US" sz="3200" b="1" dirty="0" smtClean="0">
                <a:latin typeface="Comic Sans MS" panose="030F0702030302020204" pitchFamily="66" charset="0"/>
              </a:rPr>
              <a:t>Assemblers</a:t>
            </a:r>
            <a:r>
              <a:rPr lang="en-US" sz="3200" dirty="0" smtClean="0">
                <a:latin typeface="Comic Sans MS" panose="030F0702030302020204" pitchFamily="66" charset="0"/>
              </a:rPr>
              <a:t> translate assembly to machine code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Compilers translate high-level programs to machine code</a:t>
            </a:r>
          </a:p>
          <a:p>
            <a:pPr lvl="1" algn="just"/>
            <a:r>
              <a:rPr lang="en-US" sz="3200" dirty="0" smtClean="0">
                <a:latin typeface="Comic Sans MS" panose="030F0702030302020204" pitchFamily="66" charset="0"/>
              </a:rPr>
              <a:t>Either directly, or</a:t>
            </a:r>
          </a:p>
          <a:p>
            <a:pPr lvl="1" algn="just"/>
            <a:r>
              <a:rPr lang="en-US" sz="3200" dirty="0" smtClean="0">
                <a:latin typeface="Comic Sans MS" panose="030F0702030302020204" pitchFamily="66" charset="0"/>
              </a:rPr>
              <a:t>Indirectly via an assembler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" y="197700"/>
            <a:ext cx="3592132" cy="7810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Compiler and Assembler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 descr="hll_al_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6971" y="1210818"/>
            <a:ext cx="9900991" cy="5383369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3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41" y="0"/>
            <a:ext cx="5619430" cy="9272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Translating Languages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72" y="927281"/>
            <a:ext cx="11713028" cy="57928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973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0630"/>
            <a:ext cx="11814629" cy="65894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Advantages of High-Level </a:t>
            </a: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Languages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Program development is faster</a:t>
            </a:r>
          </a:p>
          <a:p>
            <a:pPr lvl="1" algn="just"/>
            <a:r>
              <a:rPr lang="en-US" sz="2800" dirty="0" smtClean="0">
                <a:latin typeface="Comic Sans MS" panose="030F0702030302020204" pitchFamily="66" charset="0"/>
              </a:rPr>
              <a:t>High-level statements: fewer instructions to code</a:t>
            </a:r>
          </a:p>
          <a:p>
            <a:pPr marL="457200" lvl="1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Program maintenance is easier</a:t>
            </a:r>
          </a:p>
          <a:p>
            <a:pPr lvl="1" algn="just"/>
            <a:r>
              <a:rPr lang="en-US" sz="2800" dirty="0" smtClean="0">
                <a:latin typeface="Comic Sans MS" panose="030F0702030302020204" pitchFamily="66" charset="0"/>
              </a:rPr>
              <a:t>For the same above reasons</a:t>
            </a:r>
          </a:p>
          <a:p>
            <a:pPr marL="457200" lvl="1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latin typeface="Comic Sans MS" panose="030F0702030302020204" pitchFamily="66" charset="0"/>
              </a:rPr>
              <a:t>Programs are portable</a:t>
            </a:r>
          </a:p>
          <a:p>
            <a:pPr lvl="1" algn="just"/>
            <a:r>
              <a:rPr lang="en-US" sz="2800" dirty="0" smtClean="0">
                <a:latin typeface="Comic Sans MS" panose="030F0702030302020204" pitchFamily="66" charset="0"/>
              </a:rPr>
              <a:t>Contain few machine-dependent details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Can be used with little or no modifications on different machines</a:t>
            </a:r>
          </a:p>
          <a:p>
            <a:pPr lvl="1" algn="just"/>
            <a:r>
              <a:rPr lang="en-US" sz="2800" dirty="0" smtClean="0">
                <a:latin typeface="Comic Sans MS" panose="030F0702030302020204" pitchFamily="66" charset="0"/>
              </a:rPr>
              <a:t>Compiler translates to the target machine language</a:t>
            </a:r>
          </a:p>
          <a:p>
            <a:pPr lvl="1" algn="just"/>
            <a:r>
              <a:rPr lang="en-US" sz="2800" dirty="0" smtClean="0">
                <a:latin typeface="Comic Sans MS" panose="030F0702030302020204" pitchFamily="66" charset="0"/>
              </a:rPr>
              <a:t>However, Assembly language programs are not portable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52400"/>
            <a:ext cx="11982450" cy="67056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Why Learn Assembly Language?</a:t>
            </a:r>
          </a:p>
          <a:p>
            <a:pPr algn="just">
              <a:spcBef>
                <a:spcPct val="50000"/>
              </a:spcBef>
            </a:pPr>
            <a:r>
              <a:rPr lang="en-US" sz="3200" dirty="0" smtClean="0">
                <a:latin typeface="Comic Sans MS" panose="030F0702030302020204" pitchFamily="66" charset="0"/>
              </a:rPr>
              <a:t>Two main reasons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Accessibility to system hardware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Space and time efficiency</a:t>
            </a:r>
          </a:p>
          <a:p>
            <a:pPr algn="just">
              <a:spcBef>
                <a:spcPct val="50000"/>
              </a:spcBef>
            </a:pPr>
            <a:r>
              <a:rPr lang="en-US" b="1" dirty="0" smtClean="0">
                <a:latin typeface="Comic Sans MS" panose="030F0702030302020204" pitchFamily="66" charset="0"/>
              </a:rPr>
              <a:t>Accessibility to system hardware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Assembly Language is useful for implementing system software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Also useful for small embedded system applications</a:t>
            </a:r>
          </a:p>
          <a:p>
            <a:pPr algn="just">
              <a:spcBef>
                <a:spcPct val="50000"/>
              </a:spcBef>
            </a:pPr>
            <a:r>
              <a:rPr lang="en-US" b="1" dirty="0" smtClean="0">
                <a:latin typeface="Comic Sans MS" panose="030F0702030302020204" pitchFamily="66" charset="0"/>
              </a:rPr>
              <a:t>Space and Time efficiency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Understanding sources of program inefficiency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Tuning program performance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Writing compact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41300"/>
            <a:ext cx="9283700" cy="7429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Assembly vs. High-Level Languages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27100"/>
            <a:ext cx="11036300" cy="5249863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Some representative types of applications:</a:t>
            </a:r>
          </a:p>
          <a:p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38250" y="1390651"/>
            <a:ext cx="9906000" cy="5253038"/>
            <a:chOff x="1104" y="936"/>
            <a:chExt cx="3710" cy="2352"/>
          </a:xfrm>
          <a:solidFill>
            <a:srgbClr val="FF00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04" y="936"/>
              <a:ext cx="3710" cy="2352"/>
              <a:chOff x="1104" y="720"/>
              <a:chExt cx="3710" cy="2352"/>
            </a:xfrm>
            <a:grpFill/>
          </p:grpSpPr>
          <p:pic>
            <p:nvPicPr>
              <p:cNvPr id="7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720"/>
                <a:ext cx="3710" cy="143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  <a:extLst/>
            </p:spPr>
          </p:pic>
          <p:pic>
            <p:nvPicPr>
              <p:cNvPr id="8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21" r="673"/>
              <a:stretch>
                <a:fillRect/>
              </a:stretch>
            </p:blipFill>
            <p:spPr bwMode="auto">
              <a:xfrm>
                <a:off x="1110" y="2136"/>
                <a:ext cx="3690" cy="9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  <a:extLst/>
            </p:spPr>
          </p:pic>
        </p:grp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4804" y="2335"/>
              <a:ext cx="0" cy="9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21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" y="0"/>
            <a:ext cx="11858008" cy="6583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Class Meeting</a:t>
            </a:r>
            <a:r>
              <a:rPr lang="en-GB" sz="3600" b="1" dirty="0" smtClean="0">
                <a:latin typeface="Comic Sans MS" panose="030F0702030302020204" pitchFamily="66" charset="0"/>
              </a:rPr>
              <a:t>:</a:t>
            </a:r>
            <a:r>
              <a:rPr lang="en-GB" sz="3600" dirty="0" smtClean="0">
                <a:latin typeface="Comic Sans MS" panose="030F0702030302020204" pitchFamily="66" charset="0"/>
              </a:rPr>
              <a:t> Monday 12 - 2pm prompt</a:t>
            </a:r>
          </a:p>
          <a:p>
            <a:pPr marL="0" indent="0">
              <a:buNone/>
            </a:pPr>
            <a:r>
              <a:rPr lang="en-GB" sz="3600" dirty="0" smtClean="0">
                <a:latin typeface="Comic Sans MS" panose="030F0702030302020204" pitchFamily="66" charset="0"/>
              </a:rPr>
              <a:t>	</a:t>
            </a: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GB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Venue</a:t>
            </a:r>
            <a:r>
              <a:rPr lang="en-GB" sz="3600" dirty="0" smtClean="0">
                <a:latin typeface="Comic Sans MS" panose="030F0702030302020204" pitchFamily="66" charset="0"/>
              </a:rPr>
              <a:t>: E304 </a:t>
            </a: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sz="36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GB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LECTURERS</a:t>
            </a:r>
            <a:r>
              <a:rPr lang="en-GB" sz="3600" b="1" dirty="0" smtClean="0">
                <a:latin typeface="Comic Sans MS" panose="030F0702030302020204" pitchFamily="66" charset="0"/>
              </a:rPr>
              <a:t>: </a:t>
            </a:r>
          </a:p>
          <a:p>
            <a:pPr marL="0" indent="0">
              <a:buNone/>
            </a:pPr>
            <a:r>
              <a:rPr lang="en-GB" sz="3600" dirty="0" smtClean="0">
                <a:latin typeface="Comic Sans MS" panose="030F0702030302020204" pitchFamily="66" charset="0"/>
              </a:rPr>
              <a:t>Dr. O.A Sennaikke 08033322378, osennaike</a:t>
            </a:r>
            <a:r>
              <a:rPr lang="en-GB" sz="3600" u="sng" dirty="0" smtClean="0">
                <a:latin typeface="Comic Sans MS" panose="030F0702030302020204" pitchFamily="66" charset="0"/>
                <a:hlinkClick r:id="rId2"/>
              </a:rPr>
              <a:t>@unilag.edu.ng</a:t>
            </a:r>
            <a:r>
              <a:rPr lang="en-GB" sz="3600" dirty="0" smtClean="0">
                <a:latin typeface="Comic Sans MS" panose="030F0702030302020204" pitchFamily="66" charset="0"/>
              </a:rPr>
              <a:t>         </a:t>
            </a: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GB" sz="3600" dirty="0" smtClean="0">
                <a:latin typeface="Comic Sans MS" panose="030F0702030302020204" pitchFamily="66" charset="0"/>
              </a:rPr>
              <a:t>Dr. F.O Alamu 08034905719, </a:t>
            </a:r>
            <a:r>
              <a:rPr lang="en-GB" sz="3600" u="sng" dirty="0" smtClean="0">
                <a:latin typeface="Comic Sans MS" panose="030F0702030302020204" pitchFamily="66" charset="0"/>
                <a:hlinkClick r:id="rId2"/>
              </a:rPr>
              <a:t>falamu@unilag.edu.ng</a:t>
            </a:r>
            <a:r>
              <a:rPr lang="en-GB" sz="3600" dirty="0" smtClean="0">
                <a:latin typeface="Comic Sans MS" panose="030F0702030302020204" pitchFamily="66" charset="0"/>
              </a:rPr>
              <a:t>    </a:t>
            </a: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sz="36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GB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Office Hours</a:t>
            </a:r>
            <a:r>
              <a:rPr lang="en-GB" sz="3600" b="1" dirty="0" smtClean="0">
                <a:latin typeface="Comic Sans MS" panose="030F0702030302020204" pitchFamily="66" charset="0"/>
              </a:rPr>
              <a:t>:</a:t>
            </a:r>
            <a:r>
              <a:rPr lang="en-GB" sz="3600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GB" sz="3600" dirty="0" smtClean="0">
                <a:latin typeface="Comic Sans MS" panose="030F0702030302020204" pitchFamily="66" charset="0"/>
              </a:rPr>
              <a:t>4-6pm, other times by appointment or open door.</a:t>
            </a:r>
            <a:endParaRPr lang="en-US" sz="3600" dirty="0" smtClean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94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52401"/>
            <a:ext cx="2971800" cy="7746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Assembler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7100"/>
            <a:ext cx="11391900" cy="58039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Software tools are needed for editing, assembling, linking, and debugging assembly language programs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An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assembler</a:t>
            </a:r>
            <a:r>
              <a:rPr lang="en-US" dirty="0" smtClean="0">
                <a:latin typeface="Comic Sans MS" panose="030F0702030302020204" pitchFamily="66" charset="0"/>
              </a:rPr>
              <a:t> is a program that converts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source-code</a:t>
            </a:r>
            <a:r>
              <a:rPr lang="en-US" dirty="0" smtClean="0">
                <a:latin typeface="Comic Sans MS" panose="030F0702030302020204" pitchFamily="66" charset="0"/>
              </a:rPr>
              <a:t> programs written in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assembly language</a:t>
            </a:r>
            <a:r>
              <a:rPr lang="en-US" dirty="0" smtClean="0">
                <a:latin typeface="Comic Sans MS" panose="030F0702030302020204" pitchFamily="66" charset="0"/>
              </a:rPr>
              <a:t> into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object files</a:t>
            </a:r>
            <a:r>
              <a:rPr lang="en-US" dirty="0" smtClean="0">
                <a:latin typeface="Comic Sans MS" panose="030F0702030302020204" pitchFamily="66" charset="0"/>
              </a:rPr>
              <a:t> in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machine language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Popular assemblers have emerged over the years for the Intel family of processors. These include …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TASM (Turbo Assembler from Borland)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NASM (</a:t>
            </a:r>
            <a:r>
              <a:rPr lang="en-US" dirty="0" err="1" smtClean="0">
                <a:latin typeface="Comic Sans MS" panose="030F0702030302020204" pitchFamily="66" charset="0"/>
              </a:rPr>
              <a:t>Netwide</a:t>
            </a:r>
            <a:r>
              <a:rPr lang="en-US" dirty="0" smtClean="0">
                <a:latin typeface="Comic Sans MS" panose="030F0702030302020204" pitchFamily="66" charset="0"/>
              </a:rPr>
              <a:t> Assembler for both Windows and Linux), and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GNU assembler distributed by the free software foundation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MASM</a:t>
            </a:r>
            <a:r>
              <a:rPr lang="en-US" dirty="0" smtClean="0">
                <a:latin typeface="Comic Sans MS" panose="030F0702030302020204" pitchFamily="66" charset="0"/>
              </a:rPr>
              <a:t> (Macro Assembler from Microsoft)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1601"/>
            <a:ext cx="11049000" cy="83819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Linker and Link Libraries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4100"/>
            <a:ext cx="11417300" cy="5676900"/>
          </a:xfrm>
        </p:spPr>
        <p:txBody>
          <a:bodyPr>
            <a:normAutofit fontScale="92500"/>
          </a:bodyPr>
          <a:lstStyle/>
          <a:p>
            <a:pPr algn="just">
              <a:spcBef>
                <a:spcPct val="70000"/>
              </a:spcBef>
            </a:pPr>
            <a:r>
              <a:rPr lang="en-US" sz="3600" b="1" dirty="0" smtClean="0">
                <a:latin typeface="Comic Sans MS" panose="030F0702030302020204" pitchFamily="66" charset="0"/>
              </a:rPr>
              <a:t>You need a linker program to produce executable files</a:t>
            </a:r>
          </a:p>
          <a:p>
            <a:pPr marL="0" indent="0" algn="just">
              <a:spcBef>
                <a:spcPct val="70000"/>
              </a:spcBef>
              <a:buNone/>
            </a:pPr>
            <a:endParaRPr lang="en-US" sz="3600" b="1" dirty="0" smtClean="0">
              <a:latin typeface="Comic Sans MS" panose="030F0702030302020204" pitchFamily="66" charset="0"/>
            </a:endParaRPr>
          </a:p>
          <a:p>
            <a:pPr algn="just">
              <a:spcBef>
                <a:spcPct val="70000"/>
              </a:spcBef>
            </a:pPr>
            <a:r>
              <a:rPr lang="en-US" sz="3600" b="1" dirty="0" smtClean="0">
                <a:latin typeface="Comic Sans MS" panose="030F0702030302020204" pitchFamily="66" charset="0"/>
              </a:rPr>
              <a:t>It combines your program's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object file</a:t>
            </a:r>
            <a:r>
              <a:rPr lang="en-US" sz="3600" b="1" dirty="0" smtClean="0">
                <a:latin typeface="Comic Sans MS" panose="030F0702030302020204" pitchFamily="66" charset="0"/>
              </a:rPr>
              <a:t> created by the assembler with other object files and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link libraries</a:t>
            </a:r>
            <a:r>
              <a:rPr lang="en-US" sz="3600" b="1" dirty="0" smtClean="0">
                <a:latin typeface="Comic Sans MS" panose="030F0702030302020204" pitchFamily="66" charset="0"/>
              </a:rPr>
              <a:t>, and produces a single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executable program</a:t>
            </a:r>
          </a:p>
          <a:p>
            <a:pPr marL="0" indent="0" algn="just">
              <a:spcBef>
                <a:spcPct val="70000"/>
              </a:spcBef>
              <a:buNone/>
            </a:pP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just">
              <a:spcBef>
                <a:spcPct val="70000"/>
              </a:spcBef>
            </a:pPr>
            <a:r>
              <a:rPr lang="en-US" sz="3600" b="1" dirty="0" smtClean="0">
                <a:latin typeface="Comic Sans MS" panose="030F0702030302020204" pitchFamily="66" charset="0"/>
              </a:rPr>
              <a:t>We will also use a link library for input and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Debugger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7700"/>
            <a:ext cx="11684000" cy="5529263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Allows you to trace the execution of a program</a:t>
            </a:r>
          </a:p>
          <a:p>
            <a:pPr>
              <a:spcBef>
                <a:spcPct val="60000"/>
              </a:spcBef>
            </a:pPr>
            <a:r>
              <a:rPr lang="en-US" dirty="0" smtClean="0">
                <a:latin typeface="Comic Sans MS" panose="030F0702030302020204" pitchFamily="66" charset="0"/>
              </a:rPr>
              <a:t>Allows you to view code, memory, registers,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2" y="2759074"/>
            <a:ext cx="3766828" cy="40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045874"/>
            <a:ext cx="2270185" cy="37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35" y="4541840"/>
            <a:ext cx="4431429" cy="231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422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1"/>
            <a:ext cx="2362200" cy="736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Editor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1200"/>
            <a:ext cx="11836400" cy="5956300"/>
          </a:xfrm>
        </p:spPr>
        <p:txBody>
          <a:bodyPr/>
          <a:lstStyle/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Allows you to create assembly language source files </a:t>
            </a:r>
          </a:p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Some editors provide syntax highlighting features and can be customized as a programming environment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65349"/>
            <a:ext cx="9391650" cy="456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671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11125"/>
            <a:ext cx="11620500" cy="8921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Programmer’s View of a Computer System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092200"/>
            <a:ext cx="8750300" cy="56092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20982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12192000" cy="6705600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Application Programs (Level 5)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Written in high-level programming languages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Such as Java, C++, Pascal, Visual Basic . . .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Programs compile into assembly language level (Level 4)</a:t>
            </a:r>
          </a:p>
          <a:p>
            <a:pPr>
              <a:spcBef>
                <a:spcPct val="35000"/>
              </a:spcBef>
            </a:pP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Assembly Language (Level 4)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Instruction mnemonics are used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Have one-to-one correspondence to machine language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Calls functions written at the operating system level (Level 3)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Programs are translated into machine language (Level 2)</a:t>
            </a:r>
          </a:p>
          <a:p>
            <a:pPr>
              <a:spcBef>
                <a:spcPct val="35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Operating System (Level 3)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Provides services to level 4 and 5 programs</a:t>
            </a:r>
          </a:p>
          <a:p>
            <a:pPr lvl="1">
              <a:spcBef>
                <a:spcPct val="35000"/>
              </a:spcBef>
            </a:pPr>
            <a:r>
              <a:rPr lang="en-US" sz="2800" dirty="0" smtClean="0">
                <a:latin typeface="Comic Sans MS" panose="030F0702030302020204" pitchFamily="66" charset="0"/>
              </a:rPr>
              <a:t>Translated to run at the machine instruction level (Level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6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11811000" cy="653414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Instruction Set Architecture (Level 2)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Specifies how a processor functions</a:t>
            </a:r>
            <a:endParaRPr lang="en-US" sz="32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Machine instructions, registers, and memory are exposed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Machine language is executed by Level 1 (microarchitecture)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Microarchitecture (Level 1)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Controls the execution of machine instructions (Level 2)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Implemented by digital logic (Level 0)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Digital Logic (Level 0)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Implements the microarchitecture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Uses digital logic gates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Logic gates are implemented using transistors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3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Data representation </a:t>
            </a:r>
            <a:endParaRPr lang="en-US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86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0"/>
            <a:ext cx="11728450" cy="675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Binary Numbers</a:t>
            </a:r>
          </a:p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Hexadecimal Numbers</a:t>
            </a:r>
          </a:p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Base Conversions</a:t>
            </a:r>
          </a:p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Integer Storage Sizes</a:t>
            </a:r>
          </a:p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Binary and Hexadecimal Addition</a:t>
            </a:r>
          </a:p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Signed Integers and 2's Complement Notation</a:t>
            </a:r>
          </a:p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Binary and Hexadecimal subtraction</a:t>
            </a:r>
          </a:p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Carry and Overflow</a:t>
            </a:r>
          </a:p>
          <a:p>
            <a:pPr>
              <a:lnSpc>
                <a:spcPct val="150000"/>
              </a:lnSpc>
            </a:pPr>
            <a:r>
              <a:rPr lang="en-US" sz="4100" b="1" dirty="0" smtClean="0">
                <a:latin typeface="Comic Sans MS" panose="030F0702030302020204" pitchFamily="66" charset="0"/>
              </a:rPr>
              <a:t>Character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8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Binary Numbers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10896600" cy="5581650"/>
          </a:xfrm>
        </p:spPr>
        <p:txBody>
          <a:bodyPr/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Digits are 1 and 0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1 = true</a:t>
            </a:r>
          </a:p>
          <a:p>
            <a:pPr lvl="1"/>
            <a:r>
              <a:rPr lang="en-US" sz="3200" dirty="0" smtClean="0">
                <a:latin typeface="Comic Sans MS" panose="030F0702030302020204" pitchFamily="66" charset="0"/>
              </a:rPr>
              <a:t>0 = false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MSB – most significant bit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LSB – least significant bit</a:t>
            </a:r>
          </a:p>
          <a:p>
            <a:endParaRPr lang="en-US" sz="3600" dirty="0" smtClean="0">
              <a:latin typeface="Comic Sans MS" panose="030F0702030302020204" pitchFamily="66" charset="0"/>
            </a:endParaRPr>
          </a:p>
          <a:p>
            <a:r>
              <a:rPr lang="en-US" sz="3600" dirty="0" smtClean="0">
                <a:latin typeface="Comic Sans MS" panose="030F0702030302020204" pitchFamily="66" charset="0"/>
              </a:rPr>
              <a:t>Bit numbering: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55603"/>
              </p:ext>
            </p:extLst>
          </p:nvPr>
        </p:nvGraphicFramePr>
        <p:xfrm>
          <a:off x="4195762" y="5135563"/>
          <a:ext cx="3986751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Microsoft Visio 2000/2002 Drawing" r:id="rId3" imgW="1928160" imgH="556920" progId="Visio.Drawing.11">
                  <p:embed/>
                </p:oleObj>
              </mc:Choice>
              <mc:Fallback>
                <p:oleObj name="Microsoft Visio 2000/2002 Drawing" r:id="rId3" imgW="1928160" imgH="556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2" y="5135563"/>
                        <a:ext cx="3986751" cy="11509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75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978794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Objectives</a:t>
            </a:r>
            <a:r>
              <a:rPr lang="en-GB" b="1" dirty="0" smtClean="0">
                <a:latin typeface="Comic Sans MS" panose="030F0702030302020204" pitchFamily="66" charset="0"/>
              </a:rPr>
              <a:t>: </a:t>
            </a:r>
            <a:r>
              <a:rPr lang="en-GB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528034"/>
            <a:ext cx="11578107" cy="6091707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>
                <a:latin typeface="Comic Sans MS" panose="030F0702030302020204" pitchFamily="66" charset="0"/>
              </a:rPr>
              <a:t>At </a:t>
            </a:r>
            <a:r>
              <a:rPr lang="en-GB" dirty="0">
                <a:latin typeface="Comic Sans MS" panose="030F0702030302020204" pitchFamily="66" charset="0"/>
              </a:rPr>
              <a:t>the end of this course, the emphasis is for the student to be able to </a:t>
            </a:r>
            <a:endParaRPr lang="en-GB" dirty="0" smtClean="0"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è"/>
            </a:pPr>
            <a:r>
              <a:rPr lang="en-GB" dirty="0" smtClean="0">
                <a:latin typeface="Comic Sans MS" panose="030F0702030302020204" pitchFamily="66" charset="0"/>
              </a:rPr>
              <a:t>assimilate </a:t>
            </a:r>
            <a:r>
              <a:rPr lang="en-GB" dirty="0">
                <a:latin typeface="Comic Sans MS" panose="030F0702030302020204" pitchFamily="66" charset="0"/>
              </a:rPr>
              <a:t>principles associated with Machine and assembly </a:t>
            </a:r>
            <a:r>
              <a:rPr lang="en-GB" dirty="0" smtClean="0">
                <a:latin typeface="Comic Sans MS" panose="030F0702030302020204" pitchFamily="66" charset="0"/>
              </a:rPr>
              <a:t>language</a:t>
            </a:r>
            <a:endParaRPr lang="en-GB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GB" dirty="0" smtClean="0"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è"/>
            </a:pPr>
            <a:r>
              <a:rPr lang="en-GB" dirty="0" smtClean="0">
                <a:latin typeface="Comic Sans MS" panose="030F0702030302020204" pitchFamily="66" charset="0"/>
              </a:rPr>
              <a:t>write </a:t>
            </a:r>
            <a:r>
              <a:rPr lang="en-GB" dirty="0">
                <a:latin typeface="Comic Sans MS" panose="030F0702030302020204" pitchFamily="66" charset="0"/>
              </a:rPr>
              <a:t>assembly language programs using specific simulators or emulators. </a:t>
            </a:r>
            <a:endParaRPr lang="en-GB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è"/>
            </a:pPr>
            <a:r>
              <a:rPr lang="en-GB" dirty="0" smtClean="0">
                <a:latin typeface="Comic Sans MS" panose="030F0702030302020204" pitchFamily="66" charset="0"/>
              </a:rPr>
              <a:t>know </a:t>
            </a:r>
            <a:r>
              <a:rPr lang="en-GB" dirty="0">
                <a:latin typeface="Comic Sans MS" panose="030F0702030302020204" pitchFamily="66" charset="0"/>
              </a:rPr>
              <a:t>different microprocessor architecture and structure of the assembly language instruction that can run on each family of Microprocessors. </a:t>
            </a:r>
            <a:endParaRPr lang="en-GB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GB" dirty="0" smtClean="0"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è"/>
            </a:pPr>
            <a:r>
              <a:rPr lang="en-GB" dirty="0" smtClean="0">
                <a:latin typeface="Comic Sans MS" panose="030F0702030302020204" pitchFamily="66" charset="0"/>
              </a:rPr>
              <a:t>do </a:t>
            </a:r>
            <a:r>
              <a:rPr lang="en-GB" dirty="0">
                <a:latin typeface="Comic Sans MS" panose="030F0702030302020204" pitchFamily="66" charset="0"/>
              </a:rPr>
              <a:t>Numeric operation and conversion, string processing, disk storage and file processing using the X86 microprocessor  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11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Binary Numbers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206" y="1192213"/>
            <a:ext cx="5567363" cy="9588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Each digit (bit) is either 1 or 0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Each bit represents a power of 2: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86160"/>
              </p:ext>
            </p:extLst>
          </p:nvPr>
        </p:nvGraphicFramePr>
        <p:xfrm>
          <a:off x="5885894" y="541339"/>
          <a:ext cx="5611342" cy="148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1791000" imgH="450360" progId="Visio.Drawing.6">
                  <p:embed/>
                </p:oleObj>
              </mc:Choice>
              <mc:Fallback>
                <p:oleObj name="VISIO" r:id="rId3" imgW="1791000" imgH="45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5885894" y="541339"/>
                        <a:ext cx="5611342" cy="148589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428557"/>
            <a:ext cx="7143750" cy="426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323850" y="3343276"/>
            <a:ext cx="36464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mic Sans MS" panose="030F0702030302020204" pitchFamily="66" charset="0"/>
              </a:rPr>
              <a:t>Every binary number is a sum of powers of 2</a:t>
            </a:r>
          </a:p>
        </p:txBody>
      </p:sp>
    </p:spTree>
    <p:extLst>
      <p:ext uri="{BB962C8B-B14F-4D97-AF65-F5344CB8AC3E}">
        <p14:creationId xmlns:p14="http://schemas.microsoft.com/office/powerpoint/2010/main" val="3667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Converting Binary to Decimal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057" y="1371599"/>
            <a:ext cx="10787743" cy="5072743"/>
          </a:xfrm>
        </p:spPr>
        <p:txBody>
          <a:bodyPr>
            <a:normAutofit/>
          </a:bodyPr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>
                <a:latin typeface="Comic Sans MS" panose="030F0702030302020204" pitchFamily="66" charset="0"/>
              </a:rPr>
              <a:t>Weighted positional notation shows how to calculate the decimal value of each binary bit:</a:t>
            </a:r>
            <a:endParaRPr lang="en-US" sz="3200" i="1" dirty="0">
              <a:latin typeface="Comic Sans MS" panose="030F0702030302020204" pitchFamily="66" charset="0"/>
            </a:endParaRP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i="1" dirty="0">
                <a:solidFill>
                  <a:schemeClr val="tx2"/>
                </a:solidFill>
                <a:latin typeface="Comic Sans MS" panose="030F0702030302020204" pitchFamily="66" charset="0"/>
              </a:rPr>
              <a:t>Decimal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= (</a:t>
            </a:r>
            <a:r>
              <a:rPr lang="en-US" sz="3200" i="1" dirty="0">
                <a:solidFill>
                  <a:schemeClr val="tx2"/>
                </a:solidFill>
                <a:latin typeface="Comic Sans MS" panose="030F0702030302020204" pitchFamily="66" charset="0"/>
              </a:rPr>
              <a:t>d</a:t>
            </a:r>
            <a:r>
              <a:rPr lang="en-US" sz="3200" i="1" baseline="-25000" dirty="0">
                <a:solidFill>
                  <a:schemeClr val="tx2"/>
                </a:solidFill>
                <a:latin typeface="Comic Sans MS" panose="030F0702030302020204" pitchFamily="66" charset="0"/>
              </a:rPr>
              <a:t>n-1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2</a:t>
            </a:r>
            <a:r>
              <a:rPr lang="en-US" sz="3200" i="1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n</a:t>
            </a:r>
            <a:r>
              <a:rPr lang="en-US" sz="3200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-1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) + (</a:t>
            </a:r>
            <a:r>
              <a:rPr lang="en-US" sz="3200" i="1" dirty="0">
                <a:solidFill>
                  <a:schemeClr val="tx2"/>
                </a:solidFill>
                <a:latin typeface="Comic Sans MS" panose="030F0702030302020204" pitchFamily="66" charset="0"/>
              </a:rPr>
              <a:t>d</a:t>
            </a:r>
            <a:r>
              <a:rPr lang="en-US" sz="3200" i="1" baseline="-25000" dirty="0">
                <a:solidFill>
                  <a:schemeClr val="tx2"/>
                </a:solidFill>
                <a:latin typeface="Comic Sans MS" panose="030F0702030302020204" pitchFamily="66" charset="0"/>
              </a:rPr>
              <a:t>n-2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2</a:t>
            </a:r>
            <a:r>
              <a:rPr lang="en-US" sz="3200" i="1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n</a:t>
            </a:r>
            <a:r>
              <a:rPr lang="en-US" sz="3200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-2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) + ... + (</a:t>
            </a:r>
            <a:r>
              <a:rPr lang="en-US" sz="3200" i="1" dirty="0">
                <a:solidFill>
                  <a:schemeClr val="tx2"/>
                </a:solidFill>
                <a:latin typeface="Comic Sans MS" panose="030F0702030302020204" pitchFamily="66" charset="0"/>
              </a:rPr>
              <a:t>d</a:t>
            </a:r>
            <a:r>
              <a:rPr lang="en-US" sz="3200" i="1" baseline="-25000" dirty="0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2</a:t>
            </a:r>
            <a:r>
              <a:rPr lang="en-US" sz="3200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) + (</a:t>
            </a:r>
            <a:r>
              <a:rPr lang="en-US" sz="3200" i="1" dirty="0">
                <a:solidFill>
                  <a:schemeClr val="tx2"/>
                </a:solidFill>
                <a:latin typeface="Comic Sans MS" panose="030F0702030302020204" pitchFamily="66" charset="0"/>
              </a:rPr>
              <a:t>d</a:t>
            </a:r>
            <a:r>
              <a:rPr lang="en-US" sz="3200" i="1" baseline="-25000" dirty="0">
                <a:solidFill>
                  <a:schemeClr val="tx2"/>
                </a:solidFill>
                <a:latin typeface="Comic Sans MS" panose="030F0702030302020204" pitchFamily="66" charset="0"/>
              </a:rPr>
              <a:t>0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2</a:t>
            </a:r>
            <a:r>
              <a:rPr lang="en-US" sz="3200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0</a:t>
            </a: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binary digit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>
                <a:latin typeface="Comic Sans MS" panose="030F0702030302020204" pitchFamily="66" charset="0"/>
              </a:rPr>
              <a:t>binary 00001001 = decimal 9: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>
                <a:latin typeface="Comic Sans MS" panose="030F0702030302020204" pitchFamily="66" charset="0"/>
              </a:rPr>
              <a:t>	(1 </a:t>
            </a:r>
            <a:r>
              <a:rPr lang="en-US" sz="3200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latin typeface="Comic Sans MS" panose="030F0702030302020204" pitchFamily="66" charset="0"/>
              </a:rPr>
              <a:t> 2</a:t>
            </a:r>
            <a:r>
              <a:rPr lang="en-US" sz="3200" baseline="30000" dirty="0">
                <a:latin typeface="Comic Sans MS" panose="030F0702030302020204" pitchFamily="66" charset="0"/>
              </a:rPr>
              <a:t>3</a:t>
            </a:r>
            <a:r>
              <a:rPr lang="en-US" sz="3200" dirty="0">
                <a:latin typeface="Comic Sans MS" panose="030F0702030302020204" pitchFamily="66" charset="0"/>
              </a:rPr>
              <a:t>) + (1 </a:t>
            </a:r>
            <a:r>
              <a:rPr lang="en-US" sz="3200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latin typeface="Comic Sans MS" panose="030F0702030302020204" pitchFamily="66" charset="0"/>
              </a:rPr>
              <a:t> 2</a:t>
            </a:r>
            <a:r>
              <a:rPr lang="en-US" sz="3200" baseline="30000" dirty="0">
                <a:latin typeface="Comic Sans MS" panose="030F0702030302020204" pitchFamily="66" charset="0"/>
              </a:rPr>
              <a:t>0</a:t>
            </a:r>
            <a:r>
              <a:rPr lang="en-US" sz="3200" dirty="0">
                <a:latin typeface="Comic Sans MS" panose="030F0702030302020204" pitchFamily="66" charset="0"/>
              </a:rPr>
              <a:t>) = 9</a:t>
            </a:r>
          </a:p>
        </p:txBody>
      </p:sp>
    </p:spTree>
    <p:extLst>
      <p:ext uri="{BB962C8B-B14F-4D97-AF65-F5344CB8AC3E}">
        <p14:creationId xmlns:p14="http://schemas.microsoft.com/office/powerpoint/2010/main" val="6328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Convert Unsigned Decimal to Binary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11334750" cy="113347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Repeatedly divide the decimal integer by 2. Each remainder is a binary digit in the translated value:</a:t>
            </a:r>
          </a:p>
        </p:txBody>
      </p:sp>
      <p:grpSp>
        <p:nvGrpSpPr>
          <p:cNvPr id="124936" name="Group 8"/>
          <p:cNvGrpSpPr>
            <a:grpSpLocks/>
          </p:cNvGrpSpPr>
          <p:nvPr/>
        </p:nvGrpSpPr>
        <p:grpSpPr bwMode="auto">
          <a:xfrm>
            <a:off x="1393825" y="1955889"/>
            <a:ext cx="6164263" cy="4552950"/>
            <a:chOff x="1008" y="1344"/>
            <a:chExt cx="3312" cy="2052"/>
          </a:xfrm>
        </p:grpSpPr>
        <p:pic>
          <p:nvPicPr>
            <p:cNvPr id="12493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208"/>
              <a:ext cx="3312" cy="1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93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344"/>
              <a:ext cx="3312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7819839" y="6278992"/>
            <a:ext cx="2209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/>
              <a:t>37 = 100101</a:t>
            </a:r>
          </a:p>
        </p:txBody>
      </p:sp>
      <p:grpSp>
        <p:nvGrpSpPr>
          <p:cNvPr id="124947" name="Group 19"/>
          <p:cNvGrpSpPr>
            <a:grpSpLocks/>
          </p:cNvGrpSpPr>
          <p:nvPr/>
        </p:nvGrpSpPr>
        <p:grpSpPr bwMode="auto">
          <a:xfrm>
            <a:off x="5047036" y="6061614"/>
            <a:ext cx="2170785" cy="328062"/>
            <a:chOff x="2372" y="3212"/>
            <a:chExt cx="1705" cy="658"/>
          </a:xfrm>
        </p:grpSpPr>
        <p:sp>
          <p:nvSpPr>
            <p:cNvPr id="124937" name="Text Box 9"/>
            <p:cNvSpPr txBox="1">
              <a:spLocks noChangeArrowheads="1"/>
            </p:cNvSpPr>
            <p:nvPr/>
          </p:nvSpPr>
          <p:spPr bwMode="auto">
            <a:xfrm>
              <a:off x="2916" y="3466"/>
              <a:ext cx="11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stop when quotient is zero</a:t>
              </a:r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 flipH="1" flipV="1">
              <a:off x="2372" y="3212"/>
              <a:ext cx="689" cy="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45" name="Group 17"/>
          <p:cNvGrpSpPr>
            <a:grpSpLocks/>
          </p:cNvGrpSpPr>
          <p:nvPr/>
        </p:nvGrpSpPr>
        <p:grpSpPr bwMode="auto">
          <a:xfrm>
            <a:off x="6589066" y="2751251"/>
            <a:ext cx="3455988" cy="366713"/>
            <a:chOff x="3388" y="1688"/>
            <a:chExt cx="2177" cy="231"/>
          </a:xfrm>
        </p:grpSpPr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 flipH="1" flipV="1">
              <a:off x="3388" y="1833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3787" y="1688"/>
              <a:ext cx="17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least significant bit</a:t>
              </a:r>
            </a:p>
          </p:txBody>
        </p:sp>
      </p:grpSp>
      <p:grpSp>
        <p:nvGrpSpPr>
          <p:cNvPr id="124946" name="Group 18"/>
          <p:cNvGrpSpPr>
            <a:grpSpLocks/>
          </p:cNvGrpSpPr>
          <p:nvPr/>
        </p:nvGrpSpPr>
        <p:grpSpPr bwMode="auto">
          <a:xfrm>
            <a:off x="6971507" y="5747334"/>
            <a:ext cx="3455988" cy="366712"/>
            <a:chOff x="3388" y="3031"/>
            <a:chExt cx="2177" cy="231"/>
          </a:xfrm>
        </p:grpSpPr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 flipH="1" flipV="1">
              <a:off x="3388" y="3176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44" name="Text Box 16"/>
            <p:cNvSpPr txBox="1">
              <a:spLocks noChangeArrowheads="1"/>
            </p:cNvSpPr>
            <p:nvPr/>
          </p:nvSpPr>
          <p:spPr bwMode="auto">
            <a:xfrm>
              <a:off x="3787" y="3031"/>
              <a:ext cx="17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most significant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16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Hexadecimal Integers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5" y="1366882"/>
            <a:ext cx="9507210" cy="532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667000" y="1066800"/>
            <a:ext cx="6781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/>
              <a:t>Binary values are represented in hexadecimal.</a:t>
            </a:r>
          </a:p>
        </p:txBody>
      </p:sp>
    </p:spTree>
    <p:extLst>
      <p:ext uri="{BB962C8B-B14F-4D97-AF65-F5344CB8AC3E}">
        <p14:creationId xmlns:p14="http://schemas.microsoft.com/office/powerpoint/2010/main" val="7073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Converting Binary to Hexadecimal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667657" y="1219201"/>
            <a:ext cx="106861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>
                <a:latin typeface="Comic Sans MS" panose="030F0702030302020204" pitchFamily="66" charset="0"/>
              </a:rPr>
              <a:t>Each hexadecimal digit corresponds to 4 binary bits.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>
                <a:latin typeface="Comic Sans MS" panose="030F0702030302020204" pitchFamily="66" charset="0"/>
              </a:rPr>
              <a:t>Example: Translate the binary integer 000101101010011110010100 to  hexadecimal</a:t>
            </a:r>
            <a:r>
              <a:rPr lang="en-US" sz="2400" dirty="0"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06" y="3028951"/>
            <a:ext cx="9903344" cy="146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916305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Converting Hexadecimal to Decimal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1104900"/>
            <a:ext cx="11868150" cy="561975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Multiply each digit by its corresponding power of 16: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= (</a:t>
            </a: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) + (</a:t>
            </a: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) + (</a:t>
            </a: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) + (</a:t>
            </a: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= hexadecimal digit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Examples:</a:t>
            </a:r>
          </a:p>
          <a:p>
            <a:pPr lvl="1">
              <a:spcBef>
                <a:spcPct val="50000"/>
              </a:spcBef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Hex 1234 = (1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) + (2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) + (3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) + (4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 =</a:t>
            </a:r>
          </a:p>
          <a:p>
            <a:pPr lvl="1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dirty="0">
                <a:latin typeface="Comic Sans MS" panose="030F0702030302020204" pitchFamily="66" charset="0"/>
              </a:rPr>
              <a:t>	Decimal 4,660 </a:t>
            </a:r>
          </a:p>
          <a:p>
            <a:pPr lvl="1">
              <a:spcBef>
                <a:spcPct val="50000"/>
              </a:spcBef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Hex 3BA4 = (3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) + (11 * 16</a:t>
            </a:r>
            <a:r>
              <a:rPr lang="en-US" baseline="30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) + (10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) + (4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dirty="0">
                <a:latin typeface="Comic Sans MS" panose="030F0702030302020204" pitchFamily="66" charset="0"/>
              </a:rPr>
              <a:t> 16</a:t>
            </a:r>
            <a:r>
              <a:rPr lang="en-US" baseline="30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 =</a:t>
            </a:r>
          </a:p>
          <a:p>
            <a:pPr lvl="1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dirty="0">
                <a:latin typeface="Comic Sans MS" panose="030F0702030302020204" pitchFamily="66" charset="0"/>
              </a:rPr>
              <a:t>	Decimal 15,268</a:t>
            </a:r>
          </a:p>
        </p:txBody>
      </p:sp>
    </p:spTree>
    <p:extLst>
      <p:ext uri="{BB962C8B-B14F-4D97-AF65-F5344CB8AC3E}">
        <p14:creationId xmlns:p14="http://schemas.microsoft.com/office/powerpoint/2010/main" val="11552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3"/>
            <a:ext cx="10515600" cy="9421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Converting Decimal to Hexadecimal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9" y="2522539"/>
            <a:ext cx="6805824" cy="252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3352800" y="5919878"/>
            <a:ext cx="5334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latin typeface="Comic Sans MS" panose="030F0702030302020204" pitchFamily="66" charset="0"/>
              </a:rPr>
              <a:t>Decimal 422 = 1A6 hexadecimal</a:t>
            </a:r>
          </a:p>
        </p:txBody>
      </p:sp>
      <p:grpSp>
        <p:nvGrpSpPr>
          <p:cNvPr id="132110" name="Group 14"/>
          <p:cNvGrpSpPr>
            <a:grpSpLocks/>
          </p:cNvGrpSpPr>
          <p:nvPr/>
        </p:nvGrpSpPr>
        <p:grpSpPr bwMode="auto">
          <a:xfrm>
            <a:off x="4278314" y="4803821"/>
            <a:ext cx="2649537" cy="1101725"/>
            <a:chOff x="2299" y="2584"/>
            <a:chExt cx="1669" cy="694"/>
          </a:xfrm>
        </p:grpSpPr>
        <p:sp>
          <p:nvSpPr>
            <p:cNvPr id="132101" name="Text Box 5"/>
            <p:cNvSpPr txBox="1">
              <a:spLocks noChangeArrowheads="1"/>
            </p:cNvSpPr>
            <p:nvPr/>
          </p:nvSpPr>
          <p:spPr bwMode="auto">
            <a:xfrm>
              <a:off x="2807" y="2874"/>
              <a:ext cx="11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stop when quotient is zero</a:t>
              </a:r>
            </a:p>
          </p:txBody>
        </p:sp>
        <p:sp>
          <p:nvSpPr>
            <p:cNvPr id="132102" name="Line 6"/>
            <p:cNvSpPr>
              <a:spLocks noChangeShapeType="1"/>
            </p:cNvSpPr>
            <p:nvPr/>
          </p:nvSpPr>
          <p:spPr bwMode="auto">
            <a:xfrm flipH="1" flipV="1">
              <a:off x="2299" y="2584"/>
              <a:ext cx="689" cy="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108" name="Group 12"/>
          <p:cNvGrpSpPr>
            <a:grpSpLocks/>
          </p:cNvGrpSpPr>
          <p:nvPr/>
        </p:nvGrpSpPr>
        <p:grpSpPr bwMode="auto">
          <a:xfrm>
            <a:off x="6753229" y="3167449"/>
            <a:ext cx="3398837" cy="366712"/>
            <a:chOff x="3315" y="1881"/>
            <a:chExt cx="2141" cy="231"/>
          </a:xfrm>
        </p:grpSpPr>
        <p:sp>
          <p:nvSpPr>
            <p:cNvPr id="132103" name="Line 7"/>
            <p:cNvSpPr>
              <a:spLocks noChangeShapeType="1"/>
            </p:cNvSpPr>
            <p:nvPr/>
          </p:nvSpPr>
          <p:spPr bwMode="auto">
            <a:xfrm flipH="1" flipV="1">
              <a:off x="3315" y="2004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4" name="Text Box 8"/>
            <p:cNvSpPr txBox="1">
              <a:spLocks noChangeArrowheads="1"/>
            </p:cNvSpPr>
            <p:nvPr/>
          </p:nvSpPr>
          <p:spPr bwMode="auto">
            <a:xfrm>
              <a:off x="3823" y="1881"/>
              <a:ext cx="16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least significant digit</a:t>
              </a:r>
            </a:p>
          </p:txBody>
        </p:sp>
      </p:grpSp>
      <p:grpSp>
        <p:nvGrpSpPr>
          <p:cNvPr id="132109" name="Group 13"/>
          <p:cNvGrpSpPr>
            <a:grpSpLocks/>
          </p:cNvGrpSpPr>
          <p:nvPr/>
        </p:nvGrpSpPr>
        <p:grpSpPr bwMode="auto">
          <a:xfrm>
            <a:off x="6759578" y="4506099"/>
            <a:ext cx="3398837" cy="366713"/>
            <a:chOff x="3315" y="2426"/>
            <a:chExt cx="2141" cy="231"/>
          </a:xfrm>
        </p:grpSpPr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 flipH="1" flipV="1">
              <a:off x="3315" y="2548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3859" y="2426"/>
              <a:ext cx="15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most significant digit</a:t>
              </a:r>
            </a:p>
          </p:txBody>
        </p:sp>
      </p:grp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133350" y="1062037"/>
            <a:ext cx="11772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</a:rPr>
              <a:t>Repeatedly divide the decimal integer by 16. Each remainder is a hex digit in the translated value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578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33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Integer Storage Sizes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36432"/>
              </p:ext>
            </p:extLst>
          </p:nvPr>
        </p:nvGraphicFramePr>
        <p:xfrm>
          <a:off x="5128120" y="1200570"/>
          <a:ext cx="4392330" cy="171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2926800" imgH="892080" progId="Visio.Drawing.6">
                  <p:embed/>
                </p:oleObj>
              </mc:Choice>
              <mc:Fallback>
                <p:oleObj name="VISIO" r:id="rId3" imgW="292680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5128120" y="1200570"/>
                        <a:ext cx="4392330" cy="171408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262743" y="5717778"/>
            <a:ext cx="8257707" cy="1046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Class work 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What </a:t>
            </a:r>
            <a:r>
              <a:rPr 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is the largest unsigned integer that may be stored in 20 bits</a:t>
            </a:r>
            <a:r>
              <a:rPr lang="en-US" sz="1700" dirty="0">
                <a:solidFill>
                  <a:schemeClr val="tx2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2362200" y="1458074"/>
            <a:ext cx="238492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latin typeface="Comic Sans MS" panose="030F0702030302020204" pitchFamily="66" charset="0"/>
              </a:rPr>
              <a:t>Standard sizes: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37" y="3029346"/>
            <a:ext cx="8254463" cy="26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8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55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Binary Addition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030541"/>
            <a:ext cx="10089220" cy="19986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Start with the least significant bit (rightmost bit)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Add each pair of bits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Include the carry in the addition, if present</a:t>
            </a:r>
          </a:p>
        </p:txBody>
      </p:sp>
      <p:grpSp>
        <p:nvGrpSpPr>
          <p:cNvPr id="126023" name="Group 71"/>
          <p:cNvGrpSpPr>
            <a:grpSpLocks/>
          </p:cNvGrpSpPr>
          <p:nvPr/>
        </p:nvGrpSpPr>
        <p:grpSpPr bwMode="auto">
          <a:xfrm>
            <a:off x="1333500" y="3101978"/>
            <a:ext cx="9505950" cy="3332162"/>
            <a:chOff x="1440" y="2101"/>
            <a:chExt cx="2928" cy="1511"/>
          </a:xfrm>
        </p:grpSpPr>
        <p:sp>
          <p:nvSpPr>
            <p:cNvPr id="12595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2101"/>
              <a:ext cx="2928" cy="1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2111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186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2328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2403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63" name="Rectangle 11"/>
            <p:cNvSpPr>
              <a:spLocks noChangeArrowheads="1"/>
            </p:cNvSpPr>
            <p:nvPr/>
          </p:nvSpPr>
          <p:spPr bwMode="auto">
            <a:xfrm>
              <a:off x="2545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2620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>
              <a:off x="2762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Rectangle 14"/>
            <p:cNvSpPr>
              <a:spLocks noChangeArrowheads="1"/>
            </p:cNvSpPr>
            <p:nvPr/>
          </p:nvSpPr>
          <p:spPr bwMode="auto">
            <a:xfrm>
              <a:off x="2837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67" name="Rectangle 15"/>
            <p:cNvSpPr>
              <a:spLocks noChangeArrowheads="1"/>
            </p:cNvSpPr>
            <p:nvPr/>
          </p:nvSpPr>
          <p:spPr bwMode="auto">
            <a:xfrm>
              <a:off x="2979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Rectangle 16"/>
            <p:cNvSpPr>
              <a:spLocks noChangeArrowheads="1"/>
            </p:cNvSpPr>
            <p:nvPr/>
          </p:nvSpPr>
          <p:spPr bwMode="auto">
            <a:xfrm>
              <a:off x="3054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69" name="Rectangle 17"/>
            <p:cNvSpPr>
              <a:spLocks noChangeArrowheads="1"/>
            </p:cNvSpPr>
            <p:nvPr/>
          </p:nvSpPr>
          <p:spPr bwMode="auto">
            <a:xfrm>
              <a:off x="3196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Rectangle 18"/>
            <p:cNvSpPr>
              <a:spLocks noChangeArrowheads="1"/>
            </p:cNvSpPr>
            <p:nvPr/>
          </p:nvSpPr>
          <p:spPr bwMode="auto">
            <a:xfrm>
              <a:off x="3271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25971" name="Rectangle 19"/>
            <p:cNvSpPr>
              <a:spLocks noChangeArrowheads="1"/>
            </p:cNvSpPr>
            <p:nvPr/>
          </p:nvSpPr>
          <p:spPr bwMode="auto">
            <a:xfrm>
              <a:off x="3413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Rectangle 20"/>
            <p:cNvSpPr>
              <a:spLocks noChangeArrowheads="1"/>
            </p:cNvSpPr>
            <p:nvPr/>
          </p:nvSpPr>
          <p:spPr bwMode="auto">
            <a:xfrm>
              <a:off x="3488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25973" name="Rectangle 21"/>
            <p:cNvSpPr>
              <a:spLocks noChangeArrowheads="1"/>
            </p:cNvSpPr>
            <p:nvPr/>
          </p:nvSpPr>
          <p:spPr bwMode="auto">
            <a:xfrm>
              <a:off x="3630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3705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2111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6" name="Rectangle 24"/>
            <p:cNvSpPr>
              <a:spLocks noChangeArrowheads="1"/>
            </p:cNvSpPr>
            <p:nvPr/>
          </p:nvSpPr>
          <p:spPr bwMode="auto">
            <a:xfrm>
              <a:off x="2186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77" name="Rectangle 25"/>
            <p:cNvSpPr>
              <a:spLocks noChangeArrowheads="1"/>
            </p:cNvSpPr>
            <p:nvPr/>
          </p:nvSpPr>
          <p:spPr bwMode="auto">
            <a:xfrm>
              <a:off x="2328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Rectangle 26"/>
            <p:cNvSpPr>
              <a:spLocks noChangeArrowheads="1"/>
            </p:cNvSpPr>
            <p:nvPr/>
          </p:nvSpPr>
          <p:spPr bwMode="auto">
            <a:xfrm>
              <a:off x="2403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79" name="Rectangle 27"/>
            <p:cNvSpPr>
              <a:spLocks noChangeArrowheads="1"/>
            </p:cNvSpPr>
            <p:nvPr/>
          </p:nvSpPr>
          <p:spPr bwMode="auto">
            <a:xfrm>
              <a:off x="2545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Rectangle 28"/>
            <p:cNvSpPr>
              <a:spLocks noChangeArrowheads="1"/>
            </p:cNvSpPr>
            <p:nvPr/>
          </p:nvSpPr>
          <p:spPr bwMode="auto">
            <a:xfrm>
              <a:off x="2620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81" name="Rectangle 29"/>
            <p:cNvSpPr>
              <a:spLocks noChangeArrowheads="1"/>
            </p:cNvSpPr>
            <p:nvPr/>
          </p:nvSpPr>
          <p:spPr bwMode="auto">
            <a:xfrm>
              <a:off x="2762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2" name="Rectangle 30"/>
            <p:cNvSpPr>
              <a:spLocks noChangeArrowheads="1"/>
            </p:cNvSpPr>
            <p:nvPr/>
          </p:nvSpPr>
          <p:spPr bwMode="auto">
            <a:xfrm>
              <a:off x="2837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83" name="Rectangle 31"/>
            <p:cNvSpPr>
              <a:spLocks noChangeArrowheads="1"/>
            </p:cNvSpPr>
            <p:nvPr/>
          </p:nvSpPr>
          <p:spPr bwMode="auto">
            <a:xfrm>
              <a:off x="2979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Rectangle 32"/>
            <p:cNvSpPr>
              <a:spLocks noChangeArrowheads="1"/>
            </p:cNvSpPr>
            <p:nvPr/>
          </p:nvSpPr>
          <p:spPr bwMode="auto">
            <a:xfrm>
              <a:off x="3054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85" name="Rectangle 33"/>
            <p:cNvSpPr>
              <a:spLocks noChangeArrowheads="1"/>
            </p:cNvSpPr>
            <p:nvPr/>
          </p:nvSpPr>
          <p:spPr bwMode="auto">
            <a:xfrm>
              <a:off x="3196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Rectangle 34"/>
            <p:cNvSpPr>
              <a:spLocks noChangeArrowheads="1"/>
            </p:cNvSpPr>
            <p:nvPr/>
          </p:nvSpPr>
          <p:spPr bwMode="auto">
            <a:xfrm>
              <a:off x="3271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25987" name="Rectangle 35"/>
            <p:cNvSpPr>
              <a:spLocks noChangeArrowheads="1"/>
            </p:cNvSpPr>
            <p:nvPr/>
          </p:nvSpPr>
          <p:spPr bwMode="auto">
            <a:xfrm>
              <a:off x="3413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Rectangle 36"/>
            <p:cNvSpPr>
              <a:spLocks noChangeArrowheads="1"/>
            </p:cNvSpPr>
            <p:nvPr/>
          </p:nvSpPr>
          <p:spPr bwMode="auto">
            <a:xfrm>
              <a:off x="3488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89" name="Rectangle 37"/>
            <p:cNvSpPr>
              <a:spLocks noChangeArrowheads="1"/>
            </p:cNvSpPr>
            <p:nvPr/>
          </p:nvSpPr>
          <p:spPr bwMode="auto">
            <a:xfrm>
              <a:off x="3630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0" name="Rectangle 38"/>
            <p:cNvSpPr>
              <a:spLocks noChangeArrowheads="1"/>
            </p:cNvSpPr>
            <p:nvPr/>
          </p:nvSpPr>
          <p:spPr bwMode="auto">
            <a:xfrm>
              <a:off x="3705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91" name="Line 39"/>
            <p:cNvSpPr>
              <a:spLocks noChangeShapeType="1"/>
            </p:cNvSpPr>
            <p:nvPr/>
          </p:nvSpPr>
          <p:spPr bwMode="auto">
            <a:xfrm>
              <a:off x="1785" y="2994"/>
              <a:ext cx="20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92" name="Rectangle 40"/>
            <p:cNvSpPr>
              <a:spLocks noChangeArrowheads="1"/>
            </p:cNvSpPr>
            <p:nvPr/>
          </p:nvSpPr>
          <p:spPr bwMode="auto">
            <a:xfrm>
              <a:off x="1879" y="2685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/>
            </a:p>
          </p:txBody>
        </p:sp>
        <p:sp>
          <p:nvSpPr>
            <p:cNvPr id="125993" name="Rectangle 41"/>
            <p:cNvSpPr>
              <a:spLocks noChangeArrowheads="1"/>
            </p:cNvSpPr>
            <p:nvPr/>
          </p:nvSpPr>
          <p:spPr bwMode="auto">
            <a:xfrm>
              <a:off x="2111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4" name="Rectangle 42"/>
            <p:cNvSpPr>
              <a:spLocks noChangeArrowheads="1"/>
            </p:cNvSpPr>
            <p:nvPr/>
          </p:nvSpPr>
          <p:spPr bwMode="auto">
            <a:xfrm>
              <a:off x="2186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95" name="Rectangle 43"/>
            <p:cNvSpPr>
              <a:spLocks noChangeArrowheads="1"/>
            </p:cNvSpPr>
            <p:nvPr/>
          </p:nvSpPr>
          <p:spPr bwMode="auto">
            <a:xfrm>
              <a:off x="2328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2403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2545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8" name="Rectangle 46"/>
            <p:cNvSpPr>
              <a:spLocks noChangeArrowheads="1"/>
            </p:cNvSpPr>
            <p:nvPr/>
          </p:nvSpPr>
          <p:spPr bwMode="auto">
            <a:xfrm>
              <a:off x="2620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5999" name="Rectangle 47"/>
            <p:cNvSpPr>
              <a:spLocks noChangeArrowheads="1"/>
            </p:cNvSpPr>
            <p:nvPr/>
          </p:nvSpPr>
          <p:spPr bwMode="auto">
            <a:xfrm>
              <a:off x="2762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0" name="Rectangle 48"/>
            <p:cNvSpPr>
              <a:spLocks noChangeArrowheads="1"/>
            </p:cNvSpPr>
            <p:nvPr/>
          </p:nvSpPr>
          <p:spPr bwMode="auto">
            <a:xfrm>
              <a:off x="2837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2979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2" name="Rectangle 50"/>
            <p:cNvSpPr>
              <a:spLocks noChangeArrowheads="1"/>
            </p:cNvSpPr>
            <p:nvPr/>
          </p:nvSpPr>
          <p:spPr bwMode="auto">
            <a:xfrm>
              <a:off x="3054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26003" name="Rectangle 51"/>
            <p:cNvSpPr>
              <a:spLocks noChangeArrowheads="1"/>
            </p:cNvSpPr>
            <p:nvPr/>
          </p:nvSpPr>
          <p:spPr bwMode="auto">
            <a:xfrm>
              <a:off x="3196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4" name="Rectangle 52"/>
            <p:cNvSpPr>
              <a:spLocks noChangeArrowheads="1"/>
            </p:cNvSpPr>
            <p:nvPr/>
          </p:nvSpPr>
          <p:spPr bwMode="auto">
            <a:xfrm>
              <a:off x="3271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26005" name="Rectangle 53"/>
            <p:cNvSpPr>
              <a:spLocks noChangeArrowheads="1"/>
            </p:cNvSpPr>
            <p:nvPr/>
          </p:nvSpPr>
          <p:spPr bwMode="auto">
            <a:xfrm>
              <a:off x="3413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6" name="Rectangle 54"/>
            <p:cNvSpPr>
              <a:spLocks noChangeArrowheads="1"/>
            </p:cNvSpPr>
            <p:nvPr/>
          </p:nvSpPr>
          <p:spPr bwMode="auto">
            <a:xfrm>
              <a:off x="3488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26007" name="Rectangle 55"/>
            <p:cNvSpPr>
              <a:spLocks noChangeArrowheads="1"/>
            </p:cNvSpPr>
            <p:nvPr/>
          </p:nvSpPr>
          <p:spPr bwMode="auto">
            <a:xfrm>
              <a:off x="3630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8" name="Rectangle 56"/>
            <p:cNvSpPr>
              <a:spLocks noChangeArrowheads="1"/>
            </p:cNvSpPr>
            <p:nvPr/>
          </p:nvSpPr>
          <p:spPr bwMode="auto">
            <a:xfrm>
              <a:off x="3705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26009" name="Rectangle 57"/>
            <p:cNvSpPr>
              <a:spLocks noChangeArrowheads="1"/>
            </p:cNvSpPr>
            <p:nvPr/>
          </p:nvSpPr>
          <p:spPr bwMode="auto">
            <a:xfrm>
              <a:off x="3054" y="217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b="1"/>
            </a:p>
          </p:txBody>
        </p:sp>
        <p:sp>
          <p:nvSpPr>
            <p:cNvPr id="126010" name="Rectangle 58"/>
            <p:cNvSpPr>
              <a:spLocks noChangeArrowheads="1"/>
            </p:cNvSpPr>
            <p:nvPr/>
          </p:nvSpPr>
          <p:spPr bwMode="auto">
            <a:xfrm>
              <a:off x="4099" y="2407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(4)</a:t>
              </a:r>
              <a:endParaRPr lang="en-US"/>
            </a:p>
          </p:txBody>
        </p:sp>
        <p:sp>
          <p:nvSpPr>
            <p:cNvPr id="126011" name="Rectangle 59"/>
            <p:cNvSpPr>
              <a:spLocks noChangeArrowheads="1"/>
            </p:cNvSpPr>
            <p:nvPr/>
          </p:nvSpPr>
          <p:spPr bwMode="auto">
            <a:xfrm>
              <a:off x="4099" y="2706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(7)</a:t>
              </a:r>
              <a:endParaRPr lang="en-US"/>
            </a:p>
          </p:txBody>
        </p:sp>
        <p:sp>
          <p:nvSpPr>
            <p:cNvPr id="126012" name="Rectangle 60"/>
            <p:cNvSpPr>
              <a:spLocks noChangeArrowheads="1"/>
            </p:cNvSpPr>
            <p:nvPr/>
          </p:nvSpPr>
          <p:spPr bwMode="auto">
            <a:xfrm>
              <a:off x="4066" y="3169"/>
              <a:ext cx="2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(11)</a:t>
              </a:r>
              <a:endParaRPr lang="en-US"/>
            </a:p>
          </p:txBody>
        </p:sp>
        <p:sp>
          <p:nvSpPr>
            <p:cNvPr id="126013" name="Rectangle 61"/>
            <p:cNvSpPr>
              <a:spLocks noChangeArrowheads="1"/>
            </p:cNvSpPr>
            <p:nvPr/>
          </p:nvSpPr>
          <p:spPr bwMode="auto">
            <a:xfrm>
              <a:off x="2688" y="2175"/>
              <a:ext cx="2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carry:</a:t>
              </a:r>
              <a:endParaRPr lang="en-US" b="1"/>
            </a:p>
          </p:txBody>
        </p:sp>
        <p:sp>
          <p:nvSpPr>
            <p:cNvPr id="126014" name="Rectangle 62"/>
            <p:cNvSpPr>
              <a:spLocks noChangeArrowheads="1"/>
            </p:cNvSpPr>
            <p:nvPr/>
          </p:nvSpPr>
          <p:spPr bwMode="auto">
            <a:xfrm>
              <a:off x="3718" y="34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b="1"/>
            </a:p>
          </p:txBody>
        </p:sp>
        <p:sp>
          <p:nvSpPr>
            <p:cNvPr id="126015" name="Rectangle 63"/>
            <p:cNvSpPr>
              <a:spLocks noChangeArrowheads="1"/>
            </p:cNvSpPr>
            <p:nvPr/>
          </p:nvSpPr>
          <p:spPr bwMode="auto">
            <a:xfrm>
              <a:off x="3501" y="34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b="1"/>
            </a:p>
          </p:txBody>
        </p:sp>
        <p:sp>
          <p:nvSpPr>
            <p:cNvPr id="126016" name="Rectangle 64"/>
            <p:cNvSpPr>
              <a:spLocks noChangeArrowheads="1"/>
            </p:cNvSpPr>
            <p:nvPr/>
          </p:nvSpPr>
          <p:spPr bwMode="auto">
            <a:xfrm>
              <a:off x="3284" y="34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b="1"/>
            </a:p>
          </p:txBody>
        </p:sp>
        <p:sp>
          <p:nvSpPr>
            <p:cNvPr id="126017" name="Rectangle 65"/>
            <p:cNvSpPr>
              <a:spLocks noChangeArrowheads="1"/>
            </p:cNvSpPr>
            <p:nvPr/>
          </p:nvSpPr>
          <p:spPr bwMode="auto">
            <a:xfrm>
              <a:off x="3067" y="34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3</a:t>
              </a:r>
              <a:endParaRPr lang="en-US" b="1"/>
            </a:p>
          </p:txBody>
        </p:sp>
        <p:sp>
          <p:nvSpPr>
            <p:cNvPr id="126018" name="Rectangle 66"/>
            <p:cNvSpPr>
              <a:spLocks noChangeArrowheads="1"/>
            </p:cNvSpPr>
            <p:nvPr/>
          </p:nvSpPr>
          <p:spPr bwMode="auto">
            <a:xfrm>
              <a:off x="2837" y="34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 b="1"/>
            </a:p>
          </p:txBody>
        </p:sp>
        <p:sp>
          <p:nvSpPr>
            <p:cNvPr id="126019" name="Rectangle 67"/>
            <p:cNvSpPr>
              <a:spLocks noChangeArrowheads="1"/>
            </p:cNvSpPr>
            <p:nvPr/>
          </p:nvSpPr>
          <p:spPr bwMode="auto">
            <a:xfrm>
              <a:off x="1543" y="3425"/>
              <a:ext cx="5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bit position:</a:t>
              </a:r>
              <a:endParaRPr lang="en-US" b="1"/>
            </a:p>
          </p:txBody>
        </p:sp>
        <p:sp>
          <p:nvSpPr>
            <p:cNvPr id="126020" name="Rectangle 68"/>
            <p:cNvSpPr>
              <a:spLocks noChangeArrowheads="1"/>
            </p:cNvSpPr>
            <p:nvPr/>
          </p:nvSpPr>
          <p:spPr bwMode="auto">
            <a:xfrm>
              <a:off x="2620" y="34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5</a:t>
              </a:r>
              <a:endParaRPr lang="en-US" b="1"/>
            </a:p>
          </p:txBody>
        </p:sp>
        <p:sp>
          <p:nvSpPr>
            <p:cNvPr id="126021" name="Rectangle 69"/>
            <p:cNvSpPr>
              <a:spLocks noChangeArrowheads="1"/>
            </p:cNvSpPr>
            <p:nvPr/>
          </p:nvSpPr>
          <p:spPr bwMode="auto">
            <a:xfrm>
              <a:off x="2403" y="34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endParaRPr lang="en-US" b="1"/>
            </a:p>
          </p:txBody>
        </p:sp>
        <p:sp>
          <p:nvSpPr>
            <p:cNvPr id="126022" name="Rectangle 70"/>
            <p:cNvSpPr>
              <a:spLocks noChangeArrowheads="1"/>
            </p:cNvSpPr>
            <p:nvPr/>
          </p:nvSpPr>
          <p:spPr bwMode="auto">
            <a:xfrm>
              <a:off x="2186" y="34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7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8116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914"/>
            <a:ext cx="10515600" cy="72231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Hexadecimal Addition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84227"/>
            <a:ext cx="10287000" cy="92551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b="1" dirty="0">
                <a:latin typeface="Comic Sans MS" panose="030F0702030302020204" pitchFamily="66" charset="0"/>
              </a:rPr>
              <a:t>Divide the sum of two digits by the number base (16). The quotient becomes the carry value, and the remainder is the sum digit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</p:txBody>
      </p:sp>
      <p:grpSp>
        <p:nvGrpSpPr>
          <p:cNvPr id="133132" name="Group 12"/>
          <p:cNvGrpSpPr>
            <a:grpSpLocks/>
          </p:cNvGrpSpPr>
          <p:nvPr/>
        </p:nvGrpSpPr>
        <p:grpSpPr bwMode="auto">
          <a:xfrm>
            <a:off x="3886201" y="2697164"/>
            <a:ext cx="4918075" cy="2198688"/>
            <a:chOff x="1488" y="1663"/>
            <a:chExt cx="3098" cy="1385"/>
          </a:xfrm>
        </p:grpSpPr>
        <p:grpSp>
          <p:nvGrpSpPr>
            <p:cNvPr id="133131" name="Group 11"/>
            <p:cNvGrpSpPr>
              <a:grpSpLocks/>
            </p:cNvGrpSpPr>
            <p:nvPr/>
          </p:nvGrpSpPr>
          <p:grpSpPr bwMode="auto">
            <a:xfrm>
              <a:off x="1488" y="1663"/>
              <a:ext cx="2448" cy="818"/>
              <a:chOff x="1488" y="1431"/>
              <a:chExt cx="2448" cy="818"/>
            </a:xfrm>
          </p:grpSpPr>
          <p:sp>
            <p:nvSpPr>
              <p:cNvPr id="133124" name="Text Box 4"/>
              <p:cNvSpPr txBox="1">
                <a:spLocks noChangeArrowheads="1"/>
              </p:cNvSpPr>
              <p:nvPr/>
            </p:nvSpPr>
            <p:spPr bwMode="auto">
              <a:xfrm>
                <a:off x="1488" y="1632"/>
                <a:ext cx="2448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100" dirty="0">
                    <a:latin typeface="Comic Sans MS" panose="030F0702030302020204" pitchFamily="66" charset="0"/>
                  </a:rPr>
                  <a:t>36	28	28	6A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100" dirty="0">
                    <a:latin typeface="Comic Sans MS" panose="030F0702030302020204" pitchFamily="66" charset="0"/>
                  </a:rPr>
                  <a:t>42	45	58	4B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100" dirty="0">
                    <a:latin typeface="Comic Sans MS" panose="030F0702030302020204" pitchFamily="66" charset="0"/>
                  </a:rPr>
                  <a:t>78	6D	80	B5</a:t>
                </a:r>
              </a:p>
            </p:txBody>
          </p:sp>
          <p:sp>
            <p:nvSpPr>
              <p:cNvPr id="133125" name="Line 5"/>
              <p:cNvSpPr>
                <a:spLocks noChangeShapeType="1"/>
              </p:cNvSpPr>
              <p:nvPr/>
            </p:nvSpPr>
            <p:spPr bwMode="auto">
              <a:xfrm flipV="1">
                <a:off x="1536" y="1986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126" name="Text Box 6"/>
              <p:cNvSpPr txBox="1">
                <a:spLocks noChangeArrowheads="1"/>
              </p:cNvSpPr>
              <p:nvPr/>
            </p:nvSpPr>
            <p:spPr bwMode="auto">
              <a:xfrm>
                <a:off x="3234" y="1431"/>
                <a:ext cx="17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300" b="1"/>
                  <a:t>1</a:t>
                </a:r>
              </a:p>
            </p:txBody>
          </p:sp>
          <p:sp>
            <p:nvSpPr>
              <p:cNvPr id="133127" name="Text Box 7"/>
              <p:cNvSpPr txBox="1">
                <a:spLocks noChangeArrowheads="1"/>
              </p:cNvSpPr>
              <p:nvPr/>
            </p:nvSpPr>
            <p:spPr bwMode="auto">
              <a:xfrm>
                <a:off x="2652" y="1440"/>
                <a:ext cx="17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300" b="1"/>
                  <a:t>1</a:t>
                </a:r>
              </a:p>
            </p:txBody>
          </p:sp>
        </p:grpSp>
        <p:sp>
          <p:nvSpPr>
            <p:cNvPr id="133128" name="Line 8"/>
            <p:cNvSpPr>
              <a:spLocks noChangeShapeType="1"/>
            </p:cNvSpPr>
            <p:nvPr/>
          </p:nvSpPr>
          <p:spPr bwMode="auto">
            <a:xfrm flipH="1" flipV="1">
              <a:off x="3424" y="2444"/>
              <a:ext cx="2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sp>
          <p:nvSpPr>
            <p:cNvPr id="133129" name="Text Box 9"/>
            <p:cNvSpPr txBox="1">
              <a:spLocks noChangeArrowheads="1"/>
            </p:cNvSpPr>
            <p:nvPr/>
          </p:nvSpPr>
          <p:spPr bwMode="auto">
            <a:xfrm>
              <a:off x="2652" y="2673"/>
              <a:ext cx="1934" cy="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137160" bIns="13716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sz="2000" dirty="0">
                  <a:latin typeface="Comic Sans MS" panose="030F0702030302020204" pitchFamily="66" charset="0"/>
                </a:rPr>
                <a:t>21 / 16 = 1, remainder 5</a:t>
              </a:r>
            </a:p>
          </p:txBody>
        </p:sp>
      </p:grp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1828800" y="5181601"/>
            <a:ext cx="7848600" cy="860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dirty="0">
                <a:solidFill>
                  <a:schemeClr val="tx2"/>
                </a:solidFill>
                <a:latin typeface="Comic Sans MS" panose="030F0702030302020204" pitchFamily="66" charset="0"/>
              </a:rPr>
              <a:t>Important skill: Programmers frequently add and subtract the addresses of variables and instructions.</a:t>
            </a:r>
          </a:p>
        </p:txBody>
      </p:sp>
    </p:spTree>
    <p:extLst>
      <p:ext uri="{BB962C8B-B14F-4D97-AF65-F5344CB8AC3E}">
        <p14:creationId xmlns:p14="http://schemas.microsoft.com/office/powerpoint/2010/main" val="513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93182"/>
            <a:ext cx="11900079" cy="6568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Textbooks</a:t>
            </a:r>
            <a:r>
              <a:rPr lang="en-GB" sz="3200" b="1" dirty="0">
                <a:latin typeface="Comic Sans MS" panose="030F0702030302020204" pitchFamily="66" charset="0"/>
              </a:rPr>
              <a:t>:</a:t>
            </a:r>
            <a:r>
              <a:rPr lang="en-GB" sz="3200" dirty="0">
                <a:latin typeface="Comic Sans MS" panose="030F0702030302020204" pitchFamily="66" charset="0"/>
              </a:rPr>
              <a:t> 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Assembly </a:t>
            </a:r>
            <a:r>
              <a:rPr lang="en-US" sz="3200" dirty="0">
                <a:latin typeface="Comic Sans MS" panose="030F0702030302020204" pitchFamily="66" charset="0"/>
              </a:rPr>
              <a:t>Language for x86 Processors, </a:t>
            </a:r>
            <a:r>
              <a:rPr lang="en-US" sz="3200" b="1" dirty="0">
                <a:latin typeface="Comic Sans MS" panose="030F0702030302020204" pitchFamily="66" charset="0"/>
              </a:rPr>
              <a:t>Sixth Edition</a:t>
            </a:r>
            <a:r>
              <a:rPr lang="en-US" sz="3200" dirty="0">
                <a:latin typeface="Comic Sans MS" panose="030F0702030302020204" pitchFamily="66" charset="0"/>
              </a:rPr>
              <a:t> Kip R. Irvine and other standard text books in machine language and assembly language </a:t>
            </a:r>
          </a:p>
          <a:p>
            <a:endParaRPr lang="en-US" dirty="0"/>
          </a:p>
        </p:txBody>
      </p:sp>
      <p:pic>
        <p:nvPicPr>
          <p:cNvPr id="4" name="Picture 4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59" y="2627289"/>
            <a:ext cx="2725380" cy="36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over5th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301" y="2627290"/>
            <a:ext cx="2651308" cy="374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34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Signed Integers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85850"/>
            <a:ext cx="11639550" cy="54721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Several ways to represent a signed number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Sign-Magnitude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Biased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1's complement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2's complement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Divide the range of values into 2 equal parts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First part corresponds to the positive numbers (≥ 0)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Second part correspond to the negative numbers (&lt; 0)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Focus will be on the 2's complement representation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Has many advantages over other representations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Used widely in processors to represent signed integers</a:t>
            </a:r>
          </a:p>
        </p:txBody>
      </p:sp>
    </p:spTree>
    <p:extLst>
      <p:ext uri="{BB962C8B-B14F-4D97-AF65-F5344CB8AC3E}">
        <p14:creationId xmlns:p14="http://schemas.microsoft.com/office/powerpoint/2010/main" val="1420169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Two's Complement Representation</a:t>
            </a:r>
          </a:p>
        </p:txBody>
      </p:sp>
      <p:graphicFrame>
        <p:nvGraphicFramePr>
          <p:cNvPr id="190661" name="Group 197"/>
          <p:cNvGraphicFramePr>
            <a:graphicFrameLocks noGrp="1"/>
          </p:cNvGraphicFramePr>
          <p:nvPr>
            <p:ph idx="1"/>
          </p:nvPr>
        </p:nvGraphicFramePr>
        <p:xfrm>
          <a:off x="6954838" y="1296989"/>
          <a:ext cx="3230562" cy="4747264"/>
        </p:xfrm>
        <a:graphic>
          <a:graphicData uri="http://schemas.openxmlformats.org/drawingml/2006/table">
            <a:tbl>
              <a:tblPr/>
              <a:tblGrid>
                <a:gridCol w="121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8-bit Binary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0578" name="Rectangle 114"/>
          <p:cNvSpPr>
            <a:spLocks noChangeArrowheads="1"/>
          </p:cNvSpPr>
          <p:nvPr/>
        </p:nvSpPr>
        <p:spPr bwMode="auto">
          <a:xfrm>
            <a:off x="1981200" y="1143001"/>
            <a:ext cx="492125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Positive numbers</a:t>
            </a:r>
          </a:p>
          <a:p>
            <a:pPr lvl="1"/>
            <a:r>
              <a:rPr lang="en-US" dirty="0"/>
              <a:t>Signed value = Unsigned value</a:t>
            </a:r>
          </a:p>
          <a:p>
            <a:r>
              <a:rPr lang="en-US" dirty="0"/>
              <a:t>Negative numbers</a:t>
            </a:r>
          </a:p>
          <a:p>
            <a:pPr lvl="1"/>
            <a:r>
              <a:rPr lang="en-US" dirty="0"/>
              <a:t>Signed value = Unsigned value – 2</a:t>
            </a:r>
            <a:r>
              <a:rPr lang="en-US" i="1" baseline="30000" dirty="0"/>
              <a:t>n</a:t>
            </a:r>
            <a:endParaRPr lang="en-US" dirty="0"/>
          </a:p>
          <a:p>
            <a:pPr lvl="1"/>
            <a:r>
              <a:rPr lang="en-US" i="1" dirty="0"/>
              <a:t>n</a:t>
            </a:r>
            <a:r>
              <a:rPr lang="en-US" dirty="0"/>
              <a:t> = number of bits</a:t>
            </a:r>
          </a:p>
          <a:p>
            <a:r>
              <a:rPr lang="en-US" dirty="0"/>
              <a:t>Negative weight for MSB</a:t>
            </a:r>
          </a:p>
          <a:p>
            <a:pPr lvl="1"/>
            <a:r>
              <a:rPr lang="en-US" dirty="0"/>
              <a:t>Another way to obtain the signed value is to assign a negative weight to most-significant bit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= -128 + 32 + 16 + 4 = -76</a:t>
            </a:r>
          </a:p>
        </p:txBody>
      </p:sp>
      <p:grpSp>
        <p:nvGrpSpPr>
          <p:cNvPr id="190717" name="Group 253"/>
          <p:cNvGrpSpPr>
            <a:grpSpLocks/>
          </p:cNvGrpSpPr>
          <p:nvPr/>
        </p:nvGrpSpPr>
        <p:grpSpPr bwMode="auto">
          <a:xfrm>
            <a:off x="2740025" y="5024438"/>
            <a:ext cx="2895600" cy="766762"/>
            <a:chOff x="812" y="2704"/>
            <a:chExt cx="1824" cy="483"/>
          </a:xfrm>
        </p:grpSpPr>
        <p:sp>
          <p:nvSpPr>
            <p:cNvPr id="190667" name="AutoShape 203"/>
            <p:cNvSpPr>
              <a:spLocks noChangeAspect="1" noChangeArrowheads="1" noTextEdit="1"/>
            </p:cNvSpPr>
            <p:nvPr/>
          </p:nvSpPr>
          <p:spPr bwMode="auto">
            <a:xfrm>
              <a:off x="812" y="2704"/>
              <a:ext cx="1824" cy="4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669" name="Freeform 205"/>
            <p:cNvSpPr>
              <a:spLocks/>
            </p:cNvSpPr>
            <p:nvPr/>
          </p:nvSpPr>
          <p:spPr bwMode="auto">
            <a:xfrm>
              <a:off x="876" y="292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70" name="Freeform 206"/>
            <p:cNvSpPr>
              <a:spLocks/>
            </p:cNvSpPr>
            <p:nvPr/>
          </p:nvSpPr>
          <p:spPr bwMode="auto">
            <a:xfrm>
              <a:off x="109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71" name="Rectangle 207"/>
            <p:cNvSpPr>
              <a:spLocks noChangeArrowheads="1"/>
            </p:cNvSpPr>
            <p:nvPr/>
          </p:nvSpPr>
          <p:spPr bwMode="auto">
            <a:xfrm>
              <a:off x="876" y="277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72" name="Rectangle 208"/>
            <p:cNvSpPr>
              <a:spLocks noChangeArrowheads="1"/>
            </p:cNvSpPr>
            <p:nvPr/>
          </p:nvSpPr>
          <p:spPr bwMode="auto">
            <a:xfrm>
              <a:off x="95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0673" name="Freeform 209"/>
            <p:cNvSpPr>
              <a:spLocks/>
            </p:cNvSpPr>
            <p:nvPr/>
          </p:nvSpPr>
          <p:spPr bwMode="auto">
            <a:xfrm>
              <a:off x="1083" y="292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74" name="Freeform 210"/>
            <p:cNvSpPr>
              <a:spLocks/>
            </p:cNvSpPr>
            <p:nvPr/>
          </p:nvSpPr>
          <p:spPr bwMode="auto">
            <a:xfrm>
              <a:off x="1291" y="277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75" name="Rectangle 211"/>
            <p:cNvSpPr>
              <a:spLocks noChangeArrowheads="1"/>
            </p:cNvSpPr>
            <p:nvPr/>
          </p:nvSpPr>
          <p:spPr bwMode="auto">
            <a:xfrm>
              <a:off x="1083" y="277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76" name="Rectangle 212"/>
            <p:cNvSpPr>
              <a:spLocks noChangeArrowheads="1"/>
            </p:cNvSpPr>
            <p:nvPr/>
          </p:nvSpPr>
          <p:spPr bwMode="auto">
            <a:xfrm>
              <a:off x="1152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0677" name="Freeform 213"/>
            <p:cNvSpPr>
              <a:spLocks/>
            </p:cNvSpPr>
            <p:nvPr/>
          </p:nvSpPr>
          <p:spPr bwMode="auto">
            <a:xfrm>
              <a:off x="1291" y="292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78" name="Freeform 214"/>
            <p:cNvSpPr>
              <a:spLocks/>
            </p:cNvSpPr>
            <p:nvPr/>
          </p:nvSpPr>
          <p:spPr bwMode="auto">
            <a:xfrm>
              <a:off x="1498" y="277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79" name="Rectangle 215"/>
            <p:cNvSpPr>
              <a:spLocks noChangeArrowheads="1"/>
            </p:cNvSpPr>
            <p:nvPr/>
          </p:nvSpPr>
          <p:spPr bwMode="auto">
            <a:xfrm>
              <a:off x="1291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80" name="Rectangle 216"/>
            <p:cNvSpPr>
              <a:spLocks noChangeArrowheads="1"/>
            </p:cNvSpPr>
            <p:nvPr/>
          </p:nvSpPr>
          <p:spPr bwMode="auto">
            <a:xfrm>
              <a:off x="136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0681" name="Freeform 217"/>
            <p:cNvSpPr>
              <a:spLocks/>
            </p:cNvSpPr>
            <p:nvPr/>
          </p:nvSpPr>
          <p:spPr bwMode="auto">
            <a:xfrm>
              <a:off x="1498" y="292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82" name="Freeform 218"/>
            <p:cNvSpPr>
              <a:spLocks/>
            </p:cNvSpPr>
            <p:nvPr/>
          </p:nvSpPr>
          <p:spPr bwMode="auto">
            <a:xfrm>
              <a:off x="1703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83" name="Rectangle 219"/>
            <p:cNvSpPr>
              <a:spLocks noChangeArrowheads="1"/>
            </p:cNvSpPr>
            <p:nvPr/>
          </p:nvSpPr>
          <p:spPr bwMode="auto">
            <a:xfrm>
              <a:off x="1498" y="277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84" name="Rectangle 220"/>
            <p:cNvSpPr>
              <a:spLocks noChangeArrowheads="1"/>
            </p:cNvSpPr>
            <p:nvPr/>
          </p:nvSpPr>
          <p:spPr bwMode="auto">
            <a:xfrm>
              <a:off x="1567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0685" name="Freeform 221"/>
            <p:cNvSpPr>
              <a:spLocks/>
            </p:cNvSpPr>
            <p:nvPr/>
          </p:nvSpPr>
          <p:spPr bwMode="auto">
            <a:xfrm>
              <a:off x="1703" y="292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86" name="Freeform 222"/>
            <p:cNvSpPr>
              <a:spLocks/>
            </p:cNvSpPr>
            <p:nvPr/>
          </p:nvSpPr>
          <p:spPr bwMode="auto">
            <a:xfrm>
              <a:off x="191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87" name="Rectangle 223"/>
            <p:cNvSpPr>
              <a:spLocks noChangeArrowheads="1"/>
            </p:cNvSpPr>
            <p:nvPr/>
          </p:nvSpPr>
          <p:spPr bwMode="auto">
            <a:xfrm>
              <a:off x="1703" y="277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88" name="Rectangle 224"/>
            <p:cNvSpPr>
              <a:spLocks noChangeArrowheads="1"/>
            </p:cNvSpPr>
            <p:nvPr/>
          </p:nvSpPr>
          <p:spPr bwMode="auto">
            <a:xfrm>
              <a:off x="1772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0689" name="Freeform 225"/>
            <p:cNvSpPr>
              <a:spLocks/>
            </p:cNvSpPr>
            <p:nvPr/>
          </p:nvSpPr>
          <p:spPr bwMode="auto">
            <a:xfrm>
              <a:off x="1911" y="292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90" name="Freeform 226"/>
            <p:cNvSpPr>
              <a:spLocks/>
            </p:cNvSpPr>
            <p:nvPr/>
          </p:nvSpPr>
          <p:spPr bwMode="auto">
            <a:xfrm>
              <a:off x="2118" y="277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91" name="Rectangle 227"/>
            <p:cNvSpPr>
              <a:spLocks noChangeArrowheads="1"/>
            </p:cNvSpPr>
            <p:nvPr/>
          </p:nvSpPr>
          <p:spPr bwMode="auto">
            <a:xfrm>
              <a:off x="1911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92" name="Rectangle 228"/>
            <p:cNvSpPr>
              <a:spLocks noChangeArrowheads="1"/>
            </p:cNvSpPr>
            <p:nvPr/>
          </p:nvSpPr>
          <p:spPr bwMode="auto">
            <a:xfrm>
              <a:off x="198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0693" name="Freeform 229"/>
            <p:cNvSpPr>
              <a:spLocks/>
            </p:cNvSpPr>
            <p:nvPr/>
          </p:nvSpPr>
          <p:spPr bwMode="auto">
            <a:xfrm>
              <a:off x="2118" y="292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94" name="Freeform 230"/>
            <p:cNvSpPr>
              <a:spLocks/>
            </p:cNvSpPr>
            <p:nvPr/>
          </p:nvSpPr>
          <p:spPr bwMode="auto">
            <a:xfrm>
              <a:off x="2324" y="277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95" name="Rectangle 231"/>
            <p:cNvSpPr>
              <a:spLocks noChangeArrowheads="1"/>
            </p:cNvSpPr>
            <p:nvPr/>
          </p:nvSpPr>
          <p:spPr bwMode="auto">
            <a:xfrm>
              <a:off x="2118" y="277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96" name="Rectangle 232"/>
            <p:cNvSpPr>
              <a:spLocks noChangeArrowheads="1"/>
            </p:cNvSpPr>
            <p:nvPr/>
          </p:nvSpPr>
          <p:spPr bwMode="auto">
            <a:xfrm>
              <a:off x="2187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0697" name="Freeform 233"/>
            <p:cNvSpPr>
              <a:spLocks/>
            </p:cNvSpPr>
            <p:nvPr/>
          </p:nvSpPr>
          <p:spPr bwMode="auto">
            <a:xfrm>
              <a:off x="2324" y="292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98" name="Freeform 234"/>
            <p:cNvSpPr>
              <a:spLocks/>
            </p:cNvSpPr>
            <p:nvPr/>
          </p:nvSpPr>
          <p:spPr bwMode="auto">
            <a:xfrm>
              <a:off x="253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699" name="Rectangle 235"/>
            <p:cNvSpPr>
              <a:spLocks noChangeArrowheads="1"/>
            </p:cNvSpPr>
            <p:nvPr/>
          </p:nvSpPr>
          <p:spPr bwMode="auto">
            <a:xfrm>
              <a:off x="2324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700" name="Rectangle 236"/>
            <p:cNvSpPr>
              <a:spLocks noChangeArrowheads="1"/>
            </p:cNvSpPr>
            <p:nvPr/>
          </p:nvSpPr>
          <p:spPr bwMode="auto">
            <a:xfrm>
              <a:off x="2394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0701" name="Rectangle 237"/>
            <p:cNvSpPr>
              <a:spLocks noChangeArrowheads="1"/>
            </p:cNvSpPr>
            <p:nvPr/>
          </p:nvSpPr>
          <p:spPr bwMode="auto">
            <a:xfrm>
              <a:off x="875" y="3024"/>
              <a:ext cx="1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-128</a:t>
              </a:r>
              <a:endParaRPr lang="en-US"/>
            </a:p>
          </p:txBody>
        </p:sp>
        <p:sp>
          <p:nvSpPr>
            <p:cNvPr id="190703" name="Rectangle 239"/>
            <p:cNvSpPr>
              <a:spLocks noChangeArrowheads="1"/>
            </p:cNvSpPr>
            <p:nvPr/>
          </p:nvSpPr>
          <p:spPr bwMode="auto">
            <a:xfrm>
              <a:off x="1149" y="3024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64</a:t>
              </a:r>
              <a:endParaRPr lang="en-US"/>
            </a:p>
          </p:txBody>
        </p:sp>
        <p:sp>
          <p:nvSpPr>
            <p:cNvPr id="190705" name="Rectangle 241"/>
            <p:cNvSpPr>
              <a:spLocks noChangeArrowheads="1"/>
            </p:cNvSpPr>
            <p:nvPr/>
          </p:nvSpPr>
          <p:spPr bwMode="auto">
            <a:xfrm>
              <a:off x="1355" y="3024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32</a:t>
              </a:r>
              <a:endParaRPr lang="en-US"/>
            </a:p>
          </p:txBody>
        </p:sp>
        <p:sp>
          <p:nvSpPr>
            <p:cNvPr id="190707" name="Rectangle 243"/>
            <p:cNvSpPr>
              <a:spLocks noChangeArrowheads="1"/>
            </p:cNvSpPr>
            <p:nvPr/>
          </p:nvSpPr>
          <p:spPr bwMode="auto">
            <a:xfrm>
              <a:off x="1561" y="3024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16</a:t>
              </a:r>
              <a:endParaRPr lang="en-US"/>
            </a:p>
          </p:txBody>
        </p:sp>
        <p:sp>
          <p:nvSpPr>
            <p:cNvPr id="190709" name="Rectangle 245"/>
            <p:cNvSpPr>
              <a:spLocks noChangeArrowheads="1"/>
            </p:cNvSpPr>
            <p:nvPr/>
          </p:nvSpPr>
          <p:spPr bwMode="auto">
            <a:xfrm>
              <a:off x="1775" y="302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n-US"/>
            </a:p>
          </p:txBody>
        </p:sp>
        <p:sp>
          <p:nvSpPr>
            <p:cNvPr id="190711" name="Rectangle 247"/>
            <p:cNvSpPr>
              <a:spLocks noChangeArrowheads="1"/>
            </p:cNvSpPr>
            <p:nvPr/>
          </p:nvSpPr>
          <p:spPr bwMode="auto">
            <a:xfrm>
              <a:off x="1996" y="302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/>
            </a:p>
          </p:txBody>
        </p:sp>
        <p:sp>
          <p:nvSpPr>
            <p:cNvPr id="190713" name="Rectangle 249"/>
            <p:cNvSpPr>
              <a:spLocks noChangeArrowheads="1"/>
            </p:cNvSpPr>
            <p:nvPr/>
          </p:nvSpPr>
          <p:spPr bwMode="auto">
            <a:xfrm>
              <a:off x="2203" y="302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/>
            </a:p>
          </p:txBody>
        </p:sp>
        <p:sp>
          <p:nvSpPr>
            <p:cNvPr id="190715" name="Rectangle 251"/>
            <p:cNvSpPr>
              <a:spLocks noChangeArrowheads="1"/>
            </p:cNvSpPr>
            <p:nvPr/>
          </p:nvSpPr>
          <p:spPr bwMode="auto">
            <a:xfrm>
              <a:off x="2410" y="302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8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Forming the Two's Complement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2133599" y="3429001"/>
            <a:ext cx="8795657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Comic Sans MS" panose="030F0702030302020204" pitchFamily="66" charset="0"/>
              </a:rPr>
              <a:t>Sum of an integer and its 2's complement must be zero:</a:t>
            </a:r>
          </a:p>
          <a:p>
            <a:pPr algn="ctr">
              <a:spcBef>
                <a:spcPct val="50000"/>
              </a:spcBef>
            </a:pPr>
            <a:r>
              <a:rPr lang="en-US" sz="2100" b="1" dirty="0">
                <a:latin typeface="Comic Sans MS" panose="030F0702030302020204" pitchFamily="66" charset="0"/>
              </a:rPr>
              <a:t>00100100 + 11011100 = 00000000 (8-bit sum) </a:t>
            </a:r>
            <a:r>
              <a:rPr lang="en-US" sz="2100" b="1" dirty="0">
                <a:latin typeface="Comic Sans MS" panose="030F0702030302020204" pitchFamily="66" charset="0"/>
                <a:sym typeface="Symbol" panose="05050102010706020507" pitchFamily="18" charset="2"/>
              </a:rPr>
              <a:t> Ignore Carry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451429" y="4683125"/>
            <a:ext cx="8955313" cy="150810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The easiest way to obtain the 2's complement of a binary number is by starting at the LSB, leaving all the 0s unchanged, look for the first occurrence of a 1. Leave this 1 unchanged and complement all the bits after it.</a:t>
            </a:r>
          </a:p>
        </p:txBody>
      </p:sp>
      <p:graphicFrame>
        <p:nvGraphicFramePr>
          <p:cNvPr id="136237" name="Group 45"/>
          <p:cNvGraphicFramePr>
            <a:graphicFrameLocks noGrp="1"/>
          </p:cNvGraphicFramePr>
          <p:nvPr>
            <p:ph sz="half" idx="2"/>
          </p:nvPr>
        </p:nvGraphicFramePr>
        <p:xfrm>
          <a:off x="2006600" y="1296989"/>
          <a:ext cx="8178800" cy="2016126"/>
        </p:xfrm>
        <a:graphic>
          <a:graphicData uri="http://schemas.openxmlformats.org/drawingml/2006/table">
            <a:tbl>
              <a:tblPr/>
              <a:tblGrid>
                <a:gridCol w="54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starting value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00100100 = +36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step1: reverse the bits (1's complement)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11011011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 2: add 1 to the value from step 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 = 2's complement representation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11011100 = -36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Sign Bit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1143000"/>
            <a:ext cx="8128000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Highest bit indicates the sign. 1 = negative, 0 = positive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3733800" y="1816100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2806200" imgH="1200240" progId="Visio.Drawing.6">
                  <p:embed/>
                </p:oleObj>
              </mc:Choice>
              <mc:Fallback>
                <p:oleObj name="VISIO" r:id="rId3" imgW="2806200" imgH="1200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3733800" y="1816100"/>
                        <a:ext cx="4800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349829" y="4292600"/>
            <a:ext cx="96084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omic Sans MS" panose="030F0702030302020204" pitchFamily="66" charset="0"/>
              </a:rPr>
              <a:t>If highest digit of a hexadecimal is &gt; 7, the value is negative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Comic Sans MS" panose="030F0702030302020204" pitchFamily="66" charset="0"/>
              </a:rPr>
              <a:t>Examples: 8A and C5 are negative bytes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Comic Sans MS" panose="030F0702030302020204" pitchFamily="66" charset="0"/>
              </a:rPr>
              <a:t>A21F and 9D03 are negative words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Comic Sans MS" panose="030F0702030302020204" pitchFamily="66" charset="0"/>
              </a:rPr>
              <a:t>B1C42A00 is a negative double-word</a:t>
            </a:r>
          </a:p>
        </p:txBody>
      </p:sp>
    </p:spTree>
    <p:extLst>
      <p:ext uri="{BB962C8B-B14F-4D97-AF65-F5344CB8AC3E}">
        <p14:creationId xmlns:p14="http://schemas.microsoft.com/office/powerpoint/2010/main" val="113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781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Sign Extension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4344"/>
            <a:ext cx="10515600" cy="50364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mic Sans MS" panose="030F0702030302020204" pitchFamily="66" charset="0"/>
              </a:rPr>
              <a:t>Step 1: Move the number into the lower-significant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mic Sans MS" panose="030F0702030302020204" pitchFamily="66" charset="0"/>
              </a:rPr>
              <a:t>Step 2: Fill all the remaining higher bits with the sign bit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will ensure that both magnitude and sign are correct</a:t>
            </a:r>
          </a:p>
          <a:p>
            <a:r>
              <a:rPr lang="en-US" dirty="0">
                <a:latin typeface="Comic Sans MS" panose="030F0702030302020204" pitchFamily="66" charset="0"/>
              </a:rPr>
              <a:t>Examples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Sign-Extend 10110011 to 16 bits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Sign-Extend 01100010 to 16 bits</a:t>
            </a:r>
          </a:p>
          <a:p>
            <a:pPr lvl="1"/>
            <a:endParaRPr lang="en-US" dirty="0"/>
          </a:p>
          <a:p>
            <a:pPr>
              <a:spcBef>
                <a:spcPct val="60000"/>
              </a:spcBef>
            </a:pPr>
            <a:r>
              <a:rPr lang="en-US" dirty="0">
                <a:latin typeface="Comic Sans MS" panose="030F0702030302020204" pitchFamily="66" charset="0"/>
              </a:rPr>
              <a:t>Infinite 0s can be added to the left of a positive number</a:t>
            </a:r>
          </a:p>
          <a:p>
            <a:r>
              <a:rPr lang="en-US" dirty="0">
                <a:latin typeface="Comic Sans MS" panose="030F0702030302020204" pitchFamily="66" charset="0"/>
              </a:rPr>
              <a:t>Infinite 1s can be added to the left of a negative number</a:t>
            </a:r>
          </a:p>
          <a:p>
            <a:pPr lvl="1"/>
            <a:endParaRPr lang="en-US" dirty="0"/>
          </a:p>
        </p:txBody>
      </p:sp>
      <p:grpSp>
        <p:nvGrpSpPr>
          <p:cNvPr id="187404" name="Group 12"/>
          <p:cNvGrpSpPr>
            <a:grpSpLocks/>
          </p:cNvGrpSpPr>
          <p:nvPr/>
        </p:nvGrpSpPr>
        <p:grpSpPr bwMode="auto">
          <a:xfrm>
            <a:off x="4117974" y="3693319"/>
            <a:ext cx="7027863" cy="576263"/>
            <a:chOff x="485" y="2269"/>
            <a:chExt cx="4427" cy="363"/>
          </a:xfrm>
        </p:grpSpPr>
        <p:sp>
          <p:nvSpPr>
            <p:cNvPr id="187397" name="Text Box 5"/>
            <p:cNvSpPr txBox="1">
              <a:spLocks noChangeArrowheads="1"/>
            </p:cNvSpPr>
            <p:nvPr/>
          </p:nvSpPr>
          <p:spPr bwMode="auto">
            <a:xfrm>
              <a:off x="485" y="2305"/>
              <a:ext cx="1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10110011 = -77</a:t>
              </a:r>
            </a:p>
          </p:txBody>
        </p:sp>
        <p:sp>
          <p:nvSpPr>
            <p:cNvPr id="187396" name="Text Box 4"/>
            <p:cNvSpPr txBox="1">
              <a:spLocks noChangeArrowheads="1"/>
            </p:cNvSpPr>
            <p:nvPr/>
          </p:nvSpPr>
          <p:spPr bwMode="auto">
            <a:xfrm>
              <a:off x="2590" y="2305"/>
              <a:ext cx="23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11111111 10110011 = -77</a:t>
              </a:r>
            </a:p>
          </p:txBody>
        </p:sp>
        <p:sp>
          <p:nvSpPr>
            <p:cNvPr id="187398" name="Oval 6"/>
            <p:cNvSpPr>
              <a:spLocks noChangeArrowheads="1"/>
            </p:cNvSpPr>
            <p:nvPr/>
          </p:nvSpPr>
          <p:spPr bwMode="auto">
            <a:xfrm>
              <a:off x="3497" y="2341"/>
              <a:ext cx="109" cy="2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00" name="AutoShape 8"/>
            <p:cNvSpPr>
              <a:spLocks noChangeArrowheads="1"/>
            </p:cNvSpPr>
            <p:nvPr/>
          </p:nvSpPr>
          <p:spPr bwMode="auto">
            <a:xfrm>
              <a:off x="2590" y="2341"/>
              <a:ext cx="871" cy="2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01" name="Arc 9"/>
            <p:cNvSpPr>
              <a:spLocks/>
            </p:cNvSpPr>
            <p:nvPr/>
          </p:nvSpPr>
          <p:spPr bwMode="auto">
            <a:xfrm flipV="1">
              <a:off x="3218" y="2269"/>
              <a:ext cx="315" cy="101"/>
            </a:xfrm>
            <a:custGeom>
              <a:avLst/>
              <a:gdLst>
                <a:gd name="G0" fmla="+- 20624 0 0"/>
                <a:gd name="G1" fmla="+- 0 0 0"/>
                <a:gd name="G2" fmla="+- 21600 0 0"/>
                <a:gd name="T0" fmla="*/ 41694 w 41694"/>
                <a:gd name="T1" fmla="*/ 4757 h 21600"/>
                <a:gd name="T2" fmla="*/ 0 w 41694"/>
                <a:gd name="T3" fmla="*/ 6421 h 21600"/>
                <a:gd name="T4" fmla="*/ 20624 w 4169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94" h="21600" fill="none" extrusionOk="0">
                  <a:moveTo>
                    <a:pt x="41693" y="4756"/>
                  </a:moveTo>
                  <a:cubicBezTo>
                    <a:pt x="39470" y="14605"/>
                    <a:pt x="30720" y="21600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</a:path>
                <a:path w="41694" h="21600" stroke="0" extrusionOk="0">
                  <a:moveTo>
                    <a:pt x="41693" y="4756"/>
                  </a:moveTo>
                  <a:cubicBezTo>
                    <a:pt x="39470" y="14605"/>
                    <a:pt x="30720" y="21600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  <a:lnTo>
                    <a:pt x="20624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03" name="AutoShape 11"/>
            <p:cNvSpPr>
              <a:spLocks noChangeArrowheads="1"/>
            </p:cNvSpPr>
            <p:nvPr/>
          </p:nvSpPr>
          <p:spPr bwMode="auto">
            <a:xfrm>
              <a:off x="2009" y="2378"/>
              <a:ext cx="290" cy="1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405" name="Group 13"/>
          <p:cNvGrpSpPr>
            <a:grpSpLocks/>
          </p:cNvGrpSpPr>
          <p:nvPr/>
        </p:nvGrpSpPr>
        <p:grpSpPr bwMode="auto">
          <a:xfrm>
            <a:off x="3023392" y="4557316"/>
            <a:ext cx="7027863" cy="576262"/>
            <a:chOff x="485" y="2269"/>
            <a:chExt cx="4427" cy="363"/>
          </a:xfrm>
        </p:grpSpPr>
        <p:sp>
          <p:nvSpPr>
            <p:cNvPr id="187406" name="Text Box 14"/>
            <p:cNvSpPr txBox="1">
              <a:spLocks noChangeArrowheads="1"/>
            </p:cNvSpPr>
            <p:nvPr/>
          </p:nvSpPr>
          <p:spPr bwMode="auto">
            <a:xfrm>
              <a:off x="485" y="2305"/>
              <a:ext cx="1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01100010 = +98</a:t>
              </a:r>
            </a:p>
          </p:txBody>
        </p:sp>
        <p:sp>
          <p:nvSpPr>
            <p:cNvPr id="187407" name="Text Box 15"/>
            <p:cNvSpPr txBox="1">
              <a:spLocks noChangeArrowheads="1"/>
            </p:cNvSpPr>
            <p:nvPr/>
          </p:nvSpPr>
          <p:spPr bwMode="auto">
            <a:xfrm>
              <a:off x="2590" y="2305"/>
              <a:ext cx="23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00000000 01100010 = +98</a:t>
              </a:r>
            </a:p>
          </p:txBody>
        </p:sp>
        <p:sp>
          <p:nvSpPr>
            <p:cNvPr id="187408" name="Oval 16"/>
            <p:cNvSpPr>
              <a:spLocks noChangeArrowheads="1"/>
            </p:cNvSpPr>
            <p:nvPr/>
          </p:nvSpPr>
          <p:spPr bwMode="auto">
            <a:xfrm>
              <a:off x="3497" y="2341"/>
              <a:ext cx="109" cy="2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09" name="AutoShape 17"/>
            <p:cNvSpPr>
              <a:spLocks noChangeArrowheads="1"/>
            </p:cNvSpPr>
            <p:nvPr/>
          </p:nvSpPr>
          <p:spPr bwMode="auto">
            <a:xfrm>
              <a:off x="2590" y="2341"/>
              <a:ext cx="871" cy="2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10" name="Arc 18"/>
            <p:cNvSpPr>
              <a:spLocks/>
            </p:cNvSpPr>
            <p:nvPr/>
          </p:nvSpPr>
          <p:spPr bwMode="auto">
            <a:xfrm flipV="1">
              <a:off x="3218" y="2269"/>
              <a:ext cx="315" cy="101"/>
            </a:xfrm>
            <a:custGeom>
              <a:avLst/>
              <a:gdLst>
                <a:gd name="G0" fmla="+- 20624 0 0"/>
                <a:gd name="G1" fmla="+- 0 0 0"/>
                <a:gd name="G2" fmla="+- 21600 0 0"/>
                <a:gd name="T0" fmla="*/ 41694 w 41694"/>
                <a:gd name="T1" fmla="*/ 4757 h 21600"/>
                <a:gd name="T2" fmla="*/ 0 w 41694"/>
                <a:gd name="T3" fmla="*/ 6421 h 21600"/>
                <a:gd name="T4" fmla="*/ 20624 w 4169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94" h="21600" fill="none" extrusionOk="0">
                  <a:moveTo>
                    <a:pt x="41693" y="4756"/>
                  </a:moveTo>
                  <a:cubicBezTo>
                    <a:pt x="39470" y="14605"/>
                    <a:pt x="30720" y="21600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</a:path>
                <a:path w="41694" h="21600" stroke="0" extrusionOk="0">
                  <a:moveTo>
                    <a:pt x="41693" y="4756"/>
                  </a:moveTo>
                  <a:cubicBezTo>
                    <a:pt x="39470" y="14605"/>
                    <a:pt x="30720" y="21600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  <a:lnTo>
                    <a:pt x="20624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11" name="AutoShape 19"/>
            <p:cNvSpPr>
              <a:spLocks noChangeArrowheads="1"/>
            </p:cNvSpPr>
            <p:nvPr/>
          </p:nvSpPr>
          <p:spPr bwMode="auto">
            <a:xfrm>
              <a:off x="2009" y="2378"/>
              <a:ext cx="290" cy="1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5423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Two's Complement of a Hexadecimal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2400" y="1239838"/>
            <a:ext cx="8788400" cy="5364162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>
                <a:latin typeface="Comic Sans MS" panose="030F0702030302020204" pitchFamily="66" charset="0"/>
              </a:rPr>
              <a:t>To form the two's complement of a hexadecimal</a:t>
            </a:r>
          </a:p>
          <a:p>
            <a:pPr lvl="1">
              <a:spcBef>
                <a:spcPct val="60000"/>
              </a:spcBef>
            </a:pPr>
            <a:r>
              <a:rPr lang="en-US" dirty="0">
                <a:latin typeface="Comic Sans MS" panose="030F0702030302020204" pitchFamily="66" charset="0"/>
              </a:rPr>
              <a:t>Subtract each hexadecimal digit from 15</a:t>
            </a:r>
          </a:p>
          <a:p>
            <a:pPr lvl="1">
              <a:spcBef>
                <a:spcPct val="60000"/>
              </a:spcBef>
            </a:pPr>
            <a:r>
              <a:rPr lang="en-US" dirty="0">
                <a:latin typeface="Comic Sans MS" panose="030F0702030302020204" pitchFamily="66" charset="0"/>
              </a:rPr>
              <a:t>Add 1</a:t>
            </a:r>
          </a:p>
          <a:p>
            <a:pPr>
              <a:spcBef>
                <a:spcPct val="60000"/>
              </a:spcBef>
            </a:pPr>
            <a:r>
              <a:rPr lang="en-US" dirty="0">
                <a:latin typeface="Comic Sans MS" panose="030F0702030302020204" pitchFamily="66" charset="0"/>
              </a:rPr>
              <a:t>Examples:</a:t>
            </a:r>
          </a:p>
          <a:p>
            <a:pPr lvl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mic Sans MS" panose="030F0702030302020204" pitchFamily="66" charset="0"/>
              </a:rPr>
              <a:t>2's complement of 6A3D = 95C2 + 1 = 95C3</a:t>
            </a:r>
          </a:p>
          <a:p>
            <a:pPr lvl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mic Sans MS" panose="030F0702030302020204" pitchFamily="66" charset="0"/>
              </a:rPr>
              <a:t>2's complement of 92F0 = 6D0F + 1 = 6D10</a:t>
            </a:r>
          </a:p>
          <a:p>
            <a:pPr lvl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mic Sans MS" panose="030F0702030302020204" pitchFamily="66" charset="0"/>
              </a:rPr>
              <a:t>2's complement of FFFF = 0000 + 1 = 0001</a:t>
            </a:r>
          </a:p>
          <a:p>
            <a:pPr>
              <a:spcBef>
                <a:spcPct val="60000"/>
              </a:spcBef>
            </a:pPr>
            <a:r>
              <a:rPr lang="en-US" dirty="0">
                <a:latin typeface="Comic Sans MS" panose="030F0702030302020204" pitchFamily="66" charset="0"/>
              </a:rPr>
              <a:t>No need to convert hexadecimal to binary</a:t>
            </a:r>
          </a:p>
        </p:txBody>
      </p:sp>
    </p:spTree>
    <p:extLst>
      <p:ext uri="{BB962C8B-B14F-4D97-AF65-F5344CB8AC3E}">
        <p14:creationId xmlns:p14="http://schemas.microsoft.com/office/powerpoint/2010/main" val="414045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8160" y="41159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Binary Subtraction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971" y="1366723"/>
            <a:ext cx="11321143" cy="4609462"/>
          </a:xfrm>
        </p:spPr>
        <p:txBody>
          <a:bodyPr/>
          <a:lstStyle/>
          <a:p>
            <a:pPr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When subtracting A – B, convert B to its 2's complement</a:t>
            </a:r>
          </a:p>
          <a:p>
            <a:pPr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Add A to (–B)</a:t>
            </a:r>
          </a:p>
          <a:p>
            <a:pPr>
              <a:buNone/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	 0 0 0 0 1 1 0 0	0 0 0 0 1 1 0 0</a:t>
            </a:r>
          </a:p>
          <a:p>
            <a:pPr>
              <a:buNone/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	 0 0 0 0 0 0 1 0	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1 1 1 1 1 1 1 0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sz="1800" dirty="0">
                <a:latin typeface="Comic Sans MS" panose="030F0702030302020204" pitchFamily="66" charset="0"/>
              </a:rPr>
              <a:t>(2's complement)</a:t>
            </a:r>
          </a:p>
          <a:p>
            <a:pPr>
              <a:buNone/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	 0 0 0 0 1 0 1 0	0 0 0 0 1 0 1 0  </a:t>
            </a:r>
            <a:r>
              <a:rPr lang="en-US" sz="1800" dirty="0">
                <a:latin typeface="Comic Sans MS" panose="030F0702030302020204" pitchFamily="66" charset="0"/>
              </a:rPr>
              <a:t>(same result)</a:t>
            </a:r>
          </a:p>
          <a:p>
            <a:pPr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Carry is ignored, because</a:t>
            </a:r>
          </a:p>
          <a:p>
            <a:pPr lvl="1"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Negative number is sign-extended with 1's</a:t>
            </a:r>
          </a:p>
          <a:p>
            <a:pPr lvl="1"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You can imagine infinite 1's to the left of a negative number</a:t>
            </a:r>
          </a:p>
          <a:p>
            <a:pPr lvl="1">
              <a:tabLst>
                <a:tab pos="4124325" algn="l"/>
              </a:tabLst>
            </a:pPr>
            <a:r>
              <a:rPr lang="en-US" dirty="0">
                <a:latin typeface="Comic Sans MS" panose="030F0702030302020204" pitchFamily="66" charset="0"/>
              </a:rPr>
              <a:t>Adding the carry to the extended 1's produces extended zeros</a:t>
            </a: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855947" y="3366005"/>
            <a:ext cx="213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4700814" y="336600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3149600" y="5976184"/>
            <a:ext cx="5236029" cy="5539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Practice: Subtract 00100101 from 01101001</a:t>
            </a:r>
            <a:r>
              <a:rPr lang="en-US" sz="17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2120900" y="2392364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–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285118" y="2904340"/>
            <a:ext cx="3248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37226" name="AutoShape 10"/>
          <p:cNvSpPr>
            <a:spLocks noChangeArrowheads="1"/>
          </p:cNvSpPr>
          <p:nvPr/>
        </p:nvSpPr>
        <p:spPr bwMode="auto">
          <a:xfrm>
            <a:off x="3594555" y="3418607"/>
            <a:ext cx="690563" cy="287338"/>
          </a:xfrm>
          <a:prstGeom prst="rightArrow">
            <a:avLst>
              <a:gd name="adj1" fmla="val 50000"/>
              <a:gd name="adj2" fmla="val 60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69" y="86518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Hexadecimal Subtraction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144588"/>
            <a:ext cx="7777163" cy="38401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60000"/>
              </a:spcBef>
            </a:pPr>
            <a:r>
              <a:rPr lang="en-US" dirty="0">
                <a:latin typeface="Comic Sans MS" panose="030F0702030302020204" pitchFamily="66" charset="0"/>
              </a:rPr>
              <a:t>When a borrow is required from the digit to the left, add 16 (decimal) to the current digit's value</a:t>
            </a:r>
          </a:p>
          <a:p>
            <a:pPr>
              <a:spcBef>
                <a:spcPct val="60000"/>
              </a:spcBef>
            </a:pPr>
            <a:endParaRPr lang="en-US" dirty="0"/>
          </a:p>
          <a:p>
            <a:pPr>
              <a:spcBef>
                <a:spcPct val="60000"/>
              </a:spcBef>
            </a:pPr>
            <a:endParaRPr lang="en-US" dirty="0"/>
          </a:p>
          <a:p>
            <a:pPr>
              <a:spcBef>
                <a:spcPct val="60000"/>
              </a:spcBef>
            </a:pPr>
            <a:endParaRPr lang="en-US" dirty="0"/>
          </a:p>
          <a:p>
            <a:pPr>
              <a:spcBef>
                <a:spcPct val="60000"/>
              </a:spcBef>
            </a:pPr>
            <a:endParaRPr lang="en-US" dirty="0"/>
          </a:p>
          <a:p>
            <a:pPr>
              <a:spcBef>
                <a:spcPct val="60000"/>
              </a:spcBef>
            </a:pPr>
            <a:r>
              <a:rPr lang="en-US" dirty="0">
                <a:latin typeface="Comic Sans MS" panose="030F0702030302020204" pitchFamily="66" charset="0"/>
              </a:rPr>
              <a:t>Last Carry is ignored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959428" y="5157788"/>
            <a:ext cx="8302171" cy="120032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Practice: The address of </a:t>
            </a:r>
            <a:r>
              <a:rPr lang="en-US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var1</a:t>
            </a:r>
            <a:r>
              <a:rPr lang="en-US" sz="2000" b="1" dirty="0">
                <a:latin typeface="Comic Sans MS" panose="030F0702030302020204" pitchFamily="66" charset="0"/>
              </a:rPr>
              <a:t> is 00400B20. The address of the next variable after var1 is 0040A06C. How many bytes are used by var1?</a:t>
            </a:r>
          </a:p>
        </p:txBody>
      </p:sp>
      <p:grpSp>
        <p:nvGrpSpPr>
          <p:cNvPr id="134176" name="Group 32"/>
          <p:cNvGrpSpPr>
            <a:grpSpLocks/>
          </p:cNvGrpSpPr>
          <p:nvPr/>
        </p:nvGrpSpPr>
        <p:grpSpPr bwMode="auto">
          <a:xfrm>
            <a:off x="2581275" y="2290763"/>
            <a:ext cx="6567488" cy="1903412"/>
            <a:chOff x="594" y="1942"/>
            <a:chExt cx="4137" cy="1199"/>
          </a:xfrm>
        </p:grpSpPr>
        <p:grpSp>
          <p:nvGrpSpPr>
            <p:cNvPr id="134166" name="Group 22"/>
            <p:cNvGrpSpPr>
              <a:grpSpLocks/>
            </p:cNvGrpSpPr>
            <p:nvPr/>
          </p:nvGrpSpPr>
          <p:grpSpPr bwMode="auto">
            <a:xfrm>
              <a:off x="594" y="1942"/>
              <a:ext cx="1125" cy="1199"/>
              <a:chOff x="594" y="1942"/>
              <a:chExt cx="1125" cy="1199"/>
            </a:xfrm>
          </p:grpSpPr>
          <p:sp>
            <p:nvSpPr>
              <p:cNvPr id="134151" name="Line 7"/>
              <p:cNvSpPr>
                <a:spLocks noChangeShapeType="1"/>
              </p:cNvSpPr>
              <p:nvPr/>
            </p:nvSpPr>
            <p:spPr bwMode="auto">
              <a:xfrm flipH="1">
                <a:off x="1247" y="212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148" name="Text Box 4"/>
              <p:cNvSpPr txBox="1">
                <a:spLocks noChangeArrowheads="1"/>
              </p:cNvSpPr>
              <p:nvPr/>
            </p:nvSpPr>
            <p:spPr bwMode="auto">
              <a:xfrm>
                <a:off x="794" y="2269"/>
                <a:ext cx="925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r>
                  <a:rPr lang="en-US" sz="2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C675</a:t>
                </a:r>
              </a:p>
              <a:p>
                <a:r>
                  <a:rPr lang="en-US" sz="2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A247</a:t>
                </a:r>
              </a:p>
              <a:p>
                <a:r>
                  <a:rPr lang="en-US" sz="2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242E</a:t>
                </a:r>
              </a:p>
            </p:txBody>
          </p:sp>
          <p:sp>
            <p:nvSpPr>
              <p:cNvPr id="134149" name="Line 5"/>
              <p:cNvSpPr>
                <a:spLocks noChangeShapeType="1"/>
              </p:cNvSpPr>
              <p:nvPr/>
            </p:nvSpPr>
            <p:spPr bwMode="auto">
              <a:xfrm flipV="1">
                <a:off x="800" y="2813"/>
                <a:ext cx="5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150" name="Text Box 6"/>
              <p:cNvSpPr txBox="1">
                <a:spLocks noChangeArrowheads="1"/>
              </p:cNvSpPr>
              <p:nvPr/>
            </p:nvSpPr>
            <p:spPr bwMode="auto">
              <a:xfrm>
                <a:off x="1066" y="2232"/>
                <a:ext cx="145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134156" name="Text Box 12"/>
              <p:cNvSpPr txBox="1">
                <a:spLocks noChangeArrowheads="1"/>
              </p:cNvSpPr>
              <p:nvPr/>
            </p:nvSpPr>
            <p:spPr bwMode="auto">
              <a:xfrm>
                <a:off x="594" y="2378"/>
                <a:ext cx="19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134152" name="Text Box 8"/>
              <p:cNvSpPr txBox="1">
                <a:spLocks noChangeArrowheads="1"/>
              </p:cNvSpPr>
              <p:nvPr/>
            </p:nvSpPr>
            <p:spPr bwMode="auto">
              <a:xfrm>
                <a:off x="848" y="1942"/>
                <a:ext cx="782" cy="2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36000" bIns="3600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sz="1500"/>
                  <a:t>16 + 5 = 21</a:t>
                </a:r>
              </a:p>
            </p:txBody>
          </p:sp>
        </p:grpSp>
        <p:sp>
          <p:nvSpPr>
            <p:cNvPr id="134165" name="AutoShape 21"/>
            <p:cNvSpPr>
              <a:spLocks noChangeArrowheads="1"/>
            </p:cNvSpPr>
            <p:nvPr/>
          </p:nvSpPr>
          <p:spPr bwMode="auto">
            <a:xfrm>
              <a:off x="1828" y="2487"/>
              <a:ext cx="435" cy="181"/>
            </a:xfrm>
            <a:prstGeom prst="rightArrow">
              <a:avLst>
                <a:gd name="adj1" fmla="val 50000"/>
                <a:gd name="adj2" fmla="val 60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175" name="Group 31"/>
            <p:cNvGrpSpPr>
              <a:grpSpLocks/>
            </p:cNvGrpSpPr>
            <p:nvPr/>
          </p:nvGrpSpPr>
          <p:grpSpPr bwMode="auto">
            <a:xfrm>
              <a:off x="2699" y="2232"/>
              <a:ext cx="2032" cy="909"/>
              <a:chOff x="3134" y="2232"/>
              <a:chExt cx="2032" cy="909"/>
            </a:xfrm>
          </p:grpSpPr>
          <p:sp>
            <p:nvSpPr>
              <p:cNvPr id="134169" name="Text Box 25"/>
              <p:cNvSpPr txBox="1">
                <a:spLocks noChangeArrowheads="1"/>
              </p:cNvSpPr>
              <p:nvPr/>
            </p:nvSpPr>
            <p:spPr bwMode="auto">
              <a:xfrm>
                <a:off x="3334" y="2269"/>
                <a:ext cx="1832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r>
                  <a:rPr lang="en-US" sz="2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C675</a:t>
                </a:r>
              </a:p>
              <a:p>
                <a:r>
                  <a:rPr lang="en-US" sz="2400" b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5DB9</a:t>
                </a:r>
                <a:r>
                  <a:rPr lang="en-US" sz="2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/>
                  <a:t>(2's complement)</a:t>
                </a:r>
                <a:endParaRPr lang="en-US" sz="24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242E </a:t>
                </a:r>
                <a:r>
                  <a:rPr lang="en-US"/>
                  <a:t>(same result)</a:t>
                </a:r>
              </a:p>
            </p:txBody>
          </p:sp>
          <p:sp>
            <p:nvSpPr>
              <p:cNvPr id="134170" name="Line 26"/>
              <p:cNvSpPr>
                <a:spLocks noChangeShapeType="1"/>
              </p:cNvSpPr>
              <p:nvPr/>
            </p:nvSpPr>
            <p:spPr bwMode="auto">
              <a:xfrm flipV="1">
                <a:off x="3340" y="2813"/>
                <a:ext cx="5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171" name="Text Box 27"/>
              <p:cNvSpPr txBox="1">
                <a:spLocks noChangeArrowheads="1"/>
              </p:cNvSpPr>
              <p:nvPr/>
            </p:nvSpPr>
            <p:spPr bwMode="auto">
              <a:xfrm>
                <a:off x="3497" y="2232"/>
                <a:ext cx="145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34172" name="Text Box 28"/>
              <p:cNvSpPr txBox="1">
                <a:spLocks noChangeArrowheads="1"/>
              </p:cNvSpPr>
              <p:nvPr/>
            </p:nvSpPr>
            <p:spPr bwMode="auto">
              <a:xfrm>
                <a:off x="3134" y="2378"/>
                <a:ext cx="19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bIns="13716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34174" name="Text Box 30"/>
              <p:cNvSpPr txBox="1">
                <a:spLocks noChangeArrowheads="1"/>
              </p:cNvSpPr>
              <p:nvPr/>
            </p:nvSpPr>
            <p:spPr bwMode="auto">
              <a:xfrm>
                <a:off x="3388" y="2232"/>
                <a:ext cx="145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087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Ranges of Signed Integers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19326"/>
            <a:ext cx="8153400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057400" y="1143000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latin typeface="Comic Sans MS" panose="030F0702030302020204" pitchFamily="66" charset="0"/>
              </a:rPr>
              <a:t>The unsigned range is divided into two signed ranges for positive and negative numbers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390775" y="5249864"/>
            <a:ext cx="7391400" cy="541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Practice: What is the range of signed values that may be stored in 20 bits?</a:t>
            </a:r>
          </a:p>
        </p:txBody>
      </p:sp>
    </p:spTree>
    <p:extLst>
      <p:ext uri="{BB962C8B-B14F-4D97-AF65-F5344CB8AC3E}">
        <p14:creationId xmlns:p14="http://schemas.microsoft.com/office/powerpoint/2010/main" val="15985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Carry and Overflow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457" y="1349828"/>
            <a:ext cx="11335657" cy="5254171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Carry is important when …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Adding or subtracting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unsigned integers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Indicates that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unsigned sum</a:t>
            </a:r>
            <a:r>
              <a:rPr lang="en-US" dirty="0">
                <a:latin typeface="Comic Sans MS" panose="030F0702030302020204" pitchFamily="66" charset="0"/>
              </a:rPr>
              <a:t> is out of range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Either &lt; 0 or &gt;maximum unsigned </a:t>
            </a:r>
            <a:r>
              <a:rPr lang="en-US" i="1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-bit value</a:t>
            </a:r>
          </a:p>
          <a:p>
            <a:r>
              <a:rPr lang="en-US" dirty="0">
                <a:latin typeface="Comic Sans MS" panose="030F0702030302020204" pitchFamily="66" charset="0"/>
              </a:rPr>
              <a:t>Overflow is important when …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Adding or subtracting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signed integers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Indicates that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signed sum</a:t>
            </a:r>
            <a:r>
              <a:rPr lang="en-US" dirty="0">
                <a:latin typeface="Comic Sans MS" panose="030F0702030302020204" pitchFamily="66" charset="0"/>
              </a:rPr>
              <a:t> is out of range</a:t>
            </a:r>
          </a:p>
          <a:p>
            <a:r>
              <a:rPr lang="en-US" dirty="0">
                <a:latin typeface="Comic Sans MS" panose="030F0702030302020204" pitchFamily="66" charset="0"/>
              </a:rPr>
              <a:t>Overflow occurs when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Adding two positive numbers and the sum is negative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Adding two negative numbers and the sum is positive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Can happen because of the fixed number of sum bits</a:t>
            </a:r>
            <a:endParaRPr lang="en-US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67425"/>
            <a:ext cx="11732654" cy="651670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Administration of the course</a:t>
            </a:r>
            <a:r>
              <a:rPr lang="en-GB" sz="3200" b="1" dirty="0" smtClean="0">
                <a:latin typeface="Comic Sans MS" panose="030F0702030302020204" pitchFamily="66" charset="0"/>
              </a:rPr>
              <a:t>:</a:t>
            </a:r>
            <a:endParaRPr lang="en-US" sz="32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3200" dirty="0" smtClean="0">
                <a:latin typeface="Comic Sans MS" panose="030F0702030302020204" pitchFamily="66" charset="0"/>
              </a:rPr>
              <a:t>The students are expected to attend all classes.</a:t>
            </a:r>
          </a:p>
          <a:p>
            <a:pPr marL="0" indent="0" algn="just">
              <a:buNone/>
            </a:pPr>
            <a:r>
              <a:rPr lang="en-GB" sz="3200" dirty="0" smtClean="0">
                <a:latin typeface="Comic Sans MS" panose="030F0702030302020204" pitchFamily="66" charset="0"/>
              </a:rPr>
              <a:t> </a:t>
            </a:r>
          </a:p>
          <a:p>
            <a:pPr algn="just"/>
            <a:r>
              <a:rPr lang="en-GB" sz="3200" dirty="0" smtClean="0">
                <a:latin typeface="Comic Sans MS" panose="030F0702030302020204" pitchFamily="66" charset="0"/>
              </a:rPr>
              <a:t>An official written document </a:t>
            </a:r>
            <a:r>
              <a:rPr lang="en-GB" sz="3200" b="1" dirty="0" smtClean="0">
                <a:latin typeface="Comic Sans MS" panose="030F0702030302020204" pitchFamily="66" charset="0"/>
              </a:rPr>
              <a:t>stating</a:t>
            </a:r>
            <a:r>
              <a:rPr lang="en-GB" sz="3200" dirty="0" smtClean="0">
                <a:latin typeface="Comic Sans MS" panose="030F0702030302020204" pitchFamily="66" charset="0"/>
              </a:rPr>
              <a:t> why you are absent from any class or test if per chance you are absent</a:t>
            </a:r>
            <a:r>
              <a:rPr lang="en-GB" sz="3200" b="1" dirty="0" smtClean="0">
                <a:latin typeface="Comic Sans MS" panose="030F0702030302020204" pitchFamily="66" charset="0"/>
              </a:rPr>
              <a:t> </a:t>
            </a:r>
            <a:r>
              <a:rPr lang="en-GB" sz="3200" dirty="0" smtClean="0">
                <a:latin typeface="Comic Sans MS" panose="030F0702030302020204" pitchFamily="66" charset="0"/>
              </a:rPr>
              <a:t>from the class. </a:t>
            </a:r>
          </a:p>
          <a:p>
            <a:pPr marL="0" indent="0" algn="just">
              <a:buNone/>
            </a:pPr>
            <a:endParaRPr lang="en-GB" sz="32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3200" dirty="0" smtClean="0">
                <a:latin typeface="Comic Sans MS" panose="030F0702030302020204" pitchFamily="66" charset="0"/>
              </a:rPr>
              <a:t>Hence a notice of such absences should be submitted in writing in </a:t>
            </a:r>
            <a:r>
              <a:rPr lang="en-GB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advance</a:t>
            </a:r>
            <a:r>
              <a:rPr lang="en-GB" sz="3200" b="1" dirty="0" smtClean="0">
                <a:latin typeface="Comic Sans MS" panose="030F0702030302020204" pitchFamily="66" charset="0"/>
              </a:rPr>
              <a:t>.</a:t>
            </a:r>
            <a:r>
              <a:rPr lang="en-GB" sz="3200" dirty="0" smtClean="0">
                <a:latin typeface="Comic Sans MS" panose="030F0702030302020204" pitchFamily="66" charset="0"/>
              </a:rPr>
              <a:t> </a:t>
            </a:r>
          </a:p>
          <a:p>
            <a:pPr marL="0" indent="0" algn="just">
              <a:buNone/>
            </a:pPr>
            <a:endParaRPr lang="en-GB" sz="32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3200" dirty="0" smtClean="0">
                <a:latin typeface="Comic Sans MS" panose="030F0702030302020204" pitchFamily="66" charset="0"/>
              </a:rPr>
              <a:t>An excused absence requires a written testament of illness or other catastrophe from a physician or other official duly certified by UNILAG and health centre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326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948" name="Group 340"/>
          <p:cNvGrpSpPr>
            <a:grpSpLocks/>
          </p:cNvGrpSpPr>
          <p:nvPr/>
        </p:nvGrpSpPr>
        <p:grpSpPr bwMode="auto">
          <a:xfrm>
            <a:off x="2006600" y="4235451"/>
            <a:ext cx="4032250" cy="2016125"/>
            <a:chOff x="2953" y="1398"/>
            <a:chExt cx="2540" cy="1270"/>
          </a:xfrm>
        </p:grpSpPr>
        <p:sp>
          <p:nvSpPr>
            <p:cNvPr id="196949" name="AutoShape 341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50" name="Rectangle 342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51" name="Rectangle 343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52" name="Rectangle 344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53" name="Rectangle 345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54" name="Rectangle 346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55" name="Rectangle 347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56" name="Rectangle 348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57" name="Rectangle 349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58" name="Rectangle 350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59" name="Rectangle 351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60" name="Rectangle 352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61" name="Rectangle 353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62" name="Rectangle 354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63" name="Rectangle 355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64" name="Rectangle 356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65" name="Rectangle 357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66" name="Rectangle 358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67" name="Rectangle 359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68" name="Rectangle 360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69" name="Rectangle 361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70" name="Rectangle 362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71" name="Rectangle 363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72" name="Rectangle 364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73" name="Rectangle 365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74" name="Rectangle 366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75" name="Rectangle 367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76" name="Rectangle 368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77" name="Rectangle 369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78" name="Rectangle 370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79" name="Rectangle 371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80" name="Rectangle 372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81" name="Rectangle 373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82" name="Line 374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83" name="Rectangle 375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/>
            </a:p>
          </p:txBody>
        </p:sp>
        <p:sp>
          <p:nvSpPr>
            <p:cNvPr id="196984" name="Rectangle 376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85" name="Rectangle 377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86" name="Rectangle 378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87" name="Rectangle 379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88" name="Rectangle 380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89" name="Rectangle 381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90" name="Rectangle 382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91" name="Rectangle 383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92" name="Rectangle 384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93" name="Rectangle 385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94" name="Rectangle 386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95" name="Rectangle 387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96" name="Rectangle 388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97" name="Rectangle 389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98" name="Rectangle 390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99" name="Rectangle 391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00" name="Rectangle 392"/>
            <p:cNvSpPr>
              <a:spLocks noChangeArrowheads="1"/>
            </p:cNvSpPr>
            <p:nvPr/>
          </p:nvSpPr>
          <p:spPr bwMode="auto">
            <a:xfrm>
              <a:off x="409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7001" name="Rectangle 393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79</a:t>
              </a:r>
              <a:endParaRPr lang="en-US"/>
            </a:p>
          </p:txBody>
        </p:sp>
        <p:sp>
          <p:nvSpPr>
            <p:cNvPr id="197002" name="Rectangle 394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64</a:t>
              </a:r>
              <a:endParaRPr lang="en-US"/>
            </a:p>
          </p:txBody>
        </p:sp>
        <p:sp>
          <p:nvSpPr>
            <p:cNvPr id="197003" name="Rectangle 395"/>
            <p:cNvSpPr>
              <a:spLocks noChangeArrowheads="1"/>
            </p:cNvSpPr>
            <p:nvPr/>
          </p:nvSpPr>
          <p:spPr bwMode="auto">
            <a:xfrm>
              <a:off x="4913" y="2198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143</a:t>
              </a:r>
            </a:p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(-113)</a:t>
              </a:r>
              <a:endParaRPr lang="en-US"/>
            </a:p>
          </p:txBody>
        </p:sp>
        <p:sp>
          <p:nvSpPr>
            <p:cNvPr id="197004" name="Rectangle 396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Carry = 0    Overflow = 1</a:t>
              </a:r>
              <a:endParaRPr lang="en-US" sz="1600"/>
            </a:p>
          </p:txBody>
        </p:sp>
        <p:sp>
          <p:nvSpPr>
            <p:cNvPr id="197005" name="Rectangle 397"/>
            <p:cNvSpPr>
              <a:spLocks noChangeArrowheads="1"/>
            </p:cNvSpPr>
            <p:nvPr/>
          </p:nvSpPr>
          <p:spPr bwMode="auto">
            <a:xfrm>
              <a:off x="431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7006" name="Rectangle 398"/>
            <p:cNvSpPr>
              <a:spLocks noChangeArrowheads="1"/>
            </p:cNvSpPr>
            <p:nvPr/>
          </p:nvSpPr>
          <p:spPr bwMode="auto">
            <a:xfrm>
              <a:off x="453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7007" name="Rectangle 399"/>
            <p:cNvSpPr>
              <a:spLocks noChangeArrowheads="1"/>
            </p:cNvSpPr>
            <p:nvPr/>
          </p:nvSpPr>
          <p:spPr bwMode="auto">
            <a:xfrm>
              <a:off x="3880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7008" name="Rectangle 400"/>
            <p:cNvSpPr>
              <a:spLocks noChangeArrowheads="1"/>
            </p:cNvSpPr>
            <p:nvPr/>
          </p:nvSpPr>
          <p:spPr bwMode="auto">
            <a:xfrm>
              <a:off x="3662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  <p:sp>
          <p:nvSpPr>
            <p:cNvPr id="197009" name="Rectangle 401"/>
            <p:cNvSpPr>
              <a:spLocks noChangeArrowheads="1"/>
            </p:cNvSpPr>
            <p:nvPr/>
          </p:nvSpPr>
          <p:spPr bwMode="auto">
            <a:xfrm>
              <a:off x="3444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  <p:sp>
          <p:nvSpPr>
            <p:cNvPr id="197010" name="Rectangle 402"/>
            <p:cNvSpPr>
              <a:spLocks noChangeArrowheads="1"/>
            </p:cNvSpPr>
            <p:nvPr/>
          </p:nvSpPr>
          <p:spPr bwMode="auto">
            <a:xfrm>
              <a:off x="3226" y="143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/>
                <a:t>1</a:t>
              </a:r>
            </a:p>
          </p:txBody>
        </p:sp>
        <p:sp>
          <p:nvSpPr>
            <p:cNvPr id="197011" name="Rectangle 403"/>
            <p:cNvSpPr>
              <a:spLocks noChangeArrowheads="1"/>
            </p:cNvSpPr>
            <p:nvPr/>
          </p:nvSpPr>
          <p:spPr bwMode="auto">
            <a:xfrm>
              <a:off x="3026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</p:grpSp>
      <p:grpSp>
        <p:nvGrpSpPr>
          <p:cNvPr id="196884" name="Group 276"/>
          <p:cNvGrpSpPr>
            <a:grpSpLocks/>
          </p:cNvGrpSpPr>
          <p:nvPr/>
        </p:nvGrpSpPr>
        <p:grpSpPr bwMode="auto">
          <a:xfrm>
            <a:off x="6153150" y="4235451"/>
            <a:ext cx="4032250" cy="2016125"/>
            <a:chOff x="2953" y="1398"/>
            <a:chExt cx="2540" cy="1270"/>
          </a:xfrm>
        </p:grpSpPr>
        <p:sp>
          <p:nvSpPr>
            <p:cNvPr id="196885" name="AutoShape 277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86" name="Rectangle 278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87" name="Rectangle 279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888" name="Rectangle 280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89" name="Rectangle 281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890" name="Rectangle 282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1" name="Rectangle 283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892" name="Rectangle 284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3" name="Rectangle 285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894" name="Rectangle 286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5" name="Rectangle 287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896" name="Rectangle 288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7" name="Rectangle 289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898" name="Rectangle 290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9" name="Rectangle 291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00" name="Rectangle 292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01" name="Rectangle 293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02" name="Rectangle 294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03" name="Rectangle 295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04" name="Rectangle 296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05" name="Rectangle 297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06" name="Rectangle 298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07" name="Rectangle 299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08" name="Rectangle 300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09" name="Rectangle 301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10" name="Rectangle 302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11" name="Rectangle 303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12" name="Rectangle 304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13" name="Rectangle 305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14" name="Rectangle 306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15" name="Rectangle 307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16" name="Rectangle 308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17" name="Rectangle 309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18" name="Line 310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19" name="Rectangle 311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/>
            </a:p>
          </p:txBody>
        </p:sp>
        <p:sp>
          <p:nvSpPr>
            <p:cNvPr id="196920" name="Rectangle 312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21" name="Rectangle 313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22" name="Rectangle 314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23" name="Rectangle 315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24" name="Rectangle 316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25" name="Rectangle 317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26" name="Rectangle 318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27" name="Rectangle 319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28" name="Rectangle 320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29" name="Rectangle 321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930" name="Rectangle 322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31" name="Rectangle 323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32" name="Rectangle 324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33" name="Rectangle 325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34" name="Rectangle 326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35" name="Rectangle 327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936" name="Rectangle 328"/>
            <p:cNvSpPr>
              <a:spLocks noChangeArrowheads="1"/>
            </p:cNvSpPr>
            <p:nvPr/>
          </p:nvSpPr>
          <p:spPr bwMode="auto">
            <a:xfrm>
              <a:off x="409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6937" name="Rectangle 329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218 (-38)</a:t>
              </a:r>
              <a:endParaRPr lang="en-US"/>
            </a:p>
          </p:txBody>
        </p:sp>
        <p:sp>
          <p:nvSpPr>
            <p:cNvPr id="196938" name="Rectangle 330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157 (-99)</a:t>
              </a:r>
              <a:endParaRPr lang="en-US"/>
            </a:p>
          </p:txBody>
        </p:sp>
        <p:sp>
          <p:nvSpPr>
            <p:cNvPr id="196939" name="Rectangle 331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119</a:t>
              </a:r>
              <a:endParaRPr lang="en-US"/>
            </a:p>
          </p:txBody>
        </p:sp>
        <p:sp>
          <p:nvSpPr>
            <p:cNvPr id="196940" name="Rectangle 332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Carry = 1    Overflow = 1</a:t>
              </a:r>
              <a:endParaRPr lang="en-US" sz="1600"/>
            </a:p>
          </p:txBody>
        </p:sp>
        <p:sp>
          <p:nvSpPr>
            <p:cNvPr id="196941" name="Rectangle 333"/>
            <p:cNvSpPr>
              <a:spLocks noChangeArrowheads="1"/>
            </p:cNvSpPr>
            <p:nvPr/>
          </p:nvSpPr>
          <p:spPr bwMode="auto">
            <a:xfrm>
              <a:off x="431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6942" name="Rectangle 334"/>
            <p:cNvSpPr>
              <a:spLocks noChangeArrowheads="1"/>
            </p:cNvSpPr>
            <p:nvPr/>
          </p:nvSpPr>
          <p:spPr bwMode="auto">
            <a:xfrm>
              <a:off x="453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6943" name="Rectangle 335"/>
            <p:cNvSpPr>
              <a:spLocks noChangeArrowheads="1"/>
            </p:cNvSpPr>
            <p:nvPr/>
          </p:nvSpPr>
          <p:spPr bwMode="auto">
            <a:xfrm>
              <a:off x="3880" y="143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b="1"/>
            </a:p>
          </p:txBody>
        </p:sp>
        <p:sp>
          <p:nvSpPr>
            <p:cNvPr id="196944" name="Rectangle 336"/>
            <p:cNvSpPr>
              <a:spLocks noChangeArrowheads="1"/>
            </p:cNvSpPr>
            <p:nvPr/>
          </p:nvSpPr>
          <p:spPr bwMode="auto">
            <a:xfrm>
              <a:off x="3662" y="143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/>
                <a:t>1</a:t>
              </a:r>
            </a:p>
          </p:txBody>
        </p:sp>
        <p:sp>
          <p:nvSpPr>
            <p:cNvPr id="196945" name="Rectangle 337"/>
            <p:cNvSpPr>
              <a:spLocks noChangeArrowheads="1"/>
            </p:cNvSpPr>
            <p:nvPr/>
          </p:nvSpPr>
          <p:spPr bwMode="auto">
            <a:xfrm>
              <a:off x="3444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  <p:sp>
          <p:nvSpPr>
            <p:cNvPr id="196946" name="Rectangle 338"/>
            <p:cNvSpPr>
              <a:spLocks noChangeArrowheads="1"/>
            </p:cNvSpPr>
            <p:nvPr/>
          </p:nvSpPr>
          <p:spPr bwMode="auto">
            <a:xfrm>
              <a:off x="3226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  <p:sp>
          <p:nvSpPr>
            <p:cNvPr id="196947" name="Rectangle 339"/>
            <p:cNvSpPr>
              <a:spLocks noChangeArrowheads="1"/>
            </p:cNvSpPr>
            <p:nvPr/>
          </p:nvSpPr>
          <p:spPr bwMode="auto">
            <a:xfrm>
              <a:off x="3026" y="143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/>
                <a:t>1</a:t>
              </a:r>
            </a:p>
          </p:txBody>
        </p:sp>
      </p:grp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-38892"/>
            <a:ext cx="10515600" cy="89138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Carry and Overflow Examples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903288"/>
          </a:xfrm>
          <a:noFill/>
          <a:ln/>
        </p:spPr>
        <p:txBody>
          <a:bodyPr vert="horz" lIns="0" tIns="45720" rIns="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We can have carry without overflow and vice-versa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Four cases are possible</a:t>
            </a:r>
          </a:p>
        </p:txBody>
      </p:sp>
      <p:grpSp>
        <p:nvGrpSpPr>
          <p:cNvPr id="196819" name="Group 211"/>
          <p:cNvGrpSpPr>
            <a:grpSpLocks/>
          </p:cNvGrpSpPr>
          <p:nvPr/>
        </p:nvGrpSpPr>
        <p:grpSpPr bwMode="auto">
          <a:xfrm>
            <a:off x="6153150" y="2103439"/>
            <a:ext cx="4032250" cy="2016125"/>
            <a:chOff x="2953" y="1398"/>
            <a:chExt cx="2540" cy="1270"/>
          </a:xfrm>
        </p:grpSpPr>
        <p:sp>
          <p:nvSpPr>
            <p:cNvPr id="196755" name="AutoShape 147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6" name="Rectangle 148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7" name="Rectangle 149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58" name="Rectangle 150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9" name="Rectangle 151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60" name="Rectangle 152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1" name="Rectangle 153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62" name="Rectangle 154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3" name="Rectangle 155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64" name="Rectangle 156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5" name="Rectangle 157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66" name="Rectangle 158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7" name="Rectangle 159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68" name="Rectangle 160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9" name="Rectangle 161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70" name="Rectangle 162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1" name="Rectangle 163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72" name="Rectangle 164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3" name="Rectangle 165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74" name="Rectangle 166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5" name="Rectangle 167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76" name="Rectangle 168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7" name="Rectangle 169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78" name="Rectangle 170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9" name="Rectangle 171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80" name="Rectangle 172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1" name="Rectangle 173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82" name="Rectangle 174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3" name="Rectangle 175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84" name="Rectangle 176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5" name="Rectangle 177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86" name="Rectangle 178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7" name="Rectangle 179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788" name="Line 180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9" name="Rectangle 181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/>
            </a:p>
          </p:txBody>
        </p:sp>
        <p:sp>
          <p:nvSpPr>
            <p:cNvPr id="196790" name="Rectangle 182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1" name="Rectangle 183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92" name="Rectangle 184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3" name="Rectangle 185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94" name="Rectangle 186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5" name="Rectangle 187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96" name="Rectangle 188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7" name="Rectangle 189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798" name="Rectangle 190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9" name="Rectangle 191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6800" name="Rectangle 192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01" name="Rectangle 193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802" name="Rectangle 194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03" name="Rectangle 195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804" name="Rectangle 196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05" name="Rectangle 197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6806" name="Rectangle 198"/>
            <p:cNvSpPr>
              <a:spLocks noChangeArrowheads="1"/>
            </p:cNvSpPr>
            <p:nvPr/>
          </p:nvSpPr>
          <p:spPr bwMode="auto">
            <a:xfrm>
              <a:off x="409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6807" name="Rectangle 199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15</a:t>
              </a:r>
              <a:endParaRPr lang="en-US"/>
            </a:p>
          </p:txBody>
        </p:sp>
        <p:sp>
          <p:nvSpPr>
            <p:cNvPr id="196808" name="Rectangle 200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245 (-8)</a:t>
              </a:r>
              <a:endParaRPr lang="en-US"/>
            </a:p>
          </p:txBody>
        </p:sp>
        <p:sp>
          <p:nvSpPr>
            <p:cNvPr id="196809" name="Rectangle 201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7</a:t>
              </a:r>
              <a:endParaRPr lang="en-US"/>
            </a:p>
          </p:txBody>
        </p:sp>
        <p:sp>
          <p:nvSpPr>
            <p:cNvPr id="196810" name="Rectangle 202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Carry = 1    Overflow = 0</a:t>
              </a:r>
              <a:endParaRPr lang="en-US" sz="1600"/>
            </a:p>
          </p:txBody>
        </p:sp>
        <p:sp>
          <p:nvSpPr>
            <p:cNvPr id="196811" name="Rectangle 203"/>
            <p:cNvSpPr>
              <a:spLocks noChangeArrowheads="1"/>
            </p:cNvSpPr>
            <p:nvPr/>
          </p:nvSpPr>
          <p:spPr bwMode="auto">
            <a:xfrm>
              <a:off x="431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6812" name="Rectangle 204"/>
            <p:cNvSpPr>
              <a:spLocks noChangeArrowheads="1"/>
            </p:cNvSpPr>
            <p:nvPr/>
          </p:nvSpPr>
          <p:spPr bwMode="auto">
            <a:xfrm>
              <a:off x="453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6813" name="Rectangle 205"/>
            <p:cNvSpPr>
              <a:spLocks noChangeArrowheads="1"/>
            </p:cNvSpPr>
            <p:nvPr/>
          </p:nvSpPr>
          <p:spPr bwMode="auto">
            <a:xfrm>
              <a:off x="3880" y="143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b="1"/>
            </a:p>
          </p:txBody>
        </p:sp>
        <p:sp>
          <p:nvSpPr>
            <p:cNvPr id="196814" name="Rectangle 206"/>
            <p:cNvSpPr>
              <a:spLocks noChangeArrowheads="1"/>
            </p:cNvSpPr>
            <p:nvPr/>
          </p:nvSpPr>
          <p:spPr bwMode="auto">
            <a:xfrm>
              <a:off x="3662" y="143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/>
                <a:t>1</a:t>
              </a:r>
            </a:p>
          </p:txBody>
        </p:sp>
        <p:sp>
          <p:nvSpPr>
            <p:cNvPr id="196815" name="Rectangle 207"/>
            <p:cNvSpPr>
              <a:spLocks noChangeArrowheads="1"/>
            </p:cNvSpPr>
            <p:nvPr/>
          </p:nvSpPr>
          <p:spPr bwMode="auto">
            <a:xfrm>
              <a:off x="3444" y="143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/>
                <a:t>1</a:t>
              </a:r>
            </a:p>
          </p:txBody>
        </p:sp>
        <p:sp>
          <p:nvSpPr>
            <p:cNvPr id="196816" name="Rectangle 208"/>
            <p:cNvSpPr>
              <a:spLocks noChangeArrowheads="1"/>
            </p:cNvSpPr>
            <p:nvPr/>
          </p:nvSpPr>
          <p:spPr bwMode="auto">
            <a:xfrm>
              <a:off x="3226" y="143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/>
                <a:t>1</a:t>
              </a:r>
            </a:p>
          </p:txBody>
        </p:sp>
        <p:sp>
          <p:nvSpPr>
            <p:cNvPr id="196817" name="Rectangle 209"/>
            <p:cNvSpPr>
              <a:spLocks noChangeArrowheads="1"/>
            </p:cNvSpPr>
            <p:nvPr/>
          </p:nvSpPr>
          <p:spPr bwMode="auto">
            <a:xfrm>
              <a:off x="3026" y="143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/>
                <a:t>1</a:t>
              </a:r>
            </a:p>
          </p:txBody>
        </p:sp>
      </p:grpSp>
      <p:grpSp>
        <p:nvGrpSpPr>
          <p:cNvPr id="197012" name="Group 404"/>
          <p:cNvGrpSpPr>
            <a:grpSpLocks/>
          </p:cNvGrpSpPr>
          <p:nvPr/>
        </p:nvGrpSpPr>
        <p:grpSpPr bwMode="auto">
          <a:xfrm>
            <a:off x="2006600" y="2103439"/>
            <a:ext cx="4032250" cy="2016125"/>
            <a:chOff x="2953" y="1398"/>
            <a:chExt cx="2540" cy="1270"/>
          </a:xfrm>
        </p:grpSpPr>
        <p:sp>
          <p:nvSpPr>
            <p:cNvPr id="197013" name="AutoShape 405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4" name="Rectangle 406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15" name="Rectangle 407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16" name="Rectangle 408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17" name="Rectangle 409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18" name="Rectangle 410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19" name="Rectangle 411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20" name="Rectangle 412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21" name="Rectangle 413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22" name="Rectangle 414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23" name="Rectangle 415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24" name="Rectangle 416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25" name="Rectangle 417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26" name="Rectangle 418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27" name="Rectangle 419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28" name="Rectangle 420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29" name="Rectangle 421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30" name="Rectangle 422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31" name="Rectangle 423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32" name="Rectangle 424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33" name="Rectangle 425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34" name="Rectangle 426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35" name="Rectangle 427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36" name="Rectangle 428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37" name="Rectangle 429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38" name="Rectangle 430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39" name="Rectangle 431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40" name="Rectangle 432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41" name="Rectangle 433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42" name="Rectangle 434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43" name="Rectangle 435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44" name="Rectangle 436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45" name="Rectangle 437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46" name="Line 438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47" name="Rectangle 439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/>
            </a:p>
          </p:txBody>
        </p:sp>
        <p:sp>
          <p:nvSpPr>
            <p:cNvPr id="197048" name="Rectangle 440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49" name="Rectangle 441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50" name="Rectangle 442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51" name="Rectangle 443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52" name="Rectangle 444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53" name="Rectangle 445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54" name="Rectangle 446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55" name="Rectangle 447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56" name="Rectangle 448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57" name="Rectangle 449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197058" name="Rectangle 450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59" name="Rectangle 451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60" name="Rectangle 452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61" name="Rectangle 453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62" name="Rectangle 454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63" name="Rectangle 455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197064" name="Rectangle 456"/>
            <p:cNvSpPr>
              <a:spLocks noChangeArrowheads="1"/>
            </p:cNvSpPr>
            <p:nvPr/>
          </p:nvSpPr>
          <p:spPr bwMode="auto">
            <a:xfrm>
              <a:off x="409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7065" name="Rectangle 457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15</a:t>
              </a:r>
              <a:endParaRPr lang="en-US"/>
            </a:p>
          </p:txBody>
        </p:sp>
        <p:sp>
          <p:nvSpPr>
            <p:cNvPr id="197066" name="Rectangle 458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n-US"/>
            </a:p>
          </p:txBody>
        </p:sp>
        <p:sp>
          <p:nvSpPr>
            <p:cNvPr id="197067" name="Rectangle 459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23</a:t>
              </a:r>
              <a:endParaRPr lang="en-US"/>
            </a:p>
          </p:txBody>
        </p:sp>
        <p:sp>
          <p:nvSpPr>
            <p:cNvPr id="197068" name="Rectangle 460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Carry = 0    Overflow = 0</a:t>
              </a:r>
              <a:endParaRPr lang="en-US" sz="1600"/>
            </a:p>
          </p:txBody>
        </p:sp>
        <p:sp>
          <p:nvSpPr>
            <p:cNvPr id="197069" name="Rectangle 461"/>
            <p:cNvSpPr>
              <a:spLocks noChangeArrowheads="1"/>
            </p:cNvSpPr>
            <p:nvPr/>
          </p:nvSpPr>
          <p:spPr bwMode="auto">
            <a:xfrm>
              <a:off x="431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7070" name="Rectangle 462"/>
            <p:cNvSpPr>
              <a:spLocks noChangeArrowheads="1"/>
            </p:cNvSpPr>
            <p:nvPr/>
          </p:nvSpPr>
          <p:spPr bwMode="auto">
            <a:xfrm>
              <a:off x="4535" y="14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197071" name="Rectangle 463"/>
            <p:cNvSpPr>
              <a:spLocks noChangeArrowheads="1"/>
            </p:cNvSpPr>
            <p:nvPr/>
          </p:nvSpPr>
          <p:spPr bwMode="auto">
            <a:xfrm>
              <a:off x="3880" y="143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b="1"/>
            </a:p>
          </p:txBody>
        </p:sp>
        <p:sp>
          <p:nvSpPr>
            <p:cNvPr id="197072" name="Rectangle 464"/>
            <p:cNvSpPr>
              <a:spLocks noChangeArrowheads="1"/>
            </p:cNvSpPr>
            <p:nvPr/>
          </p:nvSpPr>
          <p:spPr bwMode="auto">
            <a:xfrm>
              <a:off x="3662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  <p:sp>
          <p:nvSpPr>
            <p:cNvPr id="197073" name="Rectangle 465"/>
            <p:cNvSpPr>
              <a:spLocks noChangeArrowheads="1"/>
            </p:cNvSpPr>
            <p:nvPr/>
          </p:nvSpPr>
          <p:spPr bwMode="auto">
            <a:xfrm>
              <a:off x="3444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  <p:sp>
          <p:nvSpPr>
            <p:cNvPr id="197074" name="Rectangle 466"/>
            <p:cNvSpPr>
              <a:spLocks noChangeArrowheads="1"/>
            </p:cNvSpPr>
            <p:nvPr/>
          </p:nvSpPr>
          <p:spPr bwMode="auto">
            <a:xfrm>
              <a:off x="3226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  <p:sp>
          <p:nvSpPr>
            <p:cNvPr id="197075" name="Rectangle 467"/>
            <p:cNvSpPr>
              <a:spLocks noChangeArrowheads="1"/>
            </p:cNvSpPr>
            <p:nvPr/>
          </p:nvSpPr>
          <p:spPr bwMode="auto">
            <a:xfrm>
              <a:off x="3026" y="1434"/>
              <a:ext cx="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824999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832" y="0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Character Storage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832" y="1143000"/>
            <a:ext cx="10515600" cy="5054600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Character sets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Standard ASCII: 7-bit character codes (0 – 127)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Extended ASCII: 8-bit character codes (0 – 255)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Unicode: 16-bit character codes (0 – 65,535)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Unicode standard represents a universal character set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Defines codes for characters used in all major languages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Used in Windows-XP: each character is encoded as 16 bits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UTF-8: variable-length encoding used in HTML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Encodes all Unicode characters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Uses 1 byte for ASCII, but multiple bytes for other characters</a:t>
            </a:r>
          </a:p>
          <a:p>
            <a:r>
              <a:rPr lang="en-US" dirty="0">
                <a:latin typeface="Comic Sans MS" panose="030F0702030302020204" pitchFamily="66" charset="0"/>
              </a:rPr>
              <a:t>Null-terminated String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Array of characters followed by a NULL character</a:t>
            </a:r>
            <a:endParaRPr lang="en-US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84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35" name="Rectangle 1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Printable ASCII Codes</a:t>
            </a:r>
          </a:p>
        </p:txBody>
      </p:sp>
      <p:graphicFrame>
        <p:nvGraphicFramePr>
          <p:cNvPr id="181534" name="Group 286"/>
          <p:cNvGraphicFramePr>
            <a:graphicFrameLocks noGrp="1"/>
          </p:cNvGraphicFramePr>
          <p:nvPr>
            <p:ph idx="1"/>
          </p:nvPr>
        </p:nvGraphicFramePr>
        <p:xfrm>
          <a:off x="1981200" y="1143000"/>
          <a:ext cx="8229600" cy="3321051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537" name="Rectangle 289"/>
          <p:cNvSpPr>
            <a:spLocks noChangeArrowheads="1"/>
          </p:cNvSpPr>
          <p:nvPr/>
        </p:nvSpPr>
        <p:spPr bwMode="auto">
          <a:xfrm>
            <a:off x="1981200" y="4522788"/>
            <a:ext cx="8229600" cy="176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Examples:</a:t>
            </a:r>
          </a:p>
          <a:p>
            <a:pPr lvl="1"/>
            <a:r>
              <a:rPr lang="en-US"/>
              <a:t>ASCII code for space character = 20 (hex) = 32 (decimal)</a:t>
            </a:r>
          </a:p>
          <a:p>
            <a:pPr lvl="1"/>
            <a:r>
              <a:rPr lang="en-US"/>
              <a:t>ASCII code for 'L' = 4C (hex) = 76 (decimal)</a:t>
            </a:r>
          </a:p>
          <a:p>
            <a:pPr lvl="1"/>
            <a:r>
              <a:rPr lang="en-US"/>
              <a:t>ASCII code for 'a' = 61 (hex) = 97 (decimal)</a:t>
            </a:r>
          </a:p>
        </p:txBody>
      </p:sp>
    </p:spTree>
    <p:extLst>
      <p:ext uri="{BB962C8B-B14F-4D97-AF65-F5344CB8AC3E}">
        <p14:creationId xmlns:p14="http://schemas.microsoft.com/office/powerpoint/2010/main" val="3918752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3867"/>
            <a:ext cx="10515600" cy="999219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Control Characters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3086"/>
            <a:ext cx="10515600" cy="5073877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en-US" dirty="0"/>
              <a:t>The first 32 characters of ASCII table are used for control</a:t>
            </a:r>
          </a:p>
          <a:p>
            <a:pPr>
              <a:spcBef>
                <a:spcPct val="30000"/>
              </a:spcBef>
            </a:pPr>
            <a:r>
              <a:rPr lang="en-US" dirty="0"/>
              <a:t>Control character codes = 00 to 1F (hex)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Not shown in previous slide</a:t>
            </a:r>
          </a:p>
          <a:p>
            <a:pPr>
              <a:spcBef>
                <a:spcPct val="30000"/>
              </a:spcBef>
            </a:pPr>
            <a:r>
              <a:rPr lang="en-US" dirty="0"/>
              <a:t>Examples of Control Characters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Character 0 is the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character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used to terminate a string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Character 9 is the </a:t>
            </a:r>
            <a:r>
              <a:rPr lang="en-US" dirty="0">
                <a:solidFill>
                  <a:srgbClr val="FF0000"/>
                </a:solidFill>
              </a:rPr>
              <a:t>Horizontal Tab (HT)</a:t>
            </a:r>
            <a:r>
              <a:rPr lang="en-US" dirty="0"/>
              <a:t> character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Character 0A (hex) = 10 (decimal) is the </a:t>
            </a:r>
            <a:r>
              <a:rPr lang="en-US" dirty="0">
                <a:solidFill>
                  <a:srgbClr val="FF0000"/>
                </a:solidFill>
              </a:rPr>
              <a:t>Line Feed (LF)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Character 0D (hex) = 13 (decimal) is the </a:t>
            </a:r>
            <a:r>
              <a:rPr lang="en-US" dirty="0">
                <a:solidFill>
                  <a:srgbClr val="FF0000"/>
                </a:solidFill>
              </a:rPr>
              <a:t>Carriage Return (CR)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The LF and CR characters are used together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They advance the cursor to the beginning of next line</a:t>
            </a:r>
          </a:p>
          <a:p>
            <a:pPr>
              <a:spcBef>
                <a:spcPct val="30000"/>
              </a:spcBef>
            </a:pPr>
            <a:r>
              <a:rPr lang="en-US" dirty="0"/>
              <a:t>One control character appears at end of ASCII table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Character 7F (hex) is the </a:t>
            </a:r>
            <a:r>
              <a:rPr lang="en-US" dirty="0">
                <a:solidFill>
                  <a:srgbClr val="FF0000"/>
                </a:solidFill>
              </a:rPr>
              <a:t>Delete (DEL)</a:t>
            </a:r>
            <a:r>
              <a:rPr lang="en-US" dirty="0"/>
              <a:t> character</a:t>
            </a:r>
          </a:p>
        </p:txBody>
      </p:sp>
    </p:spTree>
    <p:extLst>
      <p:ext uri="{BB962C8B-B14F-4D97-AF65-F5344CB8AC3E}">
        <p14:creationId xmlns:p14="http://schemas.microsoft.com/office/powerpoint/2010/main" val="1376012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1114" y="0"/>
            <a:ext cx="10515600" cy="95794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Terminology for Data Representation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7543" y="841829"/>
            <a:ext cx="8617857" cy="5409747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Integer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Integer stored in memory in its binary format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Ready to be used in binary calculations</a:t>
            </a:r>
          </a:p>
          <a:p>
            <a:r>
              <a:rPr lang="en-US" dirty="0">
                <a:latin typeface="Comic Sans MS" panose="030F0702030302020204" pitchFamily="66" charset="0"/>
              </a:rPr>
              <a:t>ASCII Digit String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 string of ASCII digits, such as "123"</a:t>
            </a:r>
          </a:p>
          <a:p>
            <a:r>
              <a:rPr lang="en-US" dirty="0">
                <a:latin typeface="Comic Sans MS" panose="030F0702030302020204" pitchFamily="66" charset="0"/>
              </a:rPr>
              <a:t>ASCII binary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String of binary digits: "01010101"</a:t>
            </a:r>
          </a:p>
          <a:p>
            <a:r>
              <a:rPr lang="en-US" dirty="0">
                <a:latin typeface="Comic Sans MS" panose="030F0702030302020204" pitchFamily="66" charset="0"/>
              </a:rPr>
              <a:t>ASCII decimal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String of decimal digits: "6517"</a:t>
            </a:r>
          </a:p>
          <a:p>
            <a:r>
              <a:rPr lang="en-US" dirty="0">
                <a:latin typeface="Comic Sans MS" panose="030F0702030302020204" pitchFamily="66" charset="0"/>
              </a:rPr>
              <a:t>ASCII hexadecimal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String of hexadecimal digits: "9C7B"</a:t>
            </a:r>
          </a:p>
        </p:txBody>
      </p:sp>
    </p:spTree>
    <p:extLst>
      <p:ext uri="{BB962C8B-B14F-4D97-AF65-F5344CB8AC3E}">
        <p14:creationId xmlns:p14="http://schemas.microsoft.com/office/powerpoint/2010/main" val="3639097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5629" y="0"/>
            <a:ext cx="10515600" cy="75474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Summary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624114"/>
            <a:ext cx="12046856" cy="6110515"/>
          </a:xfrm>
          <a:noFill/>
        </p:spPr>
        <p:txBody>
          <a:bodyPr vert="horz" lIns="0" tIns="45720" rIns="0" bIns="45720" rtlCol="0">
            <a:no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Assembly language helps you learn how software is constructed at the lowest levels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Assembly language has a one-to-one relationship with machine language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An assembler is a program that converts assembly language programs into machine language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 linker combines individual files created by an assembler into a single executable file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 debugger provides a way for a programmer to trace the execution of a program and examine the contents of memory and registers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 computer system can be viewed as consisting of layers. Programs at one layer are translated or interpreted by the next lower-level layer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Binary and Hexadecimal numbers are essential for programmers working at the machine level.</a:t>
            </a:r>
          </a:p>
        </p:txBody>
      </p:sp>
    </p:spTree>
    <p:extLst>
      <p:ext uri="{BB962C8B-B14F-4D97-AF65-F5344CB8AC3E}">
        <p14:creationId xmlns:p14="http://schemas.microsoft.com/office/powerpoint/2010/main" val="12892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0571"/>
            <a:ext cx="10515600" cy="5596392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latin typeface="Comic Sans MS" panose="030F0702030302020204" pitchFamily="66" charset="0"/>
              </a:rPr>
              <a:t>Thank you for listening </a:t>
            </a:r>
          </a:p>
          <a:p>
            <a:pPr marL="0" indent="0" algn="just">
              <a:buNone/>
            </a:pPr>
            <a:endParaRPr lang="en-US" sz="40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Assignment due for submission in the next class, before the commencement of class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4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296214"/>
            <a:ext cx="11758412" cy="6426558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Grading</a:t>
            </a:r>
            <a:r>
              <a:rPr lang="en-GB" sz="3600" b="1" dirty="0">
                <a:latin typeface="Comic Sans MS" panose="030F0702030302020204" pitchFamily="66" charset="0"/>
              </a:rPr>
              <a:t>:</a:t>
            </a:r>
            <a:r>
              <a:rPr lang="en-GB" sz="3600" dirty="0">
                <a:latin typeface="Comic Sans MS" panose="030F0702030302020204" pitchFamily="66" charset="0"/>
              </a:rPr>
              <a:t>   </a:t>
            </a:r>
            <a:endParaRPr lang="en-US" sz="3600" dirty="0">
              <a:latin typeface="Comic Sans MS" panose="030F0702030302020204" pitchFamily="66" charset="0"/>
            </a:endParaRPr>
          </a:p>
          <a:p>
            <a:endParaRPr lang="en-GB" sz="3200" dirty="0" smtClean="0">
              <a:latin typeface="Comic Sans MS" panose="030F0702030302020204" pitchFamily="66" charset="0"/>
            </a:endParaRPr>
          </a:p>
          <a:p>
            <a:r>
              <a:rPr lang="en-GB" sz="3600" dirty="0" smtClean="0">
                <a:latin typeface="Comic Sans MS" panose="030F0702030302020204" pitchFamily="66" charset="0"/>
              </a:rPr>
              <a:t>Grading </a:t>
            </a:r>
            <a:r>
              <a:rPr lang="en-GB" sz="3600" dirty="0">
                <a:latin typeface="Comic Sans MS" panose="030F0702030302020204" pitchFamily="66" charset="0"/>
              </a:rPr>
              <a:t>will be based on class work, quizzes, Exams, Special Assignments/Design Projects and the Final Examination according to the following scheme</a:t>
            </a:r>
            <a:r>
              <a:rPr lang="en-GB" sz="3600" dirty="0" smtClean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r>
              <a:rPr lang="en-GB" sz="3600" dirty="0">
                <a:latin typeface="Comic Sans MS" panose="030F0702030302020204" pitchFamily="66" charset="0"/>
              </a:rPr>
              <a:t>Continuous assessment			</a:t>
            </a:r>
            <a:r>
              <a:rPr lang="en-GB" sz="3600" dirty="0" smtClean="0">
                <a:latin typeface="Comic Sans MS" panose="030F0702030302020204" pitchFamily="66" charset="0"/>
              </a:rPr>
              <a:t>	30</a:t>
            </a:r>
            <a:r>
              <a:rPr lang="en-GB" sz="3600" dirty="0">
                <a:latin typeface="Comic Sans MS" panose="030F0702030302020204" pitchFamily="66" charset="0"/>
              </a:rPr>
              <a:t>%</a:t>
            </a:r>
            <a:endParaRPr lang="en-US" sz="3600" dirty="0">
              <a:latin typeface="Comic Sans MS" panose="030F0702030302020204" pitchFamily="66" charset="0"/>
            </a:endParaRPr>
          </a:p>
          <a:p>
            <a:r>
              <a:rPr lang="en-GB" sz="3600" dirty="0">
                <a:latin typeface="Comic Sans MS" panose="030F0702030302020204" pitchFamily="66" charset="0"/>
              </a:rPr>
              <a:t>Examinations					</a:t>
            </a:r>
            <a:r>
              <a:rPr lang="en-GB" sz="3600" dirty="0" smtClean="0">
                <a:latin typeface="Comic Sans MS" panose="030F0702030302020204" pitchFamily="66" charset="0"/>
              </a:rPr>
              <a:t>	70</a:t>
            </a:r>
            <a:r>
              <a:rPr lang="en-GB" sz="3600" dirty="0">
                <a:latin typeface="Comic Sans MS" panose="030F0702030302020204" pitchFamily="66" charset="0"/>
              </a:rPr>
              <a:t>%</a:t>
            </a:r>
            <a:endParaRPr lang="en-US" sz="3600" dirty="0">
              <a:latin typeface="Comic Sans MS" panose="030F0702030302020204" pitchFamily="66" charset="0"/>
            </a:endParaRPr>
          </a:p>
          <a:p>
            <a:r>
              <a:rPr lang="en-GB" sz="3600" dirty="0">
                <a:latin typeface="Comic Sans MS" panose="030F0702030302020204" pitchFamily="66" charset="0"/>
              </a:rPr>
              <a:t>Total                                                  </a:t>
            </a:r>
            <a:r>
              <a:rPr lang="en-GB" sz="3200" dirty="0" smtClean="0">
                <a:latin typeface="Comic Sans MS" panose="030F0702030302020204" pitchFamily="66" charset="0"/>
              </a:rPr>
              <a:t>100</a:t>
            </a:r>
            <a:r>
              <a:rPr lang="en-GB" sz="3200" dirty="0">
                <a:latin typeface="Comic Sans MS" panose="030F0702030302020204" pitchFamily="66" charset="0"/>
              </a:rPr>
              <a:t>%</a:t>
            </a:r>
            <a:endParaRPr lang="en-US" sz="32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6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36327"/>
              </p:ext>
            </p:extLst>
          </p:nvPr>
        </p:nvGraphicFramePr>
        <p:xfrm>
          <a:off x="270458" y="0"/>
          <a:ext cx="11655379" cy="6802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2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Lecture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Day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Topics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Lecturer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Assignments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Monday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mic Sans MS" panose="030F0702030302020204" pitchFamily="66" charset="0"/>
                        </a:rPr>
                        <a:t>Introduction to basic </a:t>
                      </a:r>
                      <a:r>
                        <a:rPr lang="en-US" sz="2400" b="1" dirty="0" smtClean="0">
                          <a:effectLst/>
                          <a:latin typeface="Comic Sans MS" panose="030F0702030302020204" pitchFamily="66" charset="0"/>
                        </a:rPr>
                        <a:t>concepts</a:t>
                      </a:r>
                      <a:r>
                        <a:rPr lang="en-US" sz="2400" b="1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Dr. Alamu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Assignment1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0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Monday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Microprocessor </a:t>
                      </a:r>
                      <a:r>
                        <a:rPr lang="en-GB" sz="2400" b="1" dirty="0" smtClean="0">
                          <a:effectLst/>
                          <a:latin typeface="Comic Sans MS" panose="030F0702030302020204" pitchFamily="66" charset="0"/>
                        </a:rPr>
                        <a:t>architecture</a:t>
                      </a: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Dr. Alamu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Assignment 2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Monday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Introduction to</a:t>
                      </a:r>
                      <a:b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n-GB" sz="2400" b="1" dirty="0" smtClean="0">
                          <a:effectLst/>
                          <a:latin typeface="Comic Sans MS" panose="030F0702030302020204" pitchFamily="66" charset="0"/>
                        </a:rPr>
                        <a:t>Assembly Language</a:t>
                      </a:r>
                      <a:endParaRPr lang="en-US" sz="2400" b="1" dirty="0" smtClean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Dr. Alamu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Assignment 3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1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Monday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effectLst/>
                          <a:latin typeface="Comic Sans MS" panose="030F0702030302020204" pitchFamily="66" charset="0"/>
                        </a:rPr>
                        <a:t>Introduction to</a:t>
                      </a:r>
                      <a:br>
                        <a:rPr lang="en-GB" sz="2400" b="1" dirty="0" smtClean="0"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n-GB" sz="2400" b="1" dirty="0" smtClean="0">
                          <a:effectLst/>
                          <a:latin typeface="Comic Sans MS" panose="030F0702030302020204" pitchFamily="66" charset="0"/>
                        </a:rPr>
                        <a:t>Assembly Language 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Dr. Alamu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Assignment 4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Monday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effectLst/>
                          <a:latin typeface="Comic Sans MS" panose="030F0702030302020204" pitchFamily="66" charset="0"/>
                        </a:rPr>
                        <a:t>Instructions Addressing</a:t>
                      </a:r>
                      <a:endParaRPr lang="en-US" sz="2400" b="1" dirty="0" smtClean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Dr. Alamu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Assignment 5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Monday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mic Sans MS" panose="030F0702030302020204" pitchFamily="66" charset="0"/>
                        </a:rPr>
                        <a:t>Library </a:t>
                      </a:r>
                      <a:r>
                        <a:rPr lang="en-US" sz="2400" b="1" dirty="0" smtClean="0">
                          <a:effectLst/>
                          <a:latin typeface="Comic Sans MS" panose="030F0702030302020204" pitchFamily="66" charset="0"/>
                        </a:rPr>
                        <a:t>procedure</a:t>
                      </a:r>
                      <a:r>
                        <a:rPr lang="en-US" sz="2400" b="1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Dr. Alamu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Comic Sans MS" panose="030F0702030302020204" pitchFamily="66" charset="0"/>
                        </a:rPr>
                        <a:t>Assignment 6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mic Sans MS" panose="030F0702030302020204" pitchFamily="66" charset="0"/>
                        </a:rPr>
                        <a:t>Monday</a:t>
                      </a:r>
                      <a:endParaRPr lang="en-US" sz="24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mic Sans MS" panose="030F0702030302020204" pitchFamily="66" charset="0"/>
                        </a:rPr>
                        <a:t>TEST ONE/ </a:t>
                      </a:r>
                      <a:r>
                        <a:rPr lang="en-US" sz="2400" b="1" dirty="0" smtClean="0">
                          <a:effectLst/>
                          <a:latin typeface="Comic Sans MS" panose="030F0702030302020204" pitchFamily="66" charset="0"/>
                        </a:rPr>
                        <a:t>REVISION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mic Sans MS" panose="030F0702030302020204" pitchFamily="66" charset="0"/>
                        </a:rPr>
                        <a:t>TEST ONE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mic Sans MS" panose="030F0702030302020204" pitchFamily="66" charset="0"/>
                        </a:rPr>
                        <a:t>TEST ONE</a:t>
                      </a:r>
                      <a:endParaRPr lang="en-US" sz="24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80" marR="179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88900"/>
            <a:ext cx="10782300" cy="6629400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OUTLINE FOR TODAY</a:t>
            </a:r>
          </a:p>
          <a:p>
            <a:pPr marL="0" indent="0">
              <a:buNone/>
            </a:pPr>
            <a:endParaRPr lang="en-US" sz="39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Introduction To Microprocessors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Evolution Of The Microprocessor 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Micro Computer Programming Language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Hierarchy Of Languages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Assembly And Machine Language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Compiler And Assembler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Translating Languages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Advantages Of High-level Languages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Why Learn Assembly Language?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Assembly Vs. High-level Languages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Software Tools Are Needed For Editing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Data Representation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0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365125"/>
            <a:ext cx="6065949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INTRODUCTION TO MICROPROCESSORS 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825624"/>
            <a:ext cx="11487955" cy="487138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The basic building blocks of a computer are the central processing unit (CPU), the Input/output (I/O) and the memory</a:t>
            </a:r>
          </a:p>
          <a:p>
            <a:pPr algn="just"/>
            <a:endParaRPr lang="en-US" b="1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Due to advances in semiconductor technology, it is possible to fabricate the CPU on one or more chips</a:t>
            </a:r>
          </a:p>
          <a:p>
            <a:pPr algn="just"/>
            <a:endParaRPr lang="en-US" b="1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The result is the microprocessor, which can only be programmed using binary numbers </a:t>
            </a:r>
          </a:p>
          <a:p>
            <a:pPr algn="just"/>
            <a:endParaRPr lang="en-US" b="1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latin typeface="Comic Sans MS" panose="030F0702030302020204" pitchFamily="66" charset="0"/>
              </a:rPr>
              <a:t>A bit size of a microprocessor is the number of bits that can be processed simultaneously by the basic arithmetic circuits of the microprocessor 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3141</Words>
  <Application>Microsoft Office PowerPoint</Application>
  <PresentationFormat>Widescreen</PresentationFormat>
  <Paragraphs>819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Calibri Light</vt:lpstr>
      <vt:lpstr>Comic Sans MS</vt:lpstr>
      <vt:lpstr>Courier New</vt:lpstr>
      <vt:lpstr>Helvetica</vt:lpstr>
      <vt:lpstr>Symbol</vt:lpstr>
      <vt:lpstr>Times New Roman</vt:lpstr>
      <vt:lpstr>Wingdings</vt:lpstr>
      <vt:lpstr>Office Theme</vt:lpstr>
      <vt:lpstr>Microsoft Visio 2000/2002 Drawing</vt:lpstr>
      <vt:lpstr>VISIO</vt:lpstr>
      <vt:lpstr>PowerPoint Presentation</vt:lpstr>
      <vt:lpstr>PowerPoint Presentation</vt:lpstr>
      <vt:lpstr>Objectives: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MICROPROCESSORS </vt:lpstr>
      <vt:lpstr>PowerPoint Presentation</vt:lpstr>
      <vt:lpstr>PowerPoint Presentation</vt:lpstr>
      <vt:lpstr>PowerPoint Presentation</vt:lpstr>
      <vt:lpstr>A Hierarchy of Languages</vt:lpstr>
      <vt:lpstr>Assembly and Machine Language</vt:lpstr>
      <vt:lpstr>Compiler and Assembler</vt:lpstr>
      <vt:lpstr>Translating Languages</vt:lpstr>
      <vt:lpstr>PowerPoint Presentation</vt:lpstr>
      <vt:lpstr>PowerPoint Presentation</vt:lpstr>
      <vt:lpstr>Assembly vs. High-Level Languages </vt:lpstr>
      <vt:lpstr>Assembler</vt:lpstr>
      <vt:lpstr>Linker and Link Libraries</vt:lpstr>
      <vt:lpstr>Debugger</vt:lpstr>
      <vt:lpstr>Editor </vt:lpstr>
      <vt:lpstr>Programmer’s View of a Computer System</vt:lpstr>
      <vt:lpstr>PowerPoint Presentation</vt:lpstr>
      <vt:lpstr>PowerPoint Presentation</vt:lpstr>
      <vt:lpstr>PowerPoint Presentation</vt:lpstr>
      <vt:lpstr>PowerPoint Presentation</vt:lpstr>
      <vt:lpstr>Binary Numbers</vt:lpstr>
      <vt:lpstr>Binary Numbers</vt:lpstr>
      <vt:lpstr>Converting Binary to Decimal</vt:lpstr>
      <vt:lpstr>Convert Unsigned Decimal to Binary</vt:lpstr>
      <vt:lpstr>Hexadecimal Integers</vt:lpstr>
      <vt:lpstr>Converting Binary to Hexadecimal</vt:lpstr>
      <vt:lpstr>Converting Hexadecimal to Decimal</vt:lpstr>
      <vt:lpstr>Converting Decimal to Hexadecimal</vt:lpstr>
      <vt:lpstr>Integer Storage Sizes</vt:lpstr>
      <vt:lpstr>Binary Addition</vt:lpstr>
      <vt:lpstr>Hexadecimal Addition</vt:lpstr>
      <vt:lpstr>Signed Integers</vt:lpstr>
      <vt:lpstr>Two's Complement Representation</vt:lpstr>
      <vt:lpstr>Forming the Two's Complement</vt:lpstr>
      <vt:lpstr>Sign Bit</vt:lpstr>
      <vt:lpstr>Sign Extension</vt:lpstr>
      <vt:lpstr>Two's Complement of a Hexadecimal</vt:lpstr>
      <vt:lpstr>Binary Subtraction</vt:lpstr>
      <vt:lpstr>Hexadecimal Subtraction</vt:lpstr>
      <vt:lpstr>Ranges of Signed Integers</vt:lpstr>
      <vt:lpstr>Carry and Overflow</vt:lpstr>
      <vt:lpstr>Carry and Overflow Examples</vt:lpstr>
      <vt:lpstr>Character Storage</vt:lpstr>
      <vt:lpstr>Printable ASCII Codes</vt:lpstr>
      <vt:lpstr>Control Characters</vt:lpstr>
      <vt:lpstr>Terminology for Data Representation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Alamu Femi</dc:creator>
  <cp:lastModifiedBy>Dr. Alamu Femi</cp:lastModifiedBy>
  <cp:revision>33</cp:revision>
  <dcterms:created xsi:type="dcterms:W3CDTF">2020-01-16T15:17:40Z</dcterms:created>
  <dcterms:modified xsi:type="dcterms:W3CDTF">2021-12-08T17:04:57Z</dcterms:modified>
</cp:coreProperties>
</file>