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8" r:id="rId3"/>
    <p:sldId id="331" r:id="rId4"/>
    <p:sldId id="332" r:id="rId5"/>
    <p:sldId id="403" r:id="rId6"/>
    <p:sldId id="334" r:id="rId7"/>
    <p:sldId id="404" r:id="rId8"/>
    <p:sldId id="336" r:id="rId9"/>
    <p:sldId id="405" r:id="rId10"/>
    <p:sldId id="338" r:id="rId11"/>
    <p:sldId id="333" r:id="rId12"/>
    <p:sldId id="339" r:id="rId13"/>
    <p:sldId id="340" r:id="rId14"/>
    <p:sldId id="341" r:id="rId15"/>
    <p:sldId id="508" r:id="rId16"/>
    <p:sldId id="491" r:id="rId17"/>
    <p:sldId id="342" r:id="rId18"/>
    <p:sldId id="490" r:id="rId19"/>
    <p:sldId id="497" r:id="rId20"/>
    <p:sldId id="360" r:id="rId21"/>
    <p:sldId id="495" r:id="rId22"/>
    <p:sldId id="472" r:id="rId23"/>
    <p:sldId id="499" r:id="rId24"/>
    <p:sldId id="484" r:id="rId25"/>
    <p:sldId id="486" r:id="rId26"/>
    <p:sldId id="509" r:id="rId27"/>
    <p:sldId id="514" r:id="rId28"/>
    <p:sldId id="534" r:id="rId29"/>
    <p:sldId id="537" r:id="rId30"/>
    <p:sldId id="539" r:id="rId31"/>
    <p:sldId id="547" r:id="rId32"/>
    <p:sldId id="568" r:id="rId33"/>
    <p:sldId id="571" r:id="rId34"/>
    <p:sldId id="572" r:id="rId35"/>
    <p:sldId id="569" r:id="rId36"/>
    <p:sldId id="567" r:id="rId37"/>
    <p:sldId id="574" r:id="rId38"/>
    <p:sldId id="575" r:id="rId39"/>
    <p:sldId id="582" r:id="rId40"/>
    <p:sldId id="513" r:id="rId41"/>
    <p:sldId id="518" r:id="rId42"/>
    <p:sldId id="515" r:id="rId43"/>
    <p:sldId id="576" r:id="rId44"/>
    <p:sldId id="510" r:id="rId45"/>
    <p:sldId id="507" r:id="rId46"/>
    <p:sldId id="503" r:id="rId47"/>
    <p:sldId id="396" r:id="rId48"/>
    <p:sldId id="397" r:id="rId49"/>
    <p:sldId id="511" r:id="rId50"/>
    <p:sldId id="400" r:id="rId51"/>
    <p:sldId id="398" r:id="rId52"/>
    <p:sldId id="506" r:id="rId53"/>
    <p:sldId id="504" r:id="rId54"/>
    <p:sldId id="505" r:id="rId55"/>
    <p:sldId id="402" r:id="rId56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EFCA-4F05-4526-8648-651918951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EDEDD-0B24-4A88-B549-DE3041D63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0440A-B107-4A96-B8AF-E67D07BF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CEC8-2C42-4525-9233-59BEA923061A}" type="datetimeFigureOut">
              <a:rPr lang="en-NG" smtClean="0"/>
              <a:t>26/11/2023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3E34F-3C33-4C8B-9323-F92274D7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CD97B-E4D4-45C2-9743-2B4182A4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E-E61B-4A34-ADEE-343132D8248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9748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E286-25E4-4A9B-ACC4-C4E310B95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CA534-4CBD-4D4D-8B47-6BC22D762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82037-895F-479B-A997-4D62224D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CEC8-2C42-4525-9233-59BEA923061A}" type="datetimeFigureOut">
              <a:rPr lang="en-NG" smtClean="0"/>
              <a:t>26/11/2023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B2D05-2BC3-4F72-B50B-946B8631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39E21-B8D2-4903-B72F-419F6869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E-E61B-4A34-ADEE-343132D8248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1827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DDF52-259D-4C09-9085-C683E4DDC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C09B2-1506-47D9-A531-6617D5AA4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E1792-4422-41AC-AAB2-9759BDDF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CEC8-2C42-4525-9233-59BEA923061A}" type="datetimeFigureOut">
              <a:rPr lang="en-NG" smtClean="0"/>
              <a:t>26/11/2023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60FD2-F219-4ABE-8415-87A01FAE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11CDA-6002-49B5-AA05-8F632DBC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E-E61B-4A34-ADEE-343132D8248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36146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FBCE-1C4D-4547-9920-0D45F527F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2CBE9426-56E0-409B-BAE4-BCF7981B7868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609600" y="1143000"/>
            <a:ext cx="10972800" cy="5143500"/>
          </a:xfrm>
        </p:spPr>
        <p:txBody>
          <a:bodyPr/>
          <a:lstStyle/>
          <a:p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8849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E9AC-3C43-4DD7-A06E-F8FD90E5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93D37-A9D2-4544-8CB6-D0EC94303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DD180-A32D-4CEA-8D58-70CAD8EA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CEC8-2C42-4525-9233-59BEA923061A}" type="datetimeFigureOut">
              <a:rPr lang="en-NG" smtClean="0"/>
              <a:t>26/11/2023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2B02E-7187-41D0-BB49-97F0EF33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ADC90-9C3D-41CA-BB57-5B1732F2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E-E61B-4A34-ADEE-343132D8248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8446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0680-C035-4591-8830-05639D6B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650EB-71B4-47F0-A9AA-50318D0A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4D4E0-E7CC-4DE8-8D90-A5F3B139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CEC8-2C42-4525-9233-59BEA923061A}" type="datetimeFigureOut">
              <a:rPr lang="en-NG" smtClean="0"/>
              <a:t>26/11/2023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3823E-3FE0-42C0-8C37-9CD16E4F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D332F-46E4-4593-AC66-342A6B52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E-E61B-4A34-ADEE-343132D8248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6253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3EC2-2AC0-4460-9E8F-5C1338F9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8BD9E-B379-4457-93BA-E392ED303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17383-0096-4366-A6AC-E26B27C66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1A1C7-07BA-437D-A40C-465FDBBC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CEC8-2C42-4525-9233-59BEA923061A}" type="datetimeFigureOut">
              <a:rPr lang="en-NG" smtClean="0"/>
              <a:t>26/11/2023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63966-EC2A-40FD-81E4-ECFB99DB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A37E0-926F-42DF-ABDD-1B39B19E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E-E61B-4A34-ADEE-343132D8248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0152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E50E-530D-4472-B3EB-E742FBF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9E061-7B4F-46D9-96E8-8621C034C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E536B-6179-4B21-9C4E-E6E1F36C5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781E0-254C-4013-A270-15769E38F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3C19E-D537-4278-A33C-2BBCEE6AA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1007EA-7817-4E08-977B-8EFDD687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CEC8-2C42-4525-9233-59BEA923061A}" type="datetimeFigureOut">
              <a:rPr lang="en-NG" smtClean="0"/>
              <a:t>26/11/2023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A3115-C97B-41A4-9793-8A464824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E5B3A-4AD4-48A6-9F93-8C34C5EE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E-E61B-4A34-ADEE-343132D8248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5583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A487-D8A6-442A-ADED-387F5CD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8C4DF-4E2F-4589-8670-4628DADE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CEC8-2C42-4525-9233-59BEA923061A}" type="datetimeFigureOut">
              <a:rPr lang="en-NG" smtClean="0"/>
              <a:t>26/11/2023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AF5E5-25AD-4414-B7DA-1B75FC7C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68359-C9EE-412F-8148-BF4C1FBF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E-E61B-4A34-ADEE-343132D8248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6068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7802D-6A19-4B37-AAB4-F693B37E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CEC8-2C42-4525-9233-59BEA923061A}" type="datetimeFigureOut">
              <a:rPr lang="en-NG" smtClean="0"/>
              <a:t>26/11/2023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A58E2-5AFA-4660-B2FF-F8D254BC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AD140-28A5-4A6C-AD8E-3EA96FA8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E-E61B-4A34-ADEE-343132D8248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715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E0C1F-FF55-4816-B823-DE8E036A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9454-4A81-4FBD-B97C-BE3740BD3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84128-3160-48CF-8C76-3B587138D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AC506-F319-4254-A83A-DF2E6B9E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CEC8-2C42-4525-9233-59BEA923061A}" type="datetimeFigureOut">
              <a:rPr lang="en-NG" smtClean="0"/>
              <a:t>26/11/2023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86049-CAA6-4AF5-81BE-28CBC7FA3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2ECD2-7307-4378-AD20-7B669218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E-E61B-4A34-ADEE-343132D8248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9345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6546-1594-45AA-9C10-9AC17DD5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20E27-28C1-41D7-98D7-0FF592933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F913F-7135-450E-82DA-05BC8F8D6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23CE1-2B59-4FB5-901E-45CD4EF5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CEC8-2C42-4525-9233-59BEA923061A}" type="datetimeFigureOut">
              <a:rPr lang="en-NG" smtClean="0"/>
              <a:t>26/11/2023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D8DF7-C44F-42E4-883B-A0D60CF9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D3368-AD7F-4D02-AB2C-E3B6160D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E-E61B-4A34-ADEE-343132D8248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5488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813632-218A-4A01-806F-F79EFA52D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51D53-E12C-4577-9696-4774472BE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D6F97-F032-43E6-9795-CAB37057D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9CEC8-2C42-4525-9233-59BEA923061A}" type="datetimeFigureOut">
              <a:rPr lang="en-NG" smtClean="0"/>
              <a:t>26/11/2023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45F36-3399-49A8-85FB-C68E623E5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9087C-FCF1-4E18-8BAC-07FBC7C7E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BD02E-E61B-4A34-ADEE-343132D8248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0723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F25276F-94B1-457F-97E7-1F6A9D6A052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46922" y="1122363"/>
            <a:ext cx="10257182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NG" sz="4400" b="1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</a:t>
            </a:r>
            <a:r>
              <a:rPr lang="en-US" altLang="en-NG" sz="4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BASIC INSTRUCTIONS</a:t>
            </a:r>
            <a:br>
              <a:rPr lang="en-US" altLang="en-NG" sz="4400" b="1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NG" sz="4400" b="1" dirty="0">
                <a:solidFill>
                  <a:srgbClr val="FF0000"/>
                </a:solidFill>
                <a:latin typeface="Comic Sans MS" panose="030F0702030302020204" pitchFamily="66" charset="0"/>
              </a:rPr>
              <a:t/>
            </a:r>
            <a:br>
              <a:rPr lang="en-US" altLang="en-NG" sz="4400" b="1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NG" sz="4400" b="1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</a:t>
            </a:r>
            <a:r>
              <a:rPr lang="en-US" altLang="en-NG" sz="4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ADDRESSING MODES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3A6E8-58F8-4DE6-8106-E4E6656E1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1" name="Rectangle 5">
            <a:extLst>
              <a:ext uri="{FF2B5EF4-FFF2-40B4-BE49-F238E27FC236}">
                <a16:creationId xmlns:a16="http://schemas.microsoft.com/office/drawing/2014/main" id="{7BA77F7C-BAAC-47CF-990D-8D8546CCB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143001"/>
            <a:ext cx="8229600" cy="211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7663" indent="-347663" algn="l"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8513" indent="-336550" algn="l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588" indent="-231775" algn="l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81138" indent="-222250" algn="l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33363" algn="l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NG" dirty="0">
                <a:latin typeface="Comic Sans MS" panose="030F0702030302020204" pitchFamily="66" charset="0"/>
              </a:rPr>
              <a:t>XCHG exchanges the values of two operands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NG" dirty="0"/>
              <a:t>	</a:t>
            </a:r>
            <a:r>
              <a:rPr lang="en-US" altLang="en-N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xchg</a:t>
            </a:r>
            <a:r>
              <a:rPr lang="en-US" altLang="en-NG" b="1" dirty="0">
                <a:latin typeface="Courier New" panose="02070309020205020404" pitchFamily="49" charset="0"/>
                <a:cs typeface="Courier New" panose="02070309020205020404" pitchFamily="49" charset="0"/>
              </a:rPr>
              <a:t> reg, reg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NG" dirty="0"/>
              <a:t>	</a:t>
            </a:r>
            <a:r>
              <a:rPr lang="en-US" altLang="en-N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xchg</a:t>
            </a:r>
            <a:r>
              <a:rPr lang="en-US" altLang="en-NG" b="1" dirty="0">
                <a:latin typeface="Courier New" panose="02070309020205020404" pitchFamily="49" charset="0"/>
                <a:cs typeface="Courier New" panose="02070309020205020404" pitchFamily="49" charset="0"/>
              </a:rPr>
              <a:t> reg, mem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NG" dirty="0"/>
              <a:t>	</a:t>
            </a:r>
            <a:r>
              <a:rPr lang="en-US" altLang="en-N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xchg</a:t>
            </a:r>
            <a:r>
              <a:rPr lang="en-US" altLang="en-NG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mem, reg</a:t>
            </a:r>
            <a:endParaRPr lang="en-US" altLang="en-NG" dirty="0"/>
          </a:p>
        </p:txBody>
      </p:sp>
      <p:sp>
        <p:nvSpPr>
          <p:cNvPr id="669698" name="Rectangle 2">
            <a:extLst>
              <a:ext uri="{FF2B5EF4-FFF2-40B4-BE49-F238E27FC236}">
                <a16:creationId xmlns:a16="http://schemas.microsoft.com/office/drawing/2014/main" id="{90055583-FE65-49B3-A47F-619A900E5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XCHG Instruction</a:t>
            </a:r>
          </a:p>
        </p:txBody>
      </p:sp>
      <p:sp>
        <p:nvSpPr>
          <p:cNvPr id="669699" name="Text Box 3">
            <a:extLst>
              <a:ext uri="{FF2B5EF4-FFF2-40B4-BE49-F238E27FC236}">
                <a16:creationId xmlns:a16="http://schemas.microsoft.com/office/drawing/2014/main" id="{4037EA8B-3AB6-4628-BFF3-C4DE7B1A1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1" y="2968625"/>
            <a:ext cx="6365875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0"/>
          <a:lstStyle>
            <a:lvl1pPr algn="l">
              <a:tabLst>
                <a:tab pos="457200" algn="l"/>
                <a:tab pos="2333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tabLst>
                <a:tab pos="457200" algn="l"/>
                <a:tab pos="2333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tabLst>
                <a:tab pos="457200" algn="l"/>
                <a:tab pos="2333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tabLst>
                <a:tab pos="457200" algn="l"/>
                <a:tab pos="2333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tabLst>
                <a:tab pos="457200" algn="l"/>
                <a:tab pos="2333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333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333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333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333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.DATA</a:t>
            </a:r>
          </a:p>
          <a:p>
            <a:pPr>
              <a:spcBef>
                <a:spcPct val="2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var1 DWORD 10000000h</a:t>
            </a:r>
          </a:p>
          <a:p>
            <a:pPr>
              <a:spcBef>
                <a:spcPct val="2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var2 DWORD 20000000h</a:t>
            </a:r>
          </a:p>
          <a:p>
            <a:pPr>
              <a:spcBef>
                <a:spcPct val="2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.CODE</a:t>
            </a:r>
          </a:p>
          <a:p>
            <a:pPr>
              <a:spcBef>
                <a:spcPct val="2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xchg ah,  al	; exchange 8-bit  regs</a:t>
            </a:r>
          </a:p>
          <a:p>
            <a:pPr>
              <a:spcBef>
                <a:spcPct val="2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xchg ax,  bx	; exchange 16-bit regs</a:t>
            </a:r>
          </a:p>
          <a:p>
            <a:pPr>
              <a:spcBef>
                <a:spcPct val="2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xchg eax, ebx	; exchange 32-bit regs</a:t>
            </a:r>
          </a:p>
          <a:p>
            <a:pPr>
              <a:spcBef>
                <a:spcPct val="2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xchg var1,ebx	; exchange mem, reg</a:t>
            </a:r>
          </a:p>
          <a:p>
            <a:pPr>
              <a:spcBef>
                <a:spcPct val="20000"/>
              </a:spcBef>
            </a:pPr>
            <a:r>
              <a:rPr lang="en-US" altLang="en-NG" b="1">
                <a:solidFill>
                  <a:schemeClr val="tx2"/>
                </a:solidFill>
                <a:latin typeface="Courier New" panose="02070309020205020404" pitchFamily="49" charset="0"/>
              </a:rPr>
              <a:t>xchg var1,var2	; error: two memory operands</a:t>
            </a:r>
          </a:p>
        </p:txBody>
      </p:sp>
      <p:sp>
        <p:nvSpPr>
          <p:cNvPr id="669700" name="Text Box 4">
            <a:extLst>
              <a:ext uri="{FF2B5EF4-FFF2-40B4-BE49-F238E27FC236}">
                <a16:creationId xmlns:a16="http://schemas.microsoft.com/office/drawing/2014/main" id="{BB5A254D-8A16-4241-873B-E363E4F9B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9551" y="1758950"/>
            <a:ext cx="4873625" cy="1843088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0000" bIns="0"/>
          <a:lstStyle>
            <a:lvl1pPr marL="180975" indent="-180975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30000"/>
              </a:spcBef>
            </a:pPr>
            <a:r>
              <a:rPr lang="en-US" altLang="en-NG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Rules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NG" dirty="0">
                <a:latin typeface="Comic Sans MS" panose="030F0702030302020204" pitchFamily="66" charset="0"/>
              </a:rPr>
              <a:t>Operands must be of the same size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NG" dirty="0">
                <a:latin typeface="Comic Sans MS" panose="030F0702030302020204" pitchFamily="66" charset="0"/>
              </a:rPr>
              <a:t>At least one operand must be a register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NG" dirty="0">
                <a:latin typeface="Comic Sans MS" panose="030F0702030302020204" pitchFamily="66" charset="0"/>
              </a:rPr>
              <a:t>No immediate operands are permitted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>
            <a:extLst>
              <a:ext uri="{FF2B5EF4-FFF2-40B4-BE49-F238E27FC236}">
                <a16:creationId xmlns:a16="http://schemas.microsoft.com/office/drawing/2014/main" id="{97D3C435-D3E6-4CAF-9D3B-485044DC77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17562"/>
          </a:xfrm>
        </p:spPr>
        <p:txBody>
          <a:bodyPr/>
          <a:lstStyle/>
          <a:p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Direct Memory Operands</a:t>
            </a:r>
          </a:p>
        </p:txBody>
      </p:sp>
      <p:sp>
        <p:nvSpPr>
          <p:cNvPr id="664579" name="Rectangle 3">
            <a:extLst>
              <a:ext uri="{FF2B5EF4-FFF2-40B4-BE49-F238E27FC236}">
                <a16:creationId xmlns:a16="http://schemas.microsoft.com/office/drawing/2014/main" id="{5725E0FA-E6CE-4E09-9C30-FAA04A2F0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06599" y="1123951"/>
            <a:ext cx="8681995" cy="2170113"/>
          </a:xfrm>
          <a:noFill/>
        </p:spPr>
        <p:txBody>
          <a:bodyPr vert="horz" lIns="0" tIns="45720" rIns="0" bIns="45720" rtlCol="0">
            <a:normAutofit fontScale="92500" lnSpcReduction="10000"/>
          </a:bodyPr>
          <a:lstStyle/>
          <a:p>
            <a:r>
              <a:rPr lang="en-US" altLang="en-NG" dirty="0">
                <a:latin typeface="Comic Sans MS" panose="030F0702030302020204" pitchFamily="66" charset="0"/>
              </a:rPr>
              <a:t>Variable names are references to locations in memory</a:t>
            </a:r>
          </a:p>
          <a:p>
            <a:r>
              <a:rPr lang="en-US" altLang="en-NG" dirty="0">
                <a:latin typeface="Comic Sans MS" panose="030F0702030302020204" pitchFamily="66" charset="0"/>
              </a:rPr>
              <a:t>Direct Memory Operand: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NG" dirty="0">
                <a:latin typeface="Comic Sans MS" panose="030F0702030302020204" pitchFamily="66" charset="0"/>
              </a:rPr>
              <a:t>	Named reference to a memory location</a:t>
            </a:r>
          </a:p>
          <a:p>
            <a:r>
              <a:rPr lang="en-US" altLang="en-NG" dirty="0">
                <a:latin typeface="Comic Sans MS" panose="030F0702030302020204" pitchFamily="66" charset="0"/>
              </a:rPr>
              <a:t>Assembler computes address (offset) of named variable</a:t>
            </a:r>
          </a:p>
        </p:txBody>
      </p:sp>
      <p:sp>
        <p:nvSpPr>
          <p:cNvPr id="664580" name="Text Box 4">
            <a:extLst>
              <a:ext uri="{FF2B5EF4-FFF2-40B4-BE49-F238E27FC236}">
                <a16:creationId xmlns:a16="http://schemas.microsoft.com/office/drawing/2014/main" id="{14A7280D-76F1-425E-84BF-CA1A5FC63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6" y="3311525"/>
            <a:ext cx="7058025" cy="2190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 algn="l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.DATA</a:t>
            </a:r>
          </a:p>
          <a:p>
            <a:pPr>
              <a:spcBef>
                <a:spcPct val="3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var1 BYTE 10h</a:t>
            </a:r>
          </a:p>
          <a:p>
            <a:pPr>
              <a:spcBef>
                <a:spcPct val="3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.CODE</a:t>
            </a:r>
          </a:p>
          <a:p>
            <a:pPr>
              <a:spcBef>
                <a:spcPct val="3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mov al, var1	; AL = var1 = 10h</a:t>
            </a:r>
          </a:p>
          <a:p>
            <a:pPr>
              <a:spcBef>
                <a:spcPct val="3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mov al,[var1]	; AL = var1 = 10h</a:t>
            </a:r>
          </a:p>
        </p:txBody>
      </p:sp>
      <p:sp>
        <p:nvSpPr>
          <p:cNvPr id="664581" name="Line 5">
            <a:extLst>
              <a:ext uri="{FF2B5EF4-FFF2-40B4-BE49-F238E27FC236}">
                <a16:creationId xmlns:a16="http://schemas.microsoft.com/office/drawing/2014/main" id="{C02E1E7F-E11D-429A-B888-98FD8E07E4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79875" y="5330825"/>
            <a:ext cx="0" cy="3444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NG"/>
          </a:p>
        </p:txBody>
      </p:sp>
      <p:sp>
        <p:nvSpPr>
          <p:cNvPr id="664583" name="Line 7">
            <a:extLst>
              <a:ext uri="{FF2B5EF4-FFF2-40B4-BE49-F238E27FC236}">
                <a16:creationId xmlns:a16="http://schemas.microsoft.com/office/drawing/2014/main" id="{E289E5AA-FDE7-448D-B539-7A99585B5F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25951" y="4465639"/>
            <a:ext cx="403225" cy="23018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NG"/>
          </a:p>
        </p:txBody>
      </p:sp>
      <p:sp>
        <p:nvSpPr>
          <p:cNvPr id="664584" name="Text Box 8">
            <a:extLst>
              <a:ext uri="{FF2B5EF4-FFF2-40B4-BE49-F238E27FC236}">
                <a16:creationId xmlns:a16="http://schemas.microsoft.com/office/drawing/2014/main" id="{ACE93AC6-119C-4880-A5AA-3DB98E8B9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176" y="3965576"/>
            <a:ext cx="2995613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>
              <a:spcBef>
                <a:spcPct val="50000"/>
              </a:spcBef>
            </a:pPr>
            <a:r>
              <a:rPr lang="en-US" altLang="en-NG" b="1">
                <a:solidFill>
                  <a:srgbClr val="FF0000"/>
                </a:solidFill>
              </a:rPr>
              <a:t>Direct Memory Operand</a:t>
            </a:r>
          </a:p>
        </p:txBody>
      </p:sp>
      <p:sp>
        <p:nvSpPr>
          <p:cNvPr id="664585" name="Text Box 9">
            <a:extLst>
              <a:ext uri="{FF2B5EF4-FFF2-40B4-BE49-F238E27FC236}">
                <a16:creationId xmlns:a16="http://schemas.microsoft.com/office/drawing/2014/main" id="{8CD1E9DC-A5A4-47F6-8A88-4C71501D0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238" y="5675313"/>
            <a:ext cx="2087562" cy="5000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>
              <a:spcBef>
                <a:spcPct val="50000"/>
              </a:spcBef>
            </a:pPr>
            <a:r>
              <a:rPr lang="en-US" altLang="en-NG" b="1">
                <a:solidFill>
                  <a:srgbClr val="FF0000"/>
                </a:solidFill>
              </a:rPr>
              <a:t>Alternate Format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>
            <a:extLst>
              <a:ext uri="{FF2B5EF4-FFF2-40B4-BE49-F238E27FC236}">
                <a16:creationId xmlns:a16="http://schemas.microsoft.com/office/drawing/2014/main" id="{EAA7B01F-BB0A-4D4B-B985-5552DF091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77876"/>
          </a:xfrm>
        </p:spPr>
        <p:txBody>
          <a:bodyPr/>
          <a:lstStyle/>
          <a:p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Direct-Offset Operands</a:t>
            </a:r>
          </a:p>
        </p:txBody>
      </p:sp>
      <p:sp>
        <p:nvSpPr>
          <p:cNvPr id="670723" name="Text Box 3">
            <a:extLst>
              <a:ext uri="{FF2B5EF4-FFF2-40B4-BE49-F238E27FC236}">
                <a16:creationId xmlns:a16="http://schemas.microsoft.com/office/drawing/2014/main" id="{51A57DDB-910A-4313-A2AF-0A92D755F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9013" y="3151188"/>
            <a:ext cx="7696200" cy="2063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 algn="l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.DATA</a:t>
            </a:r>
          </a:p>
          <a:p>
            <a:pPr>
              <a:spcBef>
                <a:spcPct val="10000"/>
              </a:spcBef>
            </a:pPr>
            <a:r>
              <a:rPr lang="en-US" altLang="en-NG" b="1" dirty="0" err="1">
                <a:latin typeface="Courier New" panose="02070309020205020404" pitchFamily="49" charset="0"/>
              </a:rPr>
              <a:t>arrayB</a:t>
            </a:r>
            <a:r>
              <a:rPr lang="en-US" altLang="en-NG" b="1" dirty="0">
                <a:latin typeface="Courier New" panose="02070309020205020404" pitchFamily="49" charset="0"/>
              </a:rPr>
              <a:t> BYTE 10h,20h,30h,40h</a:t>
            </a:r>
          </a:p>
          <a:p>
            <a:pPr>
              <a:spcBef>
                <a:spcPct val="1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.CODE</a:t>
            </a:r>
          </a:p>
          <a:p>
            <a:pPr>
              <a:spcBef>
                <a:spcPct val="1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mov al, arrayB+1		; AL = 20h</a:t>
            </a:r>
          </a:p>
          <a:p>
            <a:pPr>
              <a:spcBef>
                <a:spcPct val="1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mov al,[arrayB+1]		; alternative notation</a:t>
            </a:r>
          </a:p>
          <a:p>
            <a:pPr>
              <a:spcBef>
                <a:spcPct val="1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mov al, </a:t>
            </a:r>
            <a:r>
              <a:rPr lang="en-US" altLang="en-NG" b="1" dirty="0" err="1">
                <a:latin typeface="Courier New" panose="02070309020205020404" pitchFamily="49" charset="0"/>
              </a:rPr>
              <a:t>arrayB</a:t>
            </a:r>
            <a:r>
              <a:rPr lang="en-US" altLang="en-NG" b="1" dirty="0">
                <a:latin typeface="Courier New" panose="02070309020205020404" pitchFamily="49" charset="0"/>
              </a:rPr>
              <a:t>[1]		; yet another notation</a:t>
            </a:r>
          </a:p>
        </p:txBody>
      </p:sp>
      <p:sp>
        <p:nvSpPr>
          <p:cNvPr id="670725" name="Text Box 5">
            <a:extLst>
              <a:ext uri="{FF2B5EF4-FFF2-40B4-BE49-F238E27FC236}">
                <a16:creationId xmlns:a16="http://schemas.microsoft.com/office/drawing/2014/main" id="{7E681095-FEB5-44A1-AD87-3EB74CEC6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6863" y="5613486"/>
            <a:ext cx="5562600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Q: Why doesn't </a:t>
            </a:r>
            <a:r>
              <a:rPr lang="en-US" altLang="en-NG" b="1" dirty="0">
                <a:solidFill>
                  <a:schemeClr val="tx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arrayB+1</a:t>
            </a:r>
            <a:r>
              <a:rPr lang="en-US" altLang="en-NG" dirty="0">
                <a:latin typeface="Comic Sans MS" panose="030F0702030302020204" pitchFamily="66" charset="0"/>
              </a:rPr>
              <a:t> produce </a:t>
            </a:r>
            <a:r>
              <a:rPr lang="en-US" altLang="en-NG" b="1" dirty="0">
                <a:latin typeface="Comic Sans MS" panose="030F0702030302020204" pitchFamily="66" charset="0"/>
                <a:cs typeface="Courier New" panose="02070309020205020404" pitchFamily="49" charset="0"/>
              </a:rPr>
              <a:t>11h</a:t>
            </a:r>
            <a:r>
              <a:rPr lang="en-US" altLang="en-NG" dirty="0"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670726" name="Rectangle 6">
            <a:extLst>
              <a:ext uri="{FF2B5EF4-FFF2-40B4-BE49-F238E27FC236}">
                <a16:creationId xmlns:a16="http://schemas.microsoft.com/office/drawing/2014/main" id="{55168630-B45F-4916-9F22-7AAF17A89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599" y="1143001"/>
            <a:ext cx="8620211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7663" indent="-347663" algn="l"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8513" indent="-336550" algn="l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588" indent="-231775" algn="l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81138" indent="-222250" algn="l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33363" algn="l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NG" dirty="0">
                <a:latin typeface="Comic Sans MS" panose="030F0702030302020204" pitchFamily="66" charset="0"/>
              </a:rPr>
              <a:t>Direct-Offset Operand: Constant offset is added to a named memory location to produce an </a:t>
            </a:r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effective address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Assembler computes the </a:t>
            </a:r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effective address</a:t>
            </a:r>
          </a:p>
          <a:p>
            <a:r>
              <a:rPr lang="en-US" altLang="en-NG" dirty="0">
                <a:latin typeface="Comic Sans MS" panose="030F0702030302020204" pitchFamily="66" charset="0"/>
              </a:rPr>
              <a:t>Lets you access memory locations that have </a:t>
            </a:r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no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7" name="Text Box 3">
            <a:extLst>
              <a:ext uri="{FF2B5EF4-FFF2-40B4-BE49-F238E27FC236}">
                <a16:creationId xmlns:a16="http://schemas.microsoft.com/office/drawing/2014/main" id="{57D3B921-866B-4500-B52E-6F485138A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1123951"/>
            <a:ext cx="8178800" cy="3802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 algn="l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.DATA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arrayW  WORD  1020h, 3040h, 5060h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arrayD  DWORD 1, 2, 3, 4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.CODE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mov ax,  arrayW+2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mov ax,  arrayW[4]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mov eax,[arrayD+4]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mov eax,[arrayD-3]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mov ax, [arrayW+9]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mov ax, [arrayD+3]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mov ax, [arrayW-2]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mov eax,[arrayD+16]</a:t>
            </a:r>
          </a:p>
        </p:txBody>
      </p:sp>
      <p:grpSp>
        <p:nvGrpSpPr>
          <p:cNvPr id="671913" name="Group 169">
            <a:extLst>
              <a:ext uri="{FF2B5EF4-FFF2-40B4-BE49-F238E27FC236}">
                <a16:creationId xmlns:a16="http://schemas.microsoft.com/office/drawing/2014/main" id="{9EBEE2F0-13FA-44EB-AA39-ABF628EFD5E4}"/>
              </a:ext>
            </a:extLst>
          </p:cNvPr>
          <p:cNvGrpSpPr>
            <a:grpSpLocks/>
          </p:cNvGrpSpPr>
          <p:nvPr/>
        </p:nvGrpSpPr>
        <p:grpSpPr bwMode="auto">
          <a:xfrm>
            <a:off x="2351089" y="5041900"/>
            <a:ext cx="7604125" cy="285750"/>
            <a:chOff x="521" y="3758"/>
            <a:chExt cx="4790" cy="180"/>
          </a:xfrm>
        </p:grpSpPr>
        <p:sp>
          <p:nvSpPr>
            <p:cNvPr id="671896" name="Text Box 152">
              <a:extLst>
                <a:ext uri="{FF2B5EF4-FFF2-40B4-BE49-F238E27FC236}">
                  <a16:creationId xmlns:a16="http://schemas.microsoft.com/office/drawing/2014/main" id="{0B505546-D8CE-4BE9-AC71-F83FC4520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3758"/>
              <a:ext cx="436" cy="1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en-NG"/>
                <a:t>1020</a:t>
              </a:r>
            </a:p>
          </p:txBody>
        </p:sp>
        <p:sp>
          <p:nvSpPr>
            <p:cNvPr id="671897" name="Text Box 153">
              <a:extLst>
                <a:ext uri="{FF2B5EF4-FFF2-40B4-BE49-F238E27FC236}">
                  <a16:creationId xmlns:a16="http://schemas.microsoft.com/office/drawing/2014/main" id="{D62F94E8-86FA-4BF5-8B04-E6C0DCDF0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" y="3758"/>
              <a:ext cx="436" cy="1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en-NG"/>
                <a:t>3040</a:t>
              </a:r>
            </a:p>
          </p:txBody>
        </p:sp>
        <p:sp>
          <p:nvSpPr>
            <p:cNvPr id="671898" name="Text Box 154">
              <a:extLst>
                <a:ext uri="{FF2B5EF4-FFF2-40B4-BE49-F238E27FC236}">
                  <a16:creationId xmlns:a16="http://schemas.microsoft.com/office/drawing/2014/main" id="{8E42955E-3609-41E0-AFCF-F3F2941C2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758"/>
              <a:ext cx="436" cy="1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en-NG"/>
                <a:t>5060</a:t>
              </a:r>
            </a:p>
          </p:txBody>
        </p:sp>
        <p:sp>
          <p:nvSpPr>
            <p:cNvPr id="671899" name="Text Box 155">
              <a:extLst>
                <a:ext uri="{FF2B5EF4-FFF2-40B4-BE49-F238E27FC236}">
                  <a16:creationId xmlns:a16="http://schemas.microsoft.com/office/drawing/2014/main" id="{C9E27EA6-8BB8-4A99-B1B7-090752249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" y="3758"/>
              <a:ext cx="870" cy="1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en-NG"/>
                <a:t>1</a:t>
              </a:r>
            </a:p>
          </p:txBody>
        </p:sp>
        <p:sp>
          <p:nvSpPr>
            <p:cNvPr id="671900" name="Text Box 156">
              <a:extLst>
                <a:ext uri="{FF2B5EF4-FFF2-40B4-BE49-F238E27FC236}">
                  <a16:creationId xmlns:a16="http://schemas.microsoft.com/office/drawing/2014/main" id="{E2327438-E182-4EE9-B46E-531EADE14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3758"/>
              <a:ext cx="870" cy="1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en-NG"/>
                <a:t>2</a:t>
              </a:r>
            </a:p>
          </p:txBody>
        </p:sp>
        <p:sp>
          <p:nvSpPr>
            <p:cNvPr id="671901" name="Text Box 157">
              <a:extLst>
                <a:ext uri="{FF2B5EF4-FFF2-40B4-BE49-F238E27FC236}">
                  <a16:creationId xmlns:a16="http://schemas.microsoft.com/office/drawing/2014/main" id="{DF14D610-8F13-4B07-B1FE-E7A12FF6A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0" y="3758"/>
              <a:ext cx="870" cy="1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en-NG"/>
                <a:t>3</a:t>
              </a:r>
            </a:p>
          </p:txBody>
        </p:sp>
        <p:sp>
          <p:nvSpPr>
            <p:cNvPr id="671902" name="Text Box 158">
              <a:extLst>
                <a:ext uri="{FF2B5EF4-FFF2-40B4-BE49-F238E27FC236}">
                  <a16:creationId xmlns:a16="http://schemas.microsoft.com/office/drawing/2014/main" id="{C549C502-B422-41BF-9BEC-BCEFA9771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1" y="3758"/>
              <a:ext cx="870" cy="1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en-NG"/>
                <a:t>4</a:t>
              </a:r>
            </a:p>
          </p:txBody>
        </p:sp>
      </p:grpSp>
      <p:sp>
        <p:nvSpPr>
          <p:cNvPr id="671912" name="Text Box 168">
            <a:extLst>
              <a:ext uri="{FF2B5EF4-FFF2-40B4-BE49-F238E27FC236}">
                <a16:creationId xmlns:a16="http://schemas.microsoft.com/office/drawing/2014/main" id="{6959174A-21D3-4E1D-8498-3D5FADB36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2214" y="2333625"/>
            <a:ext cx="5126037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 algn="l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; AX  = 3040h</a:t>
            </a:r>
          </a:p>
          <a:p>
            <a:pPr>
              <a:spcBef>
                <a:spcPct val="1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; AX  = 5060h</a:t>
            </a:r>
          </a:p>
          <a:p>
            <a:pPr>
              <a:spcBef>
                <a:spcPct val="1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; EAX = 00000002h</a:t>
            </a:r>
          </a:p>
          <a:p>
            <a:pPr>
              <a:spcBef>
                <a:spcPct val="1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; EAX = 01506030h</a:t>
            </a:r>
          </a:p>
          <a:p>
            <a:pPr>
              <a:spcBef>
                <a:spcPct val="1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; AX  = 0200h</a:t>
            </a:r>
          </a:p>
          <a:p>
            <a:pPr>
              <a:spcBef>
                <a:spcPct val="1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; Error: Operands are not same size</a:t>
            </a:r>
          </a:p>
          <a:p>
            <a:pPr>
              <a:spcBef>
                <a:spcPct val="1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; AX  = ? Out-of-range address</a:t>
            </a:r>
          </a:p>
          <a:p>
            <a:pPr>
              <a:spcBef>
                <a:spcPct val="1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; EAX = ? MASM does not detect error</a:t>
            </a:r>
          </a:p>
        </p:txBody>
      </p:sp>
      <p:sp>
        <p:nvSpPr>
          <p:cNvPr id="671746" name="Rectangle 2">
            <a:extLst>
              <a:ext uri="{FF2B5EF4-FFF2-40B4-BE49-F238E27FC236}">
                <a16:creationId xmlns:a16="http://schemas.microsoft.com/office/drawing/2014/main" id="{D8880802-85E7-4282-966E-ED2D860429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50889"/>
          </a:xfrm>
        </p:spPr>
        <p:txBody>
          <a:bodyPr/>
          <a:lstStyle/>
          <a:p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Direct-Offset Operands - Examples</a:t>
            </a:r>
            <a:endParaRPr lang="en-US" altLang="en-NG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671920" name="Group 176">
            <a:extLst>
              <a:ext uri="{FF2B5EF4-FFF2-40B4-BE49-F238E27FC236}">
                <a16:creationId xmlns:a16="http://schemas.microsoft.com/office/drawing/2014/main" id="{572A9039-96EA-49C8-9844-C5D51CCEB9B4}"/>
              </a:ext>
            </a:extLst>
          </p:cNvPr>
          <p:cNvGrpSpPr>
            <a:grpSpLocks/>
          </p:cNvGrpSpPr>
          <p:nvPr/>
        </p:nvGrpSpPr>
        <p:grpSpPr bwMode="auto">
          <a:xfrm>
            <a:off x="2351089" y="5327651"/>
            <a:ext cx="7604125" cy="404813"/>
            <a:chOff x="521" y="3356"/>
            <a:chExt cx="4790" cy="255"/>
          </a:xfrm>
        </p:grpSpPr>
        <p:grpSp>
          <p:nvGrpSpPr>
            <p:cNvPr id="671914" name="Group 170">
              <a:extLst>
                <a:ext uri="{FF2B5EF4-FFF2-40B4-BE49-F238E27FC236}">
                  <a16:creationId xmlns:a16="http://schemas.microsoft.com/office/drawing/2014/main" id="{AF7ABF5B-57F3-48B2-B35A-86383CD0A6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3356"/>
              <a:ext cx="4789" cy="73"/>
              <a:chOff x="521" y="3684"/>
              <a:chExt cx="4789" cy="73"/>
            </a:xfrm>
          </p:grpSpPr>
          <p:sp>
            <p:nvSpPr>
              <p:cNvPr id="671889" name="AutoShape 145">
                <a:extLst>
                  <a:ext uri="{FF2B5EF4-FFF2-40B4-BE49-F238E27FC236}">
                    <a16:creationId xmlns:a16="http://schemas.microsoft.com/office/drawing/2014/main" id="{19A71E6C-5E2D-42AD-8034-D2AB9114CFC9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702" y="3503"/>
                <a:ext cx="73" cy="436"/>
              </a:xfrm>
              <a:prstGeom prst="leftBrace">
                <a:avLst>
                  <a:gd name="adj1" fmla="val 49772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G"/>
              </a:p>
            </p:txBody>
          </p:sp>
          <p:sp>
            <p:nvSpPr>
              <p:cNvPr id="671890" name="AutoShape 146">
                <a:extLst>
                  <a:ext uri="{FF2B5EF4-FFF2-40B4-BE49-F238E27FC236}">
                    <a16:creationId xmlns:a16="http://schemas.microsoft.com/office/drawing/2014/main" id="{4C79461A-0289-4F86-9FF5-8C9965D80C97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1138" y="3503"/>
                <a:ext cx="73" cy="436"/>
              </a:xfrm>
              <a:prstGeom prst="leftBrace">
                <a:avLst>
                  <a:gd name="adj1" fmla="val 49772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G"/>
              </a:p>
            </p:txBody>
          </p:sp>
          <p:sp>
            <p:nvSpPr>
              <p:cNvPr id="671891" name="AutoShape 147">
                <a:extLst>
                  <a:ext uri="{FF2B5EF4-FFF2-40B4-BE49-F238E27FC236}">
                    <a16:creationId xmlns:a16="http://schemas.microsoft.com/office/drawing/2014/main" id="{0E4534A9-428D-4706-930E-B46851110B0F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1574" y="3503"/>
                <a:ext cx="73" cy="436"/>
              </a:xfrm>
              <a:prstGeom prst="leftBrace">
                <a:avLst>
                  <a:gd name="adj1" fmla="val 49772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G"/>
              </a:p>
            </p:txBody>
          </p:sp>
          <p:sp>
            <p:nvSpPr>
              <p:cNvPr id="671892" name="AutoShape 148">
                <a:extLst>
                  <a:ext uri="{FF2B5EF4-FFF2-40B4-BE49-F238E27FC236}">
                    <a16:creationId xmlns:a16="http://schemas.microsoft.com/office/drawing/2014/main" id="{252DF537-505F-4BB2-AD45-077F638BD1F9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2226" y="3286"/>
                <a:ext cx="73" cy="870"/>
              </a:xfrm>
              <a:prstGeom prst="leftBrace">
                <a:avLst>
                  <a:gd name="adj1" fmla="val 58872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G"/>
              </a:p>
            </p:txBody>
          </p:sp>
          <p:sp>
            <p:nvSpPr>
              <p:cNvPr id="671893" name="AutoShape 149">
                <a:extLst>
                  <a:ext uri="{FF2B5EF4-FFF2-40B4-BE49-F238E27FC236}">
                    <a16:creationId xmlns:a16="http://schemas.microsoft.com/office/drawing/2014/main" id="{793B47CE-EFFE-4D83-8998-8532793EF222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3096" y="3286"/>
                <a:ext cx="73" cy="870"/>
              </a:xfrm>
              <a:prstGeom prst="leftBrace">
                <a:avLst>
                  <a:gd name="adj1" fmla="val 58872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G"/>
              </a:p>
            </p:txBody>
          </p:sp>
          <p:sp>
            <p:nvSpPr>
              <p:cNvPr id="671894" name="AutoShape 150">
                <a:extLst>
                  <a:ext uri="{FF2B5EF4-FFF2-40B4-BE49-F238E27FC236}">
                    <a16:creationId xmlns:a16="http://schemas.microsoft.com/office/drawing/2014/main" id="{12EF4EAA-6981-4ECD-8D6B-9A0898C6EF80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3968" y="3286"/>
                <a:ext cx="73" cy="870"/>
              </a:xfrm>
              <a:prstGeom prst="leftBrace">
                <a:avLst>
                  <a:gd name="adj1" fmla="val 58872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G"/>
              </a:p>
            </p:txBody>
          </p:sp>
          <p:sp>
            <p:nvSpPr>
              <p:cNvPr id="671895" name="AutoShape 151">
                <a:extLst>
                  <a:ext uri="{FF2B5EF4-FFF2-40B4-BE49-F238E27FC236}">
                    <a16:creationId xmlns:a16="http://schemas.microsoft.com/office/drawing/2014/main" id="{B2CDCEDA-46DC-4241-9DF7-58642AC99526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4838" y="3286"/>
                <a:ext cx="73" cy="870"/>
              </a:xfrm>
              <a:prstGeom prst="leftBrace">
                <a:avLst>
                  <a:gd name="adj1" fmla="val 58872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NG"/>
              </a:p>
            </p:txBody>
          </p:sp>
        </p:grpSp>
        <p:grpSp>
          <p:nvGrpSpPr>
            <p:cNvPr id="671917" name="Group 173">
              <a:extLst>
                <a:ext uri="{FF2B5EF4-FFF2-40B4-BE49-F238E27FC236}">
                  <a16:creationId xmlns:a16="http://schemas.microsoft.com/office/drawing/2014/main" id="{90F1DFAF-4CEA-4248-ADA2-A2C44217C5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3430"/>
              <a:ext cx="4790" cy="181"/>
              <a:chOff x="521" y="3430"/>
              <a:chExt cx="4790" cy="181"/>
            </a:xfrm>
          </p:grpSpPr>
          <p:sp>
            <p:nvSpPr>
              <p:cNvPr id="671751" name="Text Box 7">
                <a:extLst>
                  <a:ext uri="{FF2B5EF4-FFF2-40B4-BE49-F238E27FC236}">
                    <a16:creationId xmlns:a16="http://schemas.microsoft.com/office/drawing/2014/main" id="{D3322643-B067-4A67-93DC-F5C4D83F42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3430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en-NG"/>
                  <a:t>20</a:t>
                </a:r>
              </a:p>
            </p:txBody>
          </p:sp>
          <p:sp>
            <p:nvSpPr>
              <p:cNvPr id="671752" name="Text Box 8">
                <a:extLst>
                  <a:ext uri="{FF2B5EF4-FFF2-40B4-BE49-F238E27FC236}">
                    <a16:creationId xmlns:a16="http://schemas.microsoft.com/office/drawing/2014/main" id="{BAFE0780-E147-427C-8B47-51DC120161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9" y="3430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en-NG"/>
                  <a:t>10</a:t>
                </a:r>
              </a:p>
            </p:txBody>
          </p:sp>
          <p:sp>
            <p:nvSpPr>
              <p:cNvPr id="671753" name="Text Box 9">
                <a:extLst>
                  <a:ext uri="{FF2B5EF4-FFF2-40B4-BE49-F238E27FC236}">
                    <a16:creationId xmlns:a16="http://schemas.microsoft.com/office/drawing/2014/main" id="{BFB17163-F147-4C4B-982C-64159C50D4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6" y="3430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en-NG"/>
                  <a:t>40</a:t>
                </a:r>
              </a:p>
            </p:txBody>
          </p:sp>
          <p:sp>
            <p:nvSpPr>
              <p:cNvPr id="671754" name="Text Box 10">
                <a:extLst>
                  <a:ext uri="{FF2B5EF4-FFF2-40B4-BE49-F238E27FC236}">
                    <a16:creationId xmlns:a16="http://schemas.microsoft.com/office/drawing/2014/main" id="{CE57C139-0812-4FBA-B663-EB025FCF4D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4" y="3430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en-NG"/>
                  <a:t>30</a:t>
                </a:r>
              </a:p>
            </p:txBody>
          </p:sp>
          <p:sp>
            <p:nvSpPr>
              <p:cNvPr id="671755" name="Text Box 11">
                <a:extLst>
                  <a:ext uri="{FF2B5EF4-FFF2-40B4-BE49-F238E27FC236}">
                    <a16:creationId xmlns:a16="http://schemas.microsoft.com/office/drawing/2014/main" id="{08252B27-C88F-4499-8CA6-A7F1E46F50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3430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en-NG"/>
                  <a:t>60</a:t>
                </a:r>
              </a:p>
            </p:txBody>
          </p:sp>
          <p:sp>
            <p:nvSpPr>
              <p:cNvPr id="671756" name="Text Box 12">
                <a:extLst>
                  <a:ext uri="{FF2B5EF4-FFF2-40B4-BE49-F238E27FC236}">
                    <a16:creationId xmlns:a16="http://schemas.microsoft.com/office/drawing/2014/main" id="{95210379-9467-4B53-A4BC-6FB338C10F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0" y="3430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en-NG"/>
                  <a:t>50</a:t>
                </a:r>
              </a:p>
            </p:txBody>
          </p:sp>
          <p:sp>
            <p:nvSpPr>
              <p:cNvPr id="671757" name="Text Box 13">
                <a:extLst>
                  <a:ext uri="{FF2B5EF4-FFF2-40B4-BE49-F238E27FC236}">
                    <a16:creationId xmlns:a16="http://schemas.microsoft.com/office/drawing/2014/main" id="{2BEF0D4A-5722-4D5C-9CDF-36ACBB4653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7" y="3430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en-NG"/>
                  <a:t>01</a:t>
                </a:r>
              </a:p>
            </p:txBody>
          </p:sp>
          <p:sp>
            <p:nvSpPr>
              <p:cNvPr id="671758" name="Text Box 14">
                <a:extLst>
                  <a:ext uri="{FF2B5EF4-FFF2-40B4-BE49-F238E27FC236}">
                    <a16:creationId xmlns:a16="http://schemas.microsoft.com/office/drawing/2014/main" id="{1700D8AA-0E72-4642-A87E-4D3BCB1C03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4" y="3430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en-NG"/>
                  <a:t>00</a:t>
                </a:r>
              </a:p>
            </p:txBody>
          </p:sp>
          <p:sp>
            <p:nvSpPr>
              <p:cNvPr id="671759" name="Text Box 15">
                <a:extLst>
                  <a:ext uri="{FF2B5EF4-FFF2-40B4-BE49-F238E27FC236}">
                    <a16:creationId xmlns:a16="http://schemas.microsoft.com/office/drawing/2014/main" id="{7313694B-595D-4565-A0B2-FF2A54388F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1" y="3430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en-NG"/>
                  <a:t>00</a:t>
                </a:r>
              </a:p>
            </p:txBody>
          </p:sp>
          <p:sp>
            <p:nvSpPr>
              <p:cNvPr id="671760" name="Text Box 16">
                <a:extLst>
                  <a:ext uri="{FF2B5EF4-FFF2-40B4-BE49-F238E27FC236}">
                    <a16:creationId xmlns:a16="http://schemas.microsoft.com/office/drawing/2014/main" id="{A9E472B0-AAAC-4ECB-BB49-E5EBCD4346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8" y="3430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en-NG"/>
                  <a:t>00</a:t>
                </a:r>
              </a:p>
            </p:txBody>
          </p:sp>
          <p:sp>
            <p:nvSpPr>
              <p:cNvPr id="671761" name="Text Box 17">
                <a:extLst>
                  <a:ext uri="{FF2B5EF4-FFF2-40B4-BE49-F238E27FC236}">
                    <a16:creationId xmlns:a16="http://schemas.microsoft.com/office/drawing/2014/main" id="{69DCB5CB-7403-4537-9DF3-376F545C9E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5" y="3430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en-NG"/>
                  <a:t>02</a:t>
                </a:r>
              </a:p>
            </p:txBody>
          </p:sp>
          <p:sp>
            <p:nvSpPr>
              <p:cNvPr id="671762" name="Text Box 18">
                <a:extLst>
                  <a:ext uri="{FF2B5EF4-FFF2-40B4-BE49-F238E27FC236}">
                    <a16:creationId xmlns:a16="http://schemas.microsoft.com/office/drawing/2014/main" id="{4367D6DB-AA2B-4BC9-AA00-B59A2F992C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6" y="3430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en-NG"/>
                  <a:t>00</a:t>
                </a:r>
              </a:p>
            </p:txBody>
          </p:sp>
          <p:sp>
            <p:nvSpPr>
              <p:cNvPr id="671763" name="Text Box 19">
                <a:extLst>
                  <a:ext uri="{FF2B5EF4-FFF2-40B4-BE49-F238E27FC236}">
                    <a16:creationId xmlns:a16="http://schemas.microsoft.com/office/drawing/2014/main" id="{8207A235-C481-4CD9-92FA-0BC2F7CA0F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4" y="3430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en-NG"/>
                  <a:t>00</a:t>
                </a:r>
              </a:p>
            </p:txBody>
          </p:sp>
          <p:sp>
            <p:nvSpPr>
              <p:cNvPr id="671764" name="Text Box 20">
                <a:extLst>
                  <a:ext uri="{FF2B5EF4-FFF2-40B4-BE49-F238E27FC236}">
                    <a16:creationId xmlns:a16="http://schemas.microsoft.com/office/drawing/2014/main" id="{5AB3E04E-79AB-42F9-9771-185E62537E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1" y="3430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en-NG"/>
                  <a:t>00</a:t>
                </a:r>
              </a:p>
            </p:txBody>
          </p:sp>
          <p:sp>
            <p:nvSpPr>
              <p:cNvPr id="671765" name="Text Box 21">
                <a:extLst>
                  <a:ext uri="{FF2B5EF4-FFF2-40B4-BE49-F238E27FC236}">
                    <a16:creationId xmlns:a16="http://schemas.microsoft.com/office/drawing/2014/main" id="{A9BBC229-F3E6-4D20-8301-8DC92CBE8E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9" y="3430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en-NG"/>
                  <a:t>03</a:t>
                </a:r>
              </a:p>
            </p:txBody>
          </p:sp>
          <p:sp>
            <p:nvSpPr>
              <p:cNvPr id="671766" name="Text Box 22">
                <a:extLst>
                  <a:ext uri="{FF2B5EF4-FFF2-40B4-BE49-F238E27FC236}">
                    <a16:creationId xmlns:a16="http://schemas.microsoft.com/office/drawing/2014/main" id="{6D1D264E-4EA2-4A81-AF50-9D5B8A7C79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430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en-NG"/>
                  <a:t>00</a:t>
                </a:r>
              </a:p>
            </p:txBody>
          </p:sp>
          <p:sp>
            <p:nvSpPr>
              <p:cNvPr id="671767" name="Text Box 23">
                <a:extLst>
                  <a:ext uri="{FF2B5EF4-FFF2-40B4-BE49-F238E27FC236}">
                    <a16:creationId xmlns:a16="http://schemas.microsoft.com/office/drawing/2014/main" id="{3F4342C4-F5E0-47D7-B46E-DDF847C975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5" y="3430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en-NG"/>
                  <a:t>00</a:t>
                </a:r>
              </a:p>
            </p:txBody>
          </p:sp>
          <p:sp>
            <p:nvSpPr>
              <p:cNvPr id="671768" name="Text Box 24">
                <a:extLst>
                  <a:ext uri="{FF2B5EF4-FFF2-40B4-BE49-F238E27FC236}">
                    <a16:creationId xmlns:a16="http://schemas.microsoft.com/office/drawing/2014/main" id="{E9D7A5F2-9338-4A79-A89A-2197293EC3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2" y="3430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en-NG"/>
                  <a:t>00</a:t>
                </a:r>
              </a:p>
            </p:txBody>
          </p:sp>
          <p:sp>
            <p:nvSpPr>
              <p:cNvPr id="671769" name="Text Box 25">
                <a:extLst>
                  <a:ext uri="{FF2B5EF4-FFF2-40B4-BE49-F238E27FC236}">
                    <a16:creationId xmlns:a16="http://schemas.microsoft.com/office/drawing/2014/main" id="{E48AF185-40CC-4F12-B55D-815E8CA81E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0" y="3430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en-NG"/>
                  <a:t>04</a:t>
                </a:r>
              </a:p>
            </p:txBody>
          </p:sp>
          <p:sp>
            <p:nvSpPr>
              <p:cNvPr id="671770" name="Text Box 26">
                <a:extLst>
                  <a:ext uri="{FF2B5EF4-FFF2-40B4-BE49-F238E27FC236}">
                    <a16:creationId xmlns:a16="http://schemas.microsoft.com/office/drawing/2014/main" id="{6FE82F56-2979-4230-979B-57AE1DB602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8" y="3430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en-NG"/>
                  <a:t>00</a:t>
                </a:r>
              </a:p>
            </p:txBody>
          </p:sp>
          <p:sp>
            <p:nvSpPr>
              <p:cNvPr id="671784" name="Text Box 40">
                <a:extLst>
                  <a:ext uri="{FF2B5EF4-FFF2-40B4-BE49-F238E27FC236}">
                    <a16:creationId xmlns:a16="http://schemas.microsoft.com/office/drawing/2014/main" id="{B9A58337-C714-49D5-B780-F92F6C468D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6" y="3430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en-NG"/>
                  <a:t>00</a:t>
                </a:r>
              </a:p>
            </p:txBody>
          </p:sp>
          <p:sp>
            <p:nvSpPr>
              <p:cNvPr id="671785" name="Text Box 41">
                <a:extLst>
                  <a:ext uri="{FF2B5EF4-FFF2-40B4-BE49-F238E27FC236}">
                    <a16:creationId xmlns:a16="http://schemas.microsoft.com/office/drawing/2014/main" id="{378D72F9-9C34-4F86-9AA0-903FF53089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93" y="3430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en-NG"/>
                  <a:t>00</a:t>
                </a:r>
              </a:p>
            </p:txBody>
          </p:sp>
        </p:grpSp>
      </p:grpSp>
      <p:grpSp>
        <p:nvGrpSpPr>
          <p:cNvPr id="671921" name="Group 177">
            <a:extLst>
              <a:ext uri="{FF2B5EF4-FFF2-40B4-BE49-F238E27FC236}">
                <a16:creationId xmlns:a16="http://schemas.microsoft.com/office/drawing/2014/main" id="{03267EB0-49F7-4260-8A6F-8C797D54B749}"/>
              </a:ext>
            </a:extLst>
          </p:cNvPr>
          <p:cNvGrpSpPr>
            <a:grpSpLocks/>
          </p:cNvGrpSpPr>
          <p:nvPr/>
        </p:nvGrpSpPr>
        <p:grpSpPr bwMode="auto">
          <a:xfrm>
            <a:off x="2120901" y="5734051"/>
            <a:ext cx="7834313" cy="574675"/>
            <a:chOff x="376" y="3612"/>
            <a:chExt cx="4935" cy="362"/>
          </a:xfrm>
        </p:grpSpPr>
        <p:sp>
          <p:nvSpPr>
            <p:cNvPr id="671772" name="Text Box 28">
              <a:extLst>
                <a:ext uri="{FF2B5EF4-FFF2-40B4-BE49-F238E27FC236}">
                  <a16:creationId xmlns:a16="http://schemas.microsoft.com/office/drawing/2014/main" id="{CBD0540E-1013-4FB0-ABF1-2FB6863E2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" y="3793"/>
              <a:ext cx="508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en-NG" sz="1600"/>
                <a:t>arrayW</a:t>
              </a:r>
            </a:p>
          </p:txBody>
        </p:sp>
        <p:sp>
          <p:nvSpPr>
            <p:cNvPr id="671773" name="Line 29">
              <a:extLst>
                <a:ext uri="{FF2B5EF4-FFF2-40B4-BE49-F238E27FC236}">
                  <a16:creationId xmlns:a16="http://schemas.microsoft.com/office/drawing/2014/main" id="{95032732-C35B-41E0-8659-21818AC73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" y="361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71787" name="Text Box 43">
              <a:extLst>
                <a:ext uri="{FF2B5EF4-FFF2-40B4-BE49-F238E27FC236}">
                  <a16:creationId xmlns:a16="http://schemas.microsoft.com/office/drawing/2014/main" id="{B3683074-ADB7-4DAD-BF72-34F27C967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" y="3688"/>
              <a:ext cx="21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en-NG" sz="1200"/>
                <a:t>+1</a:t>
              </a:r>
            </a:p>
          </p:txBody>
        </p:sp>
        <p:sp>
          <p:nvSpPr>
            <p:cNvPr id="671788" name="Line 44">
              <a:extLst>
                <a:ext uri="{FF2B5EF4-FFF2-40B4-BE49-F238E27FC236}">
                  <a16:creationId xmlns:a16="http://schemas.microsoft.com/office/drawing/2014/main" id="{5A381366-7947-49C7-AB68-8915839EF7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" y="3616"/>
              <a:ext cx="0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71827" name="Text Box 83">
              <a:extLst>
                <a:ext uri="{FF2B5EF4-FFF2-40B4-BE49-F238E27FC236}">
                  <a16:creationId xmlns:a16="http://schemas.microsoft.com/office/drawing/2014/main" id="{C93217BA-3D7F-4DED-84D5-F32170868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" y="3687"/>
              <a:ext cx="21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en-NG" sz="1200"/>
                <a:t>+2</a:t>
              </a:r>
            </a:p>
          </p:txBody>
        </p:sp>
        <p:sp>
          <p:nvSpPr>
            <p:cNvPr id="671828" name="Line 84">
              <a:extLst>
                <a:ext uri="{FF2B5EF4-FFF2-40B4-BE49-F238E27FC236}">
                  <a16:creationId xmlns:a16="http://schemas.microsoft.com/office/drawing/2014/main" id="{7F995717-65E6-4DD3-9978-85B4976A4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5" y="3615"/>
              <a:ext cx="0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71830" name="Text Box 86">
              <a:extLst>
                <a:ext uri="{FF2B5EF4-FFF2-40B4-BE49-F238E27FC236}">
                  <a16:creationId xmlns:a16="http://schemas.microsoft.com/office/drawing/2014/main" id="{B519DF58-04C9-4255-88FA-0F4F256D3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3" y="3686"/>
              <a:ext cx="21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en-NG" sz="1200"/>
                <a:t>+3</a:t>
              </a:r>
            </a:p>
          </p:txBody>
        </p:sp>
        <p:sp>
          <p:nvSpPr>
            <p:cNvPr id="671831" name="Line 87">
              <a:extLst>
                <a:ext uri="{FF2B5EF4-FFF2-40B4-BE49-F238E27FC236}">
                  <a16:creationId xmlns:a16="http://schemas.microsoft.com/office/drawing/2014/main" id="{75A243FC-FC23-405A-A47B-E0FD79E47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2" y="3614"/>
              <a:ext cx="0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71833" name="Text Box 89">
              <a:extLst>
                <a:ext uri="{FF2B5EF4-FFF2-40B4-BE49-F238E27FC236}">
                  <a16:creationId xmlns:a16="http://schemas.microsoft.com/office/drawing/2014/main" id="{DC8E159D-4E02-4977-8DEE-8F7595A7D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0" y="3685"/>
              <a:ext cx="21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en-NG" sz="1200"/>
                <a:t>+4</a:t>
              </a:r>
            </a:p>
          </p:txBody>
        </p:sp>
        <p:sp>
          <p:nvSpPr>
            <p:cNvPr id="671834" name="Line 90">
              <a:extLst>
                <a:ext uri="{FF2B5EF4-FFF2-40B4-BE49-F238E27FC236}">
                  <a16:creationId xmlns:a16="http://schemas.microsoft.com/office/drawing/2014/main" id="{FA3252F4-7F8E-4460-A0E9-3632C71ED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9" y="3613"/>
              <a:ext cx="0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71836" name="Text Box 92">
              <a:extLst>
                <a:ext uri="{FF2B5EF4-FFF2-40B4-BE49-F238E27FC236}">
                  <a16:creationId xmlns:a16="http://schemas.microsoft.com/office/drawing/2014/main" id="{2570FFE1-B3AD-4E00-B780-CF078CD3E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7" y="3684"/>
              <a:ext cx="21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en-NG" sz="1200"/>
                <a:t>+5</a:t>
              </a:r>
            </a:p>
          </p:txBody>
        </p:sp>
        <p:sp>
          <p:nvSpPr>
            <p:cNvPr id="671837" name="Line 93">
              <a:extLst>
                <a:ext uri="{FF2B5EF4-FFF2-40B4-BE49-F238E27FC236}">
                  <a16:creationId xmlns:a16="http://schemas.microsoft.com/office/drawing/2014/main" id="{981D7C04-B0E7-4646-BCFB-A97D0F271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6" y="3612"/>
              <a:ext cx="0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71842" name="Text Box 98">
              <a:extLst>
                <a:ext uri="{FF2B5EF4-FFF2-40B4-BE49-F238E27FC236}">
                  <a16:creationId xmlns:a16="http://schemas.microsoft.com/office/drawing/2014/main" id="{A9E2D1FC-19B5-4A40-B242-0FD421AFF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3" y="3793"/>
              <a:ext cx="508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en-NG" sz="1600"/>
                <a:t>arrayD</a:t>
              </a:r>
            </a:p>
          </p:txBody>
        </p:sp>
        <p:sp>
          <p:nvSpPr>
            <p:cNvPr id="671843" name="Line 99">
              <a:extLst>
                <a:ext uri="{FF2B5EF4-FFF2-40B4-BE49-F238E27FC236}">
                  <a16:creationId xmlns:a16="http://schemas.microsoft.com/office/drawing/2014/main" id="{501A7FEC-B8BC-4448-8145-C49046DAE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7" y="361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71845" name="Text Box 101">
              <a:extLst>
                <a:ext uri="{FF2B5EF4-FFF2-40B4-BE49-F238E27FC236}">
                  <a16:creationId xmlns:a16="http://schemas.microsoft.com/office/drawing/2014/main" id="{297E7E09-B049-4D18-AF18-4D73D2EED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" y="3688"/>
              <a:ext cx="21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en-NG" sz="1200"/>
                <a:t>+1</a:t>
              </a:r>
            </a:p>
          </p:txBody>
        </p:sp>
        <p:sp>
          <p:nvSpPr>
            <p:cNvPr id="671846" name="Line 102">
              <a:extLst>
                <a:ext uri="{FF2B5EF4-FFF2-40B4-BE49-F238E27FC236}">
                  <a16:creationId xmlns:a16="http://schemas.microsoft.com/office/drawing/2014/main" id="{823BE36F-1FA4-4C4F-9645-A546EA325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3613"/>
              <a:ext cx="0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71848" name="Text Box 104">
              <a:extLst>
                <a:ext uri="{FF2B5EF4-FFF2-40B4-BE49-F238E27FC236}">
                  <a16:creationId xmlns:a16="http://schemas.microsoft.com/office/drawing/2014/main" id="{5A7EEAAD-99A8-41B8-81C4-401F0FB9C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" y="3688"/>
              <a:ext cx="21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en-NG" sz="1200"/>
                <a:t>+2</a:t>
              </a:r>
            </a:p>
          </p:txBody>
        </p:sp>
        <p:sp>
          <p:nvSpPr>
            <p:cNvPr id="671849" name="Line 105">
              <a:extLst>
                <a:ext uri="{FF2B5EF4-FFF2-40B4-BE49-F238E27FC236}">
                  <a16:creationId xmlns:a16="http://schemas.microsoft.com/office/drawing/2014/main" id="{9C123D07-2E65-4A75-BFD6-5FFA07CFF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2" y="3613"/>
              <a:ext cx="0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71851" name="Text Box 107">
              <a:extLst>
                <a:ext uri="{FF2B5EF4-FFF2-40B4-BE49-F238E27FC236}">
                  <a16:creationId xmlns:a16="http://schemas.microsoft.com/office/drawing/2014/main" id="{0C0E72F3-9977-4975-BF47-8C524B0BB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0" y="3688"/>
              <a:ext cx="21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en-NG" sz="1200"/>
                <a:t>+3</a:t>
              </a:r>
            </a:p>
          </p:txBody>
        </p:sp>
        <p:sp>
          <p:nvSpPr>
            <p:cNvPr id="671852" name="Line 108">
              <a:extLst>
                <a:ext uri="{FF2B5EF4-FFF2-40B4-BE49-F238E27FC236}">
                  <a16:creationId xmlns:a16="http://schemas.microsoft.com/office/drawing/2014/main" id="{7BAE66E8-2622-403C-A763-0B13ADD56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9" y="3613"/>
              <a:ext cx="0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71854" name="Text Box 110">
              <a:extLst>
                <a:ext uri="{FF2B5EF4-FFF2-40B4-BE49-F238E27FC236}">
                  <a16:creationId xmlns:a16="http://schemas.microsoft.com/office/drawing/2014/main" id="{E986B9AA-8907-4790-B185-B7BC6C3C9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3688"/>
              <a:ext cx="21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en-NG" sz="1200"/>
                <a:t>+4</a:t>
              </a:r>
            </a:p>
          </p:txBody>
        </p:sp>
        <p:sp>
          <p:nvSpPr>
            <p:cNvPr id="671855" name="Line 111">
              <a:extLst>
                <a:ext uri="{FF2B5EF4-FFF2-40B4-BE49-F238E27FC236}">
                  <a16:creationId xmlns:a16="http://schemas.microsoft.com/office/drawing/2014/main" id="{F16A9FF2-E5F0-47FD-B17E-38DF230B6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7" y="3613"/>
              <a:ext cx="0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71857" name="Text Box 113">
              <a:extLst>
                <a:ext uri="{FF2B5EF4-FFF2-40B4-BE49-F238E27FC236}">
                  <a16:creationId xmlns:a16="http://schemas.microsoft.com/office/drawing/2014/main" id="{30E11DFB-C3EB-4257-8D54-D4730277C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6" y="3688"/>
              <a:ext cx="21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en-NG" sz="1200"/>
                <a:t>+5</a:t>
              </a:r>
            </a:p>
          </p:txBody>
        </p:sp>
        <p:sp>
          <p:nvSpPr>
            <p:cNvPr id="671858" name="Line 114">
              <a:extLst>
                <a:ext uri="{FF2B5EF4-FFF2-40B4-BE49-F238E27FC236}">
                  <a16:creationId xmlns:a16="http://schemas.microsoft.com/office/drawing/2014/main" id="{3CE78D7A-E900-4E10-B18A-2B65F6579C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5" y="3613"/>
              <a:ext cx="0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71860" name="Text Box 116">
              <a:extLst>
                <a:ext uri="{FF2B5EF4-FFF2-40B4-BE49-F238E27FC236}">
                  <a16:creationId xmlns:a16="http://schemas.microsoft.com/office/drawing/2014/main" id="{7662B285-F129-4968-B313-BC6BBF1CC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" y="3688"/>
              <a:ext cx="21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en-NG" sz="1200"/>
                <a:t>+6</a:t>
              </a:r>
            </a:p>
          </p:txBody>
        </p:sp>
        <p:sp>
          <p:nvSpPr>
            <p:cNvPr id="671861" name="Line 117">
              <a:extLst>
                <a:ext uri="{FF2B5EF4-FFF2-40B4-BE49-F238E27FC236}">
                  <a16:creationId xmlns:a16="http://schemas.microsoft.com/office/drawing/2014/main" id="{FA80D80B-3781-4ABA-AE2B-FEB95BF85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613"/>
              <a:ext cx="0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71863" name="Text Box 119">
              <a:extLst>
                <a:ext uri="{FF2B5EF4-FFF2-40B4-BE49-F238E27FC236}">
                  <a16:creationId xmlns:a16="http://schemas.microsoft.com/office/drawing/2014/main" id="{09A38891-2287-4F5A-9D23-EE142BD82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" y="3688"/>
              <a:ext cx="21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en-NG" sz="1200"/>
                <a:t>+7</a:t>
              </a:r>
            </a:p>
          </p:txBody>
        </p:sp>
        <p:sp>
          <p:nvSpPr>
            <p:cNvPr id="671864" name="Line 120">
              <a:extLst>
                <a:ext uri="{FF2B5EF4-FFF2-40B4-BE49-F238E27FC236}">
                  <a16:creationId xmlns:a16="http://schemas.microsoft.com/office/drawing/2014/main" id="{909DB363-B66C-48A0-9E9B-ABA522DF3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1" y="3613"/>
              <a:ext cx="0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71866" name="Text Box 122">
              <a:extLst>
                <a:ext uri="{FF2B5EF4-FFF2-40B4-BE49-F238E27FC236}">
                  <a16:creationId xmlns:a16="http://schemas.microsoft.com/office/drawing/2014/main" id="{74326502-3445-423C-8697-F7AE105B3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0" y="3687"/>
              <a:ext cx="21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en-NG" sz="1200"/>
                <a:t>+8</a:t>
              </a:r>
            </a:p>
          </p:txBody>
        </p:sp>
        <p:sp>
          <p:nvSpPr>
            <p:cNvPr id="671867" name="Line 123">
              <a:extLst>
                <a:ext uri="{FF2B5EF4-FFF2-40B4-BE49-F238E27FC236}">
                  <a16:creationId xmlns:a16="http://schemas.microsoft.com/office/drawing/2014/main" id="{B600D728-6B1A-49B0-9B37-6B2899143A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9" y="3612"/>
              <a:ext cx="0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71869" name="Text Box 125">
              <a:extLst>
                <a:ext uri="{FF2B5EF4-FFF2-40B4-BE49-F238E27FC236}">
                  <a16:creationId xmlns:a16="http://schemas.microsoft.com/office/drawing/2014/main" id="{F679E745-C034-4F99-B6E0-203A4E877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3688"/>
              <a:ext cx="21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en-NG" sz="1200"/>
                <a:t>+9</a:t>
              </a:r>
            </a:p>
          </p:txBody>
        </p:sp>
        <p:sp>
          <p:nvSpPr>
            <p:cNvPr id="671870" name="Line 126">
              <a:extLst>
                <a:ext uri="{FF2B5EF4-FFF2-40B4-BE49-F238E27FC236}">
                  <a16:creationId xmlns:a16="http://schemas.microsoft.com/office/drawing/2014/main" id="{33DC1FC0-A59F-4E22-9221-A19C1C26C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3613"/>
              <a:ext cx="0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71872" name="Text Box 128">
              <a:extLst>
                <a:ext uri="{FF2B5EF4-FFF2-40B4-BE49-F238E27FC236}">
                  <a16:creationId xmlns:a16="http://schemas.microsoft.com/office/drawing/2014/main" id="{5F63FC6D-3AD9-4D33-931A-DECF851E2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5" y="3688"/>
              <a:ext cx="21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en-NG" sz="1200"/>
                <a:t>+10</a:t>
              </a:r>
            </a:p>
          </p:txBody>
        </p:sp>
        <p:sp>
          <p:nvSpPr>
            <p:cNvPr id="671873" name="Line 129">
              <a:extLst>
                <a:ext uri="{FF2B5EF4-FFF2-40B4-BE49-F238E27FC236}">
                  <a16:creationId xmlns:a16="http://schemas.microsoft.com/office/drawing/2014/main" id="{AE0CF20A-E685-46F9-853C-BE18DAA7E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" y="3613"/>
              <a:ext cx="0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71875" name="Text Box 131">
              <a:extLst>
                <a:ext uri="{FF2B5EF4-FFF2-40B4-BE49-F238E27FC236}">
                  <a16:creationId xmlns:a16="http://schemas.microsoft.com/office/drawing/2014/main" id="{663F522F-995B-4734-908D-D444F3C5D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3" y="3688"/>
              <a:ext cx="21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en-NG" sz="1200"/>
                <a:t>+11</a:t>
              </a:r>
            </a:p>
          </p:txBody>
        </p:sp>
        <p:sp>
          <p:nvSpPr>
            <p:cNvPr id="671876" name="Line 132">
              <a:extLst>
                <a:ext uri="{FF2B5EF4-FFF2-40B4-BE49-F238E27FC236}">
                  <a16:creationId xmlns:a16="http://schemas.microsoft.com/office/drawing/2014/main" id="{3E7918BE-D51C-444B-83C2-6FBD70466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613"/>
              <a:ext cx="0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71878" name="Text Box 134">
              <a:extLst>
                <a:ext uri="{FF2B5EF4-FFF2-40B4-BE49-F238E27FC236}">
                  <a16:creationId xmlns:a16="http://schemas.microsoft.com/office/drawing/2014/main" id="{506AF4FB-E647-498B-80DF-732402676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0" y="3688"/>
              <a:ext cx="21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en-NG" sz="1200"/>
                <a:t>+12</a:t>
              </a:r>
            </a:p>
          </p:txBody>
        </p:sp>
        <p:sp>
          <p:nvSpPr>
            <p:cNvPr id="671879" name="Line 135">
              <a:extLst>
                <a:ext uri="{FF2B5EF4-FFF2-40B4-BE49-F238E27FC236}">
                  <a16:creationId xmlns:a16="http://schemas.microsoft.com/office/drawing/2014/main" id="{67DF38BC-FF27-4A11-9164-340C9B44F1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9" y="3613"/>
              <a:ext cx="0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71881" name="Text Box 137">
              <a:extLst>
                <a:ext uri="{FF2B5EF4-FFF2-40B4-BE49-F238E27FC236}">
                  <a16:creationId xmlns:a16="http://schemas.microsoft.com/office/drawing/2014/main" id="{2D7E37A4-952A-4E17-897C-ECE3AB195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8" y="3688"/>
              <a:ext cx="21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en-NG" sz="1200"/>
                <a:t>+13</a:t>
              </a:r>
            </a:p>
          </p:txBody>
        </p:sp>
        <p:sp>
          <p:nvSpPr>
            <p:cNvPr id="671882" name="Line 138">
              <a:extLst>
                <a:ext uri="{FF2B5EF4-FFF2-40B4-BE49-F238E27FC236}">
                  <a16:creationId xmlns:a16="http://schemas.microsoft.com/office/drawing/2014/main" id="{B139B116-91EC-4B2F-BEC0-E31026EA8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7" y="3613"/>
              <a:ext cx="0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71884" name="Text Box 140">
              <a:extLst>
                <a:ext uri="{FF2B5EF4-FFF2-40B4-BE49-F238E27FC236}">
                  <a16:creationId xmlns:a16="http://schemas.microsoft.com/office/drawing/2014/main" id="{3751118A-F4F7-48E7-865D-4B21A62D6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5" y="3688"/>
              <a:ext cx="21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en-NG" sz="1200"/>
                <a:t>+14</a:t>
              </a:r>
            </a:p>
          </p:txBody>
        </p:sp>
        <p:sp>
          <p:nvSpPr>
            <p:cNvPr id="671885" name="Line 141">
              <a:extLst>
                <a:ext uri="{FF2B5EF4-FFF2-40B4-BE49-F238E27FC236}">
                  <a16:creationId xmlns:a16="http://schemas.microsoft.com/office/drawing/2014/main" id="{FD8A3E5C-9A87-4A27-9791-15D77EB11F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4" y="3613"/>
              <a:ext cx="0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671887" name="Text Box 143">
              <a:extLst>
                <a:ext uri="{FF2B5EF4-FFF2-40B4-BE49-F238E27FC236}">
                  <a16:creationId xmlns:a16="http://schemas.microsoft.com/office/drawing/2014/main" id="{D5619FDD-8280-480B-8C4C-AE65CEC21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3" y="3687"/>
              <a:ext cx="21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en-NG" sz="1200"/>
                <a:t>+15</a:t>
              </a:r>
            </a:p>
          </p:txBody>
        </p:sp>
        <p:sp>
          <p:nvSpPr>
            <p:cNvPr id="671888" name="Line 144">
              <a:extLst>
                <a:ext uri="{FF2B5EF4-FFF2-40B4-BE49-F238E27FC236}">
                  <a16:creationId xmlns:a16="http://schemas.microsoft.com/office/drawing/2014/main" id="{8D3A5DF1-A17C-41F0-80C0-C76621449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2" y="3612"/>
              <a:ext cx="0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G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1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1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9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19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719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7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7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9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719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719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7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7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9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719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719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7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7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9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719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719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7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7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9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719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719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7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7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9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719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719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7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7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9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719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19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>
            <a:extLst>
              <a:ext uri="{FF2B5EF4-FFF2-40B4-BE49-F238E27FC236}">
                <a16:creationId xmlns:a16="http://schemas.microsoft.com/office/drawing/2014/main" id="{8FBEB54F-B3DD-46BB-981C-AE3859E163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/>
              <a:t>Your Turn . . .</a:t>
            </a:r>
          </a:p>
        </p:txBody>
      </p:sp>
      <p:sp>
        <p:nvSpPr>
          <p:cNvPr id="672771" name="Text Box 3">
            <a:extLst>
              <a:ext uri="{FF2B5EF4-FFF2-40B4-BE49-F238E27FC236}">
                <a16:creationId xmlns:a16="http://schemas.microsoft.com/office/drawing/2014/main" id="{C1AD1B5A-50DB-49B0-B5A7-934FC6301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1066800"/>
            <a:ext cx="81788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/>
          <a:lstStyle/>
          <a:p>
            <a:pPr algn="l">
              <a:spcBef>
                <a:spcPct val="40000"/>
              </a:spcBef>
            </a:pPr>
            <a:r>
              <a:rPr lang="en-US" altLang="en-NG" sz="2400"/>
              <a:t>Given the following definition of arrayD</a:t>
            </a:r>
          </a:p>
          <a:p>
            <a:pPr lvl="1" algn="l">
              <a:spcBef>
                <a:spcPct val="4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.DATA</a:t>
            </a:r>
          </a:p>
          <a:p>
            <a:pPr lvl="1" algn="l"/>
            <a:r>
              <a:rPr lang="en-US" altLang="en-NG" b="1">
                <a:latin typeface="Courier New" panose="02070309020205020404" pitchFamily="49" charset="0"/>
              </a:rPr>
              <a:t>arrayD DWORD 1,2,3</a:t>
            </a:r>
            <a:endParaRPr lang="en-US" altLang="en-NG"/>
          </a:p>
          <a:p>
            <a:pPr algn="l">
              <a:spcBef>
                <a:spcPct val="40000"/>
              </a:spcBef>
            </a:pPr>
            <a:r>
              <a:rPr lang="en-US" altLang="en-NG" sz="2400"/>
              <a:t>Rearrange the three values in the array as: 3, 1, 2</a:t>
            </a:r>
          </a:p>
          <a:p>
            <a:pPr algn="l">
              <a:spcBef>
                <a:spcPct val="40000"/>
              </a:spcBef>
            </a:pPr>
            <a:r>
              <a:rPr lang="en-US" altLang="en-NG" sz="2400">
                <a:solidFill>
                  <a:srgbClr val="FF0000"/>
                </a:solidFill>
              </a:rPr>
              <a:t>Solution:</a:t>
            </a:r>
          </a:p>
        </p:txBody>
      </p:sp>
      <p:sp>
        <p:nvSpPr>
          <p:cNvPr id="672774" name="Text Box 6">
            <a:extLst>
              <a:ext uri="{FF2B5EF4-FFF2-40B4-BE49-F238E27FC236}">
                <a16:creationId xmlns:a16="http://schemas.microsoft.com/office/drawing/2014/main" id="{FB620998-60F7-4CCD-B86B-F577EA16A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3371850"/>
            <a:ext cx="7720012" cy="28209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>
            <a:lvl1pPr algn="l">
              <a:tabLst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tabLst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tabLst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tabLst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tabLst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09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; Copy first array value into EAX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mov  eax, arrayD	; EAX = 1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; Exchange EAX with second array element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xchg eax, arrayD[4]	; EAX = 2, arrayD = 1,1,3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; Exchange EAX with third array element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xchg eax, arrayD[8]	; EAX = 3, arrayD = 1,1,2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; Copy value in EAX to first array element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mov  arrayD, eax	; arrayD = 3,1,2</a:t>
            </a:r>
            <a:endParaRPr lang="en-US" altLang="en-NG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277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277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7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7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7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727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727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4" grpId="0" uiExpand="1" build="allAtOnce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2">
            <a:extLst>
              <a:ext uri="{FF2B5EF4-FFF2-40B4-BE49-F238E27FC236}">
                <a16:creationId xmlns:a16="http://schemas.microsoft.com/office/drawing/2014/main" id="{3D44706B-3355-43E0-9855-CB9A1C60A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/>
              <a:t>Next . . .</a:t>
            </a:r>
          </a:p>
        </p:txBody>
      </p:sp>
      <p:sp>
        <p:nvSpPr>
          <p:cNvPr id="850947" name="Rectangle 3">
            <a:extLst>
              <a:ext uri="{FF2B5EF4-FFF2-40B4-BE49-F238E27FC236}">
                <a16:creationId xmlns:a16="http://schemas.microsoft.com/office/drawing/2014/main" id="{B81B488F-E88B-476C-952F-3633B62338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70201" y="1643064"/>
            <a:ext cx="6970713" cy="3571875"/>
          </a:xfrm>
        </p:spPr>
        <p:txBody>
          <a:bodyPr/>
          <a:lstStyle/>
          <a:p>
            <a:r>
              <a:rPr lang="en-US" altLang="en-NG" dirty="0">
                <a:latin typeface="Comic Sans MS" panose="030F0702030302020204" pitchFamily="66" charset="0"/>
              </a:rPr>
              <a:t>Operand Types</a:t>
            </a:r>
          </a:p>
          <a:p>
            <a:r>
              <a:rPr lang="en-US" altLang="en-NG" dirty="0">
                <a:latin typeface="Comic Sans MS" panose="030F0702030302020204" pitchFamily="66" charset="0"/>
              </a:rPr>
              <a:t>Data Transfer Instructions</a:t>
            </a:r>
          </a:p>
          <a:p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Addition and Subtraction</a:t>
            </a:r>
          </a:p>
          <a:p>
            <a:r>
              <a:rPr lang="en-US" altLang="en-NG" dirty="0">
                <a:latin typeface="Comic Sans MS" panose="030F0702030302020204" pitchFamily="66" charset="0"/>
              </a:rPr>
              <a:t>Addressing Modes</a:t>
            </a:r>
          </a:p>
          <a:p>
            <a:r>
              <a:rPr lang="en-US" altLang="en-NG" dirty="0">
                <a:latin typeface="Comic Sans MS" panose="030F0702030302020204" pitchFamily="66" charset="0"/>
              </a:rPr>
              <a:t>Jump and Loop Instructions</a:t>
            </a:r>
          </a:p>
          <a:p>
            <a:r>
              <a:rPr lang="en-US" altLang="en-NG" dirty="0">
                <a:latin typeface="Comic Sans MS" panose="030F0702030302020204" pitchFamily="66" charset="0"/>
              </a:rPr>
              <a:t>Copying a String</a:t>
            </a:r>
          </a:p>
          <a:p>
            <a:r>
              <a:rPr lang="en-US" altLang="en-NG" dirty="0">
                <a:latin typeface="Comic Sans MS" panose="030F0702030302020204" pitchFamily="66" charset="0"/>
              </a:rPr>
              <a:t>Summing an Array of Integers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>
            <a:extLst>
              <a:ext uri="{FF2B5EF4-FFF2-40B4-BE49-F238E27FC236}">
                <a16:creationId xmlns:a16="http://schemas.microsoft.com/office/drawing/2014/main" id="{90213B27-EAD7-42AF-BD51-A8E1CD10C4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ADD and SUB Instructions</a:t>
            </a:r>
          </a:p>
        </p:txBody>
      </p:sp>
      <p:sp>
        <p:nvSpPr>
          <p:cNvPr id="829443" name="Rectangle 3">
            <a:extLst>
              <a:ext uri="{FF2B5EF4-FFF2-40B4-BE49-F238E27FC236}">
                <a16:creationId xmlns:a16="http://schemas.microsoft.com/office/drawing/2014/main" id="{D482ADEB-E14C-4F96-B6EC-E8B9E8D08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7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ADD </a:t>
            </a:r>
            <a:r>
              <a:rPr lang="en-US" altLang="en-NG" i="1" dirty="0">
                <a:latin typeface="Comic Sans MS" panose="030F0702030302020204" pitchFamily="66" charset="0"/>
              </a:rPr>
              <a:t>destination</a:t>
            </a:r>
            <a:r>
              <a:rPr lang="en-US" altLang="en-NG" dirty="0">
                <a:latin typeface="Comic Sans MS" panose="030F0702030302020204" pitchFamily="66" charset="0"/>
              </a:rPr>
              <a:t>, </a:t>
            </a:r>
            <a:r>
              <a:rPr lang="en-US" altLang="en-NG" i="1" dirty="0">
                <a:latin typeface="Comic Sans MS" panose="030F0702030302020204" pitchFamily="66" charset="0"/>
              </a:rPr>
              <a:t>source</a:t>
            </a:r>
          </a:p>
          <a:p>
            <a:pPr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en-NG" dirty="0">
                <a:latin typeface="Comic Sans MS" panose="030F0702030302020204" pitchFamily="66" charset="0"/>
              </a:rPr>
              <a:t>	</a:t>
            </a:r>
            <a:r>
              <a:rPr lang="en-US" altLang="en-NG" i="1" dirty="0">
                <a:latin typeface="Comic Sans MS" panose="030F0702030302020204" pitchFamily="66" charset="0"/>
              </a:rPr>
              <a:t>destination</a:t>
            </a:r>
            <a:r>
              <a:rPr lang="en-US" altLang="en-NG" dirty="0">
                <a:latin typeface="Comic Sans MS" panose="030F0702030302020204" pitchFamily="66" charset="0"/>
              </a:rPr>
              <a:t> = </a:t>
            </a:r>
            <a:r>
              <a:rPr lang="en-US" altLang="en-NG" i="1" dirty="0">
                <a:latin typeface="Comic Sans MS" panose="030F0702030302020204" pitchFamily="66" charset="0"/>
              </a:rPr>
              <a:t>destination</a:t>
            </a:r>
            <a:r>
              <a:rPr lang="en-US" altLang="en-NG" dirty="0">
                <a:latin typeface="Comic Sans MS" panose="030F0702030302020204" pitchFamily="66" charset="0"/>
              </a:rPr>
              <a:t> + </a:t>
            </a:r>
            <a:r>
              <a:rPr lang="en-US" altLang="en-NG" i="1" dirty="0">
                <a:latin typeface="Comic Sans MS" panose="030F0702030302020204" pitchFamily="66" charset="0"/>
              </a:rPr>
              <a:t>source</a:t>
            </a:r>
          </a:p>
          <a:p>
            <a:pPr>
              <a:spcBef>
                <a:spcPct val="7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SUB </a:t>
            </a:r>
            <a:r>
              <a:rPr lang="en-US" altLang="en-NG" i="1" dirty="0">
                <a:latin typeface="Comic Sans MS" panose="030F0702030302020204" pitchFamily="66" charset="0"/>
              </a:rPr>
              <a:t>destination</a:t>
            </a:r>
            <a:r>
              <a:rPr lang="en-US" altLang="en-NG" dirty="0">
                <a:latin typeface="Comic Sans MS" panose="030F0702030302020204" pitchFamily="66" charset="0"/>
              </a:rPr>
              <a:t>, </a:t>
            </a:r>
            <a:r>
              <a:rPr lang="en-US" altLang="en-NG" i="1" dirty="0">
                <a:latin typeface="Comic Sans MS" panose="030F0702030302020204" pitchFamily="66" charset="0"/>
              </a:rPr>
              <a:t>source</a:t>
            </a:r>
          </a:p>
          <a:p>
            <a:pPr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en-NG" dirty="0">
                <a:latin typeface="Comic Sans MS" panose="030F0702030302020204" pitchFamily="66" charset="0"/>
              </a:rPr>
              <a:t>	</a:t>
            </a:r>
            <a:r>
              <a:rPr lang="en-US" altLang="en-NG" i="1" dirty="0">
                <a:latin typeface="Comic Sans MS" panose="030F0702030302020204" pitchFamily="66" charset="0"/>
              </a:rPr>
              <a:t>destination</a:t>
            </a:r>
            <a:r>
              <a:rPr lang="en-US" altLang="en-NG" dirty="0">
                <a:latin typeface="Comic Sans MS" panose="030F0702030302020204" pitchFamily="66" charset="0"/>
              </a:rPr>
              <a:t> = </a:t>
            </a:r>
            <a:r>
              <a:rPr lang="en-US" altLang="en-NG" i="1" dirty="0">
                <a:latin typeface="Comic Sans MS" panose="030F0702030302020204" pitchFamily="66" charset="0"/>
              </a:rPr>
              <a:t>destination</a:t>
            </a:r>
            <a:r>
              <a:rPr lang="en-US" altLang="en-NG" dirty="0">
                <a:latin typeface="Comic Sans MS" panose="030F0702030302020204" pitchFamily="66" charset="0"/>
              </a:rPr>
              <a:t> – </a:t>
            </a:r>
            <a:r>
              <a:rPr lang="en-US" altLang="en-NG" i="1" dirty="0">
                <a:latin typeface="Comic Sans MS" panose="030F0702030302020204" pitchFamily="66" charset="0"/>
              </a:rPr>
              <a:t>source</a:t>
            </a:r>
          </a:p>
          <a:p>
            <a:pPr>
              <a:spcBef>
                <a:spcPct val="7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Destination can be a </a:t>
            </a:r>
            <a:r>
              <a:rPr lang="en-US" altLang="en-NG" i="1" dirty="0">
                <a:solidFill>
                  <a:srgbClr val="FF0000"/>
                </a:solidFill>
                <a:latin typeface="Comic Sans MS" panose="030F0702030302020204" pitchFamily="66" charset="0"/>
              </a:rPr>
              <a:t>register</a:t>
            </a:r>
            <a:r>
              <a:rPr lang="en-US" altLang="en-NG" dirty="0">
                <a:latin typeface="Comic Sans MS" panose="030F0702030302020204" pitchFamily="66" charset="0"/>
              </a:rPr>
              <a:t> or a </a:t>
            </a:r>
            <a:r>
              <a:rPr lang="en-US" altLang="en-NG" i="1" dirty="0">
                <a:solidFill>
                  <a:srgbClr val="FF0000"/>
                </a:solidFill>
                <a:latin typeface="Comic Sans MS" panose="030F0702030302020204" pitchFamily="66" charset="0"/>
              </a:rPr>
              <a:t>memory</a:t>
            </a:r>
            <a:r>
              <a:rPr lang="en-US" altLang="en-NG" dirty="0">
                <a:latin typeface="Comic Sans MS" panose="030F0702030302020204" pitchFamily="66" charset="0"/>
              </a:rPr>
              <a:t> location</a:t>
            </a:r>
          </a:p>
          <a:p>
            <a:pPr>
              <a:spcBef>
                <a:spcPct val="7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Source can be a </a:t>
            </a:r>
            <a:r>
              <a:rPr lang="en-US" altLang="en-NG" i="1" dirty="0">
                <a:solidFill>
                  <a:srgbClr val="FF0000"/>
                </a:solidFill>
                <a:latin typeface="Comic Sans MS" panose="030F0702030302020204" pitchFamily="66" charset="0"/>
              </a:rPr>
              <a:t>register</a:t>
            </a:r>
            <a:r>
              <a:rPr lang="en-US" altLang="en-NG" dirty="0">
                <a:latin typeface="Comic Sans MS" panose="030F0702030302020204" pitchFamily="66" charset="0"/>
              </a:rPr>
              <a:t>, </a:t>
            </a:r>
            <a:r>
              <a:rPr lang="en-US" altLang="en-NG" i="1" dirty="0">
                <a:solidFill>
                  <a:srgbClr val="FF0000"/>
                </a:solidFill>
                <a:latin typeface="Comic Sans MS" panose="030F0702030302020204" pitchFamily="66" charset="0"/>
              </a:rPr>
              <a:t>memory</a:t>
            </a:r>
            <a:r>
              <a:rPr lang="en-US" altLang="en-NG" i="1" dirty="0">
                <a:latin typeface="Comic Sans MS" panose="030F0702030302020204" pitchFamily="66" charset="0"/>
              </a:rPr>
              <a:t> </a:t>
            </a:r>
            <a:r>
              <a:rPr lang="en-US" altLang="en-NG" dirty="0">
                <a:latin typeface="Comic Sans MS" panose="030F0702030302020204" pitchFamily="66" charset="0"/>
              </a:rPr>
              <a:t>location, or a </a:t>
            </a:r>
            <a:r>
              <a:rPr lang="en-US" altLang="en-NG" i="1" dirty="0">
                <a:solidFill>
                  <a:srgbClr val="FF0000"/>
                </a:solidFill>
                <a:latin typeface="Comic Sans MS" panose="030F0702030302020204" pitchFamily="66" charset="0"/>
              </a:rPr>
              <a:t>constant</a:t>
            </a:r>
          </a:p>
          <a:p>
            <a:pPr>
              <a:spcBef>
                <a:spcPct val="7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Destination and source must be of the </a:t>
            </a:r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same size</a:t>
            </a:r>
          </a:p>
          <a:p>
            <a:pPr>
              <a:spcBef>
                <a:spcPct val="7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Memory-to-memory arithmetic is not allowed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>
            <a:extLst>
              <a:ext uri="{FF2B5EF4-FFF2-40B4-BE49-F238E27FC236}">
                <a16:creationId xmlns:a16="http://schemas.microsoft.com/office/drawing/2014/main" id="{98EFB08E-12A0-4B91-9246-05F897686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Evaluate this . . . </a:t>
            </a:r>
          </a:p>
        </p:txBody>
      </p:sp>
      <p:sp>
        <p:nvSpPr>
          <p:cNvPr id="673795" name="Text Box 3">
            <a:extLst>
              <a:ext uri="{FF2B5EF4-FFF2-40B4-BE49-F238E27FC236}">
                <a16:creationId xmlns:a16="http://schemas.microsoft.com/office/drawing/2014/main" id="{3F9307D6-5FD3-472B-920E-FD51664E1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864" y="1127125"/>
            <a:ext cx="8237537" cy="137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0000" bIns="137160"/>
          <a:lstStyle>
            <a:lvl1pPr marL="2286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NG" sz="2400" dirty="0">
                <a:latin typeface="Comic Sans MS" panose="030F0702030302020204" pitchFamily="66" charset="0"/>
              </a:rPr>
              <a:t>Write a program that adds the following three words:</a:t>
            </a:r>
          </a:p>
          <a:p>
            <a:pPr>
              <a:spcBef>
                <a:spcPct val="50000"/>
              </a:spcBef>
            </a:pPr>
            <a:r>
              <a:rPr lang="en-US" altLang="en-NG" sz="1700" b="1" dirty="0">
                <a:latin typeface="Courier New" panose="02070309020205020404" pitchFamily="49" charset="0"/>
              </a:rPr>
              <a:t>	</a:t>
            </a:r>
            <a:r>
              <a:rPr lang="en-US" altLang="en-NG" b="1" dirty="0">
                <a:latin typeface="Courier New" panose="02070309020205020404" pitchFamily="49" charset="0"/>
              </a:rPr>
              <a:t>.DATA</a:t>
            </a:r>
          </a:p>
          <a:p>
            <a:r>
              <a:rPr lang="en-US" altLang="en-NG" b="1" dirty="0">
                <a:latin typeface="Courier New" panose="02070309020205020404" pitchFamily="49" charset="0"/>
              </a:rPr>
              <a:t>	array WORD 890Fh,1276h,</a:t>
            </a:r>
            <a:r>
              <a:rPr lang="en-US" altLang="en-NG" b="1" dirty="0">
                <a:solidFill>
                  <a:srgbClr val="FF0000"/>
                </a:solidFill>
                <a:latin typeface="Courier New" panose="02070309020205020404" pitchFamily="49" charset="0"/>
              </a:rPr>
              <a:t>0AF5Bh</a:t>
            </a:r>
          </a:p>
        </p:txBody>
      </p:sp>
      <p:sp>
        <p:nvSpPr>
          <p:cNvPr id="673796" name="Text Box 4">
            <a:extLst>
              <a:ext uri="{FF2B5EF4-FFF2-40B4-BE49-F238E27FC236}">
                <a16:creationId xmlns:a16="http://schemas.microsoft.com/office/drawing/2014/main" id="{05341DE0-191E-4822-8E6D-F2D0F67F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864" y="2357439"/>
            <a:ext cx="8237537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8600" indent="-228600" algn="l">
              <a:tabLst>
                <a:tab pos="3314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tabLst>
                <a:tab pos="3314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tabLst>
                <a:tab pos="3314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tabLst>
                <a:tab pos="3314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tabLst>
                <a:tab pos="3314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314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314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314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314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NG" sz="2400">
                <a:solidFill>
                  <a:srgbClr val="FF0000"/>
                </a:solidFill>
              </a:rPr>
              <a:t>Solution:</a:t>
            </a:r>
            <a:r>
              <a:rPr lang="en-US" altLang="en-NG" sz="2400"/>
              <a:t> Accumulate the sum in the AX register</a:t>
            </a:r>
            <a:endParaRPr lang="en-US" altLang="en-NG" sz="2400" b="1"/>
          </a:p>
          <a:p>
            <a:pPr>
              <a:spcBef>
                <a:spcPct val="50000"/>
              </a:spcBef>
            </a:pPr>
            <a:r>
              <a:rPr lang="en-US" altLang="en-NG" sz="1700" b="1">
                <a:latin typeface="Courier New" panose="02070309020205020404" pitchFamily="49" charset="0"/>
              </a:rPr>
              <a:t>	</a:t>
            </a:r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mov ax, array</a:t>
            </a:r>
          </a:p>
          <a:p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	add ax,[array+2]</a:t>
            </a:r>
          </a:p>
          <a:p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	add ax,[array+4]	; what if sum cannot fit in AX?</a:t>
            </a:r>
            <a:endParaRPr lang="en-US" altLang="en-NG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3799" name="Text Box 7">
            <a:extLst>
              <a:ext uri="{FF2B5EF4-FFF2-40B4-BE49-F238E27FC236}">
                <a16:creationId xmlns:a16="http://schemas.microsoft.com/office/drawing/2014/main" id="{C91703D3-69E9-4B04-B6E3-A09F2A2A6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864" y="4005263"/>
            <a:ext cx="8296275" cy="224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rIns="0" bIns="137160"/>
          <a:lstStyle>
            <a:lvl1pPr marL="228600" indent="-228600" algn="l">
              <a:tabLst>
                <a:tab pos="3314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tabLst>
                <a:tab pos="3314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tabLst>
                <a:tab pos="3314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tabLst>
                <a:tab pos="3314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tabLst>
                <a:tab pos="3314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314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314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314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314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NG" sz="2400">
                <a:solidFill>
                  <a:srgbClr val="FF0000"/>
                </a:solidFill>
              </a:rPr>
              <a:t>Solution 2:</a:t>
            </a:r>
            <a:r>
              <a:rPr lang="en-US" altLang="en-NG" sz="2400"/>
              <a:t> Accumulate the sum in the EAX register</a:t>
            </a:r>
            <a:endParaRPr lang="en-US" altLang="en-NG" sz="2400" b="1"/>
          </a:p>
          <a:p>
            <a:pPr>
              <a:spcBef>
                <a:spcPct val="50000"/>
              </a:spcBef>
            </a:pPr>
            <a:r>
              <a:rPr lang="en-US" altLang="en-NG" sz="1700" b="1">
                <a:latin typeface="Courier New" panose="02070309020205020404" pitchFamily="49" charset="0"/>
              </a:rPr>
              <a:t>	</a:t>
            </a:r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movzx eax, array	; error to say: mov eax,array</a:t>
            </a:r>
          </a:p>
          <a:p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	movzx ebx, array[2]	; use movsx for signed integers</a:t>
            </a:r>
          </a:p>
          <a:p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	add   eax, ebx	; error to say: add eax,array[2]</a:t>
            </a:r>
          </a:p>
          <a:p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	movzx ebx, array[4]</a:t>
            </a:r>
          </a:p>
          <a:p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	add   eax, ebx</a:t>
            </a:r>
            <a:endParaRPr lang="en-US" altLang="en-NG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6" grpId="0" autoUpdateAnimBg="0"/>
      <p:bldP spid="67379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>
            <a:extLst>
              <a:ext uri="{FF2B5EF4-FFF2-40B4-BE49-F238E27FC236}">
                <a16:creationId xmlns:a16="http://schemas.microsoft.com/office/drawing/2014/main" id="{97A483B0-F298-4E0E-AD0B-6E92E5C3EC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95264"/>
          </a:xfrm>
        </p:spPr>
        <p:txBody>
          <a:bodyPr/>
          <a:lstStyle/>
          <a:p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Flags Affected</a:t>
            </a:r>
          </a:p>
        </p:txBody>
      </p:sp>
      <p:pic>
        <p:nvPicPr>
          <p:cNvPr id="827395" name="Picture 3">
            <a:extLst>
              <a:ext uri="{FF2B5EF4-FFF2-40B4-BE49-F238E27FC236}">
                <a16:creationId xmlns:a16="http://schemas.microsoft.com/office/drawing/2014/main" id="{F4D42967-D47F-4108-9253-38F2A1EA860E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8" t="4166" r="10492" b="67821"/>
          <a:stretch>
            <a:fillRect/>
          </a:stretch>
        </p:blipFill>
        <p:spPr>
          <a:xfrm>
            <a:off x="2555876" y="1123950"/>
            <a:ext cx="6881813" cy="1441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7396" name="Rectangle 4">
            <a:extLst>
              <a:ext uri="{FF2B5EF4-FFF2-40B4-BE49-F238E27FC236}">
                <a16:creationId xmlns:a16="http://schemas.microsoft.com/office/drawing/2014/main" id="{5ADEF2B6-D04E-4873-8191-F328EE639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199" y="2565401"/>
            <a:ext cx="9078097" cy="392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457200" indent="-457200" algn="l"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42963" indent="-381000" algn="l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5713" indent="-342900" algn="l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63688" indent="-304800" algn="l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00238" indent="-304800" algn="l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7438" indent="-30480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14638" indent="-30480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71838" indent="-30480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9038" indent="-30480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en-NG" dirty="0">
                <a:latin typeface="Comic Sans MS" panose="030F0702030302020204" pitchFamily="66" charset="0"/>
              </a:rPr>
              <a:t>ADD and SUB affect all the six status flags:</a:t>
            </a:r>
            <a:endParaRPr lang="en-US" altLang="en-NG" sz="2000" dirty="0">
              <a:latin typeface="Comic Sans MS" panose="030F0702030302020204" pitchFamily="66" charset="0"/>
            </a:endParaRPr>
          </a:p>
          <a:p>
            <a:pPr>
              <a:spcBef>
                <a:spcPct val="45000"/>
              </a:spcBef>
              <a:buFont typeface="Wingdings" panose="05000000000000000000" pitchFamily="2" charset="2"/>
              <a:buAutoNum type="arabicPeriod"/>
            </a:pPr>
            <a:r>
              <a:rPr lang="en-US" altLang="en-NG" dirty="0">
                <a:latin typeface="Comic Sans MS" panose="030F0702030302020204" pitchFamily="66" charset="0"/>
              </a:rPr>
              <a:t>Carry Flag: </a:t>
            </a:r>
            <a:r>
              <a:rPr lang="en-US" altLang="en-NG" sz="2000" dirty="0">
                <a:latin typeface="Comic Sans MS" panose="030F0702030302020204" pitchFamily="66" charset="0"/>
              </a:rPr>
              <a:t>Set when </a:t>
            </a:r>
            <a:r>
              <a:rPr lang="en-US" altLang="en-NG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unsigned</a:t>
            </a:r>
            <a:r>
              <a:rPr lang="en-US" altLang="en-NG" sz="2000" dirty="0">
                <a:latin typeface="Comic Sans MS" panose="030F0702030302020204" pitchFamily="66" charset="0"/>
              </a:rPr>
              <a:t> arithmetic result is out of range</a:t>
            </a:r>
          </a:p>
          <a:p>
            <a:pPr>
              <a:spcBef>
                <a:spcPct val="45000"/>
              </a:spcBef>
              <a:buFont typeface="Wingdings" panose="05000000000000000000" pitchFamily="2" charset="2"/>
              <a:buAutoNum type="arabicPeriod"/>
            </a:pPr>
            <a:r>
              <a:rPr lang="en-US" altLang="en-NG" dirty="0">
                <a:latin typeface="Comic Sans MS" panose="030F0702030302020204" pitchFamily="66" charset="0"/>
              </a:rPr>
              <a:t>Overflow Flag: </a:t>
            </a:r>
            <a:r>
              <a:rPr lang="en-US" altLang="en-NG" sz="2000" dirty="0">
                <a:latin typeface="Comic Sans MS" panose="030F0702030302020204" pitchFamily="66" charset="0"/>
              </a:rPr>
              <a:t>Set when </a:t>
            </a:r>
            <a:r>
              <a:rPr lang="en-US" altLang="en-NG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signed</a:t>
            </a:r>
            <a:r>
              <a:rPr lang="en-US" altLang="en-NG" sz="2000" dirty="0">
                <a:latin typeface="Comic Sans MS" panose="030F0702030302020204" pitchFamily="66" charset="0"/>
              </a:rPr>
              <a:t> arithmetic result is out of range</a:t>
            </a:r>
          </a:p>
          <a:p>
            <a:pPr>
              <a:spcBef>
                <a:spcPct val="45000"/>
              </a:spcBef>
              <a:buFont typeface="Wingdings" panose="05000000000000000000" pitchFamily="2" charset="2"/>
              <a:buAutoNum type="arabicPeriod"/>
            </a:pPr>
            <a:r>
              <a:rPr lang="en-US" altLang="en-NG" dirty="0">
                <a:latin typeface="Comic Sans MS" panose="030F0702030302020204" pitchFamily="66" charset="0"/>
              </a:rPr>
              <a:t>Sign Flag: </a:t>
            </a:r>
            <a:r>
              <a:rPr lang="en-US" altLang="en-NG" sz="2000" dirty="0">
                <a:latin typeface="Comic Sans MS" panose="030F0702030302020204" pitchFamily="66" charset="0"/>
              </a:rPr>
              <a:t>Copy of </a:t>
            </a:r>
            <a:r>
              <a:rPr lang="en-US" altLang="en-NG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sign bit</a:t>
            </a:r>
            <a:r>
              <a:rPr lang="en-US" altLang="en-NG" sz="2000" dirty="0">
                <a:latin typeface="Comic Sans MS" panose="030F0702030302020204" pitchFamily="66" charset="0"/>
              </a:rPr>
              <a:t>, set when result is </a:t>
            </a:r>
            <a:r>
              <a:rPr lang="en-US" altLang="en-NG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negative</a:t>
            </a:r>
            <a:endParaRPr lang="en-US" altLang="en-NG" sz="2000" dirty="0">
              <a:latin typeface="Comic Sans MS" panose="030F0702030302020204" pitchFamily="66" charset="0"/>
            </a:endParaRPr>
          </a:p>
          <a:p>
            <a:pPr>
              <a:spcBef>
                <a:spcPct val="45000"/>
              </a:spcBef>
              <a:buFont typeface="Wingdings" panose="05000000000000000000" pitchFamily="2" charset="2"/>
              <a:buAutoNum type="arabicPeriod"/>
            </a:pPr>
            <a:r>
              <a:rPr lang="en-US" altLang="en-NG" dirty="0">
                <a:latin typeface="Comic Sans MS" panose="030F0702030302020204" pitchFamily="66" charset="0"/>
              </a:rPr>
              <a:t>Zero Flag: </a:t>
            </a:r>
            <a:r>
              <a:rPr lang="en-US" altLang="en-NG" sz="2000" dirty="0">
                <a:latin typeface="Comic Sans MS" panose="030F0702030302020204" pitchFamily="66" charset="0"/>
              </a:rPr>
              <a:t>Set when result is </a:t>
            </a:r>
            <a:r>
              <a:rPr lang="en-US" altLang="en-NG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zero</a:t>
            </a:r>
          </a:p>
          <a:p>
            <a:pPr>
              <a:spcBef>
                <a:spcPct val="45000"/>
              </a:spcBef>
              <a:buFont typeface="Wingdings" panose="05000000000000000000" pitchFamily="2" charset="2"/>
              <a:buAutoNum type="arabicPeriod"/>
            </a:pPr>
            <a:r>
              <a:rPr lang="en-US" altLang="en-NG" dirty="0">
                <a:latin typeface="Comic Sans MS" panose="030F0702030302020204" pitchFamily="66" charset="0"/>
              </a:rPr>
              <a:t>Auxiliary Carry Flag: </a:t>
            </a:r>
            <a:r>
              <a:rPr lang="en-US" altLang="en-NG" sz="2000" dirty="0">
                <a:latin typeface="Comic Sans MS" panose="030F0702030302020204" pitchFamily="66" charset="0"/>
              </a:rPr>
              <a:t>Set when there is a </a:t>
            </a:r>
            <a:r>
              <a:rPr lang="en-US" altLang="en-NG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carry from bit 3 to bit 4</a:t>
            </a:r>
          </a:p>
          <a:p>
            <a:pPr>
              <a:spcBef>
                <a:spcPct val="45000"/>
              </a:spcBef>
              <a:buFont typeface="Wingdings" panose="05000000000000000000" pitchFamily="2" charset="2"/>
              <a:buAutoNum type="arabicPeriod"/>
            </a:pPr>
            <a:r>
              <a:rPr lang="en-US" altLang="en-NG" dirty="0">
                <a:latin typeface="Comic Sans MS" panose="030F0702030302020204" pitchFamily="66" charset="0"/>
              </a:rPr>
              <a:t>Parity Flag: </a:t>
            </a:r>
            <a:r>
              <a:rPr lang="en-US" altLang="en-NG" sz="2000" dirty="0">
                <a:latin typeface="Comic Sans MS" panose="030F0702030302020204" pitchFamily="66" charset="0"/>
              </a:rPr>
              <a:t>Set when parity in least-significant byte is </a:t>
            </a:r>
            <a:r>
              <a:rPr lang="en-US" altLang="en-NG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even</a:t>
            </a:r>
          </a:p>
        </p:txBody>
      </p:sp>
      <p:sp>
        <p:nvSpPr>
          <p:cNvPr id="827397" name="Rectangle 5">
            <a:extLst>
              <a:ext uri="{FF2B5EF4-FFF2-40B4-BE49-F238E27FC236}">
                <a16:creationId xmlns:a16="http://schemas.microsoft.com/office/drawing/2014/main" id="{540E34B3-CD2C-4060-BF7E-9B3C586A0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8288" y="1846264"/>
            <a:ext cx="209550" cy="2809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G"/>
          </a:p>
        </p:txBody>
      </p:sp>
      <p:sp>
        <p:nvSpPr>
          <p:cNvPr id="827398" name="Rectangle 6">
            <a:extLst>
              <a:ext uri="{FF2B5EF4-FFF2-40B4-BE49-F238E27FC236}">
                <a16:creationId xmlns:a16="http://schemas.microsoft.com/office/drawing/2014/main" id="{28DCBFB0-241F-424C-AAFA-C748F4E54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600" y="1847850"/>
            <a:ext cx="209550" cy="2809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G"/>
          </a:p>
        </p:txBody>
      </p:sp>
      <p:sp>
        <p:nvSpPr>
          <p:cNvPr id="827399" name="Rectangle 7">
            <a:extLst>
              <a:ext uri="{FF2B5EF4-FFF2-40B4-BE49-F238E27FC236}">
                <a16:creationId xmlns:a16="http://schemas.microsoft.com/office/drawing/2014/main" id="{0EB78749-6825-457F-8FDA-FEF8C7C74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738" y="1849439"/>
            <a:ext cx="209550" cy="2809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G"/>
          </a:p>
        </p:txBody>
      </p:sp>
      <p:sp>
        <p:nvSpPr>
          <p:cNvPr id="827400" name="Rectangle 8">
            <a:extLst>
              <a:ext uri="{FF2B5EF4-FFF2-40B4-BE49-F238E27FC236}">
                <a16:creationId xmlns:a16="http://schemas.microsoft.com/office/drawing/2014/main" id="{DBCECDFD-9CD2-44DD-ADC0-E73B60C6E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6700" y="1847850"/>
            <a:ext cx="209550" cy="2809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G"/>
          </a:p>
        </p:txBody>
      </p:sp>
      <p:sp>
        <p:nvSpPr>
          <p:cNvPr id="827401" name="Rectangle 9">
            <a:extLst>
              <a:ext uri="{FF2B5EF4-FFF2-40B4-BE49-F238E27FC236}">
                <a16:creationId xmlns:a16="http://schemas.microsoft.com/office/drawing/2014/main" id="{F8320522-24C5-4A03-A030-247E9D6C5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150" y="1847850"/>
            <a:ext cx="209550" cy="2809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G"/>
          </a:p>
        </p:txBody>
      </p:sp>
      <p:sp>
        <p:nvSpPr>
          <p:cNvPr id="827402" name="Rectangle 10">
            <a:extLst>
              <a:ext uri="{FF2B5EF4-FFF2-40B4-BE49-F238E27FC236}">
                <a16:creationId xmlns:a16="http://schemas.microsoft.com/office/drawing/2014/main" id="{ECC5E831-3042-4E2E-A4EC-8DED06FE5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600" y="1844675"/>
            <a:ext cx="209550" cy="2809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7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7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2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82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7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7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2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82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27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27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2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82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27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7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2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82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27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27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2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1000" fill="hold"/>
                                        <p:tgtEl>
                                          <p:spTgt spid="82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27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27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82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1000" fill="hold"/>
                                        <p:tgtEl>
                                          <p:spTgt spid="82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>
            <a:extLst>
              <a:ext uri="{FF2B5EF4-FFF2-40B4-BE49-F238E27FC236}">
                <a16:creationId xmlns:a16="http://schemas.microsoft.com/office/drawing/2014/main" id="{B34DBFEC-27D8-4BDF-B2DF-431C4384C1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919978"/>
          </a:xfrm>
        </p:spPr>
        <p:txBody>
          <a:bodyPr/>
          <a:lstStyle/>
          <a:p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More on Carry and Overflow</a:t>
            </a:r>
          </a:p>
        </p:txBody>
      </p:sp>
      <p:sp>
        <p:nvSpPr>
          <p:cNvPr id="835587" name="Rectangle 3">
            <a:extLst>
              <a:ext uri="{FF2B5EF4-FFF2-40B4-BE49-F238E27FC236}">
                <a16:creationId xmlns:a16="http://schemas.microsoft.com/office/drawing/2014/main" id="{9D34F162-5FF0-47DA-B99A-6275AC3960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3319" y="1143001"/>
            <a:ext cx="9971903" cy="5349873"/>
          </a:xfrm>
        </p:spPr>
        <p:txBody>
          <a:bodyPr/>
          <a:lstStyle/>
          <a:p>
            <a:r>
              <a:rPr lang="en-US" altLang="en-NG" dirty="0">
                <a:latin typeface="Comic Sans MS" panose="030F0702030302020204" pitchFamily="66" charset="0"/>
              </a:rPr>
              <a:t>Addition: A + B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The Carry flag is the carry out of the most significant bit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The Overflow flag is only set when . . .</a:t>
            </a:r>
          </a:p>
          <a:p>
            <a:pPr lvl="2"/>
            <a:r>
              <a:rPr lang="en-US" altLang="en-NG" dirty="0">
                <a:latin typeface="Comic Sans MS" panose="030F0702030302020204" pitchFamily="66" charset="0"/>
              </a:rPr>
              <a:t>Two positive operands are added and their sum is negative</a:t>
            </a:r>
          </a:p>
          <a:p>
            <a:pPr lvl="2"/>
            <a:r>
              <a:rPr lang="en-US" altLang="en-NG" dirty="0">
                <a:latin typeface="Comic Sans MS" panose="030F0702030302020204" pitchFamily="66" charset="0"/>
              </a:rPr>
              <a:t>Two negative operands are added and their sum is positive</a:t>
            </a:r>
          </a:p>
          <a:p>
            <a:pPr lvl="2"/>
            <a:r>
              <a:rPr lang="en-US" altLang="en-NG" dirty="0">
                <a:latin typeface="Comic Sans MS" panose="030F0702030302020204" pitchFamily="66" charset="0"/>
              </a:rPr>
              <a:t>Overflow cannot occur when adding operands of opposite signs</a:t>
            </a:r>
          </a:p>
          <a:p>
            <a:r>
              <a:rPr lang="en-US" altLang="en-NG" dirty="0">
                <a:latin typeface="Comic Sans MS" panose="030F0702030302020204" pitchFamily="66" charset="0"/>
              </a:rPr>
              <a:t>Subtraction: A – B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For Subtraction, the carry flag becomes the </a:t>
            </a:r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borrow flag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Carry flag is set when A has a smaller unsigned value than B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The Overflow flag is only set when . . .</a:t>
            </a:r>
          </a:p>
          <a:p>
            <a:pPr lvl="2"/>
            <a:r>
              <a:rPr lang="en-US" altLang="en-NG" dirty="0">
                <a:latin typeface="Comic Sans MS" panose="030F0702030302020204" pitchFamily="66" charset="0"/>
              </a:rPr>
              <a:t>A and B have different signs and sign of result ≠ sign of A</a:t>
            </a:r>
          </a:p>
          <a:p>
            <a:pPr lvl="2"/>
            <a:r>
              <a:rPr lang="en-US" altLang="en-NG" dirty="0">
                <a:latin typeface="Comic Sans MS" panose="030F0702030302020204" pitchFamily="66" charset="0"/>
              </a:rPr>
              <a:t>Overflow cannot occur when subtracting operands of the same sign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>
            <a:extLst>
              <a:ext uri="{FF2B5EF4-FFF2-40B4-BE49-F238E27FC236}">
                <a16:creationId xmlns:a16="http://schemas.microsoft.com/office/drawing/2014/main" id="{E9D28119-0DF1-4B49-94C1-F29571C9F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/>
              <a:t>Presentation Outline</a:t>
            </a:r>
          </a:p>
        </p:txBody>
      </p:sp>
      <p:sp>
        <p:nvSpPr>
          <p:cNvPr id="464899" name="Rectangle 3">
            <a:extLst>
              <a:ext uri="{FF2B5EF4-FFF2-40B4-BE49-F238E27FC236}">
                <a16:creationId xmlns:a16="http://schemas.microsoft.com/office/drawing/2014/main" id="{315F4F04-CEE1-4CC7-91F7-ACEF56F4BC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70201" y="1643064"/>
            <a:ext cx="6970713" cy="3571875"/>
          </a:xfrm>
        </p:spPr>
        <p:txBody>
          <a:bodyPr/>
          <a:lstStyle/>
          <a:p>
            <a:r>
              <a:rPr lang="en-US" altLang="en-NG">
                <a:solidFill>
                  <a:srgbClr val="FF0000"/>
                </a:solidFill>
              </a:rPr>
              <a:t>Operand Types</a:t>
            </a:r>
          </a:p>
          <a:p>
            <a:r>
              <a:rPr lang="en-US" altLang="en-NG"/>
              <a:t>Data Transfer Instructions</a:t>
            </a:r>
          </a:p>
          <a:p>
            <a:r>
              <a:rPr lang="en-US" altLang="en-NG"/>
              <a:t>Addition and Subtraction</a:t>
            </a:r>
          </a:p>
          <a:p>
            <a:r>
              <a:rPr lang="en-US" altLang="en-NG"/>
              <a:t>Addressing Modes</a:t>
            </a:r>
          </a:p>
          <a:p>
            <a:r>
              <a:rPr lang="en-US" altLang="en-NG"/>
              <a:t>Jump and Loop Instructions</a:t>
            </a:r>
          </a:p>
          <a:p>
            <a:r>
              <a:rPr lang="en-US" altLang="en-NG"/>
              <a:t>Copying a String</a:t>
            </a:r>
          </a:p>
          <a:p>
            <a:r>
              <a:rPr lang="en-US" altLang="en-NG"/>
              <a:t>Summing an Array of Integers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7" name="Rectangle 3">
            <a:extLst>
              <a:ext uri="{FF2B5EF4-FFF2-40B4-BE49-F238E27FC236}">
                <a16:creationId xmlns:a16="http://schemas.microsoft.com/office/drawing/2014/main" id="{EBCE3F22-1617-47EB-8A42-7EF240CEAB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0962" y="1308100"/>
            <a:ext cx="9956521" cy="5184775"/>
          </a:xfrm>
          <a:noFill/>
        </p:spPr>
        <p:txBody>
          <a:bodyPr vert="horz" lIns="0" tIns="45720" rIns="0" bIns="45720" rtlCol="0">
            <a:normAutofit/>
          </a:bodyPr>
          <a:lstStyle/>
          <a:p>
            <a:r>
              <a:rPr lang="en-US" altLang="en-NG" dirty="0">
                <a:latin typeface="Comic Sans MS" panose="030F0702030302020204" pitchFamily="66" charset="0"/>
              </a:rPr>
              <a:t>CPU cannot distinguish signed from unsigned integers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YOU, the programmer, give a meaning to binary numbers</a:t>
            </a:r>
          </a:p>
          <a:p>
            <a:r>
              <a:rPr lang="en-US" altLang="en-NG" dirty="0">
                <a:latin typeface="Comic Sans MS" panose="030F0702030302020204" pitchFamily="66" charset="0"/>
              </a:rPr>
              <a:t>How the </a:t>
            </a:r>
            <a:r>
              <a:rPr lang="en-US" altLang="en-NG" dirty="0">
                <a:solidFill>
                  <a:schemeClr val="tx2"/>
                </a:solidFill>
                <a:latin typeface="Comic Sans MS" panose="030F0702030302020204" pitchFamily="66" charset="0"/>
              </a:rPr>
              <a:t>ADD</a:t>
            </a:r>
            <a:r>
              <a:rPr lang="en-US" altLang="en-NG" dirty="0">
                <a:latin typeface="Comic Sans MS" panose="030F0702030302020204" pitchFamily="66" charset="0"/>
              </a:rPr>
              <a:t> instruction modifies OF and CF: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CF  =  (carry out of the MSB)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OF  =  (carry out of the MSB) XOR (carry into the MSB)</a:t>
            </a:r>
          </a:p>
          <a:p>
            <a:r>
              <a:rPr lang="en-US" altLang="en-NG" dirty="0">
                <a:latin typeface="Comic Sans MS" panose="030F0702030302020204" pitchFamily="66" charset="0"/>
              </a:rPr>
              <a:t>Hardware does SUB by …</a:t>
            </a:r>
          </a:p>
          <a:p>
            <a:pPr lvl="1"/>
            <a:r>
              <a:rPr lang="en-US" altLang="en-NG" dirty="0" err="1">
                <a:latin typeface="Comic Sans MS" panose="030F0702030302020204" pitchFamily="66" charset="0"/>
              </a:rPr>
              <a:t>ADDing</a:t>
            </a:r>
            <a:r>
              <a:rPr lang="en-US" altLang="en-NG" dirty="0">
                <a:latin typeface="Comic Sans MS" panose="030F0702030302020204" pitchFamily="66" charset="0"/>
              </a:rPr>
              <a:t> destination to the 2's complement of the source operand</a:t>
            </a:r>
          </a:p>
          <a:p>
            <a:r>
              <a:rPr lang="en-US" altLang="en-NG" dirty="0">
                <a:latin typeface="Comic Sans MS" panose="030F0702030302020204" pitchFamily="66" charset="0"/>
              </a:rPr>
              <a:t>How the </a:t>
            </a:r>
            <a:r>
              <a:rPr lang="en-US" altLang="en-NG" dirty="0">
                <a:solidFill>
                  <a:schemeClr val="tx2"/>
                </a:solidFill>
                <a:latin typeface="Comic Sans MS" panose="030F0702030302020204" pitchFamily="66" charset="0"/>
              </a:rPr>
              <a:t>SUB</a:t>
            </a:r>
            <a:r>
              <a:rPr lang="en-US" altLang="en-NG" dirty="0">
                <a:latin typeface="Comic Sans MS" panose="030F0702030302020204" pitchFamily="66" charset="0"/>
              </a:rPr>
              <a:t> instruction modifies OF and CF: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Negate (2's complement) the source and ADD it to destination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OF  =  (carry out of the MSB) XOR (carry into the MSB)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CF  = INVERT (carry out of the MSB)</a:t>
            </a:r>
          </a:p>
        </p:txBody>
      </p:sp>
      <p:sp>
        <p:nvSpPr>
          <p:cNvPr id="692230" name="Rectangle 6">
            <a:extLst>
              <a:ext uri="{FF2B5EF4-FFF2-40B4-BE49-F238E27FC236}">
                <a16:creationId xmlns:a16="http://schemas.microsoft.com/office/drawing/2014/main" id="{AED8CA56-843F-401C-B762-72F030121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Hardware Viewpoint</a:t>
            </a:r>
          </a:p>
        </p:txBody>
      </p:sp>
      <p:grpSp>
        <p:nvGrpSpPr>
          <p:cNvPr id="692233" name="Group 9">
            <a:extLst>
              <a:ext uri="{FF2B5EF4-FFF2-40B4-BE49-F238E27FC236}">
                <a16:creationId xmlns:a16="http://schemas.microsoft.com/office/drawing/2014/main" id="{C0222A4B-692A-4869-8D6B-AD4C0089740D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633663"/>
            <a:ext cx="3051175" cy="346075"/>
            <a:chOff x="2990" y="2051"/>
            <a:chExt cx="1922" cy="218"/>
          </a:xfrm>
        </p:grpSpPr>
        <p:sp>
          <p:nvSpPr>
            <p:cNvPr id="692229" name="Text Box 5">
              <a:extLst>
                <a:ext uri="{FF2B5EF4-FFF2-40B4-BE49-F238E27FC236}">
                  <a16:creationId xmlns:a16="http://schemas.microsoft.com/office/drawing/2014/main" id="{46377F3F-86E4-4C04-B52D-92C2922A8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7" y="2051"/>
              <a:ext cx="1705" cy="21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/>
            <a:lstStyle/>
            <a:p>
              <a:pPr algn="l"/>
              <a:r>
                <a:rPr lang="en-US" altLang="en-NG" sz="1600"/>
                <a:t> </a:t>
              </a:r>
              <a:r>
                <a:rPr lang="en-US" altLang="en-NG" sz="1600">
                  <a:solidFill>
                    <a:srgbClr val="FF0000"/>
                  </a:solidFill>
                </a:rPr>
                <a:t>MSB = Most Significant Bit</a:t>
              </a:r>
            </a:p>
          </p:txBody>
        </p:sp>
        <p:sp>
          <p:nvSpPr>
            <p:cNvPr id="692232" name="Line 8">
              <a:extLst>
                <a:ext uri="{FF2B5EF4-FFF2-40B4-BE49-F238E27FC236}">
                  <a16:creationId xmlns:a16="http://schemas.microsoft.com/office/drawing/2014/main" id="{B2ABDD37-5C52-43DC-B999-6C71294E6D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90" y="2160"/>
              <a:ext cx="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G"/>
            </a:p>
          </p:txBody>
        </p:sp>
      </p:grpSp>
      <p:grpSp>
        <p:nvGrpSpPr>
          <p:cNvPr id="692235" name="Group 11">
            <a:extLst>
              <a:ext uri="{FF2B5EF4-FFF2-40B4-BE49-F238E27FC236}">
                <a16:creationId xmlns:a16="http://schemas.microsoft.com/office/drawing/2014/main" id="{EEEE425F-F52B-4EF1-BC60-0240BB1A9D03}"/>
              </a:ext>
            </a:extLst>
          </p:cNvPr>
          <p:cNvGrpSpPr>
            <a:grpSpLocks/>
          </p:cNvGrpSpPr>
          <p:nvPr/>
        </p:nvGrpSpPr>
        <p:grpSpPr bwMode="auto">
          <a:xfrm>
            <a:off x="6430964" y="3371851"/>
            <a:ext cx="3582987" cy="403225"/>
            <a:chOff x="3134" y="2487"/>
            <a:chExt cx="2257" cy="254"/>
          </a:xfrm>
        </p:grpSpPr>
        <p:sp>
          <p:nvSpPr>
            <p:cNvPr id="692231" name="Rectangle 7">
              <a:extLst>
                <a:ext uri="{FF2B5EF4-FFF2-40B4-BE49-F238E27FC236}">
                  <a16:creationId xmlns:a16="http://schemas.microsoft.com/office/drawing/2014/main" id="{1075F7DF-CFC7-47B5-B79D-7187FE07B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" y="2524"/>
              <a:ext cx="2112" cy="2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/>
            <a:lstStyle/>
            <a:p>
              <a:pPr algn="l">
                <a:spcBef>
                  <a:spcPct val="20000"/>
                </a:spcBef>
              </a:pPr>
              <a:r>
                <a:rPr lang="en-US" altLang="en-NG">
                  <a:solidFill>
                    <a:srgbClr val="FF0000"/>
                  </a:solidFill>
                </a:rPr>
                <a:t>XOR = eXclusive-OR operation</a:t>
              </a:r>
            </a:p>
          </p:txBody>
        </p:sp>
        <p:sp>
          <p:nvSpPr>
            <p:cNvPr id="692234" name="Freeform 10">
              <a:extLst>
                <a:ext uri="{FF2B5EF4-FFF2-40B4-BE49-F238E27FC236}">
                  <a16:creationId xmlns:a16="http://schemas.microsoft.com/office/drawing/2014/main" id="{5F07B651-90E7-4CE2-A597-50427AFE2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4" y="2487"/>
              <a:ext cx="145" cy="145"/>
            </a:xfrm>
            <a:custGeom>
              <a:avLst/>
              <a:gdLst>
                <a:gd name="T0" fmla="*/ 145 w 145"/>
                <a:gd name="T1" fmla="*/ 145 h 145"/>
                <a:gd name="T2" fmla="*/ 0 w 145"/>
                <a:gd name="T3" fmla="*/ 145 h 145"/>
                <a:gd name="T4" fmla="*/ 0 w 145"/>
                <a:gd name="T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" h="145">
                  <a:moveTo>
                    <a:pt x="145" y="145"/>
                  </a:moveTo>
                  <a:lnTo>
                    <a:pt x="0" y="145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G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9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9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9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>
            <a:extLst>
              <a:ext uri="{FF2B5EF4-FFF2-40B4-BE49-F238E27FC236}">
                <a16:creationId xmlns:a16="http://schemas.microsoft.com/office/drawing/2014/main" id="{81393DBA-3A73-43D1-9C20-35B9E8B56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979488"/>
          </a:xfrm>
        </p:spPr>
        <p:txBody>
          <a:bodyPr/>
          <a:lstStyle/>
          <a:p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ADD and SUB Examples</a:t>
            </a:r>
          </a:p>
        </p:txBody>
      </p:sp>
      <p:sp>
        <p:nvSpPr>
          <p:cNvPr id="833539" name="Text Box 3">
            <a:extLst>
              <a:ext uri="{FF2B5EF4-FFF2-40B4-BE49-F238E27FC236}">
                <a16:creationId xmlns:a16="http://schemas.microsoft.com/office/drawing/2014/main" id="{BFF737E4-1D33-4540-8CFF-3AC08D222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2209800"/>
            <a:ext cx="8237538" cy="2255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0000" bIns="0"/>
          <a:lstStyle>
            <a:lvl1pPr algn="l">
              <a:tabLst>
                <a:tab pos="457200" algn="l"/>
                <a:tab pos="1971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tabLst>
                <a:tab pos="457200" algn="l"/>
                <a:tab pos="1971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tabLst>
                <a:tab pos="457200" algn="l"/>
                <a:tab pos="1971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tabLst>
                <a:tab pos="457200" algn="l"/>
                <a:tab pos="1971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tabLst>
                <a:tab pos="457200" algn="l"/>
                <a:tab pos="1971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971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971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971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971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mov al,0FFh	; AL=-1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add al,1	; AL=       CF=  OF=  SF=  ZF=  AF=  PF=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sub al,1	; AL=       CF=  OF=  SF=  ZF=  AF=  PF=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mov al,+127	; AL=7Fh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add al,1	; AL=       CF=  OF=  SF=  ZF=  AF=  PF=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mov al,26h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sub al,95h	; AL=       CF=  OF=  SF=  ZF=  AF=  PF=</a:t>
            </a:r>
          </a:p>
        </p:txBody>
      </p:sp>
      <p:sp>
        <p:nvSpPr>
          <p:cNvPr id="833540" name="Text Box 4">
            <a:extLst>
              <a:ext uri="{FF2B5EF4-FFF2-40B4-BE49-F238E27FC236}">
                <a16:creationId xmlns:a16="http://schemas.microsoft.com/office/drawing/2014/main" id="{5D714E35-065A-4361-8D64-1714B642F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599" y="1123951"/>
            <a:ext cx="8496643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>
              <a:lnSpc>
                <a:spcPct val="110000"/>
              </a:lnSpc>
            </a:pPr>
            <a:r>
              <a:rPr lang="en-US" altLang="en-NG" sz="2400" dirty="0">
                <a:latin typeface="Comic Sans MS" panose="030F0702030302020204" pitchFamily="66" charset="0"/>
              </a:rPr>
              <a:t>For each of the following marked entries, show the values of the destination operand and the six status flags:</a:t>
            </a:r>
          </a:p>
        </p:txBody>
      </p:sp>
      <p:sp>
        <p:nvSpPr>
          <p:cNvPr id="833541" name="Text Box 5">
            <a:extLst>
              <a:ext uri="{FF2B5EF4-FFF2-40B4-BE49-F238E27FC236}">
                <a16:creationId xmlns:a16="http://schemas.microsoft.com/office/drawing/2014/main" id="{6D69EC74-9E8B-4D62-ABA8-F30489534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0426" y="2214564"/>
            <a:ext cx="5573713" cy="225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0000" bIns="0"/>
          <a:lstStyle>
            <a:lvl1pPr algn="l"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</a:pPr>
            <a:endParaRPr lang="en-US" altLang="en-NG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10000"/>
              </a:spcBef>
            </a:pPr>
            <a:r>
              <a:rPr lang="en-US" altLang="en-NG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00h  </a:t>
            </a:r>
            <a:r>
              <a:rPr lang="en-US" altLang="en-NG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NG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1    0    0    1    1    1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FFh       1    0    1    0    1    1</a:t>
            </a:r>
          </a:p>
          <a:p>
            <a:pPr>
              <a:spcBef>
                <a:spcPct val="10000"/>
              </a:spcBef>
            </a:pPr>
            <a:endParaRPr lang="en-US" altLang="en-NG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10000"/>
              </a:spcBef>
            </a:pPr>
            <a:r>
              <a:rPr lang="en-US" altLang="en-NG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-128      0    1    1    0    1    0</a:t>
            </a:r>
          </a:p>
          <a:p>
            <a:pPr>
              <a:spcBef>
                <a:spcPct val="10000"/>
              </a:spcBef>
            </a:pPr>
            <a:endParaRPr lang="en-US" altLang="en-NG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10000"/>
              </a:spcBef>
            </a:pPr>
            <a:r>
              <a:rPr lang="en-US" altLang="en-NG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91h       1    1    1    0    0    0</a:t>
            </a:r>
          </a:p>
        </p:txBody>
      </p:sp>
      <p:grpSp>
        <p:nvGrpSpPr>
          <p:cNvPr id="833673" name="Group 137">
            <a:extLst>
              <a:ext uri="{FF2B5EF4-FFF2-40B4-BE49-F238E27FC236}">
                <a16:creationId xmlns:a16="http://schemas.microsoft.com/office/drawing/2014/main" id="{9E3106D1-7893-481B-9412-7C9CADD137FE}"/>
              </a:ext>
            </a:extLst>
          </p:cNvPr>
          <p:cNvGrpSpPr>
            <a:grpSpLocks/>
          </p:cNvGrpSpPr>
          <p:nvPr/>
        </p:nvGrpSpPr>
        <p:grpSpPr bwMode="auto">
          <a:xfrm>
            <a:off x="2006600" y="4581525"/>
            <a:ext cx="4089400" cy="1671638"/>
            <a:chOff x="304" y="2849"/>
            <a:chExt cx="2576" cy="1053"/>
          </a:xfrm>
        </p:grpSpPr>
        <p:sp>
          <p:nvSpPr>
            <p:cNvPr id="833610" name="AutoShape 74">
              <a:extLst>
                <a:ext uri="{FF2B5EF4-FFF2-40B4-BE49-F238E27FC236}">
                  <a16:creationId xmlns:a16="http://schemas.microsoft.com/office/drawing/2014/main" id="{E583DFF5-BFA4-4A20-9BBC-44F9F802FF2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04" y="2849"/>
              <a:ext cx="2576" cy="105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833611" name="Rectangle 75">
              <a:extLst>
                <a:ext uri="{FF2B5EF4-FFF2-40B4-BE49-F238E27FC236}">
                  <a16:creationId xmlns:a16="http://schemas.microsoft.com/office/drawing/2014/main" id="{94566403-C0A7-4FD1-9473-676783A44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" y="3307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612" name="Rectangle 76">
              <a:extLst>
                <a:ext uri="{FF2B5EF4-FFF2-40B4-BE49-F238E27FC236}">
                  <a16:creationId xmlns:a16="http://schemas.microsoft.com/office/drawing/2014/main" id="{6B13DA2C-B0A7-4832-A801-FF9419884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3345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NG"/>
            </a:p>
          </p:txBody>
        </p:sp>
        <p:sp>
          <p:nvSpPr>
            <p:cNvPr id="833613" name="Rectangle 77">
              <a:extLst>
                <a:ext uri="{FF2B5EF4-FFF2-40B4-BE49-F238E27FC236}">
                  <a16:creationId xmlns:a16="http://schemas.microsoft.com/office/drawing/2014/main" id="{2E1F438A-4051-4289-81A2-AFF6CCECC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307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614" name="Rectangle 78">
              <a:extLst>
                <a:ext uri="{FF2B5EF4-FFF2-40B4-BE49-F238E27FC236}">
                  <a16:creationId xmlns:a16="http://schemas.microsoft.com/office/drawing/2014/main" id="{8660AE36-E56E-436E-B8CE-97D18F666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" y="3345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NG"/>
            </a:p>
          </p:txBody>
        </p:sp>
        <p:sp>
          <p:nvSpPr>
            <p:cNvPr id="833615" name="Rectangle 79">
              <a:extLst>
                <a:ext uri="{FF2B5EF4-FFF2-40B4-BE49-F238E27FC236}">
                  <a16:creationId xmlns:a16="http://schemas.microsoft.com/office/drawing/2014/main" id="{91561C26-F56C-4DA6-9DE8-331899795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3307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616" name="Rectangle 80">
              <a:extLst>
                <a:ext uri="{FF2B5EF4-FFF2-40B4-BE49-F238E27FC236}">
                  <a16:creationId xmlns:a16="http://schemas.microsoft.com/office/drawing/2014/main" id="{CE856C49-7FC5-4F00-9EDA-62044C154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" y="3345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NG"/>
            </a:p>
          </p:txBody>
        </p:sp>
        <p:sp>
          <p:nvSpPr>
            <p:cNvPr id="833617" name="Rectangle 81">
              <a:extLst>
                <a:ext uri="{FF2B5EF4-FFF2-40B4-BE49-F238E27FC236}">
                  <a16:creationId xmlns:a16="http://schemas.microsoft.com/office/drawing/2014/main" id="{3E313FD9-6493-4394-9A6B-135044BFC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" y="3307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618" name="Rectangle 82">
              <a:extLst>
                <a:ext uri="{FF2B5EF4-FFF2-40B4-BE49-F238E27FC236}">
                  <a16:creationId xmlns:a16="http://schemas.microsoft.com/office/drawing/2014/main" id="{276A1C9D-39AF-408C-B0D6-762FB9B4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" y="3345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NG"/>
            </a:p>
          </p:txBody>
        </p:sp>
        <p:sp>
          <p:nvSpPr>
            <p:cNvPr id="833619" name="Rectangle 83">
              <a:extLst>
                <a:ext uri="{FF2B5EF4-FFF2-40B4-BE49-F238E27FC236}">
                  <a16:creationId xmlns:a16="http://schemas.microsoft.com/office/drawing/2014/main" id="{72D9CE5C-C4CE-4A6D-B27A-F3FFF7694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" y="3307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620" name="Rectangle 84">
              <a:extLst>
                <a:ext uri="{FF2B5EF4-FFF2-40B4-BE49-F238E27FC236}">
                  <a16:creationId xmlns:a16="http://schemas.microsoft.com/office/drawing/2014/main" id="{ED0FFC29-EAE7-4DFC-AE98-4EC9CF878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345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NG"/>
            </a:p>
          </p:txBody>
        </p:sp>
        <p:sp>
          <p:nvSpPr>
            <p:cNvPr id="833621" name="Rectangle 85">
              <a:extLst>
                <a:ext uri="{FF2B5EF4-FFF2-40B4-BE49-F238E27FC236}">
                  <a16:creationId xmlns:a16="http://schemas.microsoft.com/office/drawing/2014/main" id="{B627ACF1-FAD5-49E4-926A-E311AF856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3307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622" name="Rectangle 86">
              <a:extLst>
                <a:ext uri="{FF2B5EF4-FFF2-40B4-BE49-F238E27FC236}">
                  <a16:creationId xmlns:a16="http://schemas.microsoft.com/office/drawing/2014/main" id="{C62837B1-3C46-4450-93F9-98318737F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3" y="3345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NG"/>
            </a:p>
          </p:txBody>
        </p:sp>
        <p:sp>
          <p:nvSpPr>
            <p:cNvPr id="833623" name="Rectangle 87">
              <a:extLst>
                <a:ext uri="{FF2B5EF4-FFF2-40B4-BE49-F238E27FC236}">
                  <a16:creationId xmlns:a16="http://schemas.microsoft.com/office/drawing/2014/main" id="{5CC87083-2F3B-44E7-8C31-FB8CB1722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" y="3307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624" name="Rectangle 88">
              <a:extLst>
                <a:ext uri="{FF2B5EF4-FFF2-40B4-BE49-F238E27FC236}">
                  <a16:creationId xmlns:a16="http://schemas.microsoft.com/office/drawing/2014/main" id="{A46940B5-CACF-47C5-BBBE-8062851BA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" y="3345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NG"/>
            </a:p>
          </p:txBody>
        </p:sp>
        <p:sp>
          <p:nvSpPr>
            <p:cNvPr id="833625" name="Rectangle 89">
              <a:extLst>
                <a:ext uri="{FF2B5EF4-FFF2-40B4-BE49-F238E27FC236}">
                  <a16:creationId xmlns:a16="http://schemas.microsoft.com/office/drawing/2014/main" id="{288AD5E9-6585-4EBA-B2D1-D010C0978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" y="3307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626" name="Rectangle 90">
              <a:extLst>
                <a:ext uri="{FF2B5EF4-FFF2-40B4-BE49-F238E27FC236}">
                  <a16:creationId xmlns:a16="http://schemas.microsoft.com/office/drawing/2014/main" id="{D20AEA61-B6AF-45E2-B042-2378C0690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3345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NG"/>
            </a:p>
          </p:txBody>
        </p:sp>
        <p:sp>
          <p:nvSpPr>
            <p:cNvPr id="833627" name="Rectangle 91">
              <a:extLst>
                <a:ext uri="{FF2B5EF4-FFF2-40B4-BE49-F238E27FC236}">
                  <a16:creationId xmlns:a16="http://schemas.microsoft.com/office/drawing/2014/main" id="{E90A6784-E094-4773-A352-B579B490E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" y="3031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628" name="Rectangle 92">
              <a:extLst>
                <a:ext uri="{FF2B5EF4-FFF2-40B4-BE49-F238E27FC236}">
                  <a16:creationId xmlns:a16="http://schemas.microsoft.com/office/drawing/2014/main" id="{EBC30D35-BE76-402B-B6DB-A72BF4948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306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NG"/>
            </a:p>
          </p:txBody>
        </p:sp>
        <p:sp>
          <p:nvSpPr>
            <p:cNvPr id="833629" name="Rectangle 93">
              <a:extLst>
                <a:ext uri="{FF2B5EF4-FFF2-40B4-BE49-F238E27FC236}">
                  <a16:creationId xmlns:a16="http://schemas.microsoft.com/office/drawing/2014/main" id="{A5E7B912-B64F-47C4-9984-AADEC00CC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031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630" name="Rectangle 94">
              <a:extLst>
                <a:ext uri="{FF2B5EF4-FFF2-40B4-BE49-F238E27FC236}">
                  <a16:creationId xmlns:a16="http://schemas.microsoft.com/office/drawing/2014/main" id="{F8A58254-F0BE-4714-951F-D3A1238F7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" y="306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NG"/>
            </a:p>
          </p:txBody>
        </p:sp>
        <p:sp>
          <p:nvSpPr>
            <p:cNvPr id="833631" name="Rectangle 95">
              <a:extLst>
                <a:ext uri="{FF2B5EF4-FFF2-40B4-BE49-F238E27FC236}">
                  <a16:creationId xmlns:a16="http://schemas.microsoft.com/office/drawing/2014/main" id="{7C2BF804-1C46-4F83-9253-C00EC0FE9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3031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632" name="Rectangle 96">
              <a:extLst>
                <a:ext uri="{FF2B5EF4-FFF2-40B4-BE49-F238E27FC236}">
                  <a16:creationId xmlns:a16="http://schemas.microsoft.com/office/drawing/2014/main" id="{AE05D624-67D4-4411-B20B-E4FAE9FE0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" y="306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NG"/>
            </a:p>
          </p:txBody>
        </p:sp>
        <p:sp>
          <p:nvSpPr>
            <p:cNvPr id="833633" name="Rectangle 97">
              <a:extLst>
                <a:ext uri="{FF2B5EF4-FFF2-40B4-BE49-F238E27FC236}">
                  <a16:creationId xmlns:a16="http://schemas.microsoft.com/office/drawing/2014/main" id="{665DEA82-167C-49DF-B550-617A7CEAB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" y="3031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634" name="Rectangle 98">
              <a:extLst>
                <a:ext uri="{FF2B5EF4-FFF2-40B4-BE49-F238E27FC236}">
                  <a16:creationId xmlns:a16="http://schemas.microsoft.com/office/drawing/2014/main" id="{D7143D53-5DE5-441D-BA6A-D1A1FE3E3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" y="306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NG"/>
            </a:p>
          </p:txBody>
        </p:sp>
        <p:sp>
          <p:nvSpPr>
            <p:cNvPr id="833635" name="Rectangle 99">
              <a:extLst>
                <a:ext uri="{FF2B5EF4-FFF2-40B4-BE49-F238E27FC236}">
                  <a16:creationId xmlns:a16="http://schemas.microsoft.com/office/drawing/2014/main" id="{9728333C-BDB7-4F9B-8C5D-2CBEAD38E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" y="3031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636" name="Rectangle 100">
              <a:extLst>
                <a:ext uri="{FF2B5EF4-FFF2-40B4-BE49-F238E27FC236}">
                  <a16:creationId xmlns:a16="http://schemas.microsoft.com/office/drawing/2014/main" id="{620227A1-EA22-48A5-B020-CC93A76B4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06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NG"/>
            </a:p>
          </p:txBody>
        </p:sp>
        <p:sp>
          <p:nvSpPr>
            <p:cNvPr id="833637" name="Rectangle 101">
              <a:extLst>
                <a:ext uri="{FF2B5EF4-FFF2-40B4-BE49-F238E27FC236}">
                  <a16:creationId xmlns:a16="http://schemas.microsoft.com/office/drawing/2014/main" id="{4852C0AC-C572-45E8-A709-2B37C7BDE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3031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638" name="Rectangle 102">
              <a:extLst>
                <a:ext uri="{FF2B5EF4-FFF2-40B4-BE49-F238E27FC236}">
                  <a16:creationId xmlns:a16="http://schemas.microsoft.com/office/drawing/2014/main" id="{D6CA53F7-0B2A-43CA-94FA-A509ADE66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3" y="306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NG"/>
            </a:p>
          </p:txBody>
        </p:sp>
        <p:sp>
          <p:nvSpPr>
            <p:cNvPr id="833639" name="Rectangle 103">
              <a:extLst>
                <a:ext uri="{FF2B5EF4-FFF2-40B4-BE49-F238E27FC236}">
                  <a16:creationId xmlns:a16="http://schemas.microsoft.com/office/drawing/2014/main" id="{07E40A91-15E9-403A-A068-C6890BAA8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" y="3031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640" name="Rectangle 104">
              <a:extLst>
                <a:ext uri="{FF2B5EF4-FFF2-40B4-BE49-F238E27FC236}">
                  <a16:creationId xmlns:a16="http://schemas.microsoft.com/office/drawing/2014/main" id="{F3578974-F00C-4DAD-A886-EC1A09368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" y="306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NG"/>
            </a:p>
          </p:txBody>
        </p:sp>
        <p:sp>
          <p:nvSpPr>
            <p:cNvPr id="833641" name="Rectangle 105">
              <a:extLst>
                <a:ext uri="{FF2B5EF4-FFF2-40B4-BE49-F238E27FC236}">
                  <a16:creationId xmlns:a16="http://schemas.microsoft.com/office/drawing/2014/main" id="{224B6D69-063A-4583-BBD1-D14EBC4F6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" y="3031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642" name="Rectangle 106">
              <a:extLst>
                <a:ext uri="{FF2B5EF4-FFF2-40B4-BE49-F238E27FC236}">
                  <a16:creationId xmlns:a16="http://schemas.microsoft.com/office/drawing/2014/main" id="{8E7CF31F-D80C-40FD-8FB4-D97AB0C67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306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NG"/>
            </a:p>
          </p:txBody>
        </p:sp>
        <p:sp>
          <p:nvSpPr>
            <p:cNvPr id="833643" name="Line 107">
              <a:extLst>
                <a:ext uri="{FF2B5EF4-FFF2-40B4-BE49-F238E27FC236}">
                  <a16:creationId xmlns:a16="http://schemas.microsoft.com/office/drawing/2014/main" id="{D486141B-C746-45F7-887B-EA034BC1CE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" y="3574"/>
              <a:ext cx="239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833644" name="Rectangle 108">
              <a:extLst>
                <a:ext uri="{FF2B5EF4-FFF2-40B4-BE49-F238E27FC236}">
                  <a16:creationId xmlns:a16="http://schemas.microsoft.com/office/drawing/2014/main" id="{E66D76AF-E8C7-4221-BD5A-7E2DCF574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" y="318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>
                  <a:solidFill>
                    <a:srgbClr val="000000"/>
                  </a:solidFill>
                  <a:latin typeface="Helvetica" panose="020B0604020202020204" pitchFamily="34" charset="0"/>
                </a:rPr>
                <a:t>–</a:t>
              </a:r>
              <a:endParaRPr lang="en-US" altLang="en-NG"/>
            </a:p>
          </p:txBody>
        </p:sp>
        <p:sp>
          <p:nvSpPr>
            <p:cNvPr id="833645" name="Rectangle 109">
              <a:extLst>
                <a:ext uri="{FF2B5EF4-FFF2-40B4-BE49-F238E27FC236}">
                  <a16:creationId xmlns:a16="http://schemas.microsoft.com/office/drawing/2014/main" id="{BC8C69A3-7E7A-4800-8DFA-5B1A771FB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" y="3611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646" name="Rectangle 110">
              <a:extLst>
                <a:ext uri="{FF2B5EF4-FFF2-40B4-BE49-F238E27FC236}">
                  <a16:creationId xmlns:a16="http://schemas.microsoft.com/office/drawing/2014/main" id="{956B56FE-D659-4C85-9404-3DA81AE8C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364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NG"/>
            </a:p>
          </p:txBody>
        </p:sp>
        <p:sp>
          <p:nvSpPr>
            <p:cNvPr id="833647" name="Rectangle 111">
              <a:extLst>
                <a:ext uri="{FF2B5EF4-FFF2-40B4-BE49-F238E27FC236}">
                  <a16:creationId xmlns:a16="http://schemas.microsoft.com/office/drawing/2014/main" id="{D6D8EE3F-328C-4C16-8913-B55ADA5FC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611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648" name="Rectangle 112">
              <a:extLst>
                <a:ext uri="{FF2B5EF4-FFF2-40B4-BE49-F238E27FC236}">
                  <a16:creationId xmlns:a16="http://schemas.microsoft.com/office/drawing/2014/main" id="{EB410EB7-38BF-4C97-ABDF-75D8ACC70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" y="364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NG"/>
            </a:p>
          </p:txBody>
        </p:sp>
        <p:sp>
          <p:nvSpPr>
            <p:cNvPr id="833649" name="Rectangle 113">
              <a:extLst>
                <a:ext uri="{FF2B5EF4-FFF2-40B4-BE49-F238E27FC236}">
                  <a16:creationId xmlns:a16="http://schemas.microsoft.com/office/drawing/2014/main" id="{FF7DC893-B6D1-413C-B3F1-CDDC3A39F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3611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650" name="Rectangle 114">
              <a:extLst>
                <a:ext uri="{FF2B5EF4-FFF2-40B4-BE49-F238E27FC236}">
                  <a16:creationId xmlns:a16="http://schemas.microsoft.com/office/drawing/2014/main" id="{A9B58D8D-2D26-4B83-ABDF-9CB4EAACA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" y="364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NG"/>
            </a:p>
          </p:txBody>
        </p:sp>
        <p:sp>
          <p:nvSpPr>
            <p:cNvPr id="833651" name="Rectangle 115">
              <a:extLst>
                <a:ext uri="{FF2B5EF4-FFF2-40B4-BE49-F238E27FC236}">
                  <a16:creationId xmlns:a16="http://schemas.microsoft.com/office/drawing/2014/main" id="{BC053FC3-BA93-4000-A862-83CD51AE8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" y="3611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652" name="Rectangle 116">
              <a:extLst>
                <a:ext uri="{FF2B5EF4-FFF2-40B4-BE49-F238E27FC236}">
                  <a16:creationId xmlns:a16="http://schemas.microsoft.com/office/drawing/2014/main" id="{7F713EDE-FB80-4507-95D1-0F31476D0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" y="364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NG"/>
            </a:p>
          </p:txBody>
        </p:sp>
        <p:sp>
          <p:nvSpPr>
            <p:cNvPr id="833653" name="Rectangle 117">
              <a:extLst>
                <a:ext uri="{FF2B5EF4-FFF2-40B4-BE49-F238E27FC236}">
                  <a16:creationId xmlns:a16="http://schemas.microsoft.com/office/drawing/2014/main" id="{B655A14A-124E-4194-AAD5-349309D4C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" y="3611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654" name="Rectangle 118">
              <a:extLst>
                <a:ext uri="{FF2B5EF4-FFF2-40B4-BE49-F238E27FC236}">
                  <a16:creationId xmlns:a16="http://schemas.microsoft.com/office/drawing/2014/main" id="{33BB50F5-C49D-484F-8D02-9CC05B6BC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64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NG"/>
            </a:p>
          </p:txBody>
        </p:sp>
        <p:sp>
          <p:nvSpPr>
            <p:cNvPr id="833655" name="Rectangle 119">
              <a:extLst>
                <a:ext uri="{FF2B5EF4-FFF2-40B4-BE49-F238E27FC236}">
                  <a16:creationId xmlns:a16="http://schemas.microsoft.com/office/drawing/2014/main" id="{4DE7B12D-DA5A-4EE8-97CA-3321263D4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3611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656" name="Rectangle 120">
              <a:extLst>
                <a:ext uri="{FF2B5EF4-FFF2-40B4-BE49-F238E27FC236}">
                  <a16:creationId xmlns:a16="http://schemas.microsoft.com/office/drawing/2014/main" id="{274347C2-25A0-4FE7-AC38-A7F8B0611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3" y="364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NG"/>
            </a:p>
          </p:txBody>
        </p:sp>
        <p:sp>
          <p:nvSpPr>
            <p:cNvPr id="833657" name="Rectangle 121">
              <a:extLst>
                <a:ext uri="{FF2B5EF4-FFF2-40B4-BE49-F238E27FC236}">
                  <a16:creationId xmlns:a16="http://schemas.microsoft.com/office/drawing/2014/main" id="{F7888B34-225F-4287-BBA8-F7E70A9D4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" y="3611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658" name="Rectangle 122">
              <a:extLst>
                <a:ext uri="{FF2B5EF4-FFF2-40B4-BE49-F238E27FC236}">
                  <a16:creationId xmlns:a16="http://schemas.microsoft.com/office/drawing/2014/main" id="{8F00B293-41BA-4490-A270-6E8207687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" y="364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NG"/>
            </a:p>
          </p:txBody>
        </p:sp>
        <p:sp>
          <p:nvSpPr>
            <p:cNvPr id="833659" name="Rectangle 123">
              <a:extLst>
                <a:ext uri="{FF2B5EF4-FFF2-40B4-BE49-F238E27FC236}">
                  <a16:creationId xmlns:a16="http://schemas.microsoft.com/office/drawing/2014/main" id="{3FA7E705-EE71-49A5-9DA5-1C3619C0A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" y="3611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660" name="Rectangle 124">
              <a:extLst>
                <a:ext uri="{FF2B5EF4-FFF2-40B4-BE49-F238E27FC236}">
                  <a16:creationId xmlns:a16="http://schemas.microsoft.com/office/drawing/2014/main" id="{1F22FE58-2FFD-46A2-A1D8-34E21972E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364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NG"/>
            </a:p>
          </p:txBody>
        </p:sp>
        <p:sp>
          <p:nvSpPr>
            <p:cNvPr id="833661" name="Rectangle 125">
              <a:extLst>
                <a:ext uri="{FF2B5EF4-FFF2-40B4-BE49-F238E27FC236}">
                  <a16:creationId xmlns:a16="http://schemas.microsoft.com/office/drawing/2014/main" id="{7DA8CDAE-FAAF-470E-B3CC-6AFBEFFFA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88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200" b="1"/>
                <a:t>0</a:t>
              </a:r>
            </a:p>
          </p:txBody>
        </p:sp>
        <p:sp>
          <p:nvSpPr>
            <p:cNvPr id="833662" name="Rectangle 126">
              <a:extLst>
                <a:ext uri="{FF2B5EF4-FFF2-40B4-BE49-F238E27FC236}">
                  <a16:creationId xmlns:a16="http://schemas.microsoft.com/office/drawing/2014/main" id="{7EDA9F1C-1429-4D1F-850E-EE65B20BE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3067"/>
              <a:ext cx="5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26h (38)</a:t>
              </a:r>
              <a:endParaRPr lang="en-US" altLang="en-NG"/>
            </a:p>
          </p:txBody>
        </p:sp>
        <p:sp>
          <p:nvSpPr>
            <p:cNvPr id="833663" name="Rectangle 127">
              <a:extLst>
                <a:ext uri="{FF2B5EF4-FFF2-40B4-BE49-F238E27FC236}">
                  <a16:creationId xmlns:a16="http://schemas.microsoft.com/office/drawing/2014/main" id="{06AC47D7-66F8-4FE1-A4DF-B5E91D34B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3345"/>
              <a:ext cx="5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95h (-107)</a:t>
              </a:r>
              <a:endParaRPr lang="en-US" altLang="en-NG"/>
            </a:p>
          </p:txBody>
        </p:sp>
        <p:sp>
          <p:nvSpPr>
            <p:cNvPr id="833664" name="Rectangle 128">
              <a:extLst>
                <a:ext uri="{FF2B5EF4-FFF2-40B4-BE49-F238E27FC236}">
                  <a16:creationId xmlns:a16="http://schemas.microsoft.com/office/drawing/2014/main" id="{2459B7AE-0C80-4D71-91E9-2CFC5A23B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3649"/>
              <a:ext cx="5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91h (-111)</a:t>
              </a:r>
              <a:endParaRPr lang="en-US" altLang="en-NG"/>
            </a:p>
          </p:txBody>
        </p:sp>
        <p:sp>
          <p:nvSpPr>
            <p:cNvPr id="833665" name="Rectangle 129">
              <a:extLst>
                <a:ext uri="{FF2B5EF4-FFF2-40B4-BE49-F238E27FC236}">
                  <a16:creationId xmlns:a16="http://schemas.microsoft.com/office/drawing/2014/main" id="{039DD967-6D9D-4DB8-9F41-2E9469376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288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200" b="1"/>
                <a:t>0</a:t>
              </a:r>
            </a:p>
          </p:txBody>
        </p:sp>
        <p:sp>
          <p:nvSpPr>
            <p:cNvPr id="833666" name="Rectangle 130">
              <a:extLst>
                <a:ext uri="{FF2B5EF4-FFF2-40B4-BE49-F238E27FC236}">
                  <a16:creationId xmlns:a16="http://schemas.microsoft.com/office/drawing/2014/main" id="{8E0F7A0B-F0D3-4ABF-9CD1-82735ADC0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" y="288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200" b="1"/>
                <a:t>1</a:t>
              </a:r>
            </a:p>
          </p:txBody>
        </p:sp>
        <p:sp>
          <p:nvSpPr>
            <p:cNvPr id="833667" name="Rectangle 131">
              <a:extLst>
                <a:ext uri="{FF2B5EF4-FFF2-40B4-BE49-F238E27FC236}">
                  <a16:creationId xmlns:a16="http://schemas.microsoft.com/office/drawing/2014/main" id="{D3879C1E-93AE-4852-8459-2EEC9C94F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288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200" b="1"/>
                <a:t>0</a:t>
              </a:r>
            </a:p>
          </p:txBody>
        </p:sp>
        <p:sp>
          <p:nvSpPr>
            <p:cNvPr id="833668" name="Rectangle 132">
              <a:extLst>
                <a:ext uri="{FF2B5EF4-FFF2-40B4-BE49-F238E27FC236}">
                  <a16:creationId xmlns:a16="http://schemas.microsoft.com/office/drawing/2014/main" id="{5E7C2546-B3E0-419B-849A-7CB5A743F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" y="288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200" b="1"/>
                <a:t>1</a:t>
              </a:r>
            </a:p>
          </p:txBody>
        </p:sp>
        <p:sp>
          <p:nvSpPr>
            <p:cNvPr id="833669" name="Rectangle 133">
              <a:extLst>
                <a:ext uri="{FF2B5EF4-FFF2-40B4-BE49-F238E27FC236}">
                  <a16:creationId xmlns:a16="http://schemas.microsoft.com/office/drawing/2014/main" id="{4F809845-634C-4475-A97D-4C9DC63E7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" y="288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200" b="1"/>
                <a:t>0</a:t>
              </a:r>
            </a:p>
          </p:txBody>
        </p:sp>
        <p:sp>
          <p:nvSpPr>
            <p:cNvPr id="833670" name="Rectangle 134">
              <a:extLst>
                <a:ext uri="{FF2B5EF4-FFF2-40B4-BE49-F238E27FC236}">
                  <a16:creationId xmlns:a16="http://schemas.microsoft.com/office/drawing/2014/main" id="{3F17589C-DF0F-4360-8769-D8D80ECBD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288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200" b="1"/>
                <a:t>0</a:t>
              </a:r>
            </a:p>
          </p:txBody>
        </p:sp>
        <p:sp>
          <p:nvSpPr>
            <p:cNvPr id="833671" name="Rectangle 135">
              <a:extLst>
                <a:ext uri="{FF2B5EF4-FFF2-40B4-BE49-F238E27FC236}">
                  <a16:creationId xmlns:a16="http://schemas.microsoft.com/office/drawing/2014/main" id="{35E633FA-30ED-4572-93C8-2E5BE4672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" y="288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200" b="1"/>
                <a:t>1</a:t>
              </a:r>
            </a:p>
          </p:txBody>
        </p:sp>
      </p:grpSp>
      <p:grpSp>
        <p:nvGrpSpPr>
          <p:cNvPr id="833674" name="Group 138">
            <a:extLst>
              <a:ext uri="{FF2B5EF4-FFF2-40B4-BE49-F238E27FC236}">
                <a16:creationId xmlns:a16="http://schemas.microsoft.com/office/drawing/2014/main" id="{D76D0024-1F17-41F8-8EAE-E333560EB0B5}"/>
              </a:ext>
            </a:extLst>
          </p:cNvPr>
          <p:cNvGrpSpPr>
            <a:grpSpLocks/>
          </p:cNvGrpSpPr>
          <p:nvPr/>
        </p:nvGrpSpPr>
        <p:grpSpPr bwMode="auto">
          <a:xfrm>
            <a:off x="6154738" y="4581525"/>
            <a:ext cx="4089400" cy="1671638"/>
            <a:chOff x="304" y="2849"/>
            <a:chExt cx="2576" cy="1053"/>
          </a:xfrm>
        </p:grpSpPr>
        <p:sp>
          <p:nvSpPr>
            <p:cNvPr id="833675" name="AutoShape 139">
              <a:extLst>
                <a:ext uri="{FF2B5EF4-FFF2-40B4-BE49-F238E27FC236}">
                  <a16:creationId xmlns:a16="http://schemas.microsoft.com/office/drawing/2014/main" id="{61F39823-C6D9-47CF-890A-44B46A3F8A4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04" y="2849"/>
              <a:ext cx="2576" cy="105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833676" name="Rectangle 140">
              <a:extLst>
                <a:ext uri="{FF2B5EF4-FFF2-40B4-BE49-F238E27FC236}">
                  <a16:creationId xmlns:a16="http://schemas.microsoft.com/office/drawing/2014/main" id="{1A829FE4-B128-4C04-AEF8-8A733CA14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" y="3307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677" name="Rectangle 141">
              <a:extLst>
                <a:ext uri="{FF2B5EF4-FFF2-40B4-BE49-F238E27FC236}">
                  <a16:creationId xmlns:a16="http://schemas.microsoft.com/office/drawing/2014/main" id="{49CE1723-FDD7-4D86-A4D9-52700B0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3345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NG"/>
            </a:p>
          </p:txBody>
        </p:sp>
        <p:sp>
          <p:nvSpPr>
            <p:cNvPr id="833678" name="Rectangle 142">
              <a:extLst>
                <a:ext uri="{FF2B5EF4-FFF2-40B4-BE49-F238E27FC236}">
                  <a16:creationId xmlns:a16="http://schemas.microsoft.com/office/drawing/2014/main" id="{FDD34DF1-C487-48C0-B3F7-BC03081D4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307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679" name="Rectangle 143">
              <a:extLst>
                <a:ext uri="{FF2B5EF4-FFF2-40B4-BE49-F238E27FC236}">
                  <a16:creationId xmlns:a16="http://schemas.microsoft.com/office/drawing/2014/main" id="{F39E025C-B1EF-4E2F-B773-2CD9C73FE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" y="3345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NG"/>
            </a:p>
          </p:txBody>
        </p:sp>
        <p:sp>
          <p:nvSpPr>
            <p:cNvPr id="833680" name="Rectangle 144">
              <a:extLst>
                <a:ext uri="{FF2B5EF4-FFF2-40B4-BE49-F238E27FC236}">
                  <a16:creationId xmlns:a16="http://schemas.microsoft.com/office/drawing/2014/main" id="{9AD5DECC-585E-4A4C-BB3B-D98AE6A88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3307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681" name="Rectangle 145">
              <a:extLst>
                <a:ext uri="{FF2B5EF4-FFF2-40B4-BE49-F238E27FC236}">
                  <a16:creationId xmlns:a16="http://schemas.microsoft.com/office/drawing/2014/main" id="{D1185AE2-6F14-4647-A325-71D0CFD9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" y="3345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NG"/>
            </a:p>
          </p:txBody>
        </p:sp>
        <p:sp>
          <p:nvSpPr>
            <p:cNvPr id="833682" name="Rectangle 146">
              <a:extLst>
                <a:ext uri="{FF2B5EF4-FFF2-40B4-BE49-F238E27FC236}">
                  <a16:creationId xmlns:a16="http://schemas.microsoft.com/office/drawing/2014/main" id="{E7A83BD9-9919-4B08-A623-2F127E970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" y="3307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683" name="Rectangle 147">
              <a:extLst>
                <a:ext uri="{FF2B5EF4-FFF2-40B4-BE49-F238E27FC236}">
                  <a16:creationId xmlns:a16="http://schemas.microsoft.com/office/drawing/2014/main" id="{4BD395FA-767C-4402-B071-D6EF03326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" y="3345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NG"/>
            </a:p>
          </p:txBody>
        </p:sp>
        <p:sp>
          <p:nvSpPr>
            <p:cNvPr id="833684" name="Rectangle 148">
              <a:extLst>
                <a:ext uri="{FF2B5EF4-FFF2-40B4-BE49-F238E27FC236}">
                  <a16:creationId xmlns:a16="http://schemas.microsoft.com/office/drawing/2014/main" id="{638F8D35-A5E4-4197-95C0-8FB70E9DC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" y="3307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685" name="Rectangle 149">
              <a:extLst>
                <a:ext uri="{FF2B5EF4-FFF2-40B4-BE49-F238E27FC236}">
                  <a16:creationId xmlns:a16="http://schemas.microsoft.com/office/drawing/2014/main" id="{3A4A1771-A22D-4FDF-B745-C55AC58B6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345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NG"/>
            </a:p>
          </p:txBody>
        </p:sp>
        <p:sp>
          <p:nvSpPr>
            <p:cNvPr id="833686" name="Rectangle 150">
              <a:extLst>
                <a:ext uri="{FF2B5EF4-FFF2-40B4-BE49-F238E27FC236}">
                  <a16:creationId xmlns:a16="http://schemas.microsoft.com/office/drawing/2014/main" id="{E25D2F44-F005-416B-94B2-2D80EC68B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3307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687" name="Rectangle 151">
              <a:extLst>
                <a:ext uri="{FF2B5EF4-FFF2-40B4-BE49-F238E27FC236}">
                  <a16:creationId xmlns:a16="http://schemas.microsoft.com/office/drawing/2014/main" id="{E1D41EBA-BA1B-4FD0-B54B-9C84A3931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3" y="3345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NG"/>
            </a:p>
          </p:txBody>
        </p:sp>
        <p:sp>
          <p:nvSpPr>
            <p:cNvPr id="833688" name="Rectangle 152">
              <a:extLst>
                <a:ext uri="{FF2B5EF4-FFF2-40B4-BE49-F238E27FC236}">
                  <a16:creationId xmlns:a16="http://schemas.microsoft.com/office/drawing/2014/main" id="{56DAAC64-3C05-4B05-A90C-D99EB1CB7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" y="3307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689" name="Rectangle 153">
              <a:extLst>
                <a:ext uri="{FF2B5EF4-FFF2-40B4-BE49-F238E27FC236}">
                  <a16:creationId xmlns:a16="http://schemas.microsoft.com/office/drawing/2014/main" id="{ACDC3914-9F78-4122-B368-9985CE3EE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" y="3345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NG"/>
            </a:p>
          </p:txBody>
        </p:sp>
        <p:sp>
          <p:nvSpPr>
            <p:cNvPr id="833690" name="Rectangle 154">
              <a:extLst>
                <a:ext uri="{FF2B5EF4-FFF2-40B4-BE49-F238E27FC236}">
                  <a16:creationId xmlns:a16="http://schemas.microsoft.com/office/drawing/2014/main" id="{2A2E3112-9F6E-4906-B179-5CADC22A3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" y="3307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691" name="Rectangle 155">
              <a:extLst>
                <a:ext uri="{FF2B5EF4-FFF2-40B4-BE49-F238E27FC236}">
                  <a16:creationId xmlns:a16="http://schemas.microsoft.com/office/drawing/2014/main" id="{C9A993C3-1664-4E9F-A926-17D116382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3345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NG"/>
            </a:p>
          </p:txBody>
        </p:sp>
        <p:sp>
          <p:nvSpPr>
            <p:cNvPr id="833692" name="Rectangle 156">
              <a:extLst>
                <a:ext uri="{FF2B5EF4-FFF2-40B4-BE49-F238E27FC236}">
                  <a16:creationId xmlns:a16="http://schemas.microsoft.com/office/drawing/2014/main" id="{D0F99A7B-92CF-4334-A02C-B1670E77B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" y="3031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693" name="Rectangle 157">
              <a:extLst>
                <a:ext uri="{FF2B5EF4-FFF2-40B4-BE49-F238E27FC236}">
                  <a16:creationId xmlns:a16="http://schemas.microsoft.com/office/drawing/2014/main" id="{321663F3-55AD-4D72-ABE3-34CAF550B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306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NG"/>
            </a:p>
          </p:txBody>
        </p:sp>
        <p:sp>
          <p:nvSpPr>
            <p:cNvPr id="833694" name="Rectangle 158">
              <a:extLst>
                <a:ext uri="{FF2B5EF4-FFF2-40B4-BE49-F238E27FC236}">
                  <a16:creationId xmlns:a16="http://schemas.microsoft.com/office/drawing/2014/main" id="{604AB8D2-3153-44B5-B3A9-FC1120AC8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031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695" name="Rectangle 159">
              <a:extLst>
                <a:ext uri="{FF2B5EF4-FFF2-40B4-BE49-F238E27FC236}">
                  <a16:creationId xmlns:a16="http://schemas.microsoft.com/office/drawing/2014/main" id="{7F05BE23-3EA5-4234-B02A-55B7AA772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" y="306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NG"/>
            </a:p>
          </p:txBody>
        </p:sp>
        <p:sp>
          <p:nvSpPr>
            <p:cNvPr id="833696" name="Rectangle 160">
              <a:extLst>
                <a:ext uri="{FF2B5EF4-FFF2-40B4-BE49-F238E27FC236}">
                  <a16:creationId xmlns:a16="http://schemas.microsoft.com/office/drawing/2014/main" id="{DD67A351-5BCE-4B0E-860F-BA0EE595B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3031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697" name="Rectangle 161">
              <a:extLst>
                <a:ext uri="{FF2B5EF4-FFF2-40B4-BE49-F238E27FC236}">
                  <a16:creationId xmlns:a16="http://schemas.microsoft.com/office/drawing/2014/main" id="{9D90A1EB-217A-4D18-A9AD-72B9F57D0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" y="306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NG"/>
            </a:p>
          </p:txBody>
        </p:sp>
        <p:sp>
          <p:nvSpPr>
            <p:cNvPr id="833698" name="Rectangle 162">
              <a:extLst>
                <a:ext uri="{FF2B5EF4-FFF2-40B4-BE49-F238E27FC236}">
                  <a16:creationId xmlns:a16="http://schemas.microsoft.com/office/drawing/2014/main" id="{7ED948FC-8A67-4129-BFB9-3B495A82E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" y="3031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699" name="Rectangle 163">
              <a:extLst>
                <a:ext uri="{FF2B5EF4-FFF2-40B4-BE49-F238E27FC236}">
                  <a16:creationId xmlns:a16="http://schemas.microsoft.com/office/drawing/2014/main" id="{0ADB5002-6E6B-4AD7-8102-4D15A8014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" y="306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NG"/>
            </a:p>
          </p:txBody>
        </p:sp>
        <p:sp>
          <p:nvSpPr>
            <p:cNvPr id="833700" name="Rectangle 164">
              <a:extLst>
                <a:ext uri="{FF2B5EF4-FFF2-40B4-BE49-F238E27FC236}">
                  <a16:creationId xmlns:a16="http://schemas.microsoft.com/office/drawing/2014/main" id="{1DFDC073-36F7-4FEA-BA12-D344A4820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" y="3031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701" name="Rectangle 165">
              <a:extLst>
                <a:ext uri="{FF2B5EF4-FFF2-40B4-BE49-F238E27FC236}">
                  <a16:creationId xmlns:a16="http://schemas.microsoft.com/office/drawing/2014/main" id="{F6906F3B-5AE0-4DAC-8BD1-D4AF6EBC1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06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NG"/>
            </a:p>
          </p:txBody>
        </p:sp>
        <p:sp>
          <p:nvSpPr>
            <p:cNvPr id="833702" name="Rectangle 166">
              <a:extLst>
                <a:ext uri="{FF2B5EF4-FFF2-40B4-BE49-F238E27FC236}">
                  <a16:creationId xmlns:a16="http://schemas.microsoft.com/office/drawing/2014/main" id="{80233D56-1A90-4691-8809-856A5FDDB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3031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703" name="Rectangle 167">
              <a:extLst>
                <a:ext uri="{FF2B5EF4-FFF2-40B4-BE49-F238E27FC236}">
                  <a16:creationId xmlns:a16="http://schemas.microsoft.com/office/drawing/2014/main" id="{2F3EC2AA-4BD4-40DC-94B9-BC5292360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3" y="306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NG"/>
            </a:p>
          </p:txBody>
        </p:sp>
        <p:sp>
          <p:nvSpPr>
            <p:cNvPr id="833704" name="Rectangle 168">
              <a:extLst>
                <a:ext uri="{FF2B5EF4-FFF2-40B4-BE49-F238E27FC236}">
                  <a16:creationId xmlns:a16="http://schemas.microsoft.com/office/drawing/2014/main" id="{7A9C85C2-15EF-4481-8064-695BB7262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" y="3031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705" name="Rectangle 169">
              <a:extLst>
                <a:ext uri="{FF2B5EF4-FFF2-40B4-BE49-F238E27FC236}">
                  <a16:creationId xmlns:a16="http://schemas.microsoft.com/office/drawing/2014/main" id="{5186EA8C-CC90-4258-8A2D-F5BC62FA8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" y="306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NG"/>
            </a:p>
          </p:txBody>
        </p:sp>
        <p:sp>
          <p:nvSpPr>
            <p:cNvPr id="833706" name="Rectangle 170">
              <a:extLst>
                <a:ext uri="{FF2B5EF4-FFF2-40B4-BE49-F238E27FC236}">
                  <a16:creationId xmlns:a16="http://schemas.microsoft.com/office/drawing/2014/main" id="{320ED87B-05A7-4F13-B2BF-4E3091329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" y="3031"/>
              <a:ext cx="217" cy="21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707" name="Rectangle 171">
              <a:extLst>
                <a:ext uri="{FF2B5EF4-FFF2-40B4-BE49-F238E27FC236}">
                  <a16:creationId xmlns:a16="http://schemas.microsoft.com/office/drawing/2014/main" id="{CEAAD7AD-6361-459E-A8C9-03B5285DF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306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NG"/>
            </a:p>
          </p:txBody>
        </p:sp>
        <p:sp>
          <p:nvSpPr>
            <p:cNvPr id="833708" name="Line 172">
              <a:extLst>
                <a:ext uri="{FF2B5EF4-FFF2-40B4-BE49-F238E27FC236}">
                  <a16:creationId xmlns:a16="http://schemas.microsoft.com/office/drawing/2014/main" id="{E1AE1E0E-7C28-46B5-AE2D-DBB47F2EF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" y="3574"/>
              <a:ext cx="239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833709" name="Rectangle 173">
              <a:extLst>
                <a:ext uri="{FF2B5EF4-FFF2-40B4-BE49-F238E27FC236}">
                  <a16:creationId xmlns:a16="http://schemas.microsoft.com/office/drawing/2014/main" id="{7F792FBD-16DF-45BB-AEED-9B42DC508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" y="3184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>
                  <a:solidFill>
                    <a:srgbClr val="000000"/>
                  </a:solidFill>
                  <a:latin typeface="Helvetica" panose="020B0604020202020204" pitchFamily="34" charset="0"/>
                </a:rPr>
                <a:t>+</a:t>
              </a:r>
              <a:endParaRPr lang="en-US" altLang="en-NG"/>
            </a:p>
          </p:txBody>
        </p:sp>
        <p:sp>
          <p:nvSpPr>
            <p:cNvPr id="833710" name="Rectangle 174">
              <a:extLst>
                <a:ext uri="{FF2B5EF4-FFF2-40B4-BE49-F238E27FC236}">
                  <a16:creationId xmlns:a16="http://schemas.microsoft.com/office/drawing/2014/main" id="{9EFB12FD-D97E-4AF4-B00C-6242ED5C5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" y="3611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711" name="Rectangle 175">
              <a:extLst>
                <a:ext uri="{FF2B5EF4-FFF2-40B4-BE49-F238E27FC236}">
                  <a16:creationId xmlns:a16="http://schemas.microsoft.com/office/drawing/2014/main" id="{50AEF98F-55C9-450D-BB12-70D50E8D5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364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NG"/>
            </a:p>
          </p:txBody>
        </p:sp>
        <p:sp>
          <p:nvSpPr>
            <p:cNvPr id="833712" name="Rectangle 176">
              <a:extLst>
                <a:ext uri="{FF2B5EF4-FFF2-40B4-BE49-F238E27FC236}">
                  <a16:creationId xmlns:a16="http://schemas.microsoft.com/office/drawing/2014/main" id="{63BAE4B3-340A-43F3-93AD-7266AFF64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611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713" name="Rectangle 177">
              <a:extLst>
                <a:ext uri="{FF2B5EF4-FFF2-40B4-BE49-F238E27FC236}">
                  <a16:creationId xmlns:a16="http://schemas.microsoft.com/office/drawing/2014/main" id="{C59498F4-03B5-458B-917E-7508CE9E3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" y="364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NG"/>
            </a:p>
          </p:txBody>
        </p:sp>
        <p:sp>
          <p:nvSpPr>
            <p:cNvPr id="833714" name="Rectangle 178">
              <a:extLst>
                <a:ext uri="{FF2B5EF4-FFF2-40B4-BE49-F238E27FC236}">
                  <a16:creationId xmlns:a16="http://schemas.microsoft.com/office/drawing/2014/main" id="{2202CB60-B6C5-4D09-A4E4-8F94833DB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3611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715" name="Rectangle 179">
              <a:extLst>
                <a:ext uri="{FF2B5EF4-FFF2-40B4-BE49-F238E27FC236}">
                  <a16:creationId xmlns:a16="http://schemas.microsoft.com/office/drawing/2014/main" id="{E497FC5D-934B-47C9-8D61-05E5084FE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" y="364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NG"/>
            </a:p>
          </p:txBody>
        </p:sp>
        <p:sp>
          <p:nvSpPr>
            <p:cNvPr id="833716" name="Rectangle 180">
              <a:extLst>
                <a:ext uri="{FF2B5EF4-FFF2-40B4-BE49-F238E27FC236}">
                  <a16:creationId xmlns:a16="http://schemas.microsoft.com/office/drawing/2014/main" id="{058C93A2-0B6D-4817-8FE2-50273E1C3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" y="3611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717" name="Rectangle 181">
              <a:extLst>
                <a:ext uri="{FF2B5EF4-FFF2-40B4-BE49-F238E27FC236}">
                  <a16:creationId xmlns:a16="http://schemas.microsoft.com/office/drawing/2014/main" id="{6AB1DD95-42D5-4DB2-96F9-CE487B1B0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" y="364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NG"/>
            </a:p>
          </p:txBody>
        </p:sp>
        <p:sp>
          <p:nvSpPr>
            <p:cNvPr id="833718" name="Rectangle 182">
              <a:extLst>
                <a:ext uri="{FF2B5EF4-FFF2-40B4-BE49-F238E27FC236}">
                  <a16:creationId xmlns:a16="http://schemas.microsoft.com/office/drawing/2014/main" id="{807BA027-9781-4663-B68A-7D2EB7882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" y="3611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719" name="Rectangle 183">
              <a:extLst>
                <a:ext uri="{FF2B5EF4-FFF2-40B4-BE49-F238E27FC236}">
                  <a16:creationId xmlns:a16="http://schemas.microsoft.com/office/drawing/2014/main" id="{8B56F32F-F2BF-40E1-B43A-B5CAFB76F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64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NG"/>
            </a:p>
          </p:txBody>
        </p:sp>
        <p:sp>
          <p:nvSpPr>
            <p:cNvPr id="833720" name="Rectangle 184">
              <a:extLst>
                <a:ext uri="{FF2B5EF4-FFF2-40B4-BE49-F238E27FC236}">
                  <a16:creationId xmlns:a16="http://schemas.microsoft.com/office/drawing/2014/main" id="{E1C79150-70B2-4EAB-8F5E-95FDA4C95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3611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721" name="Rectangle 185">
              <a:extLst>
                <a:ext uri="{FF2B5EF4-FFF2-40B4-BE49-F238E27FC236}">
                  <a16:creationId xmlns:a16="http://schemas.microsoft.com/office/drawing/2014/main" id="{7A5C98C2-FA86-4F7F-8F74-8E34BCB30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3" y="364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NG"/>
            </a:p>
          </p:txBody>
        </p:sp>
        <p:sp>
          <p:nvSpPr>
            <p:cNvPr id="833722" name="Rectangle 186">
              <a:extLst>
                <a:ext uri="{FF2B5EF4-FFF2-40B4-BE49-F238E27FC236}">
                  <a16:creationId xmlns:a16="http://schemas.microsoft.com/office/drawing/2014/main" id="{9CF1C50C-F9AD-4AFE-837F-95964916F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" y="3611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723" name="Rectangle 187">
              <a:extLst>
                <a:ext uri="{FF2B5EF4-FFF2-40B4-BE49-F238E27FC236}">
                  <a16:creationId xmlns:a16="http://schemas.microsoft.com/office/drawing/2014/main" id="{E51B2227-2D30-4DD7-A68C-39154055E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" y="364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 altLang="en-NG"/>
            </a:p>
          </p:txBody>
        </p:sp>
        <p:sp>
          <p:nvSpPr>
            <p:cNvPr id="833724" name="Rectangle 188">
              <a:extLst>
                <a:ext uri="{FF2B5EF4-FFF2-40B4-BE49-F238E27FC236}">
                  <a16:creationId xmlns:a16="http://schemas.microsoft.com/office/drawing/2014/main" id="{F24AF82D-3CA9-4E44-9FC7-261D3AF09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" y="3611"/>
              <a:ext cx="217" cy="21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833725" name="Rectangle 189">
              <a:extLst>
                <a:ext uri="{FF2B5EF4-FFF2-40B4-BE49-F238E27FC236}">
                  <a16:creationId xmlns:a16="http://schemas.microsoft.com/office/drawing/2014/main" id="{84E292E5-6313-4D26-86DA-5FF41A257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364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 altLang="en-NG"/>
            </a:p>
          </p:txBody>
        </p:sp>
        <p:sp>
          <p:nvSpPr>
            <p:cNvPr id="833726" name="Rectangle 190">
              <a:extLst>
                <a:ext uri="{FF2B5EF4-FFF2-40B4-BE49-F238E27FC236}">
                  <a16:creationId xmlns:a16="http://schemas.microsoft.com/office/drawing/2014/main" id="{6B8D3958-16FA-490D-BBEA-A9BBA3B4E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288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200" b="1"/>
                <a:t>1</a:t>
              </a:r>
            </a:p>
          </p:txBody>
        </p:sp>
        <p:sp>
          <p:nvSpPr>
            <p:cNvPr id="833727" name="Rectangle 191">
              <a:extLst>
                <a:ext uri="{FF2B5EF4-FFF2-40B4-BE49-F238E27FC236}">
                  <a16:creationId xmlns:a16="http://schemas.microsoft.com/office/drawing/2014/main" id="{EA79C51E-D1A3-45D9-BC8E-ECE9D2C6D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3067"/>
              <a:ext cx="5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26h (38)</a:t>
              </a:r>
              <a:endParaRPr lang="en-US" altLang="en-NG"/>
            </a:p>
          </p:txBody>
        </p:sp>
        <p:sp>
          <p:nvSpPr>
            <p:cNvPr id="833728" name="Rectangle 192">
              <a:extLst>
                <a:ext uri="{FF2B5EF4-FFF2-40B4-BE49-F238E27FC236}">
                  <a16:creationId xmlns:a16="http://schemas.microsoft.com/office/drawing/2014/main" id="{FDB6090A-59B0-4E91-B26E-5B102ADFA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3345"/>
              <a:ext cx="5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6Bh (107)</a:t>
              </a:r>
              <a:endParaRPr lang="en-US" altLang="en-NG"/>
            </a:p>
          </p:txBody>
        </p:sp>
        <p:sp>
          <p:nvSpPr>
            <p:cNvPr id="833729" name="Rectangle 193">
              <a:extLst>
                <a:ext uri="{FF2B5EF4-FFF2-40B4-BE49-F238E27FC236}">
                  <a16:creationId xmlns:a16="http://schemas.microsoft.com/office/drawing/2014/main" id="{74713E46-AF8C-4721-B3C1-BF50A732A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3649"/>
              <a:ext cx="5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en-NG" sz="1500">
                  <a:solidFill>
                    <a:srgbClr val="000000"/>
                  </a:solidFill>
                  <a:latin typeface="Helvetica" panose="020B0604020202020204" pitchFamily="34" charset="0"/>
                </a:rPr>
                <a:t>91h (-111)</a:t>
              </a:r>
              <a:endParaRPr lang="en-US" altLang="en-NG"/>
            </a:p>
          </p:txBody>
        </p:sp>
        <p:sp>
          <p:nvSpPr>
            <p:cNvPr id="833730" name="Rectangle 194">
              <a:extLst>
                <a:ext uri="{FF2B5EF4-FFF2-40B4-BE49-F238E27FC236}">
                  <a16:creationId xmlns:a16="http://schemas.microsoft.com/office/drawing/2014/main" id="{2C05EEC8-8C0A-4154-9FDB-F65BD1285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288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200" b="1"/>
                <a:t>1</a:t>
              </a:r>
            </a:p>
          </p:txBody>
        </p:sp>
        <p:sp>
          <p:nvSpPr>
            <p:cNvPr id="833731" name="Rectangle 195">
              <a:extLst>
                <a:ext uri="{FF2B5EF4-FFF2-40B4-BE49-F238E27FC236}">
                  <a16:creationId xmlns:a16="http://schemas.microsoft.com/office/drawing/2014/main" id="{D9096EDE-0510-4ABE-AF60-38CD8FEFE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" y="288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200" b="1"/>
                <a:t>0</a:t>
              </a:r>
            </a:p>
          </p:txBody>
        </p:sp>
        <p:sp>
          <p:nvSpPr>
            <p:cNvPr id="833732" name="Rectangle 196">
              <a:extLst>
                <a:ext uri="{FF2B5EF4-FFF2-40B4-BE49-F238E27FC236}">
                  <a16:creationId xmlns:a16="http://schemas.microsoft.com/office/drawing/2014/main" id="{0158646D-AF98-422F-8203-7389EDF0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288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200" b="1"/>
                <a:t>1</a:t>
              </a:r>
            </a:p>
          </p:txBody>
        </p:sp>
        <p:sp>
          <p:nvSpPr>
            <p:cNvPr id="833733" name="Rectangle 197">
              <a:extLst>
                <a:ext uri="{FF2B5EF4-FFF2-40B4-BE49-F238E27FC236}">
                  <a16:creationId xmlns:a16="http://schemas.microsoft.com/office/drawing/2014/main" id="{E2A1456D-6328-4B16-8D48-E5958F7F7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" y="288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200" b="1"/>
                <a:t>0</a:t>
              </a:r>
            </a:p>
          </p:txBody>
        </p:sp>
        <p:sp>
          <p:nvSpPr>
            <p:cNvPr id="833734" name="Rectangle 198">
              <a:extLst>
                <a:ext uri="{FF2B5EF4-FFF2-40B4-BE49-F238E27FC236}">
                  <a16:creationId xmlns:a16="http://schemas.microsoft.com/office/drawing/2014/main" id="{F186C0AC-C21C-4E74-AC3B-6DD8778F1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" y="288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200" b="1"/>
                <a:t>1</a:t>
              </a:r>
            </a:p>
          </p:txBody>
        </p:sp>
        <p:sp>
          <p:nvSpPr>
            <p:cNvPr id="833735" name="Rectangle 199">
              <a:extLst>
                <a:ext uri="{FF2B5EF4-FFF2-40B4-BE49-F238E27FC236}">
                  <a16:creationId xmlns:a16="http://schemas.microsoft.com/office/drawing/2014/main" id="{EDF64188-E874-42B1-9E41-00699A8E2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288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200" b="1"/>
                <a:t>1</a:t>
              </a:r>
            </a:p>
          </p:txBody>
        </p:sp>
        <p:sp>
          <p:nvSpPr>
            <p:cNvPr id="833736" name="Rectangle 200">
              <a:extLst>
                <a:ext uri="{FF2B5EF4-FFF2-40B4-BE49-F238E27FC236}">
                  <a16:creationId xmlns:a16="http://schemas.microsoft.com/office/drawing/2014/main" id="{FAFAD684-934A-4C04-9043-E78402655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" y="288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NG" sz="1200" b="1"/>
                <a:t>0</a:t>
              </a:r>
            </a:p>
          </p:txBody>
        </p:sp>
      </p:grpSp>
      <p:grpSp>
        <p:nvGrpSpPr>
          <p:cNvPr id="833747" name="Group 211">
            <a:extLst>
              <a:ext uri="{FF2B5EF4-FFF2-40B4-BE49-F238E27FC236}">
                <a16:creationId xmlns:a16="http://schemas.microsoft.com/office/drawing/2014/main" id="{CB57842A-4EAE-4D4D-BB10-B43B93E5C506}"/>
              </a:ext>
            </a:extLst>
          </p:cNvPr>
          <p:cNvGrpSpPr>
            <a:grpSpLocks/>
          </p:cNvGrpSpPr>
          <p:nvPr/>
        </p:nvGrpSpPr>
        <p:grpSpPr bwMode="auto">
          <a:xfrm>
            <a:off x="2006601" y="4292601"/>
            <a:ext cx="3686175" cy="576263"/>
            <a:chOff x="304" y="2704"/>
            <a:chExt cx="2322" cy="363"/>
          </a:xfrm>
        </p:grpSpPr>
        <p:sp>
          <p:nvSpPr>
            <p:cNvPr id="833740" name="Oval 204">
              <a:extLst>
                <a:ext uri="{FF2B5EF4-FFF2-40B4-BE49-F238E27FC236}">
                  <a16:creationId xmlns:a16="http://schemas.microsoft.com/office/drawing/2014/main" id="{14A37F96-93FD-442F-BF3E-61E353468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" y="2886"/>
              <a:ext cx="181" cy="18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G"/>
            </a:p>
          </p:txBody>
        </p:sp>
        <p:sp>
          <p:nvSpPr>
            <p:cNvPr id="833744" name="Line 208">
              <a:extLst>
                <a:ext uri="{FF2B5EF4-FFF2-40B4-BE49-F238E27FC236}">
                  <a16:creationId xmlns:a16="http://schemas.microsoft.com/office/drawing/2014/main" id="{30A10ACF-DB3E-4C4C-A50A-91CCC409CD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" y="2704"/>
              <a:ext cx="2141" cy="25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G"/>
            </a:p>
          </p:txBody>
        </p:sp>
      </p:grpSp>
      <p:grpSp>
        <p:nvGrpSpPr>
          <p:cNvPr id="833748" name="Group 212">
            <a:extLst>
              <a:ext uri="{FF2B5EF4-FFF2-40B4-BE49-F238E27FC236}">
                <a16:creationId xmlns:a16="http://schemas.microsoft.com/office/drawing/2014/main" id="{B0213D0F-4C14-4992-AC3A-3B560431D7FE}"/>
              </a:ext>
            </a:extLst>
          </p:cNvPr>
          <p:cNvGrpSpPr>
            <a:grpSpLocks/>
          </p:cNvGrpSpPr>
          <p:nvPr/>
        </p:nvGrpSpPr>
        <p:grpSpPr bwMode="auto">
          <a:xfrm>
            <a:off x="3389314" y="4292601"/>
            <a:ext cx="5011737" cy="576263"/>
            <a:chOff x="1175" y="2704"/>
            <a:chExt cx="3157" cy="363"/>
          </a:xfrm>
        </p:grpSpPr>
        <p:sp>
          <p:nvSpPr>
            <p:cNvPr id="833742" name="Oval 206">
              <a:extLst>
                <a:ext uri="{FF2B5EF4-FFF2-40B4-BE49-F238E27FC236}">
                  <a16:creationId xmlns:a16="http://schemas.microsoft.com/office/drawing/2014/main" id="{4AAD174B-6EAB-4BAD-9E56-2119EAF01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" y="2886"/>
              <a:ext cx="181" cy="18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G"/>
            </a:p>
          </p:txBody>
        </p:sp>
        <p:sp>
          <p:nvSpPr>
            <p:cNvPr id="833745" name="Line 209">
              <a:extLst>
                <a:ext uri="{FF2B5EF4-FFF2-40B4-BE49-F238E27FC236}">
                  <a16:creationId xmlns:a16="http://schemas.microsoft.com/office/drawing/2014/main" id="{E9426348-B83B-43D8-A750-A927290DE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6" y="2704"/>
              <a:ext cx="2976" cy="25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G"/>
            </a:p>
          </p:txBody>
        </p:sp>
      </p:grpSp>
      <p:grpSp>
        <p:nvGrpSpPr>
          <p:cNvPr id="833749" name="Group 213">
            <a:extLst>
              <a:ext uri="{FF2B5EF4-FFF2-40B4-BE49-F238E27FC236}">
                <a16:creationId xmlns:a16="http://schemas.microsoft.com/office/drawing/2014/main" id="{70ACA4A8-1309-4724-9A37-F3410E89CE76}"/>
              </a:ext>
            </a:extLst>
          </p:cNvPr>
          <p:cNvGrpSpPr>
            <a:grpSpLocks/>
          </p:cNvGrpSpPr>
          <p:nvPr/>
        </p:nvGrpSpPr>
        <p:grpSpPr bwMode="auto">
          <a:xfrm>
            <a:off x="6153151" y="4351339"/>
            <a:ext cx="288925" cy="517525"/>
            <a:chOff x="2916" y="2741"/>
            <a:chExt cx="182" cy="326"/>
          </a:xfrm>
        </p:grpSpPr>
        <p:sp>
          <p:nvSpPr>
            <p:cNvPr id="833741" name="Oval 205">
              <a:extLst>
                <a:ext uri="{FF2B5EF4-FFF2-40B4-BE49-F238E27FC236}">
                  <a16:creationId xmlns:a16="http://schemas.microsoft.com/office/drawing/2014/main" id="{E5AD026C-6A30-4134-ABB6-2560D4F5F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" y="2886"/>
              <a:ext cx="182" cy="18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G"/>
            </a:p>
          </p:txBody>
        </p:sp>
        <p:sp>
          <p:nvSpPr>
            <p:cNvPr id="833746" name="Line 210">
              <a:extLst>
                <a:ext uri="{FF2B5EF4-FFF2-40B4-BE49-F238E27FC236}">
                  <a16:creationId xmlns:a16="http://schemas.microsoft.com/office/drawing/2014/main" id="{ACE245C3-2CDD-4414-A3C4-F54DBE55D0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53" y="2741"/>
              <a:ext cx="36" cy="14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NG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33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33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3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3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33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3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3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3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33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3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3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3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83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83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4" name="Rectangle 4">
            <a:extLst>
              <a:ext uri="{FF2B5EF4-FFF2-40B4-BE49-F238E27FC236}">
                <a16:creationId xmlns:a16="http://schemas.microsoft.com/office/drawing/2014/main" id="{CD17F399-0FA7-46A3-9537-D9D0B96EA0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NG" dirty="0">
                <a:latin typeface="Comic Sans MS" panose="030F0702030302020204" pitchFamily="66" charset="0"/>
              </a:rPr>
              <a:t>INC </a:t>
            </a:r>
            <a:r>
              <a:rPr lang="en-US" altLang="en-NG" i="1" dirty="0">
                <a:latin typeface="Comic Sans MS" panose="030F0702030302020204" pitchFamily="66" charset="0"/>
              </a:rPr>
              <a:t>destination</a:t>
            </a:r>
          </a:p>
          <a:p>
            <a:pPr lvl="1"/>
            <a:r>
              <a:rPr lang="en-US" altLang="en-NG" i="1" dirty="0">
                <a:latin typeface="Comic Sans MS" panose="030F0702030302020204" pitchFamily="66" charset="0"/>
              </a:rPr>
              <a:t>destination </a:t>
            </a:r>
            <a:r>
              <a:rPr lang="en-US" altLang="en-NG" dirty="0">
                <a:latin typeface="Comic Sans MS" panose="030F0702030302020204" pitchFamily="66" charset="0"/>
                <a:sym typeface="Symbol" panose="05050102010706020507" pitchFamily="18" charset="2"/>
              </a:rPr>
              <a:t>= </a:t>
            </a:r>
            <a:r>
              <a:rPr lang="en-US" altLang="en-NG" i="1" dirty="0">
                <a:latin typeface="Comic Sans MS" panose="030F0702030302020204" pitchFamily="66" charset="0"/>
              </a:rPr>
              <a:t>destination </a:t>
            </a:r>
            <a:r>
              <a:rPr lang="en-US" altLang="en-NG" dirty="0">
                <a:latin typeface="Comic Sans MS" panose="030F0702030302020204" pitchFamily="66" charset="0"/>
              </a:rPr>
              <a:t>+ 1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More compact (uses less space) than: </a:t>
            </a:r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ADD </a:t>
            </a:r>
            <a:r>
              <a:rPr lang="en-US" altLang="en-NG" i="1" dirty="0">
                <a:solidFill>
                  <a:srgbClr val="FF0000"/>
                </a:solidFill>
                <a:latin typeface="Comic Sans MS" panose="030F0702030302020204" pitchFamily="66" charset="0"/>
              </a:rPr>
              <a:t>destination</a:t>
            </a:r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, 1</a:t>
            </a:r>
          </a:p>
          <a:p>
            <a:r>
              <a:rPr lang="en-US" altLang="en-NG" dirty="0">
                <a:latin typeface="Comic Sans MS" panose="030F0702030302020204" pitchFamily="66" charset="0"/>
              </a:rPr>
              <a:t>DEC </a:t>
            </a:r>
            <a:r>
              <a:rPr lang="en-US" altLang="en-NG" i="1" dirty="0">
                <a:latin typeface="Comic Sans MS" panose="030F0702030302020204" pitchFamily="66" charset="0"/>
              </a:rPr>
              <a:t>destination</a:t>
            </a:r>
          </a:p>
          <a:p>
            <a:pPr lvl="1"/>
            <a:r>
              <a:rPr lang="en-US" altLang="en-NG" i="1" dirty="0">
                <a:latin typeface="Comic Sans MS" panose="030F0702030302020204" pitchFamily="66" charset="0"/>
              </a:rPr>
              <a:t>destination </a:t>
            </a:r>
            <a:r>
              <a:rPr lang="en-US" altLang="en-NG" dirty="0">
                <a:latin typeface="Comic Sans MS" panose="030F0702030302020204" pitchFamily="66" charset="0"/>
                <a:sym typeface="Symbol" panose="05050102010706020507" pitchFamily="18" charset="2"/>
              </a:rPr>
              <a:t>= </a:t>
            </a:r>
            <a:r>
              <a:rPr lang="en-US" altLang="en-NG" i="1" dirty="0">
                <a:latin typeface="Comic Sans MS" panose="030F0702030302020204" pitchFamily="66" charset="0"/>
              </a:rPr>
              <a:t>destination </a:t>
            </a:r>
            <a:r>
              <a:rPr lang="en-US" altLang="en-NG" dirty="0">
                <a:latin typeface="Comic Sans MS" panose="030F0702030302020204" pitchFamily="66" charset="0"/>
              </a:rPr>
              <a:t>– 1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More compact (uses less space) than: </a:t>
            </a:r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SUB </a:t>
            </a:r>
            <a:r>
              <a:rPr lang="en-US" altLang="en-NG" i="1" dirty="0">
                <a:solidFill>
                  <a:srgbClr val="FF0000"/>
                </a:solidFill>
                <a:latin typeface="Comic Sans MS" panose="030F0702030302020204" pitchFamily="66" charset="0"/>
              </a:rPr>
              <a:t>destination</a:t>
            </a:r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, 1</a:t>
            </a:r>
          </a:p>
          <a:p>
            <a:r>
              <a:rPr lang="en-US" altLang="en-NG" dirty="0">
                <a:latin typeface="Comic Sans MS" panose="030F0702030302020204" pitchFamily="66" charset="0"/>
              </a:rPr>
              <a:t>NEG </a:t>
            </a:r>
            <a:r>
              <a:rPr lang="en-US" altLang="en-NG" i="1" dirty="0">
                <a:latin typeface="Comic Sans MS" panose="030F0702030302020204" pitchFamily="66" charset="0"/>
              </a:rPr>
              <a:t>destination</a:t>
            </a:r>
            <a:endParaRPr lang="en-US" altLang="en-NG" b="1" dirty="0">
              <a:latin typeface="Comic Sans MS" panose="030F0702030302020204" pitchFamily="66" charset="0"/>
            </a:endParaRPr>
          </a:p>
          <a:p>
            <a:pPr lvl="1"/>
            <a:r>
              <a:rPr lang="en-US" altLang="en-NG" i="1" dirty="0">
                <a:latin typeface="Comic Sans MS" panose="030F0702030302020204" pitchFamily="66" charset="0"/>
              </a:rPr>
              <a:t>destination </a:t>
            </a:r>
            <a:r>
              <a:rPr lang="en-US" altLang="en-NG" dirty="0">
                <a:latin typeface="Comic Sans MS" panose="030F0702030302020204" pitchFamily="66" charset="0"/>
                <a:sym typeface="Symbol" panose="05050102010706020507" pitchFamily="18" charset="2"/>
              </a:rPr>
              <a:t>= 2's complement of </a:t>
            </a:r>
            <a:r>
              <a:rPr lang="en-US" altLang="en-NG" i="1" dirty="0">
                <a:latin typeface="Comic Sans MS" panose="030F0702030302020204" pitchFamily="66" charset="0"/>
              </a:rPr>
              <a:t>destination</a:t>
            </a:r>
            <a:endParaRPr lang="en-US" altLang="en-NG" b="1" dirty="0">
              <a:latin typeface="Comic Sans MS" panose="030F0702030302020204" pitchFamily="66" charset="0"/>
            </a:endParaRPr>
          </a:p>
          <a:p>
            <a:r>
              <a:rPr lang="en-US" altLang="en-NG" dirty="0">
                <a:latin typeface="Comic Sans MS" panose="030F0702030302020204" pitchFamily="66" charset="0"/>
              </a:rPr>
              <a:t>Destination can be 8-, 16-, or 32-bit operand 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In memory or a register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NO immediate operand</a:t>
            </a:r>
          </a:p>
        </p:txBody>
      </p:sp>
      <p:sp>
        <p:nvSpPr>
          <p:cNvPr id="808965" name="Rectangle 5">
            <a:extLst>
              <a:ext uri="{FF2B5EF4-FFF2-40B4-BE49-F238E27FC236}">
                <a16:creationId xmlns:a16="http://schemas.microsoft.com/office/drawing/2014/main" id="{2FCA1B88-8FF2-4434-8298-A7C4E6F816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INC, DEC, and NEG Instructions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>
            <a:extLst>
              <a:ext uri="{FF2B5EF4-FFF2-40B4-BE49-F238E27FC236}">
                <a16:creationId xmlns:a16="http://schemas.microsoft.com/office/drawing/2014/main" id="{2CA04D00-7635-4595-8384-DAD7FE11A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44691"/>
          </a:xfrm>
        </p:spPr>
        <p:txBody>
          <a:bodyPr/>
          <a:lstStyle/>
          <a:p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Affected Flags</a:t>
            </a:r>
          </a:p>
        </p:txBody>
      </p:sp>
      <p:sp>
        <p:nvSpPr>
          <p:cNvPr id="838659" name="Rectangle 3">
            <a:extLst>
              <a:ext uri="{FF2B5EF4-FFF2-40B4-BE49-F238E27FC236}">
                <a16:creationId xmlns:a16="http://schemas.microsoft.com/office/drawing/2014/main" id="{3B1459C6-8504-4CE7-B545-E536280AEC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09816"/>
            <a:ext cx="10515600" cy="5350475"/>
          </a:xfrm>
        </p:spPr>
        <p:txBody>
          <a:bodyPr/>
          <a:lstStyle/>
          <a:p>
            <a:r>
              <a:rPr lang="en-US" altLang="en-NG" dirty="0">
                <a:latin typeface="Comic Sans MS" panose="030F0702030302020204" pitchFamily="66" charset="0"/>
              </a:rPr>
              <a:t>INC and DEC affect five status flags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Overflow, Sign, Zero, Auxiliary Carry, and Parity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Carry flag is NOT modified</a:t>
            </a:r>
          </a:p>
          <a:p>
            <a:r>
              <a:rPr lang="en-US" altLang="en-NG" dirty="0">
                <a:latin typeface="Comic Sans MS" panose="030F0702030302020204" pitchFamily="66" charset="0"/>
              </a:rPr>
              <a:t>NEG affects all the six status flags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Any nonzero operand causes the carry flag to be set</a:t>
            </a:r>
          </a:p>
          <a:p>
            <a:endParaRPr lang="en-US" altLang="en-NG" dirty="0"/>
          </a:p>
          <a:p>
            <a:endParaRPr lang="en-US" altLang="en-NG" dirty="0"/>
          </a:p>
        </p:txBody>
      </p:sp>
      <p:sp>
        <p:nvSpPr>
          <p:cNvPr id="838660" name="Text Box 4">
            <a:extLst>
              <a:ext uri="{FF2B5EF4-FFF2-40B4-BE49-F238E27FC236}">
                <a16:creationId xmlns:a16="http://schemas.microsoft.com/office/drawing/2014/main" id="{90FE4CA9-3592-4F13-9DC4-A3705DA5A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276" y="3545920"/>
            <a:ext cx="7085013" cy="2592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0000" bIns="90000"/>
          <a:lstStyle>
            <a:lvl1pPr algn="l">
              <a:tabLst>
                <a:tab pos="457200" algn="l"/>
                <a:tab pos="1438275" algn="l"/>
                <a:tab pos="2867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tabLst>
                <a:tab pos="457200" algn="l"/>
                <a:tab pos="1438275" algn="l"/>
                <a:tab pos="2867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tabLst>
                <a:tab pos="457200" algn="l"/>
                <a:tab pos="1438275" algn="l"/>
                <a:tab pos="2867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tabLst>
                <a:tab pos="457200" algn="l"/>
                <a:tab pos="1438275" algn="l"/>
                <a:tab pos="2867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tabLst>
                <a:tab pos="457200" algn="l"/>
                <a:tab pos="1438275" algn="l"/>
                <a:tab pos="2867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38275" algn="l"/>
                <a:tab pos="2867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38275" algn="l"/>
                <a:tab pos="2867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38275" algn="l"/>
                <a:tab pos="2867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438275" algn="l"/>
                <a:tab pos="2867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.DATA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	B SBYTE -1	; 0FFh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	C SBYTE 127	; 7Fh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.CODE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	inc B	; B=           </a:t>
            </a:r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OF=  SF=  ZF=  AF=  PF=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	dec B	; B=</a:t>
            </a:r>
            <a:r>
              <a:rPr lang="en-US" altLang="en-NG" b="1">
                <a:latin typeface="Courier New" panose="02070309020205020404" pitchFamily="49" charset="0"/>
              </a:rPr>
              <a:t>           </a:t>
            </a:r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OF=  SF=  ZF=  AF=  PF=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	inc C	; C=</a:t>
            </a:r>
            <a:r>
              <a:rPr lang="en-US" altLang="en-NG" b="1">
                <a:latin typeface="Courier New" panose="02070309020205020404" pitchFamily="49" charset="0"/>
              </a:rPr>
              <a:t>           </a:t>
            </a:r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OF=  SF=  ZF=  AF=  PF=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	neg C	; W=      CF=  </a:t>
            </a:r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OF=  SF=  ZF=  AF=  PF=</a:t>
            </a:r>
          </a:p>
        </p:txBody>
      </p:sp>
      <p:sp>
        <p:nvSpPr>
          <p:cNvPr id="838661" name="Text Box 5">
            <a:extLst>
              <a:ext uri="{FF2B5EF4-FFF2-40B4-BE49-F238E27FC236}">
                <a16:creationId xmlns:a16="http://schemas.microsoft.com/office/drawing/2014/main" id="{1555F20F-9176-4062-8BE6-E92B3A060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826" y="4756151"/>
            <a:ext cx="5097463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0000" bIns="90000"/>
          <a:lstStyle>
            <a:lvl1pPr algn="l">
              <a:tabLst>
                <a:tab pos="457200" algn="l"/>
                <a:tab pos="1971675" algn="l"/>
                <a:tab pos="3857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tabLst>
                <a:tab pos="457200" algn="l"/>
                <a:tab pos="1971675" algn="l"/>
                <a:tab pos="3857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tabLst>
                <a:tab pos="457200" algn="l"/>
                <a:tab pos="1971675" algn="l"/>
                <a:tab pos="3857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tabLst>
                <a:tab pos="457200" algn="l"/>
                <a:tab pos="1971675" algn="l"/>
                <a:tab pos="3857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tabLst>
                <a:tab pos="457200" algn="l"/>
                <a:tab pos="1971675" algn="l"/>
                <a:tab pos="3857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971675" algn="l"/>
                <a:tab pos="3857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971675" algn="l"/>
                <a:tab pos="3857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971675" algn="l"/>
                <a:tab pos="3857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971675" algn="l"/>
                <a:tab pos="3857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NG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0             0    0    1    1    1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-1            0    1    0    1    1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-128=80h      1    1    0    1    0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-128     1    1    1    0    0    0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8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8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8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8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3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8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8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38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8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8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38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38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38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38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>
            <a:extLst>
              <a:ext uri="{FF2B5EF4-FFF2-40B4-BE49-F238E27FC236}">
                <a16:creationId xmlns:a16="http://schemas.microsoft.com/office/drawing/2014/main" id="{D4A41900-D7CB-45C4-AEC2-A3A6B6AE6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95264"/>
          </a:xfrm>
        </p:spPr>
        <p:txBody>
          <a:bodyPr/>
          <a:lstStyle/>
          <a:p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ADC and SBB Instruction</a:t>
            </a:r>
          </a:p>
        </p:txBody>
      </p:sp>
      <p:sp>
        <p:nvSpPr>
          <p:cNvPr id="821251" name="Rectangle 3">
            <a:extLst>
              <a:ext uri="{FF2B5EF4-FFF2-40B4-BE49-F238E27FC236}">
                <a16:creationId xmlns:a16="http://schemas.microsoft.com/office/drawing/2014/main" id="{753F5CD2-F015-47F0-BD70-AE0AF09F3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60390"/>
            <a:ext cx="10515600" cy="4916573"/>
          </a:xfrm>
        </p:spPr>
        <p:txBody>
          <a:bodyPr>
            <a:normAutofit lnSpcReduction="10000"/>
          </a:bodyPr>
          <a:lstStyle/>
          <a:p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ADC Instruction: Addition with Carry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NG" dirty="0"/>
              <a:t>	</a:t>
            </a:r>
            <a:r>
              <a:rPr lang="en-US" altLang="en-NG" b="1" dirty="0">
                <a:latin typeface="Courier New" panose="02070309020205020404" pitchFamily="49" charset="0"/>
              </a:rPr>
              <a:t>ADC </a:t>
            </a:r>
            <a:r>
              <a:rPr lang="en-US" altLang="en-NG" b="1" i="1" dirty="0">
                <a:latin typeface="Courier New" panose="02070309020205020404" pitchFamily="49" charset="0"/>
              </a:rPr>
              <a:t>destination</a:t>
            </a:r>
            <a:r>
              <a:rPr lang="en-US" altLang="en-NG" b="1" dirty="0">
                <a:latin typeface="Courier New" panose="02070309020205020404" pitchFamily="49" charset="0"/>
              </a:rPr>
              <a:t>, </a:t>
            </a:r>
            <a:r>
              <a:rPr lang="en-US" altLang="en-NG" b="1" i="1" dirty="0">
                <a:latin typeface="Courier New" panose="02070309020205020404" pitchFamily="49" charset="0"/>
              </a:rPr>
              <a:t>source</a:t>
            </a:r>
            <a:endParaRPr lang="en-US" altLang="en-NG" i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NG" i="1" dirty="0"/>
              <a:t>	</a:t>
            </a:r>
            <a:r>
              <a:rPr lang="en-US" altLang="en-NG" b="1" i="1" dirty="0">
                <a:latin typeface="Courier New" panose="02070309020205020404" pitchFamily="49" charset="0"/>
              </a:rPr>
              <a:t>destination</a:t>
            </a:r>
            <a:r>
              <a:rPr lang="en-US" altLang="en-NG" b="1" dirty="0">
                <a:latin typeface="Courier New" panose="02070309020205020404" pitchFamily="49" charset="0"/>
              </a:rPr>
              <a:t> = </a:t>
            </a:r>
            <a:r>
              <a:rPr lang="en-US" altLang="en-NG" b="1" i="1" dirty="0">
                <a:latin typeface="Courier New" panose="02070309020205020404" pitchFamily="49" charset="0"/>
              </a:rPr>
              <a:t>destination</a:t>
            </a:r>
            <a:r>
              <a:rPr lang="en-US" altLang="en-NG" b="1" dirty="0">
                <a:latin typeface="Courier New" panose="02070309020205020404" pitchFamily="49" charset="0"/>
              </a:rPr>
              <a:t> + </a:t>
            </a:r>
            <a:r>
              <a:rPr lang="en-US" altLang="en-NG" b="1" i="1" dirty="0">
                <a:latin typeface="Courier New" panose="02070309020205020404" pitchFamily="49" charset="0"/>
              </a:rPr>
              <a:t>source</a:t>
            </a:r>
            <a:r>
              <a:rPr lang="en-US" altLang="en-NG" b="1" dirty="0">
                <a:latin typeface="Courier New" panose="02070309020205020404" pitchFamily="49" charset="0"/>
              </a:rPr>
              <a:t> + CF</a:t>
            </a:r>
            <a:endParaRPr lang="en-US" altLang="en-NG" dirty="0"/>
          </a:p>
          <a:p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SBB Instruction: Subtract with Borrow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NG" dirty="0"/>
              <a:t>	</a:t>
            </a:r>
            <a:r>
              <a:rPr lang="en-US" altLang="en-NG" b="1" dirty="0">
                <a:latin typeface="Courier New" panose="02070309020205020404" pitchFamily="49" charset="0"/>
              </a:rPr>
              <a:t>SBB </a:t>
            </a:r>
            <a:r>
              <a:rPr lang="en-US" altLang="en-NG" b="1" i="1" dirty="0">
                <a:latin typeface="Courier New" panose="02070309020205020404" pitchFamily="49" charset="0"/>
              </a:rPr>
              <a:t>destination</a:t>
            </a:r>
            <a:r>
              <a:rPr lang="en-US" altLang="en-NG" b="1" dirty="0">
                <a:latin typeface="Courier New" panose="02070309020205020404" pitchFamily="49" charset="0"/>
              </a:rPr>
              <a:t>, </a:t>
            </a:r>
            <a:r>
              <a:rPr lang="en-US" altLang="en-NG" b="1" i="1" dirty="0">
                <a:latin typeface="Courier New" panose="02070309020205020404" pitchFamily="49" charset="0"/>
              </a:rPr>
              <a:t>source</a:t>
            </a:r>
            <a:endParaRPr lang="en-US" altLang="en-NG" i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NG" i="1" dirty="0"/>
              <a:t>	</a:t>
            </a:r>
            <a:r>
              <a:rPr lang="en-US" altLang="en-NG" b="1" i="1" dirty="0">
                <a:latin typeface="Courier New" panose="02070309020205020404" pitchFamily="49" charset="0"/>
              </a:rPr>
              <a:t>destination</a:t>
            </a:r>
            <a:r>
              <a:rPr lang="en-US" altLang="en-NG" b="1" dirty="0">
                <a:latin typeface="Courier New" panose="02070309020205020404" pitchFamily="49" charset="0"/>
              </a:rPr>
              <a:t> = </a:t>
            </a:r>
            <a:r>
              <a:rPr lang="en-US" altLang="en-NG" b="1" i="1" dirty="0">
                <a:latin typeface="Courier New" panose="02070309020205020404" pitchFamily="49" charset="0"/>
              </a:rPr>
              <a:t>destination</a:t>
            </a:r>
            <a:r>
              <a:rPr lang="en-US" altLang="en-NG" b="1" dirty="0">
                <a:latin typeface="Courier New" panose="02070309020205020404" pitchFamily="49" charset="0"/>
              </a:rPr>
              <a:t> - </a:t>
            </a:r>
            <a:r>
              <a:rPr lang="en-US" altLang="en-NG" b="1" i="1" dirty="0">
                <a:latin typeface="Courier New" panose="02070309020205020404" pitchFamily="49" charset="0"/>
              </a:rPr>
              <a:t>source</a:t>
            </a:r>
            <a:r>
              <a:rPr lang="en-US" altLang="en-NG" b="1" dirty="0">
                <a:latin typeface="Courier New" panose="02070309020205020404" pitchFamily="49" charset="0"/>
              </a:rPr>
              <a:t> </a:t>
            </a:r>
            <a:r>
              <a:rPr lang="en-US" altLang="en-NG" b="1" dirty="0"/>
              <a:t>–</a:t>
            </a:r>
            <a:r>
              <a:rPr lang="en-US" altLang="en-NG" b="1" dirty="0">
                <a:latin typeface="Courier New" panose="02070309020205020404" pitchFamily="49" charset="0"/>
              </a:rPr>
              <a:t> CF</a:t>
            </a:r>
          </a:p>
          <a:p>
            <a:r>
              <a:rPr lang="en-US" altLang="en-NG" dirty="0">
                <a:latin typeface="Comic Sans MS" panose="030F0702030302020204" pitchFamily="66" charset="0"/>
              </a:rPr>
              <a:t>Destination can be a </a:t>
            </a:r>
            <a:r>
              <a:rPr lang="en-US" altLang="en-NG" i="1" dirty="0">
                <a:solidFill>
                  <a:srgbClr val="FF0000"/>
                </a:solidFill>
                <a:latin typeface="Comic Sans MS" panose="030F0702030302020204" pitchFamily="66" charset="0"/>
              </a:rPr>
              <a:t>register</a:t>
            </a:r>
            <a:r>
              <a:rPr lang="en-US" altLang="en-NG" dirty="0">
                <a:latin typeface="Comic Sans MS" panose="030F0702030302020204" pitchFamily="66" charset="0"/>
              </a:rPr>
              <a:t> or a </a:t>
            </a:r>
            <a:r>
              <a:rPr lang="en-US" altLang="en-NG" i="1" dirty="0">
                <a:solidFill>
                  <a:srgbClr val="FF0000"/>
                </a:solidFill>
                <a:latin typeface="Comic Sans MS" panose="030F0702030302020204" pitchFamily="66" charset="0"/>
              </a:rPr>
              <a:t>memory</a:t>
            </a:r>
            <a:r>
              <a:rPr lang="en-US" altLang="en-NG" dirty="0">
                <a:latin typeface="Comic Sans MS" panose="030F0702030302020204" pitchFamily="66" charset="0"/>
              </a:rPr>
              <a:t> location</a:t>
            </a:r>
          </a:p>
          <a:p>
            <a:r>
              <a:rPr lang="en-US" altLang="en-NG" dirty="0">
                <a:latin typeface="Comic Sans MS" panose="030F0702030302020204" pitchFamily="66" charset="0"/>
              </a:rPr>
              <a:t>Source can be a </a:t>
            </a:r>
            <a:r>
              <a:rPr lang="en-US" altLang="en-NG" i="1" dirty="0">
                <a:solidFill>
                  <a:srgbClr val="FF0000"/>
                </a:solidFill>
                <a:latin typeface="Comic Sans MS" panose="030F0702030302020204" pitchFamily="66" charset="0"/>
              </a:rPr>
              <a:t>register</a:t>
            </a:r>
            <a:r>
              <a:rPr lang="en-US" altLang="en-NG" dirty="0">
                <a:latin typeface="Comic Sans MS" panose="030F0702030302020204" pitchFamily="66" charset="0"/>
              </a:rPr>
              <a:t>, </a:t>
            </a:r>
            <a:r>
              <a:rPr lang="en-US" altLang="en-NG" i="1" dirty="0">
                <a:solidFill>
                  <a:srgbClr val="FF0000"/>
                </a:solidFill>
                <a:latin typeface="Comic Sans MS" panose="030F0702030302020204" pitchFamily="66" charset="0"/>
              </a:rPr>
              <a:t>memory</a:t>
            </a:r>
            <a:r>
              <a:rPr lang="en-US" altLang="en-NG" i="1" dirty="0">
                <a:latin typeface="Comic Sans MS" panose="030F0702030302020204" pitchFamily="66" charset="0"/>
              </a:rPr>
              <a:t> </a:t>
            </a:r>
            <a:r>
              <a:rPr lang="en-US" altLang="en-NG" dirty="0">
                <a:latin typeface="Comic Sans MS" panose="030F0702030302020204" pitchFamily="66" charset="0"/>
              </a:rPr>
              <a:t>location, or a </a:t>
            </a:r>
            <a:r>
              <a:rPr lang="en-US" altLang="en-NG" i="1" dirty="0">
                <a:solidFill>
                  <a:srgbClr val="FF0000"/>
                </a:solidFill>
                <a:latin typeface="Comic Sans MS" panose="030F0702030302020204" pitchFamily="66" charset="0"/>
              </a:rPr>
              <a:t>constant</a:t>
            </a:r>
          </a:p>
          <a:p>
            <a:r>
              <a:rPr lang="en-US" altLang="en-NG" dirty="0">
                <a:latin typeface="Comic Sans MS" panose="030F0702030302020204" pitchFamily="66" charset="0"/>
              </a:rPr>
              <a:t>Destination and source must be of the </a:t>
            </a:r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same size</a:t>
            </a:r>
          </a:p>
          <a:p>
            <a:r>
              <a:rPr lang="en-US" altLang="en-NG" dirty="0">
                <a:latin typeface="Comic Sans MS" panose="030F0702030302020204" pitchFamily="66" charset="0"/>
              </a:rPr>
              <a:t>Memory-to-memory arithmetic is not allowed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>
            <a:extLst>
              <a:ext uri="{FF2B5EF4-FFF2-40B4-BE49-F238E27FC236}">
                <a16:creationId xmlns:a16="http://schemas.microsoft.com/office/drawing/2014/main" id="{4711CA7C-D77E-48D4-BDED-00202BE535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71697"/>
          </a:xfrm>
        </p:spPr>
        <p:txBody>
          <a:bodyPr/>
          <a:lstStyle/>
          <a:p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Extended Arithmetic</a:t>
            </a:r>
          </a:p>
        </p:txBody>
      </p:sp>
      <p:sp>
        <p:nvSpPr>
          <p:cNvPr id="823299" name="Rectangle 3">
            <a:extLst>
              <a:ext uri="{FF2B5EF4-FFF2-40B4-BE49-F238E27FC236}">
                <a16:creationId xmlns:a16="http://schemas.microsoft.com/office/drawing/2014/main" id="{BB70EC98-A2B4-4D08-B06F-7EE3DC8A94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7838" y="1371600"/>
            <a:ext cx="10735962" cy="491798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ADC and SBB are useful for extended arithmetic</a:t>
            </a:r>
          </a:p>
          <a:p>
            <a:pPr>
              <a:spcBef>
                <a:spcPct val="5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Example: 64-bit addition</a:t>
            </a:r>
          </a:p>
          <a:p>
            <a:pPr lvl="1">
              <a:spcBef>
                <a:spcPct val="5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Assume first 64-bit integer operand is stored in EBX:EAX</a:t>
            </a:r>
          </a:p>
          <a:p>
            <a:pPr lvl="1">
              <a:spcBef>
                <a:spcPct val="5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Second 64-bit integer operand is stored in EDX:ECX</a:t>
            </a:r>
          </a:p>
          <a:p>
            <a:pPr>
              <a:spcBef>
                <a:spcPct val="50000"/>
              </a:spcBef>
            </a:pPr>
            <a:r>
              <a:rPr lang="en-US" altLang="en-NG" dirty="0">
                <a:solidFill>
                  <a:srgbClr val="FF0000"/>
                </a:solidFill>
              </a:rPr>
              <a:t>Solution: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NG" b="1" dirty="0">
                <a:latin typeface="Courier New" panose="02070309020205020404" pitchFamily="49" charset="0"/>
                <a:cs typeface="Courier New" panose="02070309020205020404" pitchFamily="49" charset="0"/>
              </a:rPr>
              <a:t>	add </a:t>
            </a:r>
            <a:r>
              <a:rPr lang="en-US" altLang="en-N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en-NG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N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altLang="en-NG" b="1" dirty="0">
                <a:latin typeface="Courier New" panose="02070309020205020404" pitchFamily="49" charset="0"/>
                <a:cs typeface="Courier New" panose="02070309020205020404" pitchFamily="49" charset="0"/>
              </a:rPr>
              <a:t>  ;add lower 32 bits        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NG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N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adc</a:t>
            </a:r>
            <a:r>
              <a:rPr lang="en-US" altLang="en-NG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N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altLang="en-NG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N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altLang="en-NG" b="1" dirty="0">
                <a:latin typeface="Courier New" panose="02070309020205020404" pitchFamily="49" charset="0"/>
                <a:cs typeface="Courier New" panose="02070309020205020404" pitchFamily="49" charset="0"/>
              </a:rPr>
              <a:t>  ;add upper 32 bits + carry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NG" dirty="0"/>
              <a:t>	</a:t>
            </a:r>
            <a:r>
              <a:rPr lang="en-US" altLang="en-NG" dirty="0">
                <a:latin typeface="Comic Sans MS" panose="030F0702030302020204" pitchFamily="66" charset="0"/>
              </a:rPr>
              <a:t>64-bit result is in EBX:EAX</a:t>
            </a:r>
          </a:p>
          <a:p>
            <a:pPr>
              <a:spcBef>
                <a:spcPct val="5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STC and CLC Instructions</a:t>
            </a:r>
          </a:p>
          <a:p>
            <a:pPr lvl="1">
              <a:spcBef>
                <a:spcPct val="5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Used to Set and Clear the Carry Flag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2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2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2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2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2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>
            <a:extLst>
              <a:ext uri="{FF2B5EF4-FFF2-40B4-BE49-F238E27FC236}">
                <a16:creationId xmlns:a16="http://schemas.microsoft.com/office/drawing/2014/main" id="{A0555992-0367-4B06-8510-E7FEAFBC1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/>
              <a:t>Next . . .</a:t>
            </a:r>
          </a:p>
        </p:txBody>
      </p:sp>
      <p:sp>
        <p:nvSpPr>
          <p:cNvPr id="851971" name="Rectangle 3">
            <a:extLst>
              <a:ext uri="{FF2B5EF4-FFF2-40B4-BE49-F238E27FC236}">
                <a16:creationId xmlns:a16="http://schemas.microsoft.com/office/drawing/2014/main" id="{F12B3B01-BD4E-481A-82F8-A0E068DFA1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70201" y="1643064"/>
            <a:ext cx="6970713" cy="3571875"/>
          </a:xfrm>
        </p:spPr>
        <p:txBody>
          <a:bodyPr/>
          <a:lstStyle/>
          <a:p>
            <a:pPr algn="just"/>
            <a:r>
              <a:rPr lang="en-US" altLang="en-NG" dirty="0">
                <a:latin typeface="Comic Sans MS" panose="030F0702030302020204" pitchFamily="66" charset="0"/>
              </a:rPr>
              <a:t>Operand Types</a:t>
            </a:r>
          </a:p>
          <a:p>
            <a:pPr algn="just"/>
            <a:r>
              <a:rPr lang="en-US" altLang="en-NG" dirty="0">
                <a:latin typeface="Comic Sans MS" panose="030F0702030302020204" pitchFamily="66" charset="0"/>
              </a:rPr>
              <a:t>Data Transfer Instructions</a:t>
            </a:r>
          </a:p>
          <a:p>
            <a:pPr algn="just"/>
            <a:r>
              <a:rPr lang="en-US" altLang="en-NG" dirty="0">
                <a:latin typeface="Comic Sans MS" panose="030F0702030302020204" pitchFamily="66" charset="0"/>
              </a:rPr>
              <a:t>Addition and Subtraction</a:t>
            </a:r>
          </a:p>
          <a:p>
            <a:pPr algn="just"/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Addressing Modes</a:t>
            </a:r>
          </a:p>
          <a:p>
            <a:pPr algn="just"/>
            <a:r>
              <a:rPr lang="en-US" altLang="en-NG" dirty="0">
                <a:latin typeface="Comic Sans MS" panose="030F0702030302020204" pitchFamily="66" charset="0"/>
              </a:rPr>
              <a:t>Jump and Loop Instructions</a:t>
            </a:r>
          </a:p>
          <a:p>
            <a:pPr algn="just"/>
            <a:r>
              <a:rPr lang="en-US" altLang="en-NG" dirty="0">
                <a:latin typeface="Comic Sans MS" panose="030F0702030302020204" pitchFamily="66" charset="0"/>
              </a:rPr>
              <a:t>Copying a String</a:t>
            </a:r>
          </a:p>
          <a:p>
            <a:pPr algn="just"/>
            <a:r>
              <a:rPr lang="en-US" altLang="en-NG" dirty="0">
                <a:latin typeface="Comic Sans MS" panose="030F0702030302020204" pitchFamily="66" charset="0"/>
              </a:rPr>
              <a:t>Summing an Array of Integers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>
            <a:extLst>
              <a:ext uri="{FF2B5EF4-FFF2-40B4-BE49-F238E27FC236}">
                <a16:creationId xmlns:a16="http://schemas.microsoft.com/office/drawing/2014/main" id="{21D8A6B7-0FAE-4744-88A7-C75C8B639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919978"/>
          </a:xfrm>
        </p:spPr>
        <p:txBody>
          <a:bodyPr/>
          <a:lstStyle/>
          <a:p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Addressing Modes</a:t>
            </a:r>
          </a:p>
        </p:txBody>
      </p:sp>
      <p:sp>
        <p:nvSpPr>
          <p:cNvPr id="857091" name="Rectangle 3">
            <a:extLst>
              <a:ext uri="{FF2B5EF4-FFF2-40B4-BE49-F238E27FC236}">
                <a16:creationId xmlns:a16="http://schemas.microsoft.com/office/drawing/2014/main" id="{2DC7D7A8-CEA0-423D-AB31-78CA27CEF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5741"/>
            <a:ext cx="10851292" cy="5165124"/>
          </a:xfrm>
        </p:spPr>
        <p:txBody>
          <a:bodyPr>
            <a:normAutofit lnSpcReduction="10000"/>
          </a:bodyPr>
          <a:lstStyle/>
          <a:p>
            <a:pPr>
              <a:spcBef>
                <a:spcPct val="4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Two Basic Questions</a:t>
            </a:r>
          </a:p>
          <a:p>
            <a:pPr lvl="1">
              <a:spcBef>
                <a:spcPct val="4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Where are the operands?</a:t>
            </a:r>
          </a:p>
          <a:p>
            <a:pPr lvl="1">
              <a:spcBef>
                <a:spcPct val="4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How memory addresses are computed?</a:t>
            </a:r>
          </a:p>
          <a:p>
            <a:pPr>
              <a:spcBef>
                <a:spcPct val="4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Intel IA-32 supports 3 fundamental addressing modes</a:t>
            </a:r>
          </a:p>
          <a:p>
            <a:pPr lvl="1">
              <a:spcBef>
                <a:spcPct val="45000"/>
              </a:spcBef>
            </a:pPr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Register</a:t>
            </a:r>
            <a:r>
              <a:rPr lang="en-US" altLang="en-NG" dirty="0">
                <a:latin typeface="Comic Sans MS" panose="030F0702030302020204" pitchFamily="66" charset="0"/>
              </a:rPr>
              <a:t> addressing: operand is in a register</a:t>
            </a:r>
          </a:p>
          <a:p>
            <a:pPr lvl="1">
              <a:spcBef>
                <a:spcPct val="45000"/>
              </a:spcBef>
            </a:pPr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Immediate</a:t>
            </a:r>
            <a:r>
              <a:rPr lang="en-US" altLang="en-NG" dirty="0">
                <a:latin typeface="Comic Sans MS" panose="030F0702030302020204" pitchFamily="66" charset="0"/>
              </a:rPr>
              <a:t> addressing: operand is stored in the instruction itself</a:t>
            </a:r>
          </a:p>
          <a:p>
            <a:pPr lvl="1">
              <a:spcBef>
                <a:spcPct val="45000"/>
              </a:spcBef>
            </a:pPr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Memory</a:t>
            </a:r>
            <a:r>
              <a:rPr lang="en-US" altLang="en-NG" dirty="0">
                <a:latin typeface="Comic Sans MS" panose="030F0702030302020204" pitchFamily="66" charset="0"/>
              </a:rPr>
              <a:t> addressing: operand is in memory</a:t>
            </a:r>
          </a:p>
          <a:p>
            <a:pPr>
              <a:spcBef>
                <a:spcPct val="4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Memory Addressing</a:t>
            </a:r>
          </a:p>
          <a:p>
            <a:pPr lvl="1">
              <a:spcBef>
                <a:spcPct val="4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Variety of addressing modes</a:t>
            </a:r>
          </a:p>
          <a:p>
            <a:pPr lvl="1">
              <a:spcBef>
                <a:spcPct val="4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Direct and indirect addressing</a:t>
            </a:r>
          </a:p>
          <a:p>
            <a:pPr lvl="1">
              <a:spcBef>
                <a:spcPct val="4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Support high-level language constructs and data structures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>
            <a:extLst>
              <a:ext uri="{FF2B5EF4-FFF2-40B4-BE49-F238E27FC236}">
                <a16:creationId xmlns:a16="http://schemas.microsoft.com/office/drawing/2014/main" id="{86F8A03D-784E-47A4-9273-5E2FEDC67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21124"/>
          </a:xfrm>
        </p:spPr>
        <p:txBody>
          <a:bodyPr/>
          <a:lstStyle/>
          <a:p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Register and Immediate Addressing</a:t>
            </a:r>
          </a:p>
        </p:txBody>
      </p:sp>
      <p:sp>
        <p:nvSpPr>
          <p:cNvPr id="877571" name="Rectangle 3">
            <a:extLst>
              <a:ext uri="{FF2B5EF4-FFF2-40B4-BE49-F238E27FC236}">
                <a16:creationId xmlns:a16="http://schemas.microsoft.com/office/drawing/2014/main" id="{A1987F02-7CD0-4FEE-A1EA-C4E9542383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85102"/>
            <a:ext cx="10515600" cy="5207771"/>
          </a:xfrm>
        </p:spPr>
        <p:txBody>
          <a:bodyPr>
            <a:normAutofit lnSpcReduction="10000"/>
          </a:bodyPr>
          <a:lstStyle/>
          <a:p>
            <a:pPr>
              <a:spcBef>
                <a:spcPct val="4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Register Addressing</a:t>
            </a:r>
          </a:p>
          <a:p>
            <a:pPr lvl="1">
              <a:spcBef>
                <a:spcPct val="4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Most efficient way of specifying an operand: no memory access</a:t>
            </a:r>
          </a:p>
          <a:p>
            <a:pPr lvl="1">
              <a:spcBef>
                <a:spcPct val="4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Shorter Instructions: fewer bits are needed to specify register</a:t>
            </a:r>
          </a:p>
          <a:p>
            <a:pPr lvl="1">
              <a:spcBef>
                <a:spcPct val="4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Compilers use registers to optimize code</a:t>
            </a:r>
          </a:p>
          <a:p>
            <a:pPr>
              <a:spcBef>
                <a:spcPct val="4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Immediate Addressing</a:t>
            </a:r>
          </a:p>
          <a:p>
            <a:pPr lvl="1">
              <a:spcBef>
                <a:spcPct val="4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Used to specify a constant</a:t>
            </a:r>
          </a:p>
          <a:p>
            <a:pPr lvl="1">
              <a:spcBef>
                <a:spcPct val="4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Immediate constant is part of the instruction</a:t>
            </a:r>
          </a:p>
          <a:p>
            <a:pPr lvl="1">
              <a:spcBef>
                <a:spcPct val="4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Efficient: no separate operand fetch is needed</a:t>
            </a:r>
          </a:p>
          <a:p>
            <a:pPr>
              <a:spcBef>
                <a:spcPct val="4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Examples</a:t>
            </a:r>
          </a:p>
          <a:p>
            <a:pPr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en-N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mov </a:t>
            </a:r>
            <a:r>
              <a:rPr lang="en-US" altLang="en-N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en-N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N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altLang="en-N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; register-to-register move</a:t>
            </a:r>
          </a:p>
          <a:p>
            <a:pPr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en-N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add </a:t>
            </a:r>
            <a:r>
              <a:rPr lang="en-US" altLang="en-N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en-N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5	; 5 is an immediate constant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>
            <a:extLst>
              <a:ext uri="{FF2B5EF4-FFF2-40B4-BE49-F238E27FC236}">
                <a16:creationId xmlns:a16="http://schemas.microsoft.com/office/drawing/2014/main" id="{76C9E56A-FFDB-424F-8A59-9B2952048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Direct Memory Addressing</a:t>
            </a:r>
          </a:p>
        </p:txBody>
      </p:sp>
      <p:sp>
        <p:nvSpPr>
          <p:cNvPr id="880643" name="Rectangle 3">
            <a:extLst>
              <a:ext uri="{FF2B5EF4-FFF2-40B4-BE49-F238E27FC236}">
                <a16:creationId xmlns:a16="http://schemas.microsoft.com/office/drawing/2014/main" id="{375B002E-21A2-4CBB-AF33-F5F059CBC4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19881" y="1066799"/>
            <a:ext cx="9378777" cy="5426075"/>
          </a:xfrm>
        </p:spPr>
        <p:txBody>
          <a:bodyPr>
            <a:normAutofit lnSpcReduction="10000"/>
          </a:bodyPr>
          <a:lstStyle/>
          <a:p>
            <a:pPr>
              <a:tabLst>
                <a:tab pos="895350" algn="l"/>
                <a:tab pos="1790700" algn="l"/>
                <a:tab pos="3048000" algn="l"/>
              </a:tabLst>
            </a:pPr>
            <a:r>
              <a:rPr lang="en-US" altLang="en-NG" dirty="0">
                <a:latin typeface="Comic Sans MS" panose="030F0702030302020204" pitchFamily="66" charset="0"/>
              </a:rPr>
              <a:t>Used to address simple variables in memory</a:t>
            </a:r>
          </a:p>
          <a:p>
            <a:pPr lvl="1">
              <a:tabLst>
                <a:tab pos="895350" algn="l"/>
                <a:tab pos="1790700" algn="l"/>
                <a:tab pos="3048000" algn="l"/>
              </a:tabLst>
            </a:pPr>
            <a:r>
              <a:rPr lang="en-US" altLang="en-NG" dirty="0">
                <a:latin typeface="Comic Sans MS" panose="030F0702030302020204" pitchFamily="66" charset="0"/>
              </a:rPr>
              <a:t>Variables are defined in the data section of the program</a:t>
            </a:r>
          </a:p>
          <a:p>
            <a:pPr lvl="1">
              <a:tabLst>
                <a:tab pos="895350" algn="l"/>
                <a:tab pos="1790700" algn="l"/>
                <a:tab pos="3048000" algn="l"/>
              </a:tabLst>
            </a:pPr>
            <a:r>
              <a:rPr lang="en-US" altLang="en-NG" dirty="0">
                <a:latin typeface="Comic Sans MS" panose="030F0702030302020204" pitchFamily="66" charset="0"/>
              </a:rPr>
              <a:t>We use the variable name (label) to address memory directly</a:t>
            </a:r>
          </a:p>
          <a:p>
            <a:pPr lvl="1">
              <a:tabLst>
                <a:tab pos="895350" algn="l"/>
                <a:tab pos="1790700" algn="l"/>
                <a:tab pos="3048000" algn="l"/>
              </a:tabLst>
            </a:pPr>
            <a:r>
              <a:rPr lang="en-US" altLang="en-NG" dirty="0">
                <a:latin typeface="Comic Sans MS" panose="030F0702030302020204" pitchFamily="66" charset="0"/>
              </a:rPr>
              <a:t>Assembler computes the offset of a variable</a:t>
            </a:r>
          </a:p>
          <a:p>
            <a:pPr lvl="1">
              <a:tabLst>
                <a:tab pos="895350" algn="l"/>
                <a:tab pos="1790700" algn="l"/>
                <a:tab pos="3048000" algn="l"/>
              </a:tabLst>
            </a:pPr>
            <a:r>
              <a:rPr lang="en-US" altLang="en-NG" dirty="0">
                <a:latin typeface="Comic Sans MS" panose="030F0702030302020204" pitchFamily="66" charset="0"/>
              </a:rPr>
              <a:t>The variable offset is specified directly as part of the instruction</a:t>
            </a:r>
          </a:p>
          <a:p>
            <a:pPr>
              <a:tabLst>
                <a:tab pos="895350" algn="l"/>
                <a:tab pos="1790700" algn="l"/>
                <a:tab pos="3048000" algn="l"/>
              </a:tabLst>
            </a:pPr>
            <a:r>
              <a:rPr lang="en-US" altLang="en-NG" dirty="0"/>
              <a:t>Example</a:t>
            </a:r>
          </a:p>
          <a:p>
            <a:pPr>
              <a:spcBef>
                <a:spcPct val="20000"/>
              </a:spcBef>
              <a:buNone/>
              <a:tabLst>
                <a:tab pos="895350" algn="l"/>
                <a:tab pos="1790700" algn="l"/>
                <a:tab pos="3048000" algn="l"/>
              </a:tabLst>
            </a:pPr>
            <a:r>
              <a:rPr lang="en-US" altLang="en-NG" sz="1800" b="1" dirty="0">
                <a:latin typeface="Courier New" panose="02070309020205020404" pitchFamily="49" charset="0"/>
              </a:rPr>
              <a:t>	.</a:t>
            </a:r>
            <a:r>
              <a:rPr lang="en-US" altLang="en-NG" sz="2000" b="1" dirty="0">
                <a:latin typeface="Courier New" panose="02070309020205020404" pitchFamily="49" charset="0"/>
              </a:rPr>
              <a:t>data</a:t>
            </a:r>
          </a:p>
          <a:p>
            <a:pPr>
              <a:spcBef>
                <a:spcPct val="0"/>
              </a:spcBef>
              <a:buNone/>
              <a:tabLst>
                <a:tab pos="895350" algn="l"/>
                <a:tab pos="1790700" algn="l"/>
                <a:tab pos="3048000" algn="l"/>
              </a:tabLst>
            </a:pPr>
            <a:r>
              <a:rPr lang="en-US" altLang="en-NG" sz="2000" b="1" dirty="0">
                <a:latin typeface="Courier New" panose="02070309020205020404" pitchFamily="49" charset="0"/>
              </a:rPr>
              <a:t>		var1	DWORD	100</a:t>
            </a:r>
          </a:p>
          <a:p>
            <a:pPr>
              <a:spcBef>
                <a:spcPct val="0"/>
              </a:spcBef>
              <a:buNone/>
              <a:tabLst>
                <a:tab pos="895350" algn="l"/>
                <a:tab pos="1790700" algn="l"/>
                <a:tab pos="3048000" algn="l"/>
              </a:tabLst>
            </a:pPr>
            <a:r>
              <a:rPr lang="en-US" altLang="en-NG" sz="2000" b="1" dirty="0">
                <a:latin typeface="Courier New" panose="02070309020205020404" pitchFamily="49" charset="0"/>
              </a:rPr>
              <a:t>		var2	DWORD	200</a:t>
            </a:r>
          </a:p>
          <a:p>
            <a:pPr>
              <a:spcBef>
                <a:spcPct val="0"/>
              </a:spcBef>
              <a:buNone/>
              <a:tabLst>
                <a:tab pos="895350" algn="l"/>
                <a:tab pos="1790700" algn="l"/>
                <a:tab pos="3048000" algn="l"/>
              </a:tabLst>
            </a:pPr>
            <a:r>
              <a:rPr lang="en-US" altLang="en-NG" sz="2000" b="1" dirty="0">
                <a:latin typeface="Courier New" panose="02070309020205020404" pitchFamily="49" charset="0"/>
              </a:rPr>
              <a:t>		sum	DWORD	?</a:t>
            </a:r>
          </a:p>
          <a:p>
            <a:pPr>
              <a:spcBef>
                <a:spcPct val="0"/>
              </a:spcBef>
              <a:buNone/>
              <a:tabLst>
                <a:tab pos="895350" algn="l"/>
                <a:tab pos="1790700" algn="l"/>
                <a:tab pos="3048000" algn="l"/>
              </a:tabLst>
            </a:pPr>
            <a:r>
              <a:rPr lang="en-US" altLang="en-NG" sz="2000" b="1" dirty="0">
                <a:latin typeface="Courier New" panose="02070309020205020404" pitchFamily="49" charset="0"/>
              </a:rPr>
              <a:t>	.code</a:t>
            </a:r>
          </a:p>
          <a:p>
            <a:pPr>
              <a:spcBef>
                <a:spcPct val="0"/>
              </a:spcBef>
              <a:buNone/>
              <a:tabLst>
                <a:tab pos="895350" algn="l"/>
                <a:tab pos="1790700" algn="l"/>
                <a:tab pos="3048000" algn="l"/>
              </a:tabLst>
            </a:pPr>
            <a:r>
              <a:rPr lang="en-US" altLang="en-NG" sz="2000" b="1" dirty="0">
                <a:latin typeface="Courier New" panose="02070309020205020404" pitchFamily="49" charset="0"/>
              </a:rPr>
              <a:t>		mov </a:t>
            </a:r>
            <a:r>
              <a:rPr lang="en-US" altLang="en-NG" sz="2000" b="1" dirty="0" err="1">
                <a:latin typeface="Courier New" panose="02070309020205020404" pitchFamily="49" charset="0"/>
              </a:rPr>
              <a:t>eax</a:t>
            </a:r>
            <a:r>
              <a:rPr lang="en-US" altLang="en-NG" sz="2000" b="1" dirty="0">
                <a:latin typeface="Courier New" panose="02070309020205020404" pitchFamily="49" charset="0"/>
              </a:rPr>
              <a:t>, var1</a:t>
            </a:r>
          </a:p>
          <a:p>
            <a:pPr>
              <a:spcBef>
                <a:spcPct val="0"/>
              </a:spcBef>
              <a:buNone/>
              <a:tabLst>
                <a:tab pos="895350" algn="l"/>
                <a:tab pos="1790700" algn="l"/>
                <a:tab pos="3048000" algn="l"/>
              </a:tabLst>
            </a:pPr>
            <a:r>
              <a:rPr lang="en-US" altLang="en-NG" sz="2000" b="1" dirty="0">
                <a:latin typeface="Courier New" panose="02070309020205020404" pitchFamily="49" charset="0"/>
              </a:rPr>
              <a:t>		add </a:t>
            </a:r>
            <a:r>
              <a:rPr lang="en-US" altLang="en-NG" sz="2000" b="1" dirty="0" err="1">
                <a:latin typeface="Courier New" panose="02070309020205020404" pitchFamily="49" charset="0"/>
              </a:rPr>
              <a:t>eax</a:t>
            </a:r>
            <a:r>
              <a:rPr lang="en-US" altLang="en-NG" sz="2000" b="1" dirty="0">
                <a:latin typeface="Courier New" panose="02070309020205020404" pitchFamily="49" charset="0"/>
              </a:rPr>
              <a:t>, var2</a:t>
            </a:r>
          </a:p>
          <a:p>
            <a:pPr>
              <a:spcBef>
                <a:spcPct val="0"/>
              </a:spcBef>
              <a:buNone/>
              <a:tabLst>
                <a:tab pos="895350" algn="l"/>
                <a:tab pos="1790700" algn="l"/>
                <a:tab pos="3048000" algn="l"/>
              </a:tabLst>
            </a:pPr>
            <a:r>
              <a:rPr lang="en-US" altLang="en-NG" sz="2000" b="1" dirty="0">
                <a:latin typeface="Courier New" panose="02070309020205020404" pitchFamily="49" charset="0"/>
              </a:rPr>
              <a:t>		mov sum, </a:t>
            </a:r>
            <a:r>
              <a:rPr lang="en-US" altLang="en-NG" sz="2000" b="1" dirty="0" err="1">
                <a:latin typeface="Courier New" panose="02070309020205020404" pitchFamily="49" charset="0"/>
              </a:rPr>
              <a:t>eax</a:t>
            </a:r>
            <a:endParaRPr lang="en-US" altLang="en-NG" sz="2000" b="1" dirty="0">
              <a:latin typeface="Courier New" panose="02070309020205020404" pitchFamily="49" charset="0"/>
            </a:endParaRPr>
          </a:p>
        </p:txBody>
      </p:sp>
      <p:sp>
        <p:nvSpPr>
          <p:cNvPr id="880644" name="Rectangle 4">
            <a:extLst>
              <a:ext uri="{FF2B5EF4-FFF2-40B4-BE49-F238E27FC236}">
                <a16:creationId xmlns:a16="http://schemas.microsoft.com/office/drawing/2014/main" id="{0A735984-6E6C-4AC3-878B-713FAA470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88" y="5387975"/>
            <a:ext cx="3225800" cy="735756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0000" bIns="90000">
            <a:spAutoFit/>
          </a:bodyPr>
          <a:lstStyle/>
          <a:p>
            <a:r>
              <a:rPr lang="en-US" altLang="en-NG" i="1"/>
              <a:t>var1</a:t>
            </a:r>
            <a:r>
              <a:rPr lang="en-US" altLang="en-NG"/>
              <a:t>, </a:t>
            </a:r>
            <a:r>
              <a:rPr lang="en-US" altLang="en-NG" i="1"/>
              <a:t>var2</a:t>
            </a:r>
            <a:r>
              <a:rPr lang="en-US" altLang="en-NG"/>
              <a:t>, and </a:t>
            </a:r>
            <a:r>
              <a:rPr lang="en-US" altLang="en-NG" i="1"/>
              <a:t>sum</a:t>
            </a:r>
            <a:r>
              <a:rPr lang="en-US" altLang="en-NG"/>
              <a:t> are direct memory operands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>
            <a:extLst>
              <a:ext uri="{FF2B5EF4-FFF2-40B4-BE49-F238E27FC236}">
                <a16:creationId xmlns:a16="http://schemas.microsoft.com/office/drawing/2014/main" id="{BE580B73-86D3-4B0E-9997-E65247F4A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85530"/>
            <a:ext cx="10515600" cy="938422"/>
          </a:xfrm>
        </p:spPr>
        <p:txBody>
          <a:bodyPr/>
          <a:lstStyle/>
          <a:p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Three Basic Types of Operands</a:t>
            </a:r>
          </a:p>
        </p:txBody>
      </p:sp>
      <p:sp>
        <p:nvSpPr>
          <p:cNvPr id="662531" name="Rectangle 3">
            <a:extLst>
              <a:ext uri="{FF2B5EF4-FFF2-40B4-BE49-F238E27FC236}">
                <a16:creationId xmlns:a16="http://schemas.microsoft.com/office/drawing/2014/main" id="{893C8019-797B-445F-91C7-DC829B82B0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69725"/>
            <a:ext cx="9347200" cy="5184775"/>
          </a:xfrm>
          <a:noFill/>
        </p:spPr>
        <p:txBody>
          <a:bodyPr vert="horz" lIns="0" tIns="45720" rIns="0" bIns="45720" rtlCol="0"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Immediate</a:t>
            </a:r>
          </a:p>
          <a:p>
            <a:pPr lvl="1">
              <a:spcBef>
                <a:spcPct val="5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Constant integer (8, 16, or 32 bits)</a:t>
            </a:r>
          </a:p>
          <a:p>
            <a:pPr lvl="1">
              <a:spcBef>
                <a:spcPct val="5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Constant value is stored within the instruction</a:t>
            </a:r>
          </a:p>
          <a:p>
            <a:pPr>
              <a:spcBef>
                <a:spcPct val="5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Register</a:t>
            </a:r>
          </a:p>
          <a:p>
            <a:pPr lvl="1">
              <a:spcBef>
                <a:spcPct val="5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Name of a register is specified</a:t>
            </a:r>
          </a:p>
          <a:p>
            <a:pPr lvl="1">
              <a:spcBef>
                <a:spcPct val="5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Register number is encoded within the instruction</a:t>
            </a:r>
          </a:p>
          <a:p>
            <a:pPr>
              <a:spcBef>
                <a:spcPct val="5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Memory</a:t>
            </a:r>
          </a:p>
          <a:p>
            <a:pPr lvl="1">
              <a:spcBef>
                <a:spcPct val="50000"/>
              </a:spcBef>
            </a:pPr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Reference</a:t>
            </a:r>
            <a:r>
              <a:rPr lang="en-US" altLang="en-NG" dirty="0">
                <a:latin typeface="Comic Sans MS" panose="030F0702030302020204" pitchFamily="66" charset="0"/>
              </a:rPr>
              <a:t> to a location in memory</a:t>
            </a:r>
          </a:p>
          <a:p>
            <a:pPr lvl="1">
              <a:spcBef>
                <a:spcPct val="5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Memory address is encoded within the instruction, or</a:t>
            </a:r>
          </a:p>
          <a:p>
            <a:pPr lvl="1">
              <a:spcBef>
                <a:spcPct val="50000"/>
              </a:spcBef>
            </a:pPr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Register holds </a:t>
            </a:r>
            <a:r>
              <a:rPr lang="en-US" altLang="en-NG" dirty="0">
                <a:latin typeface="Comic Sans MS" panose="030F0702030302020204" pitchFamily="66" charset="0"/>
              </a:rPr>
              <a:t>the address of a memory location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>
            <a:extLst>
              <a:ext uri="{FF2B5EF4-FFF2-40B4-BE49-F238E27FC236}">
                <a16:creationId xmlns:a16="http://schemas.microsoft.com/office/drawing/2014/main" id="{C0FEDC27-89F1-4852-AB04-FC6F3142B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58826"/>
          </a:xfrm>
        </p:spPr>
        <p:txBody>
          <a:bodyPr/>
          <a:lstStyle/>
          <a:p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Register Indirect Addressing</a:t>
            </a:r>
          </a:p>
        </p:txBody>
      </p:sp>
      <p:sp>
        <p:nvSpPr>
          <p:cNvPr id="882691" name="Rectangle 3">
            <a:extLst>
              <a:ext uri="{FF2B5EF4-FFF2-40B4-BE49-F238E27FC236}">
                <a16:creationId xmlns:a16="http://schemas.microsoft.com/office/drawing/2014/main" id="{F2494F4F-F8F6-49AA-9FF1-3B74A7382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99502" y="1123951"/>
            <a:ext cx="7985897" cy="5264492"/>
          </a:xfrm>
          <a:noFill/>
        </p:spPr>
        <p:txBody>
          <a:bodyPr vert="horz" lIns="91440" tIns="45720" rIns="0" bIns="45720" rtlCol="0">
            <a:normAutofit fontScale="92500" lnSpcReduction="10000"/>
          </a:bodyPr>
          <a:lstStyle/>
          <a:p>
            <a:pPr>
              <a:spcBef>
                <a:spcPct val="3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Problem with Direct Memory Addressing</a:t>
            </a:r>
          </a:p>
          <a:p>
            <a:pPr lvl="1">
              <a:spcBef>
                <a:spcPct val="3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Causes problems in addressing arrays and data structures</a:t>
            </a:r>
          </a:p>
          <a:p>
            <a:pPr lvl="2">
              <a:spcBef>
                <a:spcPct val="3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Does not facilitate using a loop to traverse an array</a:t>
            </a:r>
          </a:p>
          <a:p>
            <a:pPr lvl="1">
              <a:spcBef>
                <a:spcPct val="3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Indirect memory addressing solves this problem</a:t>
            </a:r>
          </a:p>
          <a:p>
            <a:pPr>
              <a:spcBef>
                <a:spcPct val="3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Register Indirect Addressing</a:t>
            </a:r>
          </a:p>
          <a:p>
            <a:pPr lvl="1">
              <a:spcBef>
                <a:spcPct val="3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The memory address is stored in a register</a:t>
            </a:r>
          </a:p>
          <a:p>
            <a:pPr lvl="1">
              <a:spcBef>
                <a:spcPct val="3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Brackets [ ] used to surround the register holding the address</a:t>
            </a:r>
          </a:p>
          <a:p>
            <a:pPr lvl="1">
              <a:spcBef>
                <a:spcPct val="3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For 32-bit addressing, any 32-bit register can be used </a:t>
            </a:r>
          </a:p>
          <a:p>
            <a:pPr>
              <a:spcBef>
                <a:spcPct val="35000"/>
              </a:spcBef>
            </a:pPr>
            <a:r>
              <a:rPr lang="en-US" altLang="en-NG" dirty="0"/>
              <a:t>Example</a:t>
            </a:r>
            <a:endParaRPr lang="en-US" altLang="en-NG" sz="2000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NG" sz="2000" b="1" dirty="0">
                <a:latin typeface="Courier New" panose="02070309020205020404" pitchFamily="49" charset="0"/>
              </a:rPr>
              <a:t>	mov </a:t>
            </a:r>
            <a:r>
              <a:rPr lang="en-US" altLang="en-NG" sz="2000" b="1" dirty="0" err="1">
                <a:latin typeface="Courier New" panose="02070309020205020404" pitchFamily="49" charset="0"/>
              </a:rPr>
              <a:t>ebx</a:t>
            </a:r>
            <a:r>
              <a:rPr lang="en-US" altLang="en-NG" sz="2000" b="1" dirty="0">
                <a:latin typeface="Courier New" panose="02070309020205020404" pitchFamily="49" charset="0"/>
              </a:rPr>
              <a:t>, OFFSET array	; </a:t>
            </a:r>
            <a:r>
              <a:rPr lang="en-US" altLang="en-NG" sz="2000" b="1" dirty="0" err="1">
                <a:latin typeface="Courier New" panose="02070309020205020404" pitchFamily="49" charset="0"/>
              </a:rPr>
              <a:t>ebx</a:t>
            </a:r>
            <a:r>
              <a:rPr lang="en-US" altLang="en-NG" sz="2000" b="1" dirty="0">
                <a:latin typeface="Courier New" panose="02070309020205020404" pitchFamily="49" charset="0"/>
              </a:rPr>
              <a:t> contains the address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NG" sz="2000" b="1" dirty="0">
                <a:latin typeface="Courier New" panose="02070309020205020404" pitchFamily="49" charset="0"/>
              </a:rPr>
              <a:t>	</a:t>
            </a:r>
            <a:r>
              <a:rPr lang="en-US" altLang="en-N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altLang="en-N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en-N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altLang="en-N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altLang="en-N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		; [</a:t>
            </a:r>
            <a:r>
              <a:rPr lang="en-US" altLang="en-N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altLang="en-N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used to access memory</a:t>
            </a:r>
          </a:p>
          <a:p>
            <a:pPr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NG" dirty="0"/>
              <a:t>	</a:t>
            </a:r>
            <a:r>
              <a:rPr lang="en-US" altLang="en-NG" sz="2000" dirty="0">
                <a:latin typeface="Comic Sans MS" panose="030F0702030302020204" pitchFamily="66" charset="0"/>
              </a:rPr>
              <a:t>EBX contains the </a:t>
            </a:r>
            <a:r>
              <a:rPr lang="en-US" altLang="en-NG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address</a:t>
            </a:r>
            <a:r>
              <a:rPr lang="en-US" altLang="en-NG" sz="2000" dirty="0">
                <a:latin typeface="Comic Sans MS" panose="030F0702030302020204" pitchFamily="66" charset="0"/>
              </a:rPr>
              <a:t> of the operand, not the operand itself</a:t>
            </a:r>
            <a:endParaRPr lang="en-US" altLang="en-NG" sz="2000" b="1" dirty="0"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3" name="Text Box 3">
            <a:extLst>
              <a:ext uri="{FF2B5EF4-FFF2-40B4-BE49-F238E27FC236}">
                <a16:creationId xmlns:a16="http://schemas.microsoft.com/office/drawing/2014/main" id="{02F1C45C-72B6-43C7-A288-A7F0688D8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1700214"/>
            <a:ext cx="8178800" cy="28963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0000" bIns="90000">
            <a:spAutoFit/>
          </a:bodyPr>
          <a:lstStyle>
            <a:lvl1pPr algn="l">
              <a:tabLst>
                <a:tab pos="4572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tabLst>
                <a:tab pos="4572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tabLst>
                <a:tab pos="4572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tabLst>
                <a:tab pos="4572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tabLst>
                <a:tab pos="4572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.data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	array DWORD 10000h,20000h,30000h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.code</a:t>
            </a:r>
          </a:p>
          <a:p>
            <a:pPr lvl="1"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mov esi, OFFSET array	; esi = array address</a:t>
            </a:r>
          </a:p>
          <a:p>
            <a:pPr lvl="1"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mov eax,[esi]	; eax = [array] = 10000h</a:t>
            </a:r>
          </a:p>
          <a:p>
            <a:pPr lvl="1"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add esi,4	; why 4?</a:t>
            </a:r>
            <a:endParaRPr lang="en-US" altLang="en-NG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lvl="1"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add eax,[esi]	; eax = eax + [array+4]</a:t>
            </a:r>
          </a:p>
          <a:p>
            <a:pPr lvl="1"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add esi,4	; why 4?</a:t>
            </a:r>
          </a:p>
          <a:p>
            <a:pPr lvl="1"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add eax,[esi]	; eax = eax + [array+8]</a:t>
            </a:r>
          </a:p>
        </p:txBody>
      </p:sp>
      <p:sp>
        <p:nvSpPr>
          <p:cNvPr id="890886" name="Rectangle 6">
            <a:extLst>
              <a:ext uri="{FF2B5EF4-FFF2-40B4-BE49-F238E27FC236}">
                <a16:creationId xmlns:a16="http://schemas.microsoft.com/office/drawing/2014/main" id="{18AF696E-02A3-4DB3-803D-3B3D90B825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500064"/>
          </a:xfrm>
        </p:spPr>
        <p:txBody>
          <a:bodyPr>
            <a:normAutofit fontScale="90000"/>
          </a:bodyPr>
          <a:lstStyle/>
          <a:p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Array Sum Example</a:t>
            </a:r>
          </a:p>
        </p:txBody>
      </p:sp>
      <p:sp>
        <p:nvSpPr>
          <p:cNvPr id="890887" name="Rectangle 7">
            <a:extLst>
              <a:ext uri="{FF2B5EF4-FFF2-40B4-BE49-F238E27FC236}">
                <a16:creationId xmlns:a16="http://schemas.microsoft.com/office/drawing/2014/main" id="{A2E71F43-89DD-4E98-A6D4-2F4BA9E25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123951"/>
            <a:ext cx="82296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7663" indent="-347663" algn="l"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8513" indent="-336550" algn="l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588" indent="-231775" algn="l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81138" indent="-222250" algn="l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33363" algn="l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NG" dirty="0">
                <a:latin typeface="Comic Sans MS" panose="030F0702030302020204" pitchFamily="66" charset="0"/>
              </a:rPr>
              <a:t>Indirect addressing is ideal for traversing an array</a:t>
            </a:r>
          </a:p>
        </p:txBody>
      </p:sp>
      <p:sp>
        <p:nvSpPr>
          <p:cNvPr id="890889" name="Rectangle 9">
            <a:extLst>
              <a:ext uri="{FF2B5EF4-FFF2-40B4-BE49-F238E27FC236}">
                <a16:creationId xmlns:a16="http://schemas.microsoft.com/office/drawing/2014/main" id="{46B1A4EA-7A4E-4654-8D86-E20124C97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0" y="4983163"/>
            <a:ext cx="8178800" cy="126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619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26828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90600" indent="1714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113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40000"/>
              </a:spcBef>
              <a:buFont typeface="Wingdings" panose="05000000000000000000" pitchFamily="2" charset="2"/>
              <a:buChar char="v"/>
            </a:pPr>
            <a:r>
              <a:rPr lang="en-US" altLang="en-NG" sz="2400" dirty="0">
                <a:latin typeface="Comic Sans MS" panose="030F0702030302020204" pitchFamily="66" charset="0"/>
              </a:rPr>
              <a:t>Note that ESI register is used as a </a:t>
            </a:r>
            <a:r>
              <a:rPr lang="en-US" altLang="en-NG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pointer</a:t>
            </a:r>
            <a:r>
              <a:rPr lang="en-US" altLang="en-NG" sz="2400" dirty="0">
                <a:latin typeface="Comic Sans MS" panose="030F0702030302020204" pitchFamily="66" charset="0"/>
              </a:rPr>
              <a:t> to array</a:t>
            </a:r>
          </a:p>
          <a:p>
            <a:pPr lvl="1">
              <a:spcBef>
                <a:spcPct val="40000"/>
              </a:spcBef>
              <a:buFont typeface="Wingdings" panose="05000000000000000000" pitchFamily="2" charset="2"/>
              <a:buChar char="²"/>
            </a:pPr>
            <a:r>
              <a:rPr lang="en-US" altLang="en-NG" dirty="0">
                <a:latin typeface="Comic Sans MS" panose="030F0702030302020204" pitchFamily="66" charset="0"/>
              </a:rPr>
              <a:t>ESI must be incremented by 4 to access the next array element</a:t>
            </a:r>
          </a:p>
          <a:p>
            <a:pPr lvl="2">
              <a:spcBef>
                <a:spcPct val="40000"/>
              </a:spcBef>
              <a:buFont typeface="Wingdings" panose="05000000000000000000" pitchFamily="2" charset="2"/>
              <a:buChar char="§"/>
            </a:pPr>
            <a:r>
              <a:rPr lang="en-US" altLang="en-NG" dirty="0">
                <a:latin typeface="Comic Sans MS" panose="030F0702030302020204" pitchFamily="66" charset="0"/>
              </a:rPr>
              <a:t>Because each array element is 4 bytes (DWORD) 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8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>
            <a:extLst>
              <a:ext uri="{FF2B5EF4-FFF2-40B4-BE49-F238E27FC236}">
                <a16:creationId xmlns:a16="http://schemas.microsoft.com/office/drawing/2014/main" id="{6559063C-EB6D-4E13-A5F5-61DC4A9342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34626"/>
          </a:xfrm>
        </p:spPr>
        <p:txBody>
          <a:bodyPr/>
          <a:lstStyle/>
          <a:p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Ambiguous Indirect Operands</a:t>
            </a:r>
          </a:p>
        </p:txBody>
      </p:sp>
      <p:sp>
        <p:nvSpPr>
          <p:cNvPr id="925699" name="Rectangle 3">
            <a:extLst>
              <a:ext uri="{FF2B5EF4-FFF2-40B4-BE49-F238E27FC236}">
                <a16:creationId xmlns:a16="http://schemas.microsoft.com/office/drawing/2014/main" id="{4FB03D3A-A95A-40EB-822C-64DD4ADA86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9049" y="1297459"/>
            <a:ext cx="10624751" cy="4879504"/>
          </a:xfrm>
        </p:spPr>
        <p:txBody>
          <a:bodyPr>
            <a:normAutofit lnSpcReduction="10000"/>
          </a:bodyPr>
          <a:lstStyle/>
          <a:p>
            <a:pPr>
              <a:spcBef>
                <a:spcPct val="50000"/>
              </a:spcBef>
              <a:tabLst>
                <a:tab pos="4219575" algn="l"/>
              </a:tabLst>
            </a:pPr>
            <a:r>
              <a:rPr lang="en-US" altLang="en-NG" dirty="0">
                <a:latin typeface="Comic Sans MS" panose="030F0702030302020204" pitchFamily="66" charset="0"/>
              </a:rPr>
              <a:t>Consider the following instructions:</a:t>
            </a:r>
          </a:p>
          <a:p>
            <a:pPr>
              <a:spcBef>
                <a:spcPct val="50000"/>
              </a:spcBef>
              <a:buNone/>
              <a:tabLst>
                <a:tab pos="4219575" algn="l"/>
              </a:tabLst>
            </a:pPr>
            <a:r>
              <a:rPr lang="en-US" altLang="en-NG" sz="2000" b="1" dirty="0">
                <a:latin typeface="Courier New" panose="02070309020205020404" pitchFamily="49" charset="0"/>
              </a:rPr>
              <a:t>	mov [EBX], 100</a:t>
            </a:r>
          </a:p>
          <a:p>
            <a:pPr>
              <a:spcBef>
                <a:spcPct val="50000"/>
              </a:spcBef>
              <a:buNone/>
              <a:tabLst>
                <a:tab pos="4219575" algn="l"/>
              </a:tabLst>
            </a:pPr>
            <a:r>
              <a:rPr lang="en-US" altLang="en-NG" sz="2000" b="1" dirty="0">
                <a:latin typeface="Courier New" panose="02070309020205020404" pitchFamily="49" charset="0"/>
              </a:rPr>
              <a:t>	add [ESI], 20</a:t>
            </a:r>
          </a:p>
          <a:p>
            <a:pPr>
              <a:spcBef>
                <a:spcPct val="50000"/>
              </a:spcBef>
              <a:buNone/>
              <a:tabLst>
                <a:tab pos="4219575" algn="l"/>
              </a:tabLst>
            </a:pPr>
            <a:r>
              <a:rPr lang="en-US" altLang="en-NG" sz="2000" b="1" dirty="0">
                <a:latin typeface="Courier New" panose="02070309020205020404" pitchFamily="49" charset="0"/>
              </a:rPr>
              <a:t>	</a:t>
            </a:r>
            <a:r>
              <a:rPr lang="en-US" altLang="en-NG" sz="2000" b="1" dirty="0" err="1">
                <a:latin typeface="Courier New" panose="02070309020205020404" pitchFamily="49" charset="0"/>
              </a:rPr>
              <a:t>inc</a:t>
            </a:r>
            <a:r>
              <a:rPr lang="en-US" altLang="en-NG" sz="2000" b="1" dirty="0">
                <a:latin typeface="Courier New" panose="02070309020205020404" pitchFamily="49" charset="0"/>
              </a:rPr>
              <a:t> [EDI]</a:t>
            </a:r>
          </a:p>
          <a:p>
            <a:pPr lvl="1">
              <a:spcBef>
                <a:spcPct val="50000"/>
              </a:spcBef>
              <a:tabLst>
                <a:tab pos="4219575" algn="l"/>
              </a:tabLst>
            </a:pPr>
            <a:r>
              <a:rPr lang="en-US" altLang="en-NG" dirty="0">
                <a:latin typeface="Comic Sans MS" panose="030F0702030302020204" pitchFamily="66" charset="0"/>
              </a:rPr>
              <a:t>Where EBX, ESI, and EDI contain memory addresses</a:t>
            </a:r>
          </a:p>
          <a:p>
            <a:pPr lvl="1">
              <a:spcBef>
                <a:spcPct val="50000"/>
              </a:spcBef>
              <a:tabLst>
                <a:tab pos="4219575" algn="l"/>
              </a:tabLst>
            </a:pPr>
            <a:r>
              <a:rPr lang="en-US" altLang="en-NG" dirty="0">
                <a:latin typeface="Comic Sans MS" panose="030F0702030302020204" pitchFamily="66" charset="0"/>
              </a:rPr>
              <a:t>The size of the memory operand is not clear to the assembler</a:t>
            </a:r>
          </a:p>
          <a:p>
            <a:pPr lvl="2">
              <a:spcBef>
                <a:spcPct val="50000"/>
              </a:spcBef>
              <a:tabLst>
                <a:tab pos="4219575" algn="l"/>
              </a:tabLst>
            </a:pPr>
            <a:r>
              <a:rPr lang="en-US" altLang="en-NG" dirty="0">
                <a:latin typeface="Comic Sans MS" panose="030F0702030302020204" pitchFamily="66" charset="0"/>
              </a:rPr>
              <a:t>EBX, ESI, and EDI can be pointers to BYTE, WORD, or DWORD</a:t>
            </a:r>
          </a:p>
          <a:p>
            <a:pPr>
              <a:spcBef>
                <a:spcPct val="50000"/>
              </a:spcBef>
              <a:tabLst>
                <a:tab pos="4219575" algn="l"/>
              </a:tabLst>
            </a:pPr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Solution</a:t>
            </a:r>
            <a:r>
              <a:rPr lang="en-US" altLang="en-NG" dirty="0">
                <a:latin typeface="Comic Sans MS" panose="030F0702030302020204" pitchFamily="66" charset="0"/>
              </a:rPr>
              <a:t>: use </a:t>
            </a:r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PTR </a:t>
            </a:r>
            <a:r>
              <a:rPr lang="en-US" altLang="en-NG" dirty="0">
                <a:latin typeface="Comic Sans MS" panose="030F0702030302020204" pitchFamily="66" charset="0"/>
              </a:rPr>
              <a:t>operator to clarify the operand size</a:t>
            </a:r>
          </a:p>
          <a:p>
            <a:pPr>
              <a:spcBef>
                <a:spcPct val="50000"/>
              </a:spcBef>
              <a:buNone/>
              <a:tabLst>
                <a:tab pos="4219575" algn="l"/>
              </a:tabLst>
            </a:pPr>
            <a:r>
              <a:rPr lang="en-US" altLang="en-NG" sz="2000" b="1" dirty="0">
                <a:latin typeface="Courier New" panose="02070309020205020404" pitchFamily="49" charset="0"/>
              </a:rPr>
              <a:t>	mov BYTE PTR [EBX], 100	; BYTE operand in memory</a:t>
            </a:r>
          </a:p>
          <a:p>
            <a:pPr>
              <a:spcBef>
                <a:spcPct val="50000"/>
              </a:spcBef>
              <a:buNone/>
              <a:tabLst>
                <a:tab pos="4219575" algn="l"/>
              </a:tabLst>
            </a:pPr>
            <a:r>
              <a:rPr lang="en-US" altLang="en-NG" sz="2000" b="1" dirty="0">
                <a:latin typeface="Courier New" panose="02070309020205020404" pitchFamily="49" charset="0"/>
              </a:rPr>
              <a:t>	add WORD PTR [ESI], 20	; WORD operand in memory</a:t>
            </a:r>
          </a:p>
          <a:p>
            <a:pPr>
              <a:spcBef>
                <a:spcPct val="50000"/>
              </a:spcBef>
              <a:buNone/>
              <a:tabLst>
                <a:tab pos="4219575" algn="l"/>
              </a:tabLst>
            </a:pPr>
            <a:r>
              <a:rPr lang="en-US" altLang="en-NG" sz="2000" b="1" dirty="0">
                <a:latin typeface="Courier New" panose="02070309020205020404" pitchFamily="49" charset="0"/>
              </a:rPr>
              <a:t>	</a:t>
            </a:r>
            <a:r>
              <a:rPr lang="en-US" altLang="en-NG" sz="2000" b="1" dirty="0" err="1">
                <a:latin typeface="Courier New" panose="02070309020205020404" pitchFamily="49" charset="0"/>
              </a:rPr>
              <a:t>inc</a:t>
            </a:r>
            <a:r>
              <a:rPr lang="en-US" altLang="en-NG" sz="2000" b="1" dirty="0">
                <a:latin typeface="Courier New" panose="02070309020205020404" pitchFamily="49" charset="0"/>
              </a:rPr>
              <a:t> DWORD PTR [EDI]	; DWORD operand in memory</a:t>
            </a:r>
            <a:endParaRPr lang="en-US" altLang="en-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>
            <a:extLst>
              <a:ext uri="{FF2B5EF4-FFF2-40B4-BE49-F238E27FC236}">
                <a16:creationId xmlns:a16="http://schemas.microsoft.com/office/drawing/2014/main" id="{6399933E-E40E-4B91-8C51-7DE13867B9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77876"/>
          </a:xfrm>
        </p:spPr>
        <p:txBody>
          <a:bodyPr/>
          <a:lstStyle/>
          <a:p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Indexed Addressing</a:t>
            </a:r>
          </a:p>
        </p:txBody>
      </p:sp>
      <p:sp>
        <p:nvSpPr>
          <p:cNvPr id="929798" name="Text Box 6">
            <a:extLst>
              <a:ext uri="{FF2B5EF4-FFF2-40B4-BE49-F238E27FC236}">
                <a16:creationId xmlns:a16="http://schemas.microsoft.com/office/drawing/2014/main" id="{DBF2C582-5836-4721-87F1-043198202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429000"/>
            <a:ext cx="8178800" cy="28963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0000" bIns="90000">
            <a:spAutoFit/>
          </a:bodyPr>
          <a:lstStyle>
            <a:lvl1pPr algn="l">
              <a:tabLst>
                <a:tab pos="4572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tabLst>
                <a:tab pos="4572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tabLst>
                <a:tab pos="4572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tabLst>
                <a:tab pos="4572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tabLst>
                <a:tab pos="4572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.data</a:t>
            </a:r>
          </a:p>
          <a:p>
            <a:pPr>
              <a:spcBef>
                <a:spcPct val="1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	array DWORD 10000h,20000h,30000h</a:t>
            </a:r>
          </a:p>
          <a:p>
            <a:pPr>
              <a:spcBef>
                <a:spcPct val="1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.code</a:t>
            </a:r>
          </a:p>
          <a:p>
            <a:pPr lvl="1">
              <a:spcBef>
                <a:spcPct val="1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mov </a:t>
            </a:r>
            <a:r>
              <a:rPr lang="en-US" altLang="en-NG" b="1" dirty="0" err="1">
                <a:latin typeface="Courier New" panose="02070309020205020404" pitchFamily="49" charset="0"/>
              </a:rPr>
              <a:t>esi</a:t>
            </a:r>
            <a:r>
              <a:rPr lang="en-US" altLang="en-NG" b="1" dirty="0">
                <a:latin typeface="Courier New" panose="02070309020205020404" pitchFamily="49" charset="0"/>
              </a:rPr>
              <a:t>, 0	; </a:t>
            </a:r>
            <a:r>
              <a:rPr lang="en-US" altLang="en-NG" b="1" dirty="0" err="1">
                <a:latin typeface="Courier New" panose="02070309020205020404" pitchFamily="49" charset="0"/>
              </a:rPr>
              <a:t>esi</a:t>
            </a:r>
            <a:r>
              <a:rPr lang="en-US" altLang="en-NG" b="1" dirty="0">
                <a:latin typeface="Courier New" panose="02070309020205020404" pitchFamily="49" charset="0"/>
              </a:rPr>
              <a:t> = array index</a:t>
            </a:r>
          </a:p>
          <a:p>
            <a:pPr lvl="1">
              <a:spcBef>
                <a:spcPct val="1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mov </a:t>
            </a:r>
            <a:r>
              <a:rPr lang="en-US" altLang="en-NG" b="1" dirty="0" err="1">
                <a:latin typeface="Courier New" panose="02070309020205020404" pitchFamily="49" charset="0"/>
              </a:rPr>
              <a:t>eax,array</a:t>
            </a:r>
            <a:r>
              <a:rPr lang="en-US" altLang="en-NG" b="1" dirty="0">
                <a:latin typeface="Courier New" panose="02070309020205020404" pitchFamily="49" charset="0"/>
              </a:rPr>
              <a:t>[</a:t>
            </a:r>
            <a:r>
              <a:rPr lang="en-US" altLang="en-NG" b="1" dirty="0" err="1">
                <a:latin typeface="Courier New" panose="02070309020205020404" pitchFamily="49" charset="0"/>
              </a:rPr>
              <a:t>esi</a:t>
            </a:r>
            <a:r>
              <a:rPr lang="en-US" altLang="en-NG" b="1" dirty="0">
                <a:latin typeface="Courier New" panose="02070309020205020404" pitchFamily="49" charset="0"/>
              </a:rPr>
              <a:t>]	; </a:t>
            </a:r>
            <a:r>
              <a:rPr lang="en-US" altLang="en-NG" b="1" dirty="0" err="1">
                <a:latin typeface="Courier New" panose="02070309020205020404" pitchFamily="49" charset="0"/>
              </a:rPr>
              <a:t>eax</a:t>
            </a:r>
            <a:r>
              <a:rPr lang="en-US" altLang="en-NG" b="1" dirty="0">
                <a:latin typeface="Courier New" panose="02070309020205020404" pitchFamily="49" charset="0"/>
              </a:rPr>
              <a:t> = array[0] = 10000h</a:t>
            </a:r>
          </a:p>
          <a:p>
            <a:pPr lvl="1">
              <a:spcBef>
                <a:spcPct val="1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add esi,4</a:t>
            </a:r>
            <a:endParaRPr lang="en-US" altLang="en-NG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lvl="1">
              <a:spcBef>
                <a:spcPct val="1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add </a:t>
            </a:r>
            <a:r>
              <a:rPr lang="en-US" altLang="en-NG" b="1" dirty="0" err="1">
                <a:latin typeface="Courier New" panose="02070309020205020404" pitchFamily="49" charset="0"/>
              </a:rPr>
              <a:t>eax,array</a:t>
            </a:r>
            <a:r>
              <a:rPr lang="en-US" altLang="en-NG" b="1" dirty="0">
                <a:latin typeface="Courier New" panose="02070309020205020404" pitchFamily="49" charset="0"/>
              </a:rPr>
              <a:t>[</a:t>
            </a:r>
            <a:r>
              <a:rPr lang="en-US" altLang="en-NG" b="1" dirty="0" err="1">
                <a:latin typeface="Courier New" panose="02070309020205020404" pitchFamily="49" charset="0"/>
              </a:rPr>
              <a:t>esi</a:t>
            </a:r>
            <a:r>
              <a:rPr lang="en-US" altLang="en-NG" b="1" dirty="0">
                <a:latin typeface="Courier New" panose="02070309020205020404" pitchFamily="49" charset="0"/>
              </a:rPr>
              <a:t>]	; </a:t>
            </a:r>
            <a:r>
              <a:rPr lang="en-US" altLang="en-NG" b="1" dirty="0" err="1">
                <a:latin typeface="Courier New" panose="02070309020205020404" pitchFamily="49" charset="0"/>
              </a:rPr>
              <a:t>eax</a:t>
            </a:r>
            <a:r>
              <a:rPr lang="en-US" altLang="en-NG" b="1" dirty="0">
                <a:latin typeface="Courier New" panose="02070309020205020404" pitchFamily="49" charset="0"/>
              </a:rPr>
              <a:t> = </a:t>
            </a:r>
            <a:r>
              <a:rPr lang="en-US" altLang="en-NG" b="1" dirty="0" err="1">
                <a:latin typeface="Courier New" panose="02070309020205020404" pitchFamily="49" charset="0"/>
              </a:rPr>
              <a:t>eax</a:t>
            </a:r>
            <a:r>
              <a:rPr lang="en-US" altLang="en-NG" b="1" dirty="0">
                <a:latin typeface="Courier New" panose="02070309020205020404" pitchFamily="49" charset="0"/>
              </a:rPr>
              <a:t> + array[4]</a:t>
            </a:r>
          </a:p>
          <a:p>
            <a:pPr lvl="1">
              <a:spcBef>
                <a:spcPct val="1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add esi,4</a:t>
            </a:r>
          </a:p>
          <a:p>
            <a:pPr lvl="1">
              <a:spcBef>
                <a:spcPct val="1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add </a:t>
            </a:r>
            <a:r>
              <a:rPr lang="en-US" altLang="en-NG" b="1" dirty="0" err="1">
                <a:latin typeface="Courier New" panose="02070309020205020404" pitchFamily="49" charset="0"/>
              </a:rPr>
              <a:t>eax</a:t>
            </a:r>
            <a:r>
              <a:rPr lang="en-US" altLang="en-NG" b="1" dirty="0">
                <a:latin typeface="Courier New" panose="02070309020205020404" pitchFamily="49" charset="0"/>
              </a:rPr>
              <a:t>,[</a:t>
            </a:r>
            <a:r>
              <a:rPr lang="en-US" altLang="en-NG" b="1" dirty="0" err="1">
                <a:latin typeface="Courier New" panose="02070309020205020404" pitchFamily="49" charset="0"/>
              </a:rPr>
              <a:t>array+esi</a:t>
            </a:r>
            <a:r>
              <a:rPr lang="en-US" altLang="en-NG" b="1" dirty="0">
                <a:latin typeface="Courier New" panose="02070309020205020404" pitchFamily="49" charset="0"/>
              </a:rPr>
              <a:t>]	; </a:t>
            </a:r>
            <a:r>
              <a:rPr lang="en-US" altLang="en-NG" b="1" dirty="0" err="1">
                <a:latin typeface="Courier New" panose="02070309020205020404" pitchFamily="49" charset="0"/>
              </a:rPr>
              <a:t>eax</a:t>
            </a:r>
            <a:r>
              <a:rPr lang="en-US" altLang="en-NG" b="1" dirty="0">
                <a:latin typeface="Courier New" panose="02070309020205020404" pitchFamily="49" charset="0"/>
              </a:rPr>
              <a:t> = </a:t>
            </a:r>
            <a:r>
              <a:rPr lang="en-US" altLang="en-NG" b="1" dirty="0" err="1">
                <a:latin typeface="Courier New" panose="02070309020205020404" pitchFamily="49" charset="0"/>
              </a:rPr>
              <a:t>eax</a:t>
            </a:r>
            <a:r>
              <a:rPr lang="en-US" altLang="en-NG" b="1" dirty="0">
                <a:latin typeface="Courier New" panose="02070309020205020404" pitchFamily="49" charset="0"/>
              </a:rPr>
              <a:t> + array[8]</a:t>
            </a:r>
          </a:p>
        </p:txBody>
      </p:sp>
      <p:sp>
        <p:nvSpPr>
          <p:cNvPr id="929799" name="Rectangle 7">
            <a:extLst>
              <a:ext uri="{FF2B5EF4-FFF2-40B4-BE49-F238E27FC236}">
                <a16:creationId xmlns:a16="http://schemas.microsoft.com/office/drawing/2014/main" id="{EF2C0E61-F330-4AB9-9FC0-7A68FB976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143001"/>
            <a:ext cx="8229600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7663" indent="-347663" algn="l"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8513" indent="-336550" algn="l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588" indent="-231775" algn="l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81138" indent="-222250" algn="l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33363" algn="l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NG" dirty="0">
                <a:latin typeface="Comic Sans MS" panose="030F0702030302020204" pitchFamily="66" charset="0"/>
              </a:rPr>
              <a:t>Combines a variable's name with an index register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Assembler converts variable's name into a </a:t>
            </a:r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constant offset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Constant offset is added to register to form an </a:t>
            </a:r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effective address</a:t>
            </a:r>
          </a:p>
          <a:p>
            <a:r>
              <a:rPr lang="en-US" altLang="en-NG" dirty="0"/>
              <a:t>Syntax: [</a:t>
            </a:r>
            <a:r>
              <a:rPr lang="en-US" altLang="en-NG" i="1" dirty="0"/>
              <a:t>name</a:t>
            </a:r>
            <a:r>
              <a:rPr lang="en-US" altLang="en-NG" dirty="0"/>
              <a:t> + </a:t>
            </a:r>
            <a:r>
              <a:rPr lang="en-US" altLang="en-NG" i="1" dirty="0"/>
              <a:t>index</a:t>
            </a:r>
            <a:r>
              <a:rPr lang="en-US" altLang="en-NG" dirty="0"/>
              <a:t>] or </a:t>
            </a:r>
            <a:r>
              <a:rPr lang="en-US" altLang="en-NG" i="1" dirty="0"/>
              <a:t>name </a:t>
            </a:r>
            <a:r>
              <a:rPr lang="en-US" altLang="en-NG" dirty="0"/>
              <a:t>[</a:t>
            </a:r>
            <a:r>
              <a:rPr lang="en-US" altLang="en-NG" i="1" dirty="0"/>
              <a:t>index</a:t>
            </a:r>
            <a:r>
              <a:rPr lang="en-US" altLang="en-NG" dirty="0"/>
              <a:t>]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22" name="Rectangle 6">
            <a:extLst>
              <a:ext uri="{FF2B5EF4-FFF2-40B4-BE49-F238E27FC236}">
                <a16:creationId xmlns:a16="http://schemas.microsoft.com/office/drawing/2014/main" id="{2472F51C-9C36-45F7-ACEE-03E3B482E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143001"/>
            <a:ext cx="8571470" cy="199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7663" indent="-347663" algn="l"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8513" indent="-336550" algn="l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588" indent="-231775" algn="l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81138" indent="-222250" algn="l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33363" algn="l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NG" dirty="0">
                <a:latin typeface="Comic Sans MS" panose="030F0702030302020204" pitchFamily="66" charset="0"/>
              </a:rPr>
              <a:t>Useful to index array elements of size 2, 4, and 8 bytes</a:t>
            </a:r>
          </a:p>
          <a:p>
            <a:pPr lvl="1"/>
            <a:r>
              <a:rPr lang="en-US" altLang="en-NG" dirty="0"/>
              <a:t>Syntax: [</a:t>
            </a:r>
            <a:r>
              <a:rPr lang="en-US" altLang="en-NG" i="1" dirty="0"/>
              <a:t>name</a:t>
            </a:r>
            <a:r>
              <a:rPr lang="en-US" altLang="en-NG" dirty="0"/>
              <a:t> + </a:t>
            </a:r>
            <a:r>
              <a:rPr lang="en-US" altLang="en-NG" i="1" dirty="0"/>
              <a:t>index </a:t>
            </a:r>
            <a:r>
              <a:rPr lang="en-US" altLang="en-NG" dirty="0"/>
              <a:t>* </a:t>
            </a:r>
            <a:r>
              <a:rPr lang="en-US" altLang="en-NG" i="1" dirty="0"/>
              <a:t>scale</a:t>
            </a:r>
            <a:r>
              <a:rPr lang="en-US" altLang="en-NG" dirty="0"/>
              <a:t>] or </a:t>
            </a:r>
            <a:r>
              <a:rPr lang="en-US" altLang="en-NG" i="1" dirty="0"/>
              <a:t>name </a:t>
            </a:r>
            <a:r>
              <a:rPr lang="en-US" altLang="en-NG" dirty="0"/>
              <a:t>[</a:t>
            </a:r>
            <a:r>
              <a:rPr lang="en-US" altLang="en-NG" i="1" dirty="0"/>
              <a:t>index </a:t>
            </a:r>
            <a:r>
              <a:rPr lang="en-US" altLang="en-NG" dirty="0"/>
              <a:t>* </a:t>
            </a:r>
            <a:r>
              <a:rPr lang="en-US" altLang="en-NG" i="1" dirty="0"/>
              <a:t>scale</a:t>
            </a:r>
            <a:r>
              <a:rPr lang="en-US" altLang="en-NG" dirty="0"/>
              <a:t>]</a:t>
            </a:r>
          </a:p>
          <a:p>
            <a:r>
              <a:rPr lang="en-US" altLang="en-NG" dirty="0">
                <a:latin typeface="Comic Sans MS" panose="030F0702030302020204" pitchFamily="66" charset="0"/>
              </a:rPr>
              <a:t>Effective address is computed as follows</a:t>
            </a:r>
            <a:r>
              <a:rPr lang="en-US" altLang="en-NG" dirty="0"/>
              <a:t>:</a:t>
            </a:r>
          </a:p>
          <a:p>
            <a:pPr lvl="1"/>
            <a:r>
              <a:rPr lang="en-US" altLang="en-NG" dirty="0"/>
              <a:t>Name's offset + Index register * Scale factor</a:t>
            </a:r>
          </a:p>
        </p:txBody>
      </p:sp>
      <p:sp>
        <p:nvSpPr>
          <p:cNvPr id="930818" name="Rectangle 2">
            <a:extLst>
              <a:ext uri="{FF2B5EF4-FFF2-40B4-BE49-F238E27FC236}">
                <a16:creationId xmlns:a16="http://schemas.microsoft.com/office/drawing/2014/main" id="{8A53B8BD-28DF-475C-B592-6D81E3D08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660486"/>
          </a:xfrm>
        </p:spPr>
        <p:txBody>
          <a:bodyPr>
            <a:normAutofit fontScale="90000"/>
          </a:bodyPr>
          <a:lstStyle/>
          <a:p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Index Scaling</a:t>
            </a:r>
          </a:p>
        </p:txBody>
      </p:sp>
      <p:sp>
        <p:nvSpPr>
          <p:cNvPr id="930819" name="Text Box 3">
            <a:extLst>
              <a:ext uri="{FF2B5EF4-FFF2-40B4-BE49-F238E27FC236}">
                <a16:creationId xmlns:a16="http://schemas.microsoft.com/office/drawing/2014/main" id="{2D3B0ECA-1556-46E0-A142-9811E2189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8614" y="3082925"/>
            <a:ext cx="6510337" cy="311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0000" bIns="90000" anchor="ctr"/>
          <a:lstStyle>
            <a:lvl1pPr algn="l">
              <a:tabLst>
                <a:tab pos="4572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tabLst>
                <a:tab pos="4572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tabLst>
                <a:tab pos="4572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tabLst>
                <a:tab pos="4572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tabLst>
                <a:tab pos="4572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.DATA</a:t>
            </a:r>
          </a:p>
          <a:p>
            <a:pPr>
              <a:spcBef>
                <a:spcPct val="2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	arrayB BYTE  10h,20h,30h,40h</a:t>
            </a:r>
          </a:p>
          <a:p>
            <a:pPr>
              <a:spcBef>
                <a:spcPct val="2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	arrayW WORD  100h,200h,300h,400h</a:t>
            </a:r>
          </a:p>
          <a:p>
            <a:pPr>
              <a:spcBef>
                <a:spcPct val="2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	arrayD DWORD 10000h,20000h,30000h,40000h</a:t>
            </a:r>
          </a:p>
          <a:p>
            <a:pPr>
              <a:spcBef>
                <a:spcPct val="2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.CODE</a:t>
            </a:r>
          </a:p>
          <a:p>
            <a:pPr>
              <a:spcBef>
                <a:spcPct val="2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	mov esi, 2</a:t>
            </a:r>
          </a:p>
          <a:p>
            <a:pPr>
              <a:spcBef>
                <a:spcPct val="2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	mov al,  arrayB[esi]	; AL  = 30h</a:t>
            </a:r>
          </a:p>
          <a:p>
            <a:pPr>
              <a:spcBef>
                <a:spcPct val="2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	mov ax,  arrayW[esi*2]	; AX  = 300h</a:t>
            </a:r>
          </a:p>
          <a:p>
            <a:pPr>
              <a:spcBef>
                <a:spcPct val="2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	mov eax, arrayD[esi*4]	; EAX = 30000h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Rectangle 2">
            <a:extLst>
              <a:ext uri="{FF2B5EF4-FFF2-40B4-BE49-F238E27FC236}">
                <a16:creationId xmlns:a16="http://schemas.microsoft.com/office/drawing/2014/main" id="{B3B6191D-411C-4A36-A1AD-75C21FA3BB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Based Addressing</a:t>
            </a:r>
          </a:p>
        </p:txBody>
      </p:sp>
      <p:sp>
        <p:nvSpPr>
          <p:cNvPr id="927747" name="Rectangle 3">
            <a:extLst>
              <a:ext uri="{FF2B5EF4-FFF2-40B4-BE49-F238E27FC236}">
                <a16:creationId xmlns:a16="http://schemas.microsoft.com/office/drawing/2014/main" id="{2B8AB9F6-1937-44F7-9CC7-BF91EA6486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199" y="1181100"/>
            <a:ext cx="8583827" cy="2478088"/>
          </a:xfrm>
        </p:spPr>
        <p:txBody>
          <a:bodyPr>
            <a:normAutofit fontScale="92500" lnSpcReduction="10000"/>
          </a:bodyPr>
          <a:lstStyle/>
          <a:p>
            <a:r>
              <a:rPr lang="en-US" altLang="en-NG" dirty="0">
                <a:latin typeface="Comic Sans MS" panose="030F0702030302020204" pitchFamily="66" charset="0"/>
              </a:rPr>
              <a:t>Syntax: [</a:t>
            </a:r>
            <a:r>
              <a:rPr lang="en-US" altLang="en-NG" i="1" dirty="0">
                <a:latin typeface="Comic Sans MS" panose="030F0702030302020204" pitchFamily="66" charset="0"/>
              </a:rPr>
              <a:t>Base</a:t>
            </a:r>
            <a:r>
              <a:rPr lang="en-US" altLang="en-NG" dirty="0">
                <a:latin typeface="Comic Sans MS" panose="030F0702030302020204" pitchFamily="66" charset="0"/>
              </a:rPr>
              <a:t> + </a:t>
            </a:r>
            <a:r>
              <a:rPr lang="en-US" altLang="en-NG" i="1" dirty="0">
                <a:latin typeface="Comic Sans MS" panose="030F0702030302020204" pitchFamily="66" charset="0"/>
              </a:rPr>
              <a:t>Offset</a:t>
            </a:r>
            <a:r>
              <a:rPr lang="en-US" altLang="en-NG" dirty="0">
                <a:latin typeface="Comic Sans MS" panose="030F0702030302020204" pitchFamily="66" charset="0"/>
              </a:rPr>
              <a:t>]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Effective Address = Base register + Constant Offset</a:t>
            </a:r>
          </a:p>
          <a:p>
            <a:r>
              <a:rPr lang="en-US" altLang="en-NG" dirty="0">
                <a:latin typeface="Comic Sans MS" panose="030F0702030302020204" pitchFamily="66" charset="0"/>
              </a:rPr>
              <a:t>Useful to access fields of a structure or an object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Base Register	</a:t>
            </a:r>
            <a:r>
              <a:rPr lang="en-US" altLang="en-NG" dirty="0">
                <a:latin typeface="Comic Sans MS" panose="030F0702030302020204" pitchFamily="66" charset="0"/>
                <a:sym typeface="Symbol" panose="05050102010706020507" pitchFamily="18" charset="2"/>
              </a:rPr>
              <a:t></a:t>
            </a:r>
            <a:r>
              <a:rPr lang="en-US" altLang="en-NG" dirty="0">
                <a:latin typeface="Comic Sans MS" panose="030F0702030302020204" pitchFamily="66" charset="0"/>
              </a:rPr>
              <a:t> points to the base address of the structure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Constant Offset	</a:t>
            </a:r>
            <a:r>
              <a:rPr lang="en-US" altLang="en-NG" dirty="0">
                <a:latin typeface="Comic Sans MS" panose="030F0702030302020204" pitchFamily="66" charset="0"/>
                <a:sym typeface="Symbol" panose="05050102010706020507" pitchFamily="18" charset="2"/>
              </a:rPr>
              <a:t></a:t>
            </a:r>
            <a:r>
              <a:rPr lang="en-US" altLang="en-NG" dirty="0">
                <a:latin typeface="Comic Sans MS" panose="030F0702030302020204" pitchFamily="66" charset="0"/>
              </a:rPr>
              <a:t> relative offset within the structure</a:t>
            </a:r>
          </a:p>
        </p:txBody>
      </p:sp>
      <p:sp>
        <p:nvSpPr>
          <p:cNvPr id="927748" name="Text Box 4">
            <a:extLst>
              <a:ext uri="{FF2B5EF4-FFF2-40B4-BE49-F238E27FC236}">
                <a16:creationId xmlns:a16="http://schemas.microsoft.com/office/drawing/2014/main" id="{8E740B11-04D8-4964-9AE2-984218663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8613" y="3659189"/>
            <a:ext cx="6913562" cy="2478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0000" bIns="90000" anchor="ctr"/>
          <a:lstStyle>
            <a:lvl1pPr algn="l">
              <a:tabLst>
                <a:tab pos="457200" algn="l"/>
                <a:tab pos="17907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tabLst>
                <a:tab pos="457200" algn="l"/>
                <a:tab pos="17907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tabLst>
                <a:tab pos="457200" algn="l"/>
                <a:tab pos="17907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tabLst>
                <a:tab pos="457200" algn="l"/>
                <a:tab pos="17907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tabLst>
                <a:tab pos="457200" algn="l"/>
                <a:tab pos="17907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7907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7907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7907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7907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NG" b="1">
                <a:latin typeface="Courier New" panose="02070309020205020404" pitchFamily="49" charset="0"/>
              </a:rPr>
              <a:t>.DATA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	mystruct	WORD  12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		DWORD 1985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		BYTE  'M'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.CODE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	mov ebx, OFFSET mystruct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	mov eax, [ebx+2]	; EAX = 1985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	mov al,  [ebx+6]	; AL  = 'M'</a:t>
            </a:r>
          </a:p>
        </p:txBody>
      </p:sp>
      <p:sp>
        <p:nvSpPr>
          <p:cNvPr id="927749" name="Text Box 5">
            <a:extLst>
              <a:ext uri="{FF2B5EF4-FFF2-40B4-BE49-F238E27FC236}">
                <a16:creationId xmlns:a16="http://schemas.microsoft.com/office/drawing/2014/main" id="{3035EA8B-4A8A-4E68-96C3-865B21BBE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75" y="3775076"/>
            <a:ext cx="2476500" cy="1209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0000" bIns="90000" anchor="ctr"/>
          <a:lstStyle>
            <a:lvl1pPr algn="l">
              <a:tabLst>
                <a:tab pos="457200" algn="l"/>
                <a:tab pos="17907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tabLst>
                <a:tab pos="457200" algn="l"/>
                <a:tab pos="17907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tabLst>
                <a:tab pos="457200" algn="l"/>
                <a:tab pos="17907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tabLst>
                <a:tab pos="457200" algn="l"/>
                <a:tab pos="17907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tabLst>
                <a:tab pos="457200" algn="l"/>
                <a:tab pos="17907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7907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7907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7907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7907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NG" i="1"/>
              <a:t>mystruct</a:t>
            </a:r>
            <a:r>
              <a:rPr lang="en-US" altLang="en-NG"/>
              <a:t> is a structure consisting of 3 fields: a word, a double word, and a byte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>
            <a:extLst>
              <a:ext uri="{FF2B5EF4-FFF2-40B4-BE49-F238E27FC236}">
                <a16:creationId xmlns:a16="http://schemas.microsoft.com/office/drawing/2014/main" id="{1822AEB1-9E32-42CE-818E-BE3E21F0BB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58826"/>
          </a:xfrm>
        </p:spPr>
        <p:txBody>
          <a:bodyPr/>
          <a:lstStyle/>
          <a:p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Based-Indexed Addressing</a:t>
            </a:r>
          </a:p>
        </p:txBody>
      </p:sp>
      <p:sp>
        <p:nvSpPr>
          <p:cNvPr id="924675" name="Rectangle 3">
            <a:extLst>
              <a:ext uri="{FF2B5EF4-FFF2-40B4-BE49-F238E27FC236}">
                <a16:creationId xmlns:a16="http://schemas.microsoft.com/office/drawing/2014/main" id="{1FD0E4D8-089C-4C4A-96FE-8F8634FFD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23951"/>
            <a:ext cx="8657968" cy="5203825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4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Syntax: [</a:t>
            </a:r>
            <a:r>
              <a:rPr lang="en-US" altLang="en-NG" i="1" dirty="0">
                <a:latin typeface="Comic Sans MS" panose="030F0702030302020204" pitchFamily="66" charset="0"/>
              </a:rPr>
              <a:t>Base</a:t>
            </a:r>
            <a:r>
              <a:rPr lang="en-US" altLang="en-NG" dirty="0">
                <a:latin typeface="Comic Sans MS" panose="030F0702030302020204" pitchFamily="66" charset="0"/>
              </a:rPr>
              <a:t> + (</a:t>
            </a:r>
            <a:r>
              <a:rPr lang="en-US" altLang="en-NG" i="1" dirty="0">
                <a:latin typeface="Comic Sans MS" panose="030F0702030302020204" pitchFamily="66" charset="0"/>
              </a:rPr>
              <a:t>Index</a:t>
            </a:r>
            <a:r>
              <a:rPr lang="en-US" altLang="en-NG" dirty="0">
                <a:latin typeface="Comic Sans MS" panose="030F0702030302020204" pitchFamily="66" charset="0"/>
              </a:rPr>
              <a:t> * </a:t>
            </a:r>
            <a:r>
              <a:rPr lang="en-US" altLang="en-NG" i="1" dirty="0">
                <a:latin typeface="Comic Sans MS" panose="030F0702030302020204" pitchFamily="66" charset="0"/>
              </a:rPr>
              <a:t>Scale</a:t>
            </a:r>
            <a:r>
              <a:rPr lang="en-US" altLang="en-NG" dirty="0">
                <a:latin typeface="Comic Sans MS" panose="030F0702030302020204" pitchFamily="66" charset="0"/>
              </a:rPr>
              <a:t>) + </a:t>
            </a:r>
            <a:r>
              <a:rPr lang="en-US" altLang="en-NG" i="1" dirty="0">
                <a:latin typeface="Comic Sans MS" panose="030F0702030302020204" pitchFamily="66" charset="0"/>
              </a:rPr>
              <a:t>Offset</a:t>
            </a:r>
            <a:r>
              <a:rPr lang="en-US" altLang="en-NG" dirty="0">
                <a:latin typeface="Comic Sans MS" panose="030F0702030302020204" pitchFamily="66" charset="0"/>
              </a:rPr>
              <a:t>]</a:t>
            </a:r>
          </a:p>
          <a:p>
            <a:pPr lvl="1">
              <a:spcBef>
                <a:spcPct val="4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Scale factor is optional and can be 1, 2, 4, or 8</a:t>
            </a:r>
          </a:p>
          <a:p>
            <a:pPr>
              <a:spcBef>
                <a:spcPct val="4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Useful in accessing two-dimensional arrays</a:t>
            </a:r>
          </a:p>
          <a:p>
            <a:pPr lvl="1">
              <a:spcBef>
                <a:spcPct val="4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Offset: array address =&gt; we can refer to the array by name</a:t>
            </a:r>
          </a:p>
          <a:p>
            <a:pPr lvl="1">
              <a:spcBef>
                <a:spcPct val="4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Base register: holds row address =&gt; relative to start of array</a:t>
            </a:r>
          </a:p>
          <a:p>
            <a:pPr lvl="1">
              <a:spcBef>
                <a:spcPct val="4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Index register: selects an element of the row =&gt; column index</a:t>
            </a:r>
          </a:p>
          <a:p>
            <a:pPr lvl="1">
              <a:spcBef>
                <a:spcPct val="4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Scaling factor: when array element size is 2, 4, or 8 bytes</a:t>
            </a:r>
          </a:p>
          <a:p>
            <a:pPr>
              <a:spcBef>
                <a:spcPct val="4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Useful in accessing arrays of structures (or objects)</a:t>
            </a:r>
          </a:p>
          <a:p>
            <a:pPr lvl="1">
              <a:spcBef>
                <a:spcPct val="4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Base register: holds the address of the array</a:t>
            </a:r>
          </a:p>
          <a:p>
            <a:pPr lvl="1">
              <a:spcBef>
                <a:spcPct val="4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Index register: holds the element address relative to the base</a:t>
            </a:r>
          </a:p>
          <a:p>
            <a:pPr lvl="1">
              <a:spcBef>
                <a:spcPct val="45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Offset: represents the offset of a field within a structure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6" name="Text Box 4">
            <a:extLst>
              <a:ext uri="{FF2B5EF4-FFF2-40B4-BE49-F238E27FC236}">
                <a16:creationId xmlns:a16="http://schemas.microsoft.com/office/drawing/2014/main" id="{C4FDD0DE-6953-4E6E-8002-DE880913E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1123951"/>
            <a:ext cx="8178800" cy="5127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0000" bIns="90000"/>
          <a:lstStyle>
            <a:lvl1pPr algn="l">
              <a:tabLst>
                <a:tab pos="361950" algn="l"/>
                <a:tab pos="4848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algn="l">
              <a:tabLst>
                <a:tab pos="361950" algn="l"/>
                <a:tab pos="4848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tabLst>
                <a:tab pos="361950" algn="l"/>
                <a:tab pos="4848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tabLst>
                <a:tab pos="361950" algn="l"/>
                <a:tab pos="4848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tabLst>
                <a:tab pos="361950" algn="l"/>
                <a:tab pos="4848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61950" algn="l"/>
                <a:tab pos="4848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61950" algn="l"/>
                <a:tab pos="4848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61950" algn="l"/>
                <a:tab pos="4848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61950" algn="l"/>
                <a:tab pos="4848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NG" b="1">
                <a:latin typeface="Courier New" panose="02070309020205020404" pitchFamily="49" charset="0"/>
              </a:rPr>
              <a:t>.data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	matrix  DWORD  0, 1, 2, 3, 4	; 4 rows, 5 cols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	        DWORD 10,11,12,13,14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	        DWORD 20,21,22,23,24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	        DWORD 30,31,32,33,34</a:t>
            </a:r>
          </a:p>
          <a:p>
            <a:endParaRPr lang="en-US" altLang="en-NG" b="1">
              <a:latin typeface="Courier New" panose="02070309020205020404" pitchFamily="49" charset="0"/>
            </a:endParaRPr>
          </a:p>
          <a:p>
            <a:r>
              <a:rPr lang="en-US" altLang="en-NG" b="1">
                <a:latin typeface="Courier New" panose="02070309020205020404" pitchFamily="49" charset="0"/>
              </a:rPr>
              <a:t>	ROWSIZE EQU   SIZEOF matrix	; 20 bytes per row</a:t>
            </a:r>
          </a:p>
          <a:p>
            <a:endParaRPr lang="en-US" altLang="en-NG" b="1">
              <a:latin typeface="Courier New" panose="02070309020205020404" pitchFamily="49" charset="0"/>
            </a:endParaRPr>
          </a:p>
          <a:p>
            <a:r>
              <a:rPr lang="en-US" altLang="en-NG" b="1">
                <a:latin typeface="Courier New" panose="02070309020205020404" pitchFamily="49" charset="0"/>
              </a:rPr>
              <a:t>.code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	mov ebx, 2*ROWSIZE	; row index = 2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	mov esi, 3	; col index = 3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	mov eax, matrix[ebx+esi*4]	; EAX = matrix[2][3]</a:t>
            </a:r>
          </a:p>
          <a:p>
            <a:endParaRPr lang="en-US" altLang="en-NG" b="1">
              <a:latin typeface="Courier New" panose="02070309020205020404" pitchFamily="49" charset="0"/>
            </a:endParaRPr>
          </a:p>
          <a:p>
            <a:r>
              <a:rPr lang="en-US" altLang="en-NG" b="1">
                <a:latin typeface="Courier New" panose="02070309020205020404" pitchFamily="49" charset="0"/>
              </a:rPr>
              <a:t>	mov ebx, 3*ROWSIZE	; row index = 3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	mov esi, 1	; col index = 1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	mov eax, matrix[ebx+esi*4]	; EAX = matrix[3][1]</a:t>
            </a:r>
          </a:p>
        </p:txBody>
      </p:sp>
      <p:sp>
        <p:nvSpPr>
          <p:cNvPr id="934914" name="Rectangle 2">
            <a:extLst>
              <a:ext uri="{FF2B5EF4-FFF2-40B4-BE49-F238E27FC236}">
                <a16:creationId xmlns:a16="http://schemas.microsoft.com/office/drawing/2014/main" id="{BB13F8A0-B332-4A46-A2CB-390CAC39D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660486"/>
          </a:xfrm>
        </p:spPr>
        <p:txBody>
          <a:bodyPr>
            <a:normAutofit fontScale="90000"/>
          </a:bodyPr>
          <a:lstStyle/>
          <a:p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Based-Indexed Examples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>
            <a:extLst>
              <a:ext uri="{FF2B5EF4-FFF2-40B4-BE49-F238E27FC236}">
                <a16:creationId xmlns:a16="http://schemas.microsoft.com/office/drawing/2014/main" id="{E383EE92-B053-4019-92BC-50448B727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58194"/>
          </a:xfrm>
        </p:spPr>
        <p:txBody>
          <a:bodyPr/>
          <a:lstStyle/>
          <a:p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LEA Instruction</a:t>
            </a:r>
          </a:p>
        </p:txBody>
      </p:sp>
      <p:sp>
        <p:nvSpPr>
          <p:cNvPr id="935939" name="Rectangle 3">
            <a:extLst>
              <a:ext uri="{FF2B5EF4-FFF2-40B4-BE49-F238E27FC236}">
                <a16:creationId xmlns:a16="http://schemas.microsoft.com/office/drawing/2014/main" id="{E5B3EEF3-B683-4968-92ED-5233E16AB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81665"/>
            <a:ext cx="10515600" cy="4595298"/>
          </a:xfrm>
        </p:spPr>
        <p:txBody>
          <a:bodyPr>
            <a:normAutofit lnSpcReduction="10000"/>
          </a:bodyPr>
          <a:lstStyle/>
          <a:p>
            <a:pPr>
              <a:tabLst>
                <a:tab pos="3314700" algn="l"/>
              </a:tabLst>
            </a:pPr>
            <a:r>
              <a:rPr lang="en-US" altLang="en-NG" dirty="0"/>
              <a:t>LEA = Load Effective Address</a:t>
            </a:r>
          </a:p>
          <a:p>
            <a:pPr>
              <a:buNone/>
              <a:tabLst>
                <a:tab pos="3314700" algn="l"/>
              </a:tabLst>
            </a:pPr>
            <a:r>
              <a:rPr lang="en-US" altLang="en-NG" dirty="0"/>
              <a:t>	</a:t>
            </a:r>
            <a:r>
              <a:rPr lang="en-US" altLang="en-NG" b="1" dirty="0">
                <a:latin typeface="Courier New" panose="02070309020205020404" pitchFamily="49" charset="0"/>
                <a:cs typeface="Courier New" panose="02070309020205020404" pitchFamily="49" charset="0"/>
              </a:rPr>
              <a:t>LEA </a:t>
            </a:r>
            <a:r>
              <a:rPr lang="en-US" altLang="en-NG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r32</a:t>
            </a:r>
            <a:r>
              <a:rPr lang="en-US" altLang="en-NG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NG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mem	</a:t>
            </a:r>
            <a:r>
              <a:rPr lang="en-US" altLang="en-NG" b="1" dirty="0">
                <a:latin typeface="Courier New" panose="02070309020205020404" pitchFamily="49" charset="0"/>
                <a:cs typeface="Courier New" panose="02070309020205020404" pitchFamily="49" charset="0"/>
              </a:rPr>
              <a:t>(Flat-Memory)</a:t>
            </a:r>
            <a:endParaRPr lang="en-US" altLang="en-NG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  <a:tabLst>
                <a:tab pos="3314700" algn="l"/>
              </a:tabLst>
            </a:pPr>
            <a:r>
              <a:rPr lang="en-US" altLang="en-NG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NG" b="1" dirty="0">
                <a:latin typeface="Courier New" panose="02070309020205020404" pitchFamily="49" charset="0"/>
                <a:cs typeface="Courier New" panose="02070309020205020404" pitchFamily="49" charset="0"/>
              </a:rPr>
              <a:t>LEA </a:t>
            </a:r>
            <a:r>
              <a:rPr lang="en-US" altLang="en-NG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r16</a:t>
            </a:r>
            <a:r>
              <a:rPr lang="en-US" altLang="en-NG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NG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mem	</a:t>
            </a:r>
            <a:r>
              <a:rPr lang="en-US" altLang="en-NG" b="1" dirty="0">
                <a:latin typeface="Courier New" panose="02070309020205020404" pitchFamily="49" charset="0"/>
                <a:cs typeface="Courier New" panose="02070309020205020404" pitchFamily="49" charset="0"/>
              </a:rPr>
              <a:t>(Real-Address Mode)</a:t>
            </a:r>
            <a:endParaRPr lang="en-US" altLang="en-NG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tabLst>
                <a:tab pos="3314700" algn="l"/>
              </a:tabLst>
            </a:pPr>
            <a:r>
              <a:rPr lang="en-US" altLang="en-NG" dirty="0">
                <a:latin typeface="Comic Sans MS" panose="030F0702030302020204" pitchFamily="66" charset="0"/>
              </a:rPr>
              <a:t>Calculate and load the effective address of a memory operand</a:t>
            </a:r>
          </a:p>
          <a:p>
            <a:pPr lvl="1">
              <a:tabLst>
                <a:tab pos="3314700" algn="l"/>
              </a:tabLst>
            </a:pPr>
            <a:r>
              <a:rPr lang="en-US" altLang="en-NG" dirty="0">
                <a:latin typeface="Comic Sans MS" panose="030F0702030302020204" pitchFamily="66" charset="0"/>
              </a:rPr>
              <a:t>Flat memory uses 32-bit effective addresses</a:t>
            </a:r>
          </a:p>
          <a:p>
            <a:pPr lvl="1">
              <a:tabLst>
                <a:tab pos="3314700" algn="l"/>
              </a:tabLst>
            </a:pPr>
            <a:r>
              <a:rPr lang="en-US" altLang="en-NG" dirty="0">
                <a:latin typeface="Comic Sans MS" panose="030F0702030302020204" pitchFamily="66" charset="0"/>
              </a:rPr>
              <a:t>Real-address mode uses 16-bit effective addresses</a:t>
            </a:r>
          </a:p>
          <a:p>
            <a:pPr>
              <a:tabLst>
                <a:tab pos="3314700" algn="l"/>
              </a:tabLst>
            </a:pPr>
            <a:r>
              <a:rPr lang="en-US" altLang="en-NG" dirty="0">
                <a:latin typeface="Comic Sans MS" panose="030F0702030302020204" pitchFamily="66" charset="0"/>
              </a:rPr>
              <a:t>LEA is similar to MOV … OFFSET, except that:</a:t>
            </a:r>
          </a:p>
          <a:p>
            <a:pPr lvl="1">
              <a:tabLst>
                <a:tab pos="3314700" algn="l"/>
              </a:tabLst>
            </a:pPr>
            <a:r>
              <a:rPr lang="en-US" altLang="en-NG" dirty="0">
                <a:latin typeface="Comic Sans MS" panose="030F0702030302020204" pitchFamily="66" charset="0"/>
              </a:rPr>
              <a:t>OFFSET </a:t>
            </a:r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operator</a:t>
            </a:r>
            <a:r>
              <a:rPr lang="en-US" altLang="en-NG" dirty="0">
                <a:latin typeface="Comic Sans MS" panose="030F0702030302020204" pitchFamily="66" charset="0"/>
              </a:rPr>
              <a:t> is executed by the </a:t>
            </a:r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assembler</a:t>
            </a:r>
          </a:p>
          <a:p>
            <a:pPr lvl="2">
              <a:tabLst>
                <a:tab pos="3314700" algn="l"/>
              </a:tabLst>
            </a:pPr>
            <a:r>
              <a:rPr lang="en-US" altLang="en-NG" dirty="0">
                <a:latin typeface="Comic Sans MS" panose="030F0702030302020204" pitchFamily="66" charset="0"/>
              </a:rPr>
              <a:t>Used with named variables: address is known to the assembler</a:t>
            </a:r>
            <a:endParaRPr lang="en-US" altLang="en-NG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>
              <a:tabLst>
                <a:tab pos="3314700" algn="l"/>
              </a:tabLst>
            </a:pPr>
            <a:r>
              <a:rPr lang="en-US" altLang="en-NG" dirty="0">
                <a:latin typeface="Comic Sans MS" panose="030F0702030302020204" pitchFamily="66" charset="0"/>
              </a:rPr>
              <a:t>LEA </a:t>
            </a:r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instruction</a:t>
            </a:r>
            <a:r>
              <a:rPr lang="en-US" altLang="en-NG" dirty="0">
                <a:latin typeface="Comic Sans MS" panose="030F0702030302020204" pitchFamily="66" charset="0"/>
              </a:rPr>
              <a:t> computes effective address </a:t>
            </a:r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at runtime</a:t>
            </a:r>
          </a:p>
          <a:p>
            <a:pPr lvl="2">
              <a:tabLst>
                <a:tab pos="3314700" algn="l"/>
              </a:tabLst>
            </a:pPr>
            <a:r>
              <a:rPr lang="en-US" altLang="en-NG" dirty="0">
                <a:latin typeface="Comic Sans MS" panose="030F0702030302020204" pitchFamily="66" charset="0"/>
              </a:rPr>
              <a:t>Used with indirect operands: effective address is known at runtime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>
            <a:extLst>
              <a:ext uri="{FF2B5EF4-FFF2-40B4-BE49-F238E27FC236}">
                <a16:creationId xmlns:a16="http://schemas.microsoft.com/office/drawing/2014/main" id="{15200147-3CF1-4A83-9742-010F3B847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58826"/>
          </a:xfrm>
        </p:spPr>
        <p:txBody>
          <a:bodyPr/>
          <a:lstStyle/>
          <a:p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LEA Examples</a:t>
            </a:r>
          </a:p>
        </p:txBody>
      </p:sp>
      <p:sp>
        <p:nvSpPr>
          <p:cNvPr id="943108" name="Text Box 4">
            <a:extLst>
              <a:ext uri="{FF2B5EF4-FFF2-40B4-BE49-F238E27FC236}">
                <a16:creationId xmlns:a16="http://schemas.microsoft.com/office/drawing/2014/main" id="{081CFCB5-5E73-436E-B6F8-3269FCC59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1123951"/>
            <a:ext cx="8178800" cy="5127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0000" bIns="90000"/>
          <a:lstStyle>
            <a:lvl1pPr algn="l">
              <a:tabLst>
                <a:tab pos="36195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algn="l">
              <a:tabLst>
                <a:tab pos="36195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tabLst>
                <a:tab pos="36195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tabLst>
                <a:tab pos="36195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tabLst>
                <a:tab pos="36195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6195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6195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6195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6195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NG" b="1">
                <a:latin typeface="Courier New" panose="02070309020205020404" pitchFamily="49" charset="0"/>
              </a:rPr>
              <a:t>.data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	array WORD 1000 DUP(?)</a:t>
            </a:r>
          </a:p>
          <a:p>
            <a:endParaRPr lang="en-US" altLang="en-NG" b="1">
              <a:latin typeface="Courier New" panose="02070309020205020404" pitchFamily="49" charset="0"/>
            </a:endParaRPr>
          </a:p>
          <a:p>
            <a:r>
              <a:rPr lang="en-US" altLang="en-NG" b="1">
                <a:latin typeface="Courier New" panose="02070309020205020404" pitchFamily="49" charset="0"/>
              </a:rPr>
              <a:t>.code	; Equivalent to . . .</a:t>
            </a:r>
          </a:p>
          <a:p>
            <a:pPr lvl="1"/>
            <a:r>
              <a:rPr lang="en-US" altLang="en-NG" b="1">
                <a:latin typeface="Courier New" panose="02070309020205020404" pitchFamily="49" charset="0"/>
              </a:rPr>
              <a:t>lea eax, array	; mov eax, OFFSET array</a:t>
            </a:r>
          </a:p>
          <a:p>
            <a:pPr lvl="1"/>
            <a:endParaRPr lang="en-US" altLang="en-NG" b="1">
              <a:latin typeface="Courier New" panose="02070309020205020404" pitchFamily="49" charset="0"/>
            </a:endParaRPr>
          </a:p>
          <a:p>
            <a:pPr lvl="1"/>
            <a:r>
              <a:rPr lang="en-US" altLang="en-NG" b="1">
                <a:latin typeface="Courier New" panose="02070309020205020404" pitchFamily="49" charset="0"/>
              </a:rPr>
              <a:t>lea eax, array[esi]	; mov eax, esi</a:t>
            </a:r>
          </a:p>
          <a:p>
            <a:pPr lvl="1"/>
            <a:r>
              <a:rPr lang="en-US" altLang="en-NG" b="1">
                <a:latin typeface="Courier New" panose="02070309020205020404" pitchFamily="49" charset="0"/>
              </a:rPr>
              <a:t>	; add eax, OFFSET array</a:t>
            </a:r>
          </a:p>
          <a:p>
            <a:pPr lvl="1"/>
            <a:endParaRPr lang="en-US" altLang="en-NG" b="1">
              <a:latin typeface="Courier New" panose="02070309020205020404" pitchFamily="49" charset="0"/>
            </a:endParaRPr>
          </a:p>
          <a:p>
            <a:pPr lvl="1"/>
            <a:r>
              <a:rPr lang="en-US" altLang="en-NG" b="1">
                <a:latin typeface="Courier New" panose="02070309020205020404" pitchFamily="49" charset="0"/>
              </a:rPr>
              <a:t>lea eax, array[esi*2]	; mov eax, esi</a:t>
            </a:r>
          </a:p>
          <a:p>
            <a:pPr lvl="1"/>
            <a:r>
              <a:rPr lang="en-US" altLang="en-NG" b="1">
                <a:latin typeface="Courier New" panose="02070309020205020404" pitchFamily="49" charset="0"/>
              </a:rPr>
              <a:t>	; add eax, eax</a:t>
            </a:r>
          </a:p>
          <a:p>
            <a:pPr lvl="1"/>
            <a:r>
              <a:rPr lang="en-US" altLang="en-NG" b="1">
                <a:latin typeface="Courier New" panose="02070309020205020404" pitchFamily="49" charset="0"/>
              </a:rPr>
              <a:t>	; add eax, OFFSET array</a:t>
            </a:r>
          </a:p>
          <a:p>
            <a:pPr lvl="1"/>
            <a:endParaRPr lang="en-US" altLang="en-NG" b="1">
              <a:latin typeface="Courier New" panose="02070309020205020404" pitchFamily="49" charset="0"/>
            </a:endParaRPr>
          </a:p>
          <a:p>
            <a:pPr lvl="1"/>
            <a:r>
              <a:rPr lang="en-US" altLang="en-NG" b="1">
                <a:latin typeface="Courier New" panose="02070309020205020404" pitchFamily="49" charset="0"/>
              </a:rPr>
              <a:t>lea eax, [ebx+esi*2]	; mov eax, esi</a:t>
            </a:r>
          </a:p>
          <a:p>
            <a:pPr lvl="1"/>
            <a:r>
              <a:rPr lang="en-US" altLang="en-NG" b="1">
                <a:latin typeface="Courier New" panose="02070309020205020404" pitchFamily="49" charset="0"/>
              </a:rPr>
              <a:t>	; add eax, eax</a:t>
            </a:r>
          </a:p>
          <a:p>
            <a:pPr lvl="1"/>
            <a:r>
              <a:rPr lang="en-US" altLang="en-NG" b="1">
                <a:latin typeface="Courier New" panose="02070309020205020404" pitchFamily="49" charset="0"/>
              </a:rPr>
              <a:t>	; add eax, ebx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3621" name="Group 69">
            <a:extLst>
              <a:ext uri="{FF2B5EF4-FFF2-40B4-BE49-F238E27FC236}">
                <a16:creationId xmlns:a16="http://schemas.microsoft.com/office/drawing/2014/main" id="{FD374616-BBCB-4BDD-8CFF-9C260D2DD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394931"/>
              </p:ext>
            </p:extLst>
          </p:nvPr>
        </p:nvGraphicFramePr>
        <p:xfrm>
          <a:off x="838199" y="1232451"/>
          <a:ext cx="10041835" cy="5420142"/>
        </p:xfrm>
        <a:graphic>
          <a:graphicData uri="http://schemas.openxmlformats.org/drawingml/2006/table">
            <a:tbl>
              <a:tblPr/>
              <a:tblGrid>
                <a:gridCol w="1894577">
                  <a:extLst>
                    <a:ext uri="{9D8B030D-6E8A-4147-A177-3AD203B41FA5}">
                      <a16:colId xmlns:a16="http://schemas.microsoft.com/office/drawing/2014/main" val="2026677173"/>
                    </a:ext>
                  </a:extLst>
                </a:gridCol>
                <a:gridCol w="8147258">
                  <a:extLst>
                    <a:ext uri="{9D8B030D-6E8A-4147-A177-3AD203B41FA5}">
                      <a16:colId xmlns:a16="http://schemas.microsoft.com/office/drawing/2014/main" val="3816377357"/>
                    </a:ext>
                  </a:extLst>
                </a:gridCol>
              </a:tblGrid>
              <a:tr h="387153">
                <a:tc>
                  <a:txBody>
                    <a:bodyPr/>
                    <a:lstStyle>
                      <a:lvl1pPr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NG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A75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NG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A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640298"/>
                  </a:ext>
                </a:extLst>
              </a:tr>
              <a:tr h="387153">
                <a:tc>
                  <a:txBody>
                    <a:bodyPr/>
                    <a:lstStyle>
                      <a:lvl1pPr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NG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NG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8-bit general-purpose register: AH, AL, BH, BL, CH, CL, DH, DL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82350"/>
                  </a:ext>
                </a:extLst>
              </a:tr>
              <a:tr h="387153">
                <a:tc>
                  <a:txBody>
                    <a:bodyPr/>
                    <a:lstStyle>
                      <a:lvl1pPr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NG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NG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16-bit general-purpose register: AX, BX, CX, DX, SI, DI, SP, BP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026975"/>
                  </a:ext>
                </a:extLst>
              </a:tr>
              <a:tr h="387153">
                <a:tc>
                  <a:txBody>
                    <a:bodyPr/>
                    <a:lstStyle>
                      <a:lvl1pPr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NG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NG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32-bit general-purpose register: EAX, EBX, ECX, EDX, ESI, EDI, ESP, EBP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035007"/>
                  </a:ext>
                </a:extLst>
              </a:tr>
              <a:tr h="387153">
                <a:tc>
                  <a:txBody>
                    <a:bodyPr/>
                    <a:lstStyle>
                      <a:lvl1pPr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NG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NG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 general-purpose register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940106"/>
                  </a:ext>
                </a:extLst>
              </a:tr>
              <a:tr h="387153">
                <a:tc>
                  <a:txBody>
                    <a:bodyPr/>
                    <a:lstStyle>
                      <a:lvl1pPr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NG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sreg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NG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16-bit segment register: CS, DS, SS, ES, FS, 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392385"/>
                  </a:ext>
                </a:extLst>
              </a:tr>
              <a:tr h="387153">
                <a:tc>
                  <a:txBody>
                    <a:bodyPr/>
                    <a:lstStyle>
                      <a:lvl1pPr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NG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NG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8-, 16-, or 32-bit immediate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34000"/>
                  </a:ext>
                </a:extLst>
              </a:tr>
              <a:tr h="387153">
                <a:tc>
                  <a:txBody>
                    <a:bodyPr/>
                    <a:lstStyle>
                      <a:lvl1pPr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NG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NG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8-bit immediate byte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383845"/>
                  </a:ext>
                </a:extLst>
              </a:tr>
              <a:tr h="387153">
                <a:tc>
                  <a:txBody>
                    <a:bodyPr/>
                    <a:lstStyle>
                      <a:lvl1pPr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NG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NG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16-bit immediate word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938351"/>
                  </a:ext>
                </a:extLst>
              </a:tr>
              <a:tr h="387153">
                <a:tc>
                  <a:txBody>
                    <a:bodyPr/>
                    <a:lstStyle>
                      <a:lvl1pPr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NG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NG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32-bit immediate doubleword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827390"/>
                  </a:ext>
                </a:extLst>
              </a:tr>
              <a:tr h="387153">
                <a:tc>
                  <a:txBody>
                    <a:bodyPr/>
                    <a:lstStyle>
                      <a:lvl1pPr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NG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r/m8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NG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8-bit operand which can be an 8-bit general-purpose register or memory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742236"/>
                  </a:ext>
                </a:extLst>
              </a:tr>
              <a:tr h="387153">
                <a:tc>
                  <a:txBody>
                    <a:bodyPr/>
                    <a:lstStyle>
                      <a:lvl1pPr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NG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r/m16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NG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16-bit operand which can be a 16-bit general-purpose register or memory 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301995"/>
                  </a:ext>
                </a:extLst>
              </a:tr>
              <a:tr h="387153">
                <a:tc>
                  <a:txBody>
                    <a:bodyPr/>
                    <a:lstStyle>
                      <a:lvl1pPr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NG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r/m32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NG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32-bit operand which can be a 32-bit general register or memory doubleword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554838"/>
                  </a:ext>
                </a:extLst>
              </a:tr>
              <a:tr h="387153">
                <a:tc>
                  <a:txBody>
                    <a:bodyPr/>
                    <a:lstStyle>
                      <a:lvl1pPr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NG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6196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2813" algn="l">
                        <a:spcBef>
                          <a:spcPct val="4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25888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595438" algn="l">
                        <a:spcBef>
                          <a:spcPct val="4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0526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5098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9670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424238"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NG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8-, 16-, or 32-bit memory operand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939821"/>
                  </a:ext>
                </a:extLst>
              </a:tr>
            </a:tbl>
          </a:graphicData>
        </a:graphic>
      </p:graphicFrame>
      <p:sp>
        <p:nvSpPr>
          <p:cNvPr id="663557" name="Rectangle 5">
            <a:extLst>
              <a:ext uri="{FF2B5EF4-FFF2-40B4-BE49-F238E27FC236}">
                <a16:creationId xmlns:a16="http://schemas.microsoft.com/office/drawing/2014/main" id="{69EEDC1F-5B87-45C8-89FF-FCF40B2A6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Instruction Operand Notation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6066" name="Picture 2">
            <a:extLst>
              <a:ext uri="{FF2B5EF4-FFF2-40B4-BE49-F238E27FC236}">
                <a16:creationId xmlns:a16="http://schemas.microsoft.com/office/drawing/2014/main" id="{0688C185-6A16-4EDF-868F-FA6614E9B011}"/>
              </a:ext>
            </a:extLst>
          </p:cNvPr>
          <p:cNvPicPr>
            <a:picLocks noGrp="1" noChangeAspect="1" noChangeArrowheads="1"/>
          </p:cNvPicPr>
          <p:nvPr>
            <p:ph type="chart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20901" y="1254126"/>
            <a:ext cx="7978775" cy="4824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56067" name="Rectangle 3">
            <a:extLst>
              <a:ext uri="{FF2B5EF4-FFF2-40B4-BE49-F238E27FC236}">
                <a16:creationId xmlns:a16="http://schemas.microsoft.com/office/drawing/2014/main" id="{768FB96F-2987-4B93-95E1-AD6190A457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 b="1" dirty="0">
                <a:solidFill>
                  <a:srgbClr val="FF0000"/>
                </a:solidFill>
              </a:rPr>
              <a:t>Summary of Addressing Modes</a:t>
            </a:r>
          </a:p>
        </p:txBody>
      </p:sp>
      <p:sp>
        <p:nvSpPr>
          <p:cNvPr id="856068" name="Text Box 4">
            <a:extLst>
              <a:ext uri="{FF2B5EF4-FFF2-40B4-BE49-F238E27FC236}">
                <a16:creationId xmlns:a16="http://schemas.microsoft.com/office/drawing/2014/main" id="{1B67E51F-3651-4715-9619-ED335DFA8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438" y="1182688"/>
            <a:ext cx="4779962" cy="7493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0000" bIns="90000" anchor="ctr"/>
          <a:lstStyle/>
          <a:p>
            <a:pPr>
              <a:spcBef>
                <a:spcPct val="40000"/>
              </a:spcBef>
            </a:pPr>
            <a:r>
              <a:rPr lang="en-US" altLang="en-NG"/>
              <a:t>Assembler converts a variable name into a </a:t>
            </a:r>
            <a:r>
              <a:rPr lang="en-US" altLang="en-NG">
                <a:solidFill>
                  <a:srgbClr val="FF0000"/>
                </a:solidFill>
              </a:rPr>
              <a:t>constant offset</a:t>
            </a:r>
            <a:r>
              <a:rPr lang="en-US" altLang="en-NG"/>
              <a:t> (called also a </a:t>
            </a:r>
            <a:r>
              <a:rPr lang="en-US" altLang="en-NG">
                <a:solidFill>
                  <a:srgbClr val="FF0000"/>
                </a:solidFill>
              </a:rPr>
              <a:t>displacement</a:t>
            </a:r>
            <a:r>
              <a:rPr lang="en-US" altLang="en-NG"/>
              <a:t>)</a:t>
            </a:r>
            <a:endParaRPr lang="en-US" altLang="en-NG">
              <a:solidFill>
                <a:srgbClr val="FF0000"/>
              </a:solidFill>
            </a:endParaRPr>
          </a:p>
        </p:txBody>
      </p:sp>
      <p:sp>
        <p:nvSpPr>
          <p:cNvPr id="856069" name="Text Box 5">
            <a:extLst>
              <a:ext uri="{FF2B5EF4-FFF2-40B4-BE49-F238E27FC236}">
                <a16:creationId xmlns:a16="http://schemas.microsoft.com/office/drawing/2014/main" id="{5009D77E-0CFF-431A-AF89-23B56357D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850" y="2055814"/>
            <a:ext cx="4146550" cy="7397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0000" bIns="90000" anchor="ctr"/>
          <a:lstStyle/>
          <a:p>
            <a:pPr>
              <a:spcBef>
                <a:spcPct val="40000"/>
              </a:spcBef>
            </a:pPr>
            <a:r>
              <a:rPr lang="en-US" altLang="en-NG"/>
              <a:t>For indirect addressing, a </a:t>
            </a:r>
            <a:r>
              <a:rPr lang="en-US" altLang="en-NG">
                <a:solidFill>
                  <a:srgbClr val="FF0000"/>
                </a:solidFill>
              </a:rPr>
              <a:t>base</a:t>
            </a:r>
            <a:r>
              <a:rPr lang="en-US" altLang="en-NG"/>
              <a:t>/</a:t>
            </a:r>
            <a:r>
              <a:rPr lang="en-US" altLang="en-NG">
                <a:solidFill>
                  <a:srgbClr val="FF0000"/>
                </a:solidFill>
              </a:rPr>
              <a:t>index</a:t>
            </a:r>
            <a:r>
              <a:rPr lang="en-US" altLang="en-NG"/>
              <a:t> register contains an </a:t>
            </a:r>
            <a:r>
              <a:rPr lang="en-US" altLang="en-NG">
                <a:solidFill>
                  <a:srgbClr val="FF0000"/>
                </a:solidFill>
              </a:rPr>
              <a:t>address</a:t>
            </a:r>
            <a:r>
              <a:rPr lang="en-US" altLang="en-NG"/>
              <a:t>/</a:t>
            </a:r>
            <a:r>
              <a:rPr lang="en-US" altLang="en-NG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856070" name="Text Box 6">
            <a:extLst>
              <a:ext uri="{FF2B5EF4-FFF2-40B4-BE49-F238E27FC236}">
                <a16:creationId xmlns:a16="http://schemas.microsoft.com/office/drawing/2014/main" id="{652A980B-E304-408D-AE75-77BC387E1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450" y="2909888"/>
            <a:ext cx="3282950" cy="7493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0000" bIns="90000" anchor="ctr"/>
          <a:lstStyle/>
          <a:p>
            <a:pPr>
              <a:spcBef>
                <a:spcPct val="40000"/>
              </a:spcBef>
            </a:pPr>
            <a:r>
              <a:rPr lang="en-US" altLang="en-NG"/>
              <a:t>CPU computes the </a:t>
            </a:r>
            <a:r>
              <a:rPr lang="en-US" altLang="en-NG">
                <a:solidFill>
                  <a:srgbClr val="FF0000"/>
                </a:solidFill>
              </a:rPr>
              <a:t>effective address</a:t>
            </a:r>
            <a:r>
              <a:rPr lang="en-US" altLang="en-NG"/>
              <a:t> of a memory operand</a:t>
            </a:r>
            <a:endParaRPr lang="en-US" altLang="en-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7" name="Rectangle 3">
            <a:extLst>
              <a:ext uri="{FF2B5EF4-FFF2-40B4-BE49-F238E27FC236}">
                <a16:creationId xmlns:a16="http://schemas.microsoft.com/office/drawing/2014/main" id="{18A207E6-ED27-4E8A-80D6-47D377FB6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06600" y="1123951"/>
            <a:ext cx="8153400" cy="5184775"/>
          </a:xfrm>
          <a:noFill/>
        </p:spPr>
        <p:txBody>
          <a:bodyPr vert="horz" lIns="0" tIns="45720" rIns="0" bIns="45720" rtlCol="0">
            <a:normAutofit lnSpcReduction="10000"/>
          </a:bodyPr>
          <a:lstStyle/>
          <a:p>
            <a:pPr marL="339725" indent="-339725" defTabSz="1839913">
              <a:tabLst>
                <a:tab pos="1774825" algn="l"/>
                <a:tab pos="2974975" algn="l"/>
                <a:tab pos="4038600" algn="l"/>
              </a:tabLst>
            </a:pPr>
            <a:r>
              <a:rPr lang="en-US" altLang="en-NG"/>
              <a:t>32-bit addressing modes use the following 32-bit registers</a:t>
            </a:r>
          </a:p>
          <a:p>
            <a:pPr marL="339725" indent="-339725" defTabSz="1839913">
              <a:buNone/>
              <a:tabLst>
                <a:tab pos="1774825" algn="l"/>
                <a:tab pos="2974975" algn="l"/>
                <a:tab pos="4038600" algn="l"/>
              </a:tabLst>
            </a:pPr>
            <a:r>
              <a:rPr lang="en-US" altLang="en-NG" b="1">
                <a:solidFill>
                  <a:srgbClr val="FF0000"/>
                </a:solidFill>
              </a:rPr>
              <a:t>	Base + ( Index * Scale ) + displacement</a:t>
            </a:r>
            <a:endParaRPr lang="en-US" altLang="en-NG">
              <a:solidFill>
                <a:srgbClr val="FF0000"/>
              </a:solidFill>
            </a:endParaRPr>
          </a:p>
          <a:p>
            <a:pPr marL="339725" indent="-339725" defTabSz="1839913">
              <a:buNone/>
              <a:tabLst>
                <a:tab pos="1774825" algn="l"/>
                <a:tab pos="2974975" algn="l"/>
                <a:tab pos="4038600" algn="l"/>
              </a:tabLst>
            </a:pPr>
            <a:r>
              <a:rPr lang="en-US" altLang="en-NG"/>
              <a:t>	EAX	EAX	1	no displacement</a:t>
            </a:r>
          </a:p>
          <a:p>
            <a:pPr marL="339725" indent="-339725" defTabSz="1839913">
              <a:buNone/>
              <a:tabLst>
                <a:tab pos="1774825" algn="l"/>
                <a:tab pos="2974975" algn="l"/>
                <a:tab pos="4038600" algn="l"/>
              </a:tabLst>
            </a:pPr>
            <a:r>
              <a:rPr lang="en-US" altLang="en-NG"/>
              <a:t>	EBX	EBX	2	8-bit displacement</a:t>
            </a:r>
          </a:p>
          <a:p>
            <a:pPr marL="339725" indent="-339725" defTabSz="1839913">
              <a:buNone/>
              <a:tabLst>
                <a:tab pos="1774825" algn="l"/>
                <a:tab pos="2974975" algn="l"/>
                <a:tab pos="4038600" algn="l"/>
              </a:tabLst>
            </a:pPr>
            <a:r>
              <a:rPr lang="en-US" altLang="en-NG"/>
              <a:t>	ECX	ECX	4	32-bit displacement</a:t>
            </a:r>
          </a:p>
          <a:p>
            <a:pPr marL="339725" indent="-339725" defTabSz="1839913">
              <a:buNone/>
              <a:tabLst>
                <a:tab pos="1774825" algn="l"/>
                <a:tab pos="2974975" algn="l"/>
                <a:tab pos="4038600" algn="l"/>
              </a:tabLst>
            </a:pPr>
            <a:r>
              <a:rPr lang="en-US" altLang="en-NG"/>
              <a:t>	EDX	EDX	8</a:t>
            </a:r>
          </a:p>
          <a:p>
            <a:pPr marL="339725" indent="-339725" defTabSz="1839913">
              <a:buNone/>
              <a:tabLst>
                <a:tab pos="1774825" algn="l"/>
                <a:tab pos="2974975" algn="l"/>
                <a:tab pos="4038600" algn="l"/>
              </a:tabLst>
            </a:pPr>
            <a:r>
              <a:rPr lang="en-US" altLang="en-NG"/>
              <a:t>	ESI	ESI</a:t>
            </a:r>
          </a:p>
          <a:p>
            <a:pPr marL="339725" indent="-339725" defTabSz="1839913">
              <a:buNone/>
              <a:tabLst>
                <a:tab pos="1774825" algn="l"/>
                <a:tab pos="2974975" algn="l"/>
                <a:tab pos="4038600" algn="l"/>
              </a:tabLst>
            </a:pPr>
            <a:r>
              <a:rPr lang="en-US" altLang="en-NG"/>
              <a:t>	EDI	EDI</a:t>
            </a:r>
          </a:p>
          <a:p>
            <a:pPr marL="339725" indent="-339725" defTabSz="1839913">
              <a:buNone/>
              <a:tabLst>
                <a:tab pos="1774825" algn="l"/>
                <a:tab pos="2974975" algn="l"/>
                <a:tab pos="4038600" algn="l"/>
              </a:tabLst>
            </a:pPr>
            <a:r>
              <a:rPr lang="en-US" altLang="en-NG"/>
              <a:t>	EBP	EBP</a:t>
            </a:r>
          </a:p>
          <a:p>
            <a:pPr marL="339725" indent="-339725" defTabSz="1839913">
              <a:buNone/>
              <a:tabLst>
                <a:tab pos="1774825" algn="l"/>
                <a:tab pos="2974975" algn="l"/>
                <a:tab pos="4038600" algn="l"/>
              </a:tabLst>
            </a:pPr>
            <a:r>
              <a:rPr lang="en-US" altLang="en-NG"/>
              <a:t>	ESP</a:t>
            </a:r>
          </a:p>
        </p:txBody>
      </p:sp>
      <p:sp>
        <p:nvSpPr>
          <p:cNvPr id="861188" name="Rectangle 4">
            <a:extLst>
              <a:ext uri="{FF2B5EF4-FFF2-40B4-BE49-F238E27FC236}">
                <a16:creationId xmlns:a16="http://schemas.microsoft.com/office/drawing/2014/main" id="{F4370B8D-7397-4699-B1A7-DC44E8EEA6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18918"/>
          </a:xfrm>
        </p:spPr>
        <p:txBody>
          <a:bodyPr/>
          <a:lstStyle/>
          <a:p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Registers Used in 32-Bit Addressing</a:t>
            </a:r>
          </a:p>
        </p:txBody>
      </p:sp>
      <p:sp>
        <p:nvSpPr>
          <p:cNvPr id="861189" name="Text Box 5">
            <a:extLst>
              <a:ext uri="{FF2B5EF4-FFF2-40B4-BE49-F238E27FC236}">
                <a16:creationId xmlns:a16="http://schemas.microsoft.com/office/drawing/2014/main" id="{861B7947-4CA2-4967-8336-3FD5CEEBA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964" y="5127626"/>
            <a:ext cx="3398837" cy="646331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NG"/>
              <a:t>ESP can be used as a base register, but not as an index</a:t>
            </a:r>
          </a:p>
        </p:txBody>
      </p:sp>
      <p:sp>
        <p:nvSpPr>
          <p:cNvPr id="861191" name="Text Box 7">
            <a:extLst>
              <a:ext uri="{FF2B5EF4-FFF2-40B4-BE49-F238E27FC236}">
                <a16:creationId xmlns:a16="http://schemas.microsoft.com/office/drawing/2014/main" id="{10750ECF-A151-4430-AB86-F6FE8F351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964" y="4178301"/>
            <a:ext cx="3398837" cy="646331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NG"/>
              <a:t>Only the index register can have a scale factor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189" grpId="0" animBg="1"/>
      <p:bldP spid="86119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8115" name="Picture 3">
            <a:extLst>
              <a:ext uri="{FF2B5EF4-FFF2-40B4-BE49-F238E27FC236}">
                <a16:creationId xmlns:a16="http://schemas.microsoft.com/office/drawing/2014/main" id="{442A2640-F53C-41F4-A064-DDECECE0B2A2}"/>
              </a:ext>
            </a:extLst>
          </p:cNvPr>
          <p:cNvPicPr>
            <a:picLocks noGrp="1" noChangeAspect="1" noChangeArrowheads="1"/>
          </p:cNvPicPr>
          <p:nvPr>
            <p:ph type="chart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93938" y="1296989"/>
            <a:ext cx="7734300" cy="4676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58116" name="Rectangle 4">
            <a:extLst>
              <a:ext uri="{FF2B5EF4-FFF2-40B4-BE49-F238E27FC236}">
                <a16:creationId xmlns:a16="http://schemas.microsoft.com/office/drawing/2014/main" id="{257A0B1F-333E-4400-9782-56BAF7D08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16-bit Memory Addressing</a:t>
            </a:r>
          </a:p>
        </p:txBody>
      </p:sp>
      <p:sp>
        <p:nvSpPr>
          <p:cNvPr id="858117" name="Text Box 5">
            <a:extLst>
              <a:ext uri="{FF2B5EF4-FFF2-40B4-BE49-F238E27FC236}">
                <a16:creationId xmlns:a16="http://schemas.microsoft.com/office/drawing/2014/main" id="{9AFA6CAE-0B21-444B-BC0D-CFDF0E951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5114" y="1239838"/>
            <a:ext cx="3570287" cy="36933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NG"/>
              <a:t>Used with </a:t>
            </a:r>
            <a:r>
              <a:rPr lang="en-US" altLang="en-NG">
                <a:solidFill>
                  <a:srgbClr val="FF0000"/>
                </a:solidFill>
              </a:rPr>
              <a:t>real-address</a:t>
            </a:r>
            <a:r>
              <a:rPr lang="en-US" altLang="en-NG"/>
              <a:t> mode</a:t>
            </a:r>
          </a:p>
        </p:txBody>
      </p:sp>
      <p:sp>
        <p:nvSpPr>
          <p:cNvPr id="858118" name="Text Box 6">
            <a:extLst>
              <a:ext uri="{FF2B5EF4-FFF2-40B4-BE49-F238E27FC236}">
                <a16:creationId xmlns:a16="http://schemas.microsoft.com/office/drawing/2014/main" id="{FF0DC2E7-6D68-4E86-B26A-507752104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5114" y="1752600"/>
            <a:ext cx="3570287" cy="36933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NG"/>
              <a:t>Only 16-bit registers are used</a:t>
            </a:r>
          </a:p>
        </p:txBody>
      </p:sp>
      <p:sp>
        <p:nvSpPr>
          <p:cNvPr id="858119" name="Text Box 7">
            <a:extLst>
              <a:ext uri="{FF2B5EF4-FFF2-40B4-BE49-F238E27FC236}">
                <a16:creationId xmlns:a16="http://schemas.microsoft.com/office/drawing/2014/main" id="{BFDCEA84-9AC1-4B36-9DAE-6DF0B66BB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013" y="4746625"/>
            <a:ext cx="4724400" cy="36933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NG"/>
              <a:t>Only BX or BP can be the </a:t>
            </a:r>
            <a:r>
              <a:rPr lang="en-US" altLang="en-NG">
                <a:solidFill>
                  <a:srgbClr val="FF0000"/>
                </a:solidFill>
              </a:rPr>
              <a:t>base</a:t>
            </a:r>
            <a:r>
              <a:rPr lang="en-US" altLang="en-NG"/>
              <a:t> register</a:t>
            </a:r>
          </a:p>
        </p:txBody>
      </p:sp>
      <p:sp>
        <p:nvSpPr>
          <p:cNvPr id="858121" name="Text Box 9">
            <a:extLst>
              <a:ext uri="{FF2B5EF4-FFF2-40B4-BE49-F238E27FC236}">
                <a16:creationId xmlns:a16="http://schemas.microsoft.com/office/drawing/2014/main" id="{C9995B04-FBB2-4D78-9AAE-17D26A5A4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013" y="5272088"/>
            <a:ext cx="4724400" cy="36933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NG"/>
              <a:t>Only SI or DI can be the </a:t>
            </a:r>
            <a:r>
              <a:rPr lang="en-US" altLang="en-NG">
                <a:solidFill>
                  <a:srgbClr val="FF0000"/>
                </a:solidFill>
              </a:rPr>
              <a:t>index</a:t>
            </a:r>
            <a:r>
              <a:rPr lang="en-US" altLang="en-NG"/>
              <a:t> register</a:t>
            </a:r>
          </a:p>
        </p:txBody>
      </p:sp>
      <p:sp>
        <p:nvSpPr>
          <p:cNvPr id="858122" name="Text Box 10">
            <a:extLst>
              <a:ext uri="{FF2B5EF4-FFF2-40B4-BE49-F238E27FC236}">
                <a16:creationId xmlns:a16="http://schemas.microsoft.com/office/drawing/2014/main" id="{63B6C3E1-364F-46A8-B444-14B19AF16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013" y="5784850"/>
            <a:ext cx="4724400" cy="36933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NG"/>
              <a:t>Displacement can be 0, 8, or 16 bits</a:t>
            </a:r>
          </a:p>
        </p:txBody>
      </p:sp>
      <p:sp>
        <p:nvSpPr>
          <p:cNvPr id="858123" name="Text Box 11">
            <a:extLst>
              <a:ext uri="{FF2B5EF4-FFF2-40B4-BE49-F238E27FC236}">
                <a16:creationId xmlns:a16="http://schemas.microsoft.com/office/drawing/2014/main" id="{F770BF98-C4CD-435C-B5CA-1D100DA2C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8900" y="2271713"/>
            <a:ext cx="2476500" cy="36933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NG"/>
              <a:t>No Scale Factor</a:t>
            </a:r>
          </a:p>
        </p:txBody>
      </p:sp>
      <p:sp>
        <p:nvSpPr>
          <p:cNvPr id="858124" name="Text Box 12">
            <a:extLst>
              <a:ext uri="{FF2B5EF4-FFF2-40B4-BE49-F238E27FC236}">
                <a16:creationId xmlns:a16="http://schemas.microsoft.com/office/drawing/2014/main" id="{B460BDD2-4261-41B7-822B-7C9508E7F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1" y="1239838"/>
            <a:ext cx="1497013" cy="92333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NG"/>
              <a:t>Old 16-bit addressing mode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>
            <a:extLst>
              <a:ext uri="{FF2B5EF4-FFF2-40B4-BE49-F238E27FC236}">
                <a16:creationId xmlns:a16="http://schemas.microsoft.com/office/drawing/2014/main" id="{69D28864-CD57-4E64-BDA8-B67C8EF00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Default Segments</a:t>
            </a:r>
          </a:p>
        </p:txBody>
      </p:sp>
      <p:sp>
        <p:nvSpPr>
          <p:cNvPr id="936963" name="Rectangle 3">
            <a:extLst>
              <a:ext uri="{FF2B5EF4-FFF2-40B4-BE49-F238E27FC236}">
                <a16:creationId xmlns:a16="http://schemas.microsoft.com/office/drawing/2014/main" id="{8F9077B0-9198-4697-A3D5-0D35EEE3F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2876" y="1123950"/>
            <a:ext cx="8517924" cy="5143500"/>
          </a:xfrm>
          <a:noFill/>
        </p:spPr>
        <p:txBody>
          <a:bodyPr vert="horz" lIns="0" tIns="45720" rIns="0" bIns="45720" rtlCol="0">
            <a:normAutofit fontScale="85000" lnSpcReduction="10000"/>
          </a:bodyPr>
          <a:lstStyle/>
          <a:p>
            <a:pPr>
              <a:spcBef>
                <a:spcPct val="35000"/>
              </a:spcBef>
              <a:tabLst>
                <a:tab pos="3409950" algn="l"/>
              </a:tabLst>
            </a:pPr>
            <a:r>
              <a:rPr lang="en-US" altLang="en-NG" dirty="0">
                <a:latin typeface="Comic Sans MS" panose="030F0702030302020204" pitchFamily="66" charset="0"/>
              </a:rPr>
              <a:t>When 32-bit register indirect addressing is used …</a:t>
            </a:r>
          </a:p>
          <a:p>
            <a:pPr lvl="1">
              <a:spcBef>
                <a:spcPct val="35000"/>
              </a:spcBef>
              <a:tabLst>
                <a:tab pos="3409950" algn="l"/>
              </a:tabLst>
            </a:pPr>
            <a:r>
              <a:rPr lang="en-US" altLang="en-NG" dirty="0">
                <a:latin typeface="Comic Sans MS" panose="030F0702030302020204" pitchFamily="66" charset="0"/>
              </a:rPr>
              <a:t>Address in EAX, EBX, ECX, EDX, ESI, and EDI is relative to DS</a:t>
            </a:r>
          </a:p>
          <a:p>
            <a:pPr lvl="1">
              <a:spcBef>
                <a:spcPct val="35000"/>
              </a:spcBef>
              <a:tabLst>
                <a:tab pos="3409950" algn="l"/>
              </a:tabLst>
            </a:pPr>
            <a:r>
              <a:rPr lang="en-US" altLang="en-NG" dirty="0">
                <a:latin typeface="Comic Sans MS" panose="030F0702030302020204" pitchFamily="66" charset="0"/>
              </a:rPr>
              <a:t>Address in EBP and ESP is relative to SS</a:t>
            </a:r>
          </a:p>
          <a:p>
            <a:pPr lvl="1">
              <a:spcBef>
                <a:spcPct val="35000"/>
              </a:spcBef>
              <a:tabLst>
                <a:tab pos="3409950" algn="l"/>
              </a:tabLst>
            </a:pPr>
            <a:r>
              <a:rPr lang="en-US" altLang="en-NG" dirty="0">
                <a:latin typeface="Comic Sans MS" panose="030F0702030302020204" pitchFamily="66" charset="0"/>
              </a:rPr>
              <a:t>In flat-memory model, DS and SS are the same segment</a:t>
            </a:r>
          </a:p>
          <a:p>
            <a:pPr lvl="2">
              <a:spcBef>
                <a:spcPct val="35000"/>
              </a:spcBef>
              <a:tabLst>
                <a:tab pos="3409950" algn="l"/>
              </a:tabLst>
            </a:pPr>
            <a:r>
              <a:rPr lang="en-US" altLang="en-NG" dirty="0">
                <a:latin typeface="Comic Sans MS" panose="030F0702030302020204" pitchFamily="66" charset="0"/>
              </a:rPr>
              <a:t>Therefore, no need to worry about the default segment</a:t>
            </a:r>
          </a:p>
          <a:p>
            <a:pPr>
              <a:spcBef>
                <a:spcPct val="35000"/>
              </a:spcBef>
              <a:tabLst>
                <a:tab pos="3409950" algn="l"/>
              </a:tabLst>
            </a:pPr>
            <a:r>
              <a:rPr lang="en-US" altLang="en-NG" dirty="0">
                <a:latin typeface="Comic Sans MS" panose="030F0702030302020204" pitchFamily="66" charset="0"/>
              </a:rPr>
              <a:t>When 16-bit register indirect addressing is used …</a:t>
            </a:r>
          </a:p>
          <a:p>
            <a:pPr lvl="1">
              <a:spcBef>
                <a:spcPct val="35000"/>
              </a:spcBef>
              <a:tabLst>
                <a:tab pos="3409950" algn="l"/>
              </a:tabLst>
            </a:pPr>
            <a:r>
              <a:rPr lang="en-US" altLang="en-NG" dirty="0">
                <a:latin typeface="Comic Sans MS" panose="030F0702030302020204" pitchFamily="66" charset="0"/>
              </a:rPr>
              <a:t>Address in BX, SI, or DI is relative to the data segment DS</a:t>
            </a:r>
          </a:p>
          <a:p>
            <a:pPr lvl="1">
              <a:spcBef>
                <a:spcPct val="35000"/>
              </a:spcBef>
              <a:tabLst>
                <a:tab pos="3409950" algn="l"/>
              </a:tabLst>
            </a:pPr>
            <a:r>
              <a:rPr lang="en-US" altLang="en-NG" dirty="0">
                <a:latin typeface="Comic Sans MS" panose="030F0702030302020204" pitchFamily="66" charset="0"/>
              </a:rPr>
              <a:t>Address in BP is relative to the stack segment SS</a:t>
            </a:r>
          </a:p>
          <a:p>
            <a:pPr lvl="1">
              <a:spcBef>
                <a:spcPct val="35000"/>
              </a:spcBef>
              <a:tabLst>
                <a:tab pos="3409950" algn="l"/>
              </a:tabLst>
            </a:pPr>
            <a:r>
              <a:rPr lang="en-US" altLang="en-NG" dirty="0">
                <a:latin typeface="Comic Sans MS" panose="030F0702030302020204" pitchFamily="66" charset="0"/>
              </a:rPr>
              <a:t>In real-address mode, DS and SS can be different segments</a:t>
            </a:r>
          </a:p>
          <a:p>
            <a:pPr>
              <a:spcBef>
                <a:spcPct val="35000"/>
              </a:spcBef>
              <a:tabLst>
                <a:tab pos="3409950" algn="l"/>
              </a:tabLst>
            </a:pPr>
            <a:r>
              <a:rPr lang="en-US" altLang="en-NG" dirty="0">
                <a:latin typeface="Comic Sans MS" panose="030F0702030302020204" pitchFamily="66" charset="0"/>
              </a:rPr>
              <a:t>We can override the default segment using segment prefix</a:t>
            </a:r>
          </a:p>
          <a:p>
            <a:pPr lvl="1">
              <a:spcBef>
                <a:spcPct val="35000"/>
              </a:spcBef>
              <a:tabLst>
                <a:tab pos="3409950" algn="l"/>
              </a:tabLst>
            </a:pPr>
            <a:r>
              <a:rPr lang="en-US" altLang="en-NG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ax, ss:[bx]</a:t>
            </a:r>
            <a:r>
              <a:rPr lang="en-US" altLang="en-NG" dirty="0"/>
              <a:t>	; address in bx is relative to stack segment</a:t>
            </a:r>
          </a:p>
          <a:p>
            <a:pPr lvl="1">
              <a:spcBef>
                <a:spcPct val="35000"/>
              </a:spcBef>
              <a:tabLst>
                <a:tab pos="3409950" algn="l"/>
              </a:tabLst>
            </a:pPr>
            <a:r>
              <a:rPr lang="en-US" altLang="en-NG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ax, ds:[bp]</a:t>
            </a:r>
            <a:r>
              <a:rPr lang="en-US" altLang="en-NG" dirty="0"/>
              <a:t>	; address in bp is relative to data segment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>
            <a:extLst>
              <a:ext uri="{FF2B5EF4-FFF2-40B4-BE49-F238E27FC236}">
                <a16:creationId xmlns:a16="http://schemas.microsoft.com/office/drawing/2014/main" id="{A4B7716F-37E5-4BCD-B8F6-F524EDB99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/>
              <a:t>Next . . .</a:t>
            </a:r>
          </a:p>
        </p:txBody>
      </p:sp>
      <p:sp>
        <p:nvSpPr>
          <p:cNvPr id="852995" name="Rectangle 3">
            <a:extLst>
              <a:ext uri="{FF2B5EF4-FFF2-40B4-BE49-F238E27FC236}">
                <a16:creationId xmlns:a16="http://schemas.microsoft.com/office/drawing/2014/main" id="{CDEB5F3E-245C-42E4-AC2C-4F5216F57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70201" y="1643064"/>
            <a:ext cx="6970713" cy="3571875"/>
          </a:xfrm>
        </p:spPr>
        <p:txBody>
          <a:bodyPr/>
          <a:lstStyle/>
          <a:p>
            <a:r>
              <a:rPr lang="en-US" altLang="en-NG"/>
              <a:t>Operand Types</a:t>
            </a:r>
          </a:p>
          <a:p>
            <a:r>
              <a:rPr lang="en-US" altLang="en-NG"/>
              <a:t>Data Transfer Instructions</a:t>
            </a:r>
          </a:p>
          <a:p>
            <a:r>
              <a:rPr lang="en-US" altLang="en-NG"/>
              <a:t>Addition and Subtraction</a:t>
            </a:r>
          </a:p>
          <a:p>
            <a:r>
              <a:rPr lang="en-US" altLang="en-NG"/>
              <a:t>Addressing Modes</a:t>
            </a:r>
          </a:p>
          <a:p>
            <a:r>
              <a:rPr lang="en-US" altLang="en-NG">
                <a:solidFill>
                  <a:srgbClr val="FF0000"/>
                </a:solidFill>
              </a:rPr>
              <a:t>Jump and Loop Instructions</a:t>
            </a:r>
          </a:p>
          <a:p>
            <a:r>
              <a:rPr lang="en-US" altLang="en-NG"/>
              <a:t>Copying a String</a:t>
            </a:r>
          </a:p>
          <a:p>
            <a:r>
              <a:rPr lang="en-US" altLang="en-NG"/>
              <a:t>Summing an Array of Integers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>
            <a:extLst>
              <a:ext uri="{FF2B5EF4-FFF2-40B4-BE49-F238E27FC236}">
                <a16:creationId xmlns:a16="http://schemas.microsoft.com/office/drawing/2014/main" id="{67F0E83A-2780-43CA-87CB-E346652D2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/>
          <a:lstStyle/>
          <a:p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JMP Instruction</a:t>
            </a:r>
          </a:p>
        </p:txBody>
      </p:sp>
      <p:sp>
        <p:nvSpPr>
          <p:cNvPr id="848899" name="Rectangle 3">
            <a:extLst>
              <a:ext uri="{FF2B5EF4-FFF2-40B4-BE49-F238E27FC236}">
                <a16:creationId xmlns:a16="http://schemas.microsoft.com/office/drawing/2014/main" id="{C60A52DE-FD3B-45AF-8370-044723FD80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21027"/>
            <a:ext cx="10515600" cy="4755936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43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JMP is an </a:t>
            </a:r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unconditional jump</a:t>
            </a:r>
            <a:r>
              <a:rPr lang="en-US" altLang="en-NG" dirty="0">
                <a:latin typeface="Comic Sans MS" panose="030F0702030302020204" pitchFamily="66" charset="0"/>
              </a:rPr>
              <a:t> to a destination instruction</a:t>
            </a:r>
          </a:p>
          <a:p>
            <a:pPr>
              <a:spcBef>
                <a:spcPct val="43000"/>
              </a:spcBef>
            </a:pPr>
            <a:r>
              <a:rPr lang="en-US" altLang="en-NG" dirty="0"/>
              <a:t>Syntax: </a:t>
            </a:r>
            <a:r>
              <a:rPr lang="en-US" altLang="en-NG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 </a:t>
            </a:r>
            <a:r>
              <a:rPr lang="en-US" altLang="en-NG" b="1" i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</a:t>
            </a:r>
            <a:endParaRPr lang="en-US" altLang="en-N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43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JMP causes the modification of the EIP register</a:t>
            </a:r>
          </a:p>
          <a:p>
            <a:pPr>
              <a:spcBef>
                <a:spcPct val="43000"/>
              </a:spcBef>
              <a:buFont typeface="Wingdings" panose="05000000000000000000" pitchFamily="2" charset="2"/>
              <a:buNone/>
            </a:pPr>
            <a:r>
              <a:rPr lang="en-US" altLang="en-NG" dirty="0">
                <a:latin typeface="Comic Sans MS" panose="030F0702030302020204" pitchFamily="66" charset="0"/>
              </a:rPr>
              <a:t>	</a:t>
            </a:r>
            <a:r>
              <a:rPr lang="en-US" altLang="en-NG" i="1" dirty="0">
                <a:latin typeface="Comic Sans MS" panose="030F0702030302020204" pitchFamily="66" charset="0"/>
              </a:rPr>
              <a:t>EIP</a:t>
            </a:r>
            <a:r>
              <a:rPr lang="en-US" altLang="en-NG" dirty="0">
                <a:latin typeface="Comic Sans MS" panose="030F0702030302020204" pitchFamily="66" charset="0"/>
              </a:rPr>
              <a:t> </a:t>
            </a:r>
            <a:r>
              <a:rPr lang="en-US" altLang="en-NG" dirty="0">
                <a:latin typeface="Comic Sans MS" panose="030F0702030302020204" pitchFamily="66" charset="0"/>
                <a:sym typeface="Symbol" panose="05050102010706020507" pitchFamily="18" charset="2"/>
              </a:rPr>
              <a:t> </a:t>
            </a:r>
            <a:r>
              <a:rPr lang="en-US" altLang="en-NG" i="1" dirty="0">
                <a:latin typeface="Comic Sans MS" panose="030F0702030302020204" pitchFamily="66" charset="0"/>
                <a:sym typeface="Symbol" panose="05050102010706020507" pitchFamily="18" charset="2"/>
              </a:rPr>
              <a:t>destination address</a:t>
            </a:r>
          </a:p>
          <a:p>
            <a:pPr>
              <a:spcBef>
                <a:spcPct val="43000"/>
              </a:spcBef>
            </a:pPr>
            <a:r>
              <a:rPr lang="en-US" altLang="en-NG" dirty="0">
                <a:latin typeface="Comic Sans MS" panose="030F0702030302020204" pitchFamily="66" charset="0"/>
                <a:sym typeface="Symbol" panose="05050102010706020507" pitchFamily="18" charset="2"/>
              </a:rPr>
              <a:t>A </a:t>
            </a:r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label</a:t>
            </a:r>
            <a:r>
              <a:rPr lang="en-US" altLang="en-NG" dirty="0">
                <a:latin typeface="Comic Sans MS" panose="030F0702030302020204" pitchFamily="66" charset="0"/>
                <a:sym typeface="Symbol" panose="05050102010706020507" pitchFamily="18" charset="2"/>
              </a:rPr>
              <a:t> is used to identify the destination address</a:t>
            </a:r>
          </a:p>
          <a:p>
            <a:pPr>
              <a:spcBef>
                <a:spcPct val="43000"/>
              </a:spcBef>
            </a:pPr>
            <a:r>
              <a:rPr lang="en-US" altLang="en-NG" dirty="0">
                <a:sym typeface="Symbol" panose="05050102010706020507" pitchFamily="18" charset="2"/>
              </a:rPr>
              <a:t>Example:</a:t>
            </a:r>
          </a:p>
          <a:p>
            <a:pPr>
              <a:spcBef>
                <a:spcPct val="43000"/>
              </a:spcBef>
            </a:pPr>
            <a:endParaRPr lang="en-US" altLang="en-NG" dirty="0"/>
          </a:p>
          <a:p>
            <a:pPr>
              <a:spcBef>
                <a:spcPct val="43000"/>
              </a:spcBef>
            </a:pPr>
            <a:endParaRPr lang="en-US" altLang="en-NG" dirty="0"/>
          </a:p>
          <a:p>
            <a:pPr>
              <a:spcBef>
                <a:spcPct val="43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JMP provides an easy way to create a loop</a:t>
            </a:r>
          </a:p>
          <a:p>
            <a:pPr lvl="1">
              <a:spcBef>
                <a:spcPct val="43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Loop will continue endlessly unless we find a way to terminate it</a:t>
            </a:r>
          </a:p>
        </p:txBody>
      </p:sp>
      <p:sp>
        <p:nvSpPr>
          <p:cNvPr id="848900" name="Text Box 4">
            <a:extLst>
              <a:ext uri="{FF2B5EF4-FFF2-40B4-BE49-F238E27FC236}">
                <a16:creationId xmlns:a16="http://schemas.microsoft.com/office/drawing/2014/main" id="{3D23175E-0726-40C3-BC98-27FD4E87D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6838" y="3889376"/>
            <a:ext cx="2443162" cy="1325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0000" bIns="0"/>
          <a:lstStyle>
            <a:lvl1pPr algn="l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top: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	. . .</a:t>
            </a:r>
          </a:p>
          <a:p>
            <a:pPr>
              <a:spcBef>
                <a:spcPct val="4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	jmp top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>
            <a:extLst>
              <a:ext uri="{FF2B5EF4-FFF2-40B4-BE49-F238E27FC236}">
                <a16:creationId xmlns:a16="http://schemas.microsoft.com/office/drawing/2014/main" id="{BE31CD68-B68B-4641-87BD-82BABF95F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LOOP Instruction</a:t>
            </a:r>
          </a:p>
        </p:txBody>
      </p:sp>
      <p:sp>
        <p:nvSpPr>
          <p:cNvPr id="842755" name="Rectangle 3">
            <a:extLst>
              <a:ext uri="{FF2B5EF4-FFF2-40B4-BE49-F238E27FC236}">
                <a16:creationId xmlns:a16="http://schemas.microsoft.com/office/drawing/2014/main" id="{9586A9D6-D968-4C9F-8E59-922C907C1E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60389"/>
            <a:ext cx="10515600" cy="5128054"/>
          </a:xfrm>
        </p:spPr>
        <p:txBody>
          <a:bodyPr/>
          <a:lstStyle/>
          <a:p>
            <a:r>
              <a:rPr lang="en-US" altLang="en-NG" dirty="0">
                <a:latin typeface="Comic Sans MS" panose="030F0702030302020204" pitchFamily="66" charset="0"/>
              </a:rPr>
              <a:t>The LOOP instruction creates a counting loop</a:t>
            </a:r>
          </a:p>
          <a:p>
            <a:r>
              <a:rPr lang="en-US" altLang="en-NG" dirty="0"/>
              <a:t>Syntax:	</a:t>
            </a:r>
            <a:r>
              <a:rPr lang="en-US" altLang="en-NG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</a:t>
            </a:r>
            <a:r>
              <a:rPr lang="en-US" altLang="en-NG" b="1" i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</a:t>
            </a:r>
          </a:p>
          <a:p>
            <a:r>
              <a:rPr lang="en-US" altLang="en-NG" dirty="0"/>
              <a:t>Logic:	ECX </a:t>
            </a:r>
            <a:r>
              <a:rPr lang="en-US" altLang="en-NG" dirty="0">
                <a:sym typeface="Symbol" panose="05050102010706020507" pitchFamily="18" charset="2"/>
              </a:rPr>
              <a:t> ECX – 1</a:t>
            </a:r>
            <a:endParaRPr lang="en-US" altLang="en-NG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NG" dirty="0"/>
              <a:t>			if ECX != 0, jump to </a:t>
            </a:r>
            <a:r>
              <a:rPr lang="en-US" altLang="en-NG" i="1" dirty="0">
                <a:sym typeface="Symbol" panose="05050102010706020507" pitchFamily="18" charset="2"/>
              </a:rPr>
              <a:t>destination </a:t>
            </a:r>
            <a:r>
              <a:rPr lang="en-US" altLang="en-NG" dirty="0">
                <a:sym typeface="Symbol" panose="05050102010706020507" pitchFamily="18" charset="2"/>
              </a:rPr>
              <a:t>label</a:t>
            </a:r>
          </a:p>
          <a:p>
            <a:r>
              <a:rPr lang="en-US" altLang="en-NG" dirty="0">
                <a:latin typeface="Comic Sans MS" panose="030F0702030302020204" pitchFamily="66" charset="0"/>
                <a:sym typeface="Symbol" panose="05050102010706020507" pitchFamily="18" charset="2"/>
              </a:rPr>
              <a:t>ECX register is used as a counter to count the iterations</a:t>
            </a:r>
          </a:p>
          <a:p>
            <a:r>
              <a:rPr lang="en-US" altLang="en-NG" dirty="0">
                <a:latin typeface="Comic Sans MS" panose="030F0702030302020204" pitchFamily="66" charset="0"/>
              </a:rPr>
              <a:t>Example: calculate the sum of integers from 1 to 100</a:t>
            </a:r>
          </a:p>
        </p:txBody>
      </p:sp>
      <p:sp>
        <p:nvSpPr>
          <p:cNvPr id="842756" name="Text Box 4">
            <a:extLst>
              <a:ext uri="{FF2B5EF4-FFF2-40B4-BE49-F238E27FC236}">
                <a16:creationId xmlns:a16="http://schemas.microsoft.com/office/drawing/2014/main" id="{A098AC88-9803-4A29-B13C-BF8D3662C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6" y="4294189"/>
            <a:ext cx="6854825" cy="1900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0000" bIns="0"/>
          <a:lstStyle>
            <a:lvl1pPr algn="l">
              <a:tabLst>
                <a:tab pos="457200" algn="l"/>
                <a:tab pos="286702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tabLst>
                <a:tab pos="457200" algn="l"/>
                <a:tab pos="286702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tabLst>
                <a:tab pos="457200" algn="l"/>
                <a:tab pos="286702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tabLst>
                <a:tab pos="457200" algn="l"/>
                <a:tab pos="286702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tabLst>
                <a:tab pos="457200" algn="l"/>
                <a:tab pos="286702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6702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6702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6702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6702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	mov  eax, 0	; sum   = eax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	mov  ecx, 100	; count = ecx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L1: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	add  eax, ecx	; accumulate sum in eax 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	loop L1	; decrement ecx until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5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>
            <a:extLst>
              <a:ext uri="{FF2B5EF4-FFF2-40B4-BE49-F238E27FC236}">
                <a16:creationId xmlns:a16="http://schemas.microsoft.com/office/drawing/2014/main" id="{EB70DC1B-4ADD-46E1-A24C-21E7769F21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/>
              <a:t>Your turn . . .</a:t>
            </a:r>
          </a:p>
        </p:txBody>
      </p:sp>
      <p:sp>
        <p:nvSpPr>
          <p:cNvPr id="729091" name="Text Box 3">
            <a:extLst>
              <a:ext uri="{FF2B5EF4-FFF2-40B4-BE49-F238E27FC236}">
                <a16:creationId xmlns:a16="http://schemas.microsoft.com/office/drawing/2014/main" id="{A0D188E6-E1BC-4F16-B5EA-9533F387C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1600201"/>
            <a:ext cx="5267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NG" sz="2400"/>
              <a:t>What will be the final value of EAX?</a:t>
            </a:r>
          </a:p>
        </p:txBody>
      </p:sp>
      <p:sp>
        <p:nvSpPr>
          <p:cNvPr id="729092" name="Text Box 4">
            <a:extLst>
              <a:ext uri="{FF2B5EF4-FFF2-40B4-BE49-F238E27FC236}">
                <a16:creationId xmlns:a16="http://schemas.microsoft.com/office/drawing/2014/main" id="{51FBE048-6D42-4EA8-9D08-5D236DB8C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238" y="1392238"/>
            <a:ext cx="2443162" cy="2036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/>
          <a:lstStyle>
            <a:lvl1pPr algn="l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	mov  eax,6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	mov  ecx,4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L1: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	inc  eax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	loop L1</a:t>
            </a:r>
          </a:p>
        </p:txBody>
      </p:sp>
      <p:sp>
        <p:nvSpPr>
          <p:cNvPr id="729093" name="Text Box 5">
            <a:extLst>
              <a:ext uri="{FF2B5EF4-FFF2-40B4-BE49-F238E27FC236}">
                <a16:creationId xmlns:a16="http://schemas.microsoft.com/office/drawing/2014/main" id="{55854F23-1B31-40FA-A91F-C9E7D30C5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3827464"/>
            <a:ext cx="54975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NG" sz="2400"/>
              <a:t>How many times will the loop execute?</a:t>
            </a:r>
          </a:p>
        </p:txBody>
      </p:sp>
      <p:sp>
        <p:nvSpPr>
          <p:cNvPr id="729094" name="Text Box 6">
            <a:extLst>
              <a:ext uri="{FF2B5EF4-FFF2-40B4-BE49-F238E27FC236}">
                <a16:creationId xmlns:a16="http://schemas.microsoft.com/office/drawing/2014/main" id="{9E4A7B54-EFAB-41F4-9099-D91C6EAC4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0" y="4119564"/>
            <a:ext cx="2438400" cy="1958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/>
          <a:lstStyle>
            <a:lvl1pPr algn="l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	mov  eax,1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	mov  ecx,0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L2: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	dec  eax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	loop L2</a:t>
            </a:r>
          </a:p>
        </p:txBody>
      </p:sp>
      <p:sp>
        <p:nvSpPr>
          <p:cNvPr id="729095" name="Text Box 7">
            <a:extLst>
              <a:ext uri="{FF2B5EF4-FFF2-40B4-BE49-F238E27FC236}">
                <a16:creationId xmlns:a16="http://schemas.microsoft.com/office/drawing/2014/main" id="{74B805BA-4D88-4DC7-A2D7-42C787696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5" y="2103439"/>
            <a:ext cx="25542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NG" sz="2400">
                <a:solidFill>
                  <a:srgbClr val="FF0000"/>
                </a:solidFill>
              </a:rPr>
              <a:t>Solution: 10</a:t>
            </a:r>
          </a:p>
        </p:txBody>
      </p:sp>
      <p:sp>
        <p:nvSpPr>
          <p:cNvPr id="729096" name="Text Box 8">
            <a:extLst>
              <a:ext uri="{FF2B5EF4-FFF2-40B4-BE49-F238E27FC236}">
                <a16:creationId xmlns:a16="http://schemas.microsoft.com/office/drawing/2014/main" id="{9F4A20FF-1F25-4757-8C0A-899177916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6" y="4391026"/>
            <a:ext cx="44942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NG" sz="2400">
                <a:solidFill>
                  <a:srgbClr val="FF0000"/>
                </a:solidFill>
              </a:rPr>
              <a:t>Solution: 2</a:t>
            </a:r>
            <a:r>
              <a:rPr lang="en-US" altLang="en-NG" sz="2400" baseline="30000">
                <a:solidFill>
                  <a:srgbClr val="FF0000"/>
                </a:solidFill>
              </a:rPr>
              <a:t>32</a:t>
            </a:r>
            <a:r>
              <a:rPr lang="en-US" altLang="en-NG" sz="2400">
                <a:solidFill>
                  <a:srgbClr val="FF0000"/>
                </a:solidFill>
              </a:rPr>
              <a:t> = 4,294,967,296</a:t>
            </a:r>
          </a:p>
        </p:txBody>
      </p:sp>
      <p:sp>
        <p:nvSpPr>
          <p:cNvPr id="729097" name="Text Box 9">
            <a:extLst>
              <a:ext uri="{FF2B5EF4-FFF2-40B4-BE49-F238E27FC236}">
                <a16:creationId xmlns:a16="http://schemas.microsoft.com/office/drawing/2014/main" id="{DEEF359B-9FDD-494A-ACE2-994E9CEA4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1" y="4937126"/>
            <a:ext cx="5267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NG" sz="2400"/>
              <a:t>What will be the final value of EAX?</a:t>
            </a:r>
          </a:p>
        </p:txBody>
      </p:sp>
      <p:sp>
        <p:nvSpPr>
          <p:cNvPr id="729098" name="Text Box 10">
            <a:extLst>
              <a:ext uri="{FF2B5EF4-FFF2-40B4-BE49-F238E27FC236}">
                <a16:creationId xmlns:a16="http://schemas.microsoft.com/office/drawing/2014/main" id="{0D8187A6-D642-4E23-A849-A4542DFDD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5" y="5445126"/>
            <a:ext cx="39751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NG" sz="2400">
                <a:solidFill>
                  <a:srgbClr val="FF0000"/>
                </a:solidFill>
              </a:rPr>
              <a:t>Solution: same value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2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2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2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2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3" grpId="0"/>
      <p:bldP spid="729094" grpId="0" animBg="1"/>
      <p:bldP spid="729095" grpId="0" autoUpdateAnimBg="0"/>
      <p:bldP spid="729096" grpId="0" autoUpdateAnimBg="0"/>
      <p:bldP spid="729097" grpId="0"/>
      <p:bldP spid="72909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>
            <a:extLst>
              <a:ext uri="{FF2B5EF4-FFF2-40B4-BE49-F238E27FC236}">
                <a16:creationId xmlns:a16="http://schemas.microsoft.com/office/drawing/2014/main" id="{155BAB1A-A275-449D-9A89-51DEA2B9CC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35013"/>
          </a:xfrm>
        </p:spPr>
        <p:txBody>
          <a:bodyPr/>
          <a:lstStyle/>
          <a:p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Nested Loop</a:t>
            </a:r>
          </a:p>
        </p:txBody>
      </p:sp>
      <p:sp>
        <p:nvSpPr>
          <p:cNvPr id="730115" name="Text Box 3">
            <a:extLst>
              <a:ext uri="{FF2B5EF4-FFF2-40B4-BE49-F238E27FC236}">
                <a16:creationId xmlns:a16="http://schemas.microsoft.com/office/drawing/2014/main" id="{7E99D302-FA5C-4FDC-BFD9-50B856066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588" y="964213"/>
            <a:ext cx="7604125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NG" sz="2400" dirty="0">
                <a:latin typeface="Comic Sans MS" panose="030F0702030302020204" pitchFamily="66" charset="0"/>
              </a:rPr>
              <a:t>If you need to code a loop within a loop, you must save the outer loop counter's ECX value</a:t>
            </a:r>
          </a:p>
        </p:txBody>
      </p:sp>
      <p:sp>
        <p:nvSpPr>
          <p:cNvPr id="730116" name="Text Box 4">
            <a:extLst>
              <a:ext uri="{FF2B5EF4-FFF2-40B4-BE49-F238E27FC236}">
                <a16:creationId xmlns:a16="http://schemas.microsoft.com/office/drawing/2014/main" id="{D6E3B625-C113-4947-8A49-884B23B65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939" y="2335213"/>
            <a:ext cx="7604125" cy="3859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0000" bIns="0"/>
          <a:lstStyle>
            <a:lvl1pPr algn="l">
              <a:tabLst>
                <a:tab pos="457200" algn="l"/>
                <a:tab pos="2867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tabLst>
                <a:tab pos="457200" algn="l"/>
                <a:tab pos="2867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tabLst>
                <a:tab pos="457200" algn="l"/>
                <a:tab pos="2867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tabLst>
                <a:tab pos="457200" algn="l"/>
                <a:tab pos="2867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tabLst>
                <a:tab pos="457200" algn="l"/>
                <a:tab pos="2867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67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67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67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67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NG" b="1">
                <a:latin typeface="Courier New" panose="02070309020205020404" pitchFamily="49" charset="0"/>
              </a:rPr>
              <a:t>.DATA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	count DWORD ?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.CODE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	mov ecx, 100	; set outer loop count to 100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L1:</a:t>
            </a:r>
          </a:p>
          <a:p>
            <a:r>
              <a:rPr lang="en-US" altLang="en-NG" b="1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en-NG" b="1">
                <a:solidFill>
                  <a:srgbClr val="FF0000"/>
                </a:solidFill>
                <a:latin typeface="Courier New" panose="02070309020205020404" pitchFamily="49" charset="0"/>
              </a:rPr>
              <a:t>mov count, ecx	; save outer loop count</a:t>
            </a:r>
          </a:p>
          <a:p>
            <a:r>
              <a:rPr lang="en-US" altLang="en-NG" b="1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en-NG" b="1">
                <a:solidFill>
                  <a:schemeClr val="tx2"/>
                </a:solidFill>
                <a:latin typeface="Courier New" panose="02070309020205020404" pitchFamily="49" charset="0"/>
              </a:rPr>
              <a:t>mov ecx, 20	; set inner loop count to 20</a:t>
            </a:r>
          </a:p>
          <a:p>
            <a:r>
              <a:rPr lang="en-US" altLang="en-NG" b="1">
                <a:solidFill>
                  <a:schemeClr val="tx2"/>
                </a:solidFill>
                <a:latin typeface="Courier New" panose="02070309020205020404" pitchFamily="49" charset="0"/>
              </a:rPr>
              <a:t>L2: .</a:t>
            </a:r>
          </a:p>
          <a:p>
            <a:pPr lvl="1"/>
            <a:r>
              <a:rPr lang="en-US" altLang="en-NG" b="1">
                <a:solidFill>
                  <a:schemeClr val="tx2"/>
                </a:solidFill>
                <a:latin typeface="Courier New" panose="02070309020205020404" pitchFamily="49" charset="0"/>
              </a:rPr>
              <a:t> .</a:t>
            </a:r>
          </a:p>
          <a:p>
            <a:pPr lvl="1"/>
            <a:r>
              <a:rPr lang="en-US" altLang="en-NG" b="1">
                <a:solidFill>
                  <a:schemeClr val="tx2"/>
                </a:solidFill>
                <a:latin typeface="Courier New" panose="02070309020205020404" pitchFamily="49" charset="0"/>
              </a:rPr>
              <a:t>loop L2	; repeat the inner loop</a:t>
            </a:r>
          </a:p>
          <a:p>
            <a:r>
              <a:rPr lang="en-US" altLang="en-NG" b="1">
                <a:latin typeface="Courier New" panose="02070309020205020404" pitchFamily="49" charset="0"/>
              </a:rPr>
              <a:t>	</a:t>
            </a:r>
            <a:r>
              <a:rPr lang="en-US" altLang="en-NG" b="1">
                <a:solidFill>
                  <a:srgbClr val="FF0000"/>
                </a:solidFill>
                <a:latin typeface="Courier New" panose="02070309020205020404" pitchFamily="49" charset="0"/>
              </a:rPr>
              <a:t>mov ecx, count	; restore outer loop count</a:t>
            </a:r>
          </a:p>
          <a:p>
            <a:r>
              <a:rPr lang="en-US" altLang="en-NG" b="1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en-NG" b="1">
                <a:latin typeface="Courier New" panose="02070309020205020404" pitchFamily="49" charset="0"/>
              </a:rPr>
              <a:t>loop L1	; repeat the outer loop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>
            <a:extLst>
              <a:ext uri="{FF2B5EF4-FFF2-40B4-BE49-F238E27FC236}">
                <a16:creationId xmlns:a16="http://schemas.microsoft.com/office/drawing/2014/main" id="{34333817-AB20-4069-B392-97B382407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/>
              <a:t>Next . . .</a:t>
            </a:r>
          </a:p>
        </p:txBody>
      </p:sp>
      <p:sp>
        <p:nvSpPr>
          <p:cNvPr id="854019" name="Rectangle 3">
            <a:extLst>
              <a:ext uri="{FF2B5EF4-FFF2-40B4-BE49-F238E27FC236}">
                <a16:creationId xmlns:a16="http://schemas.microsoft.com/office/drawing/2014/main" id="{0E3E27A5-ED59-4D0C-8502-8377C19541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70201" y="1643064"/>
            <a:ext cx="6970713" cy="3571875"/>
          </a:xfrm>
        </p:spPr>
        <p:txBody>
          <a:bodyPr/>
          <a:lstStyle/>
          <a:p>
            <a:r>
              <a:rPr lang="en-US" altLang="en-NG"/>
              <a:t>Operand Types</a:t>
            </a:r>
          </a:p>
          <a:p>
            <a:r>
              <a:rPr lang="en-US" altLang="en-NG"/>
              <a:t>Data Transfer Instructions</a:t>
            </a:r>
          </a:p>
          <a:p>
            <a:r>
              <a:rPr lang="en-US" altLang="en-NG"/>
              <a:t>Addition and Subtraction</a:t>
            </a:r>
          </a:p>
          <a:p>
            <a:r>
              <a:rPr lang="en-US" altLang="en-NG"/>
              <a:t>Addressing Modes</a:t>
            </a:r>
          </a:p>
          <a:p>
            <a:r>
              <a:rPr lang="en-US" altLang="en-NG"/>
              <a:t>Jump and Loop Instructions</a:t>
            </a:r>
          </a:p>
          <a:p>
            <a:r>
              <a:rPr lang="en-US" altLang="en-NG">
                <a:solidFill>
                  <a:srgbClr val="FF0000"/>
                </a:solidFill>
              </a:rPr>
              <a:t>Copying a String</a:t>
            </a:r>
          </a:p>
          <a:p>
            <a:r>
              <a:rPr lang="en-US" altLang="en-NG">
                <a:solidFill>
                  <a:srgbClr val="FF0000"/>
                </a:solidFill>
              </a:rPr>
              <a:t>Summing an Array of Integers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>
            <a:extLst>
              <a:ext uri="{FF2B5EF4-FFF2-40B4-BE49-F238E27FC236}">
                <a16:creationId xmlns:a16="http://schemas.microsoft.com/office/drawing/2014/main" id="{73F78F25-06FD-45FB-8194-EEDB3EE1A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/>
              <a:t>Next . . .</a:t>
            </a:r>
          </a:p>
        </p:txBody>
      </p:sp>
      <p:sp>
        <p:nvSpPr>
          <p:cNvPr id="736259" name="Rectangle 3">
            <a:extLst>
              <a:ext uri="{FF2B5EF4-FFF2-40B4-BE49-F238E27FC236}">
                <a16:creationId xmlns:a16="http://schemas.microsoft.com/office/drawing/2014/main" id="{C2FEC0CB-6AC0-4191-B25D-C169C70D02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70201" y="1643064"/>
            <a:ext cx="6970713" cy="3571875"/>
          </a:xfrm>
        </p:spPr>
        <p:txBody>
          <a:bodyPr/>
          <a:lstStyle/>
          <a:p>
            <a:r>
              <a:rPr lang="en-US" altLang="en-NG"/>
              <a:t>Operand Types</a:t>
            </a:r>
          </a:p>
          <a:p>
            <a:r>
              <a:rPr lang="en-US" altLang="en-NG">
                <a:solidFill>
                  <a:srgbClr val="FF0000"/>
                </a:solidFill>
              </a:rPr>
              <a:t>Data Transfer Instructions</a:t>
            </a:r>
          </a:p>
          <a:p>
            <a:r>
              <a:rPr lang="en-US" altLang="en-NG"/>
              <a:t>Addition and Subtraction</a:t>
            </a:r>
          </a:p>
          <a:p>
            <a:r>
              <a:rPr lang="en-US" altLang="en-NG"/>
              <a:t>Addressing Modes</a:t>
            </a:r>
          </a:p>
          <a:p>
            <a:r>
              <a:rPr lang="en-US" altLang="en-NG"/>
              <a:t>Jump and Loop Instructions</a:t>
            </a:r>
          </a:p>
          <a:p>
            <a:r>
              <a:rPr lang="en-US" altLang="en-NG"/>
              <a:t>Copying a String</a:t>
            </a:r>
          </a:p>
          <a:p>
            <a:r>
              <a:rPr lang="en-US" altLang="en-NG"/>
              <a:t>Summing an Array of Integers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>
            <a:extLst>
              <a:ext uri="{FF2B5EF4-FFF2-40B4-BE49-F238E27FC236}">
                <a16:creationId xmlns:a16="http://schemas.microsoft.com/office/drawing/2014/main" id="{BD1F1AEA-D926-4CAC-AA4F-57EB52C423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0478" y="-30160"/>
            <a:ext cx="10515600" cy="1325563"/>
          </a:xfrm>
        </p:spPr>
        <p:txBody>
          <a:bodyPr/>
          <a:lstStyle/>
          <a:p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Copying a String</a:t>
            </a:r>
          </a:p>
        </p:txBody>
      </p:sp>
      <p:sp>
        <p:nvSpPr>
          <p:cNvPr id="733187" name="Text Box 3">
            <a:extLst>
              <a:ext uri="{FF2B5EF4-FFF2-40B4-BE49-F238E27FC236}">
                <a16:creationId xmlns:a16="http://schemas.microsoft.com/office/drawing/2014/main" id="{E343879D-428E-4BC4-8DFE-1DD90E50E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1930401"/>
            <a:ext cx="7669213" cy="4321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0000" bIns="0"/>
          <a:lstStyle>
            <a:lvl1pPr algn="l">
              <a:tabLst>
                <a:tab pos="457200" algn="l"/>
                <a:tab pos="3943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tabLst>
                <a:tab pos="457200" algn="l"/>
                <a:tab pos="3943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tabLst>
                <a:tab pos="457200" algn="l"/>
                <a:tab pos="3943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tabLst>
                <a:tab pos="457200" algn="l"/>
                <a:tab pos="3943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tabLst>
                <a:tab pos="457200" algn="l"/>
                <a:tab pos="3943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943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943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943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943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NG" b="1" dirty="0">
                <a:latin typeface="Courier New" panose="02070309020205020404" pitchFamily="49" charset="0"/>
              </a:rPr>
              <a:t>.DATA</a:t>
            </a:r>
          </a:p>
          <a:p>
            <a:r>
              <a:rPr lang="en-US" altLang="en-NG" b="1" dirty="0">
                <a:latin typeface="Courier New" panose="02070309020205020404" pitchFamily="49" charset="0"/>
              </a:rPr>
              <a:t>	source  BYTE  "This is the source string",0</a:t>
            </a:r>
          </a:p>
          <a:p>
            <a:r>
              <a:rPr lang="en-US" altLang="en-NG" b="1" dirty="0">
                <a:latin typeface="Courier New" panose="02070309020205020404" pitchFamily="49" charset="0"/>
              </a:rPr>
              <a:t>	target  BYTE  </a:t>
            </a:r>
            <a:r>
              <a:rPr lang="en-US" altLang="en-NG" b="1" dirty="0">
                <a:solidFill>
                  <a:schemeClr val="tx2"/>
                </a:solidFill>
                <a:latin typeface="Courier New" panose="02070309020205020404" pitchFamily="49" charset="0"/>
              </a:rPr>
              <a:t>SIZEOF source</a:t>
            </a:r>
            <a:r>
              <a:rPr lang="en-US" altLang="en-NG" b="1" dirty="0">
                <a:latin typeface="Courier New" panose="02070309020205020404" pitchFamily="49" charset="0"/>
              </a:rPr>
              <a:t> DUP(0)</a:t>
            </a:r>
          </a:p>
          <a:p>
            <a:r>
              <a:rPr lang="en-US" altLang="en-NG" b="1" dirty="0">
                <a:latin typeface="Courier New" panose="02070309020205020404" pitchFamily="49" charset="0"/>
              </a:rPr>
              <a:t>.CODE</a:t>
            </a:r>
          </a:p>
          <a:p>
            <a:r>
              <a:rPr lang="en-US" altLang="en-NG" b="1" dirty="0">
                <a:latin typeface="Courier New" panose="02070309020205020404" pitchFamily="49" charset="0"/>
              </a:rPr>
              <a:t>main PROC</a:t>
            </a:r>
          </a:p>
          <a:p>
            <a:r>
              <a:rPr lang="en-US" altLang="en-NG" b="1" dirty="0">
                <a:latin typeface="Courier New" panose="02070309020205020404" pitchFamily="49" charset="0"/>
              </a:rPr>
              <a:t>	mov  esi,0	; index register</a:t>
            </a:r>
          </a:p>
          <a:p>
            <a:r>
              <a:rPr lang="en-US" altLang="en-NG" b="1" dirty="0">
                <a:latin typeface="Courier New" panose="02070309020205020404" pitchFamily="49" charset="0"/>
              </a:rPr>
              <a:t>	mov  </a:t>
            </a:r>
            <a:r>
              <a:rPr lang="en-US" altLang="en-NG" b="1" dirty="0" err="1">
                <a:latin typeface="Courier New" panose="02070309020205020404" pitchFamily="49" charset="0"/>
              </a:rPr>
              <a:t>ecx</a:t>
            </a:r>
            <a:r>
              <a:rPr lang="en-US" altLang="en-NG" b="1" dirty="0">
                <a:latin typeface="Courier New" panose="02070309020205020404" pitchFamily="49" charset="0"/>
              </a:rPr>
              <a:t>, SIZEOF source	; loop counter</a:t>
            </a:r>
          </a:p>
          <a:p>
            <a:r>
              <a:rPr lang="en-US" altLang="en-NG" b="1" dirty="0">
                <a:latin typeface="Courier New" panose="02070309020205020404" pitchFamily="49" charset="0"/>
              </a:rPr>
              <a:t>L1:</a:t>
            </a:r>
          </a:p>
          <a:p>
            <a:r>
              <a:rPr lang="en-US" altLang="en-NG" b="1" dirty="0">
                <a:latin typeface="Courier New" panose="02070309020205020404" pitchFamily="49" charset="0"/>
              </a:rPr>
              <a:t>	mov  </a:t>
            </a:r>
            <a:r>
              <a:rPr lang="en-US" altLang="en-NG" b="1" dirty="0" err="1">
                <a:latin typeface="Courier New" panose="02070309020205020404" pitchFamily="49" charset="0"/>
              </a:rPr>
              <a:t>al,source</a:t>
            </a:r>
            <a:r>
              <a:rPr lang="en-US" altLang="en-NG" b="1" dirty="0">
                <a:latin typeface="Courier New" panose="02070309020205020404" pitchFamily="49" charset="0"/>
              </a:rPr>
              <a:t>[</a:t>
            </a:r>
            <a:r>
              <a:rPr lang="en-US" altLang="en-NG" b="1" dirty="0" err="1">
                <a:latin typeface="Courier New" panose="02070309020205020404" pitchFamily="49" charset="0"/>
              </a:rPr>
              <a:t>esi</a:t>
            </a:r>
            <a:r>
              <a:rPr lang="en-US" altLang="en-NG" b="1" dirty="0">
                <a:latin typeface="Courier New" panose="02070309020205020404" pitchFamily="49" charset="0"/>
              </a:rPr>
              <a:t>]	; get char from source</a:t>
            </a:r>
          </a:p>
          <a:p>
            <a:r>
              <a:rPr lang="en-US" altLang="en-NG" b="1" dirty="0">
                <a:latin typeface="Courier New" panose="02070309020205020404" pitchFamily="49" charset="0"/>
              </a:rPr>
              <a:t>	mov  target[</a:t>
            </a:r>
            <a:r>
              <a:rPr lang="en-US" altLang="en-NG" b="1" dirty="0" err="1">
                <a:latin typeface="Courier New" panose="02070309020205020404" pitchFamily="49" charset="0"/>
              </a:rPr>
              <a:t>esi</a:t>
            </a:r>
            <a:r>
              <a:rPr lang="en-US" altLang="en-NG" b="1" dirty="0">
                <a:latin typeface="Courier New" panose="02070309020205020404" pitchFamily="49" charset="0"/>
              </a:rPr>
              <a:t>],al	; store it in the target</a:t>
            </a:r>
          </a:p>
          <a:p>
            <a:r>
              <a:rPr lang="en-US" altLang="en-NG" b="1" dirty="0">
                <a:latin typeface="Courier New" panose="02070309020205020404" pitchFamily="49" charset="0"/>
              </a:rPr>
              <a:t>	</a:t>
            </a:r>
            <a:r>
              <a:rPr lang="en-US" altLang="en-NG" b="1" dirty="0" err="1">
                <a:latin typeface="Courier New" panose="02070309020205020404" pitchFamily="49" charset="0"/>
              </a:rPr>
              <a:t>inc</a:t>
            </a:r>
            <a:r>
              <a:rPr lang="en-US" altLang="en-NG" b="1" dirty="0">
                <a:latin typeface="Courier New" panose="02070309020205020404" pitchFamily="49" charset="0"/>
              </a:rPr>
              <a:t>  </a:t>
            </a:r>
            <a:r>
              <a:rPr lang="en-US" altLang="en-NG" b="1" dirty="0" err="1">
                <a:latin typeface="Courier New" panose="02070309020205020404" pitchFamily="49" charset="0"/>
              </a:rPr>
              <a:t>esi</a:t>
            </a:r>
            <a:r>
              <a:rPr lang="en-US" altLang="en-NG" b="1" dirty="0">
                <a:latin typeface="Courier New" panose="02070309020205020404" pitchFamily="49" charset="0"/>
              </a:rPr>
              <a:t>	; increment index</a:t>
            </a:r>
          </a:p>
          <a:p>
            <a:r>
              <a:rPr lang="en-US" altLang="en-NG" b="1" dirty="0">
                <a:latin typeface="Courier New" panose="02070309020205020404" pitchFamily="49" charset="0"/>
              </a:rPr>
              <a:t>	loop L1	; loop for entire string</a:t>
            </a:r>
          </a:p>
          <a:p>
            <a:r>
              <a:rPr lang="en-US" altLang="en-NG" b="1" dirty="0">
                <a:latin typeface="Courier New" panose="02070309020205020404" pitchFamily="49" charset="0"/>
              </a:rPr>
              <a:t>	exit</a:t>
            </a:r>
          </a:p>
          <a:p>
            <a:r>
              <a:rPr lang="en-US" altLang="en-NG" b="1" dirty="0">
                <a:latin typeface="Courier New" panose="02070309020205020404" pitchFamily="49" charset="0"/>
              </a:rPr>
              <a:t>main ENDP</a:t>
            </a:r>
          </a:p>
          <a:p>
            <a:r>
              <a:rPr lang="en-US" altLang="en-NG" b="1" dirty="0">
                <a:latin typeface="Courier New" panose="02070309020205020404" pitchFamily="49" charset="0"/>
              </a:rPr>
              <a:t>END main</a:t>
            </a:r>
          </a:p>
        </p:txBody>
      </p:sp>
      <p:sp>
        <p:nvSpPr>
          <p:cNvPr id="733189" name="Text Box 5">
            <a:extLst>
              <a:ext uri="{FF2B5EF4-FFF2-40B4-BE49-F238E27FC236}">
                <a16:creationId xmlns:a16="http://schemas.microsoft.com/office/drawing/2014/main" id="{BCA1015C-40A3-49E4-BD32-C618650AB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931240"/>
            <a:ext cx="777716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NG" sz="2400" dirty="0">
                <a:latin typeface="Comic Sans MS" panose="030F0702030302020204" pitchFamily="66" charset="0"/>
              </a:rPr>
              <a:t>The following code copies a string from </a:t>
            </a:r>
            <a:r>
              <a:rPr lang="en-US" altLang="en-NG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source</a:t>
            </a:r>
            <a:r>
              <a:rPr lang="en-US" altLang="en-NG" sz="2400" dirty="0">
                <a:latin typeface="Comic Sans MS" panose="030F0702030302020204" pitchFamily="66" charset="0"/>
              </a:rPr>
              <a:t> to </a:t>
            </a:r>
            <a:r>
              <a:rPr lang="en-US" altLang="en-NG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target</a:t>
            </a:r>
            <a:endParaRPr lang="en-US" altLang="en-NG" sz="2400" dirty="0">
              <a:latin typeface="Comic Sans MS" panose="030F0702030302020204" pitchFamily="66" charset="0"/>
            </a:endParaRPr>
          </a:p>
        </p:txBody>
      </p:sp>
      <p:grpSp>
        <p:nvGrpSpPr>
          <p:cNvPr id="733192" name="Group 8">
            <a:extLst>
              <a:ext uri="{FF2B5EF4-FFF2-40B4-BE49-F238E27FC236}">
                <a16:creationId xmlns:a16="http://schemas.microsoft.com/office/drawing/2014/main" id="{B79CF3F5-50AE-403C-A977-C33CFABDE89F}"/>
              </a:ext>
            </a:extLst>
          </p:cNvPr>
          <p:cNvGrpSpPr>
            <a:grpSpLocks/>
          </p:cNvGrpSpPr>
          <p:nvPr/>
        </p:nvGrpSpPr>
        <p:grpSpPr bwMode="auto">
          <a:xfrm>
            <a:off x="4540251" y="2852739"/>
            <a:ext cx="2016125" cy="460375"/>
            <a:chOff x="1610" y="1761"/>
            <a:chExt cx="1270" cy="290"/>
          </a:xfrm>
        </p:grpSpPr>
        <p:sp>
          <p:nvSpPr>
            <p:cNvPr id="733188" name="Text Box 4">
              <a:extLst>
                <a:ext uri="{FF2B5EF4-FFF2-40B4-BE49-F238E27FC236}">
                  <a16:creationId xmlns:a16="http://schemas.microsoft.com/office/drawing/2014/main" id="{1739BC5E-3833-4EA4-B4F4-A81A11106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1870"/>
              <a:ext cx="1270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en-NG" sz="1600">
                  <a:solidFill>
                    <a:srgbClr val="FF0000"/>
                  </a:solidFill>
                </a:rPr>
                <a:t>Good use of SIZEOF</a:t>
              </a:r>
            </a:p>
          </p:txBody>
        </p:sp>
        <p:sp>
          <p:nvSpPr>
            <p:cNvPr id="733190" name="Line 6">
              <a:extLst>
                <a:ext uri="{FF2B5EF4-FFF2-40B4-BE49-F238E27FC236}">
                  <a16:creationId xmlns:a16="http://schemas.microsoft.com/office/drawing/2014/main" id="{85233C1F-3C57-473E-8C4B-5785600710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3" y="1761"/>
              <a:ext cx="0" cy="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endParaRPr lang="en-NG"/>
            </a:p>
          </p:txBody>
        </p:sp>
      </p:grpSp>
      <p:grpSp>
        <p:nvGrpSpPr>
          <p:cNvPr id="733197" name="Group 13">
            <a:extLst>
              <a:ext uri="{FF2B5EF4-FFF2-40B4-BE49-F238E27FC236}">
                <a16:creationId xmlns:a16="http://schemas.microsoft.com/office/drawing/2014/main" id="{D75C4D5D-0360-4E4C-86BD-F24ABA225854}"/>
              </a:ext>
            </a:extLst>
          </p:cNvPr>
          <p:cNvGrpSpPr>
            <a:grpSpLocks/>
          </p:cNvGrpSpPr>
          <p:nvPr/>
        </p:nvGrpSpPr>
        <p:grpSpPr bwMode="auto">
          <a:xfrm>
            <a:off x="4483100" y="4811714"/>
            <a:ext cx="1612900" cy="1152525"/>
            <a:chOff x="1864" y="3031"/>
            <a:chExt cx="1016" cy="726"/>
          </a:xfrm>
        </p:grpSpPr>
        <p:sp>
          <p:nvSpPr>
            <p:cNvPr id="733194" name="Text Box 10">
              <a:extLst>
                <a:ext uri="{FF2B5EF4-FFF2-40B4-BE49-F238E27FC236}">
                  <a16:creationId xmlns:a16="http://schemas.microsoft.com/office/drawing/2014/main" id="{86F1A393-50F9-4F16-B193-5E12C5BBA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4" y="3177"/>
              <a:ext cx="1016" cy="58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en-NG" sz="1600">
                  <a:solidFill>
                    <a:srgbClr val="FF0000"/>
                  </a:solidFill>
                </a:rPr>
                <a:t>ESI is used to index source &amp; target strings</a:t>
              </a:r>
            </a:p>
          </p:txBody>
        </p:sp>
        <p:sp>
          <p:nvSpPr>
            <p:cNvPr id="733195" name="Line 11">
              <a:extLst>
                <a:ext uri="{FF2B5EF4-FFF2-40B4-BE49-F238E27FC236}">
                  <a16:creationId xmlns:a16="http://schemas.microsoft.com/office/drawing/2014/main" id="{855B7C20-F9CE-4912-BCC4-33898C9ED4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3" y="3031"/>
              <a:ext cx="0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endParaRPr lang="en-NG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>
            <a:extLst>
              <a:ext uri="{FF2B5EF4-FFF2-40B4-BE49-F238E27FC236}">
                <a16:creationId xmlns:a16="http://schemas.microsoft.com/office/drawing/2014/main" id="{35BE8720-3F65-422A-A2F0-C1BC94C19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"/>
            <a:ext cx="10515600" cy="987428"/>
          </a:xfrm>
        </p:spPr>
        <p:txBody>
          <a:bodyPr>
            <a:normAutofit/>
          </a:bodyPr>
          <a:lstStyle/>
          <a:p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Summing an Integer Array</a:t>
            </a:r>
          </a:p>
        </p:txBody>
      </p:sp>
      <p:sp>
        <p:nvSpPr>
          <p:cNvPr id="731139" name="Text Box 3">
            <a:extLst>
              <a:ext uri="{FF2B5EF4-FFF2-40B4-BE49-F238E27FC236}">
                <a16:creationId xmlns:a16="http://schemas.microsoft.com/office/drawing/2014/main" id="{D316D00E-6702-44CF-91EF-215BC8185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1873251"/>
            <a:ext cx="8178800" cy="4367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0000" bIns="0"/>
          <a:lstStyle>
            <a:lvl1pPr algn="l">
              <a:tabLst>
                <a:tab pos="457200" algn="l"/>
                <a:tab pos="4486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tabLst>
                <a:tab pos="457200" algn="l"/>
                <a:tab pos="4486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tabLst>
                <a:tab pos="457200" algn="l"/>
                <a:tab pos="4486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tabLst>
                <a:tab pos="457200" algn="l"/>
                <a:tab pos="4486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tabLst>
                <a:tab pos="457200" algn="l"/>
                <a:tab pos="4486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486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486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486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486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.DATA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intarray WORD 100h,200h,300h,400h,500h,600h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.CODE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main PROC</a:t>
            </a:r>
          </a:p>
          <a:p>
            <a:pPr lvl="1"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mov esi, OFFSET intarray	; address of intarray</a:t>
            </a:r>
          </a:p>
          <a:p>
            <a:pPr lvl="1"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mov ecx, LENGTHOF intarray	; loop counter</a:t>
            </a:r>
          </a:p>
          <a:p>
            <a:pPr lvl="1"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mov ax,  0	; zero the accumulator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L1:</a:t>
            </a:r>
          </a:p>
          <a:p>
            <a:pPr lvl="1"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add ax,  [esi]	; accumulate sum in ax</a:t>
            </a:r>
          </a:p>
          <a:p>
            <a:pPr lvl="1"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add esi, 2	; point to next integer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	loop L1	; repeat until ecx = 0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	exit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main ENDP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END main</a:t>
            </a:r>
          </a:p>
        </p:txBody>
      </p:sp>
      <p:sp>
        <p:nvSpPr>
          <p:cNvPr id="731140" name="Text Box 4">
            <a:extLst>
              <a:ext uri="{FF2B5EF4-FFF2-40B4-BE49-F238E27FC236}">
                <a16:creationId xmlns:a16="http://schemas.microsoft.com/office/drawing/2014/main" id="{81F401C2-C2F4-4C14-90CC-4D880B053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1165226"/>
            <a:ext cx="81788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37160" rIns="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NG" sz="2200" dirty="0">
                <a:latin typeface="Comic Sans MS" panose="030F0702030302020204" pitchFamily="66" charset="0"/>
              </a:rPr>
              <a:t>This program calculates the sum of an array of 16-bit integers</a:t>
            </a:r>
          </a:p>
        </p:txBody>
      </p:sp>
      <p:grpSp>
        <p:nvGrpSpPr>
          <p:cNvPr id="731143" name="Group 7">
            <a:extLst>
              <a:ext uri="{FF2B5EF4-FFF2-40B4-BE49-F238E27FC236}">
                <a16:creationId xmlns:a16="http://schemas.microsoft.com/office/drawing/2014/main" id="{E85B8F1C-7795-40A4-9A75-A2EF9D31503C}"/>
              </a:ext>
            </a:extLst>
          </p:cNvPr>
          <p:cNvGrpSpPr>
            <a:grpSpLocks/>
          </p:cNvGrpSpPr>
          <p:nvPr/>
        </p:nvGrpSpPr>
        <p:grpSpPr bwMode="auto">
          <a:xfrm>
            <a:off x="3503613" y="4667253"/>
            <a:ext cx="4838700" cy="1395413"/>
            <a:chOff x="1356" y="2922"/>
            <a:chExt cx="3048" cy="879"/>
          </a:xfrm>
        </p:grpSpPr>
        <p:sp>
          <p:nvSpPr>
            <p:cNvPr id="731141" name="Line 5">
              <a:extLst>
                <a:ext uri="{FF2B5EF4-FFF2-40B4-BE49-F238E27FC236}">
                  <a16:creationId xmlns:a16="http://schemas.microsoft.com/office/drawing/2014/main" id="{1FA82C25-1979-40ED-982A-C919D6AB7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5" y="2922"/>
              <a:ext cx="182" cy="4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NG"/>
            </a:p>
          </p:txBody>
        </p:sp>
        <p:sp>
          <p:nvSpPr>
            <p:cNvPr id="731142" name="Text Box 6">
              <a:extLst>
                <a:ext uri="{FF2B5EF4-FFF2-40B4-BE49-F238E27FC236}">
                  <a16:creationId xmlns:a16="http://schemas.microsoft.com/office/drawing/2014/main" id="{583A2F88-4A72-4B0B-9C04-41D0C6EA5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6" y="3394"/>
              <a:ext cx="3048" cy="407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NG">
                  <a:solidFill>
                    <a:srgbClr val="FF0000"/>
                  </a:solidFill>
                </a:rPr>
                <a:t>esi is used as a pointer</a:t>
              </a:r>
            </a:p>
            <a:p>
              <a:r>
                <a:rPr lang="en-US" altLang="en-NG">
                  <a:solidFill>
                    <a:srgbClr val="FF0000"/>
                  </a:solidFill>
                </a:rPr>
                <a:t>contains the address of an array element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>
            <a:extLst>
              <a:ext uri="{FF2B5EF4-FFF2-40B4-BE49-F238E27FC236}">
                <a16:creationId xmlns:a16="http://schemas.microsoft.com/office/drawing/2014/main" id="{A2CEFD2D-232D-4EBA-BB4B-68A994FAE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"/>
            <a:ext cx="10515600" cy="939800"/>
          </a:xfrm>
        </p:spPr>
        <p:txBody>
          <a:bodyPr/>
          <a:lstStyle/>
          <a:p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Summing an Integer Array – cont'd</a:t>
            </a:r>
          </a:p>
        </p:txBody>
      </p:sp>
      <p:sp>
        <p:nvSpPr>
          <p:cNvPr id="846852" name="Text Box 4">
            <a:extLst>
              <a:ext uri="{FF2B5EF4-FFF2-40B4-BE49-F238E27FC236}">
                <a16:creationId xmlns:a16="http://schemas.microsoft.com/office/drawing/2014/main" id="{9264DED5-C44E-4447-AB21-94A34B397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1873251"/>
            <a:ext cx="8178800" cy="4367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0000" bIns="0"/>
          <a:lstStyle>
            <a:lvl1pPr algn="l">
              <a:tabLst>
                <a:tab pos="457200" algn="l"/>
                <a:tab pos="4486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tabLst>
                <a:tab pos="457200" algn="l"/>
                <a:tab pos="4486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tabLst>
                <a:tab pos="457200" algn="l"/>
                <a:tab pos="4486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tabLst>
                <a:tab pos="457200" algn="l"/>
                <a:tab pos="4486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tabLst>
                <a:tab pos="457200" algn="l"/>
                <a:tab pos="4486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486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486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486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486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.DATA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intarray DWORD 10000h,20000h,30000h,40000h,50000h,60000h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.CODE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main PROC</a:t>
            </a:r>
          </a:p>
          <a:p>
            <a:pPr lvl="1"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mov esi, 0	; index of intarray</a:t>
            </a:r>
          </a:p>
          <a:p>
            <a:pPr lvl="1"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mov ecx, LENGTHOF intarray	; loop counter</a:t>
            </a:r>
          </a:p>
          <a:p>
            <a:pPr lvl="1"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mov eax, 0	; zero the accumulator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L1:</a:t>
            </a:r>
          </a:p>
          <a:p>
            <a:pPr lvl="1"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add eax, intarray[esi*4]	; accumulate sum in eax</a:t>
            </a:r>
          </a:p>
          <a:p>
            <a:pPr lvl="1"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inc esi	; increment index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	loop L1	; repeat until ecx = 0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	exit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main ENDP</a:t>
            </a:r>
          </a:p>
          <a:p>
            <a:pPr>
              <a:spcBef>
                <a:spcPct val="1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END main</a:t>
            </a:r>
          </a:p>
        </p:txBody>
      </p:sp>
      <p:sp>
        <p:nvSpPr>
          <p:cNvPr id="846853" name="Text Box 5">
            <a:extLst>
              <a:ext uri="{FF2B5EF4-FFF2-40B4-BE49-F238E27FC236}">
                <a16:creationId xmlns:a16="http://schemas.microsoft.com/office/drawing/2014/main" id="{6B28E306-1B0C-4B7C-83AF-83241B0A3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5" y="939800"/>
            <a:ext cx="94487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137160" rIns="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NG" sz="2400" dirty="0">
                <a:latin typeface="Comic Sans MS" panose="030F0702030302020204" pitchFamily="66" charset="0"/>
              </a:rPr>
              <a:t>This program calculates the sum of an array of 32-bit integers</a:t>
            </a:r>
          </a:p>
        </p:txBody>
      </p:sp>
      <p:grpSp>
        <p:nvGrpSpPr>
          <p:cNvPr id="846858" name="Group 10">
            <a:extLst>
              <a:ext uri="{FF2B5EF4-FFF2-40B4-BE49-F238E27FC236}">
                <a16:creationId xmlns:a16="http://schemas.microsoft.com/office/drawing/2014/main" id="{705DA7DD-AD35-4D09-98A0-3C205611FEEC}"/>
              </a:ext>
            </a:extLst>
          </p:cNvPr>
          <p:cNvGrpSpPr>
            <a:grpSpLocks/>
          </p:cNvGrpSpPr>
          <p:nvPr/>
        </p:nvGrpSpPr>
        <p:grpSpPr bwMode="auto">
          <a:xfrm>
            <a:off x="4770439" y="4695824"/>
            <a:ext cx="3571875" cy="1222375"/>
            <a:chOff x="2045" y="2958"/>
            <a:chExt cx="2250" cy="770"/>
          </a:xfrm>
        </p:grpSpPr>
        <p:sp>
          <p:nvSpPr>
            <p:cNvPr id="846855" name="Line 7">
              <a:extLst>
                <a:ext uri="{FF2B5EF4-FFF2-40B4-BE49-F238E27FC236}">
                  <a16:creationId xmlns:a16="http://schemas.microsoft.com/office/drawing/2014/main" id="{0EF7A3D1-D0E0-4CCB-918B-B00103101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1" y="2958"/>
              <a:ext cx="0" cy="5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NG"/>
            </a:p>
          </p:txBody>
        </p:sp>
        <p:sp>
          <p:nvSpPr>
            <p:cNvPr id="846856" name="Text Box 8">
              <a:extLst>
                <a:ext uri="{FF2B5EF4-FFF2-40B4-BE49-F238E27FC236}">
                  <a16:creationId xmlns:a16="http://schemas.microsoft.com/office/drawing/2014/main" id="{F30E5784-4F24-4042-BEFC-CE5EA8E41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" y="3495"/>
              <a:ext cx="2250" cy="233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NG">
                  <a:solidFill>
                    <a:srgbClr val="FF0000"/>
                  </a:solidFill>
                </a:rPr>
                <a:t>esi is used as a scaled index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>
            <a:extLst>
              <a:ext uri="{FF2B5EF4-FFF2-40B4-BE49-F238E27FC236}">
                <a16:creationId xmlns:a16="http://schemas.microsoft.com/office/drawing/2014/main" id="{622F651A-549E-4A29-B717-F8642EAEA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46331"/>
          </a:xfrm>
        </p:spPr>
        <p:txBody>
          <a:bodyPr>
            <a:normAutofit fontScale="90000"/>
          </a:bodyPr>
          <a:lstStyle/>
          <a:p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PC-Relative Addressing</a:t>
            </a:r>
          </a:p>
        </p:txBody>
      </p:sp>
      <p:sp>
        <p:nvSpPr>
          <p:cNvPr id="843780" name="Text Box 4">
            <a:extLst>
              <a:ext uri="{FF2B5EF4-FFF2-40B4-BE49-F238E27FC236}">
                <a16:creationId xmlns:a16="http://schemas.microsoft.com/office/drawing/2014/main" id="{6EC6EB03-68DE-48CB-9523-0C2DC0319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1106489"/>
            <a:ext cx="8178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15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NG" sz="2400" b="1" dirty="0">
                <a:latin typeface="Comic Sans MS" panose="030F0702030302020204" pitchFamily="66" charset="0"/>
              </a:rPr>
              <a:t>The following loop calculates the sum: 1 to 1000</a:t>
            </a:r>
            <a:endParaRPr lang="en-US" altLang="en-NG" sz="2400" b="1" i="1" dirty="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843781" name="Text Box 5">
            <a:extLst>
              <a:ext uri="{FF2B5EF4-FFF2-40B4-BE49-F238E27FC236}">
                <a16:creationId xmlns:a16="http://schemas.microsoft.com/office/drawing/2014/main" id="{498C1DEC-3D6B-4D08-AAB5-0F5C251B5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4408489"/>
            <a:ext cx="8736772" cy="16619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When LOOP is assembled, the label L1 in LOOP is translated as FC which is equal to –4 (decimal). This causes the loop instruction to jump </a:t>
            </a:r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4 bytes backwards</a:t>
            </a:r>
            <a:r>
              <a:rPr lang="en-US" altLang="en-NG" dirty="0">
                <a:latin typeface="Comic Sans MS" panose="030F0702030302020204" pitchFamily="66" charset="0"/>
              </a:rPr>
              <a:t> from the </a:t>
            </a:r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offset of the next instruction</a:t>
            </a:r>
            <a:r>
              <a:rPr lang="en-US" altLang="en-NG" dirty="0">
                <a:latin typeface="Comic Sans MS" panose="030F0702030302020204" pitchFamily="66" charset="0"/>
              </a:rPr>
              <a:t>. Since the offset of the next instruction = 0000000E, adding –4 (</a:t>
            </a:r>
            <a:r>
              <a:rPr lang="en-US" altLang="en-NG" dirty="0" err="1">
                <a:latin typeface="Comic Sans MS" panose="030F0702030302020204" pitchFamily="66" charset="0"/>
              </a:rPr>
              <a:t>FCh</a:t>
            </a:r>
            <a:r>
              <a:rPr lang="en-US" altLang="en-NG" dirty="0">
                <a:latin typeface="Comic Sans MS" panose="030F0702030302020204" pitchFamily="66" charset="0"/>
              </a:rPr>
              <a:t>) causes a jump to location 0000000A. This jump is called </a:t>
            </a:r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PC-relative</a:t>
            </a:r>
            <a:r>
              <a:rPr lang="en-US" altLang="en-NG" dirty="0"/>
              <a:t>.</a:t>
            </a:r>
          </a:p>
        </p:txBody>
      </p:sp>
      <p:sp>
        <p:nvSpPr>
          <p:cNvPr id="843783" name="Rectangle 7">
            <a:extLst>
              <a:ext uri="{FF2B5EF4-FFF2-40B4-BE49-F238E27FC236}">
                <a16:creationId xmlns:a16="http://schemas.microsoft.com/office/drawing/2014/main" id="{946A72BB-D141-452C-A8B8-7C69D0F3D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1758951"/>
            <a:ext cx="8064500" cy="235158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0000" bIns="90000">
            <a:spAutoFit/>
          </a:bodyPr>
          <a:lstStyle>
            <a:lvl1pPr algn="l">
              <a:tabLst>
                <a:tab pos="1790700" algn="l"/>
                <a:tab pos="4219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tabLst>
                <a:tab pos="1790700" algn="l"/>
                <a:tab pos="4219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tabLst>
                <a:tab pos="1790700" algn="l"/>
                <a:tab pos="4219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tabLst>
                <a:tab pos="1790700" algn="l"/>
                <a:tab pos="4219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tabLst>
                <a:tab pos="1790700" algn="l"/>
                <a:tab pos="4219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790700" algn="l"/>
                <a:tab pos="4219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790700" algn="l"/>
                <a:tab pos="4219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790700" algn="l"/>
                <a:tab pos="4219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790700" algn="l"/>
                <a:tab pos="4219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NG" sz="2400"/>
              <a:t>    Offset	Machine Code	   Source Code</a:t>
            </a:r>
          </a:p>
          <a:p>
            <a:pPr>
              <a:spcBef>
                <a:spcPct val="50000"/>
              </a:spcBef>
            </a:pPr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 00000000 	B8 00000000	  mov eax, 0</a:t>
            </a:r>
          </a:p>
          <a:p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 00000005	B9 000003E8	  mov ecx, 1000</a:t>
            </a:r>
          </a:p>
          <a:p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 0000000A		L1:</a:t>
            </a:r>
          </a:p>
          <a:p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 0000000A	03 C1	  add eax, ecx</a:t>
            </a:r>
          </a:p>
          <a:p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 0000000C	E2 </a:t>
            </a:r>
            <a:r>
              <a:rPr lang="en-US" altLang="en-NG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</a:t>
            </a:r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	  loop </a:t>
            </a:r>
            <a:r>
              <a:rPr lang="en-US" altLang="en-NG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</a:p>
          <a:p>
            <a:r>
              <a:rPr lang="en-US" altLang="en-NG" b="1">
                <a:latin typeface="Courier New" panose="02070309020205020404" pitchFamily="49" charset="0"/>
                <a:cs typeface="Courier New" panose="02070309020205020404" pitchFamily="49" charset="0"/>
              </a:rPr>
              <a:t> 0000000E	. . .	  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81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5" name="Rectangle 5">
            <a:extLst>
              <a:ext uri="{FF2B5EF4-FFF2-40B4-BE49-F238E27FC236}">
                <a16:creationId xmlns:a16="http://schemas.microsoft.com/office/drawing/2014/main" id="{EBC6418F-B120-46B1-BDC4-C93C52C0F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0" y="1123950"/>
            <a:ext cx="81788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just">
              <a:spcBef>
                <a:spcPct val="50000"/>
              </a:spcBef>
            </a:pPr>
            <a:r>
              <a:rPr lang="en-US" altLang="en-NG" sz="2400" dirty="0">
                <a:latin typeface="Comic Sans MS" panose="030F0702030302020204" pitchFamily="66" charset="0"/>
                <a:sym typeface="Symbol" panose="05050102010706020507" pitchFamily="18" charset="2"/>
              </a:rPr>
              <a:t>Assembler:</a:t>
            </a:r>
          </a:p>
          <a:p>
            <a:pPr algn="just">
              <a:spcBef>
                <a:spcPct val="50000"/>
              </a:spcBef>
            </a:pPr>
            <a:r>
              <a:rPr lang="en-US" altLang="en-NG" dirty="0">
                <a:latin typeface="Comic Sans MS" panose="030F0702030302020204" pitchFamily="66" charset="0"/>
                <a:sym typeface="Symbol" panose="05050102010706020507" pitchFamily="18" charset="2"/>
              </a:rPr>
              <a:t>Calculates the difference (in bytes), called </a:t>
            </a:r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PC-relative offset</a:t>
            </a:r>
            <a:r>
              <a:rPr lang="en-US" altLang="en-NG" dirty="0">
                <a:latin typeface="Comic Sans MS" panose="030F0702030302020204" pitchFamily="66" charset="0"/>
                <a:sym typeface="Symbol" panose="05050102010706020507" pitchFamily="18" charset="2"/>
              </a:rPr>
              <a:t>, between the offset of the target label and the offset of the following instruction</a:t>
            </a:r>
          </a:p>
          <a:p>
            <a:pPr algn="just">
              <a:spcBef>
                <a:spcPct val="50000"/>
              </a:spcBef>
            </a:pPr>
            <a:r>
              <a:rPr lang="en-US" altLang="en-NG" sz="2400" dirty="0">
                <a:latin typeface="Comic Sans MS" panose="030F0702030302020204" pitchFamily="66" charset="0"/>
                <a:sym typeface="Symbol" panose="05050102010706020507" pitchFamily="18" charset="2"/>
              </a:rPr>
              <a:t>Processor:</a:t>
            </a:r>
          </a:p>
          <a:p>
            <a:pPr algn="just">
              <a:spcBef>
                <a:spcPct val="50000"/>
              </a:spcBef>
            </a:pPr>
            <a:r>
              <a:rPr lang="en-US" altLang="en-NG" dirty="0">
                <a:latin typeface="Comic Sans MS" panose="030F0702030302020204" pitchFamily="66" charset="0"/>
                <a:sym typeface="Symbol" panose="05050102010706020507" pitchFamily="18" charset="2"/>
              </a:rPr>
              <a:t>Adds the PC-relative offset to EIP when executing LOOP instruction</a:t>
            </a:r>
          </a:p>
        </p:txBody>
      </p:sp>
      <p:sp>
        <p:nvSpPr>
          <p:cNvPr id="844802" name="Rectangle 2">
            <a:extLst>
              <a:ext uri="{FF2B5EF4-FFF2-40B4-BE49-F238E27FC236}">
                <a16:creationId xmlns:a16="http://schemas.microsoft.com/office/drawing/2014/main" id="{F183973A-082B-419E-884B-867DE4C6F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PC-Relative Addressing – cont'd</a:t>
            </a:r>
          </a:p>
        </p:txBody>
      </p:sp>
      <p:sp>
        <p:nvSpPr>
          <p:cNvPr id="844803" name="Text Box 3">
            <a:extLst>
              <a:ext uri="{FF2B5EF4-FFF2-40B4-BE49-F238E27FC236}">
                <a16:creationId xmlns:a16="http://schemas.microsoft.com/office/drawing/2014/main" id="{5ED18CC0-C143-4EB2-8C2C-CDE673C77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487" y="3659188"/>
            <a:ext cx="8740913" cy="168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algn="l">
              <a:tabLst>
                <a:tab pos="361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9938" indent="-228600" algn="l">
              <a:tabLst>
                <a:tab pos="361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1550" algn="l">
              <a:tabLst>
                <a:tab pos="361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tabLst>
                <a:tab pos="361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tabLst>
                <a:tab pos="361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40000"/>
              </a:spcBef>
            </a:pPr>
            <a:r>
              <a:rPr lang="en-US" altLang="en-NG" sz="2400" dirty="0">
                <a:latin typeface="Comic Sans MS" panose="030F0702030302020204" pitchFamily="66" charset="0"/>
              </a:rPr>
              <a:t>If the </a:t>
            </a:r>
            <a:r>
              <a:rPr lang="en-US" altLang="en-NG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PC-relative offset</a:t>
            </a:r>
            <a:r>
              <a:rPr lang="en-US" altLang="en-NG" sz="2400" dirty="0">
                <a:latin typeface="Comic Sans MS" panose="030F0702030302020204" pitchFamily="66" charset="0"/>
              </a:rPr>
              <a:t> is encoded in a single signed byte,</a:t>
            </a:r>
          </a:p>
          <a:p>
            <a:pPr>
              <a:spcBef>
                <a:spcPct val="40000"/>
              </a:spcBef>
            </a:pPr>
            <a:r>
              <a:rPr lang="en-US" altLang="en-NG" sz="2400" dirty="0">
                <a:latin typeface="Comic Sans MS" panose="030F0702030302020204" pitchFamily="66" charset="0"/>
              </a:rPr>
              <a:t>	(a) what is the largest possible backward jump?</a:t>
            </a:r>
          </a:p>
          <a:p>
            <a:pPr>
              <a:spcBef>
                <a:spcPct val="40000"/>
              </a:spcBef>
            </a:pPr>
            <a:r>
              <a:rPr lang="en-US" altLang="en-NG" sz="2400" dirty="0">
                <a:latin typeface="Comic Sans MS" panose="030F0702030302020204" pitchFamily="66" charset="0"/>
              </a:rPr>
              <a:t>	(b) what is the largest possible forward jump?</a:t>
            </a:r>
            <a:endParaRPr lang="en-US" altLang="en-NG" sz="2400" i="1" dirty="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844804" name="Text Box 4">
            <a:extLst>
              <a:ext uri="{FF2B5EF4-FFF2-40B4-BE49-F238E27FC236}">
                <a16:creationId xmlns:a16="http://schemas.microsoft.com/office/drawing/2014/main" id="{51432DDB-09F4-4AC0-A2E5-F71D51547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546725"/>
            <a:ext cx="6337300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NG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Answers:</a:t>
            </a:r>
            <a:r>
              <a:rPr lang="en-US" altLang="en-NG" sz="2400" dirty="0">
                <a:latin typeface="Comic Sans MS" panose="030F0702030302020204" pitchFamily="66" charset="0"/>
              </a:rPr>
              <a:t> (a) –128 bytes and (b) +127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4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803" grpId="0"/>
      <p:bldP spid="844804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>
            <a:extLst>
              <a:ext uri="{FF2B5EF4-FFF2-40B4-BE49-F238E27FC236}">
                <a16:creationId xmlns:a16="http://schemas.microsoft.com/office/drawing/2014/main" id="{50EDB1DF-C136-48F1-B42E-3B5AF649A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77876"/>
          </a:xfrm>
        </p:spPr>
        <p:txBody>
          <a:bodyPr/>
          <a:lstStyle/>
          <a:p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Summary</a:t>
            </a:r>
          </a:p>
        </p:txBody>
      </p:sp>
      <p:sp>
        <p:nvSpPr>
          <p:cNvPr id="735235" name="Rectangle 3">
            <a:extLst>
              <a:ext uri="{FF2B5EF4-FFF2-40B4-BE49-F238E27FC236}">
                <a16:creationId xmlns:a16="http://schemas.microsoft.com/office/drawing/2014/main" id="{79CC2296-3C47-42EC-BBB3-1A4C4A1924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06600" y="1143001"/>
            <a:ext cx="8178800" cy="5165725"/>
          </a:xfrm>
          <a:noFill/>
        </p:spPr>
        <p:txBody>
          <a:bodyPr vert="horz" lIns="0" tIns="45720" rIns="0" bIns="45720" rtlCol="0">
            <a:normAutofit fontScale="92500" lnSpcReduction="10000"/>
          </a:bodyPr>
          <a:lstStyle/>
          <a:p>
            <a:pPr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Data Transfer</a:t>
            </a:r>
          </a:p>
          <a:p>
            <a:pPr lvl="1"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MOV, MOVSX, MOVZX, and XCHG instructions</a:t>
            </a:r>
          </a:p>
          <a:p>
            <a:pPr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Arithmetic</a:t>
            </a:r>
          </a:p>
          <a:p>
            <a:pPr lvl="1"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ADD, SUB, INC, DEC, NEG, ADC, SBB, STC, and CLC</a:t>
            </a:r>
          </a:p>
          <a:p>
            <a:pPr lvl="1"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Carry, Overflow, Sign, Zero, Auxiliary and Parity flags</a:t>
            </a:r>
          </a:p>
          <a:p>
            <a:pPr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Addressing Modes</a:t>
            </a:r>
          </a:p>
          <a:p>
            <a:pPr lvl="1"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Register, immediate, direct, indirect, indexed, based-indexed</a:t>
            </a:r>
          </a:p>
          <a:p>
            <a:pPr lvl="1"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Load Effective Address (LEA) instruction</a:t>
            </a:r>
          </a:p>
          <a:p>
            <a:pPr lvl="1"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32-bit and 16-bit addressing</a:t>
            </a:r>
          </a:p>
          <a:p>
            <a:pPr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JMP and LOOP Instructions</a:t>
            </a:r>
          </a:p>
          <a:p>
            <a:pPr lvl="1"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Traversing and summing arrays, copying strings</a:t>
            </a:r>
          </a:p>
          <a:p>
            <a:pPr lvl="1"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PC-relative addressing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6" name="Rectangle 6">
            <a:extLst>
              <a:ext uri="{FF2B5EF4-FFF2-40B4-BE49-F238E27FC236}">
                <a16:creationId xmlns:a16="http://schemas.microsoft.com/office/drawing/2014/main" id="{1927DD8F-B772-4FAF-8DE8-C25FB8F82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395" y="1143000"/>
            <a:ext cx="9123405" cy="5349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7663" indent="-347663" algn="l"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8513" indent="-336550" algn="l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588" indent="-231775" algn="l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81138" indent="-222250" algn="l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33363" algn="l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Move source operand to destination</a:t>
            </a:r>
          </a:p>
          <a:p>
            <a:pPr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NG" b="1" dirty="0">
                <a:latin typeface="Comic Sans MS" panose="030F0702030302020204" pitchFamily="66" charset="0"/>
                <a:cs typeface="Courier New" panose="02070309020205020404" pitchFamily="49" charset="0"/>
              </a:rPr>
              <a:t>	mov </a:t>
            </a:r>
            <a:r>
              <a:rPr lang="en-US" altLang="en-NG" b="1" i="1" dirty="0">
                <a:latin typeface="Comic Sans MS" panose="030F0702030302020204" pitchFamily="66" charset="0"/>
                <a:cs typeface="Courier New" panose="02070309020205020404" pitchFamily="49" charset="0"/>
              </a:rPr>
              <a:t>destination</a:t>
            </a:r>
            <a:r>
              <a:rPr lang="en-US" altLang="en-NG" b="1" dirty="0">
                <a:latin typeface="Comic Sans MS" panose="030F0702030302020204" pitchFamily="66" charset="0"/>
                <a:cs typeface="Courier New" panose="02070309020205020404" pitchFamily="49" charset="0"/>
              </a:rPr>
              <a:t>, </a:t>
            </a:r>
            <a:r>
              <a:rPr lang="en-US" altLang="en-NG" b="1" i="1" dirty="0">
                <a:latin typeface="Comic Sans MS" panose="030F0702030302020204" pitchFamily="66" charset="0"/>
                <a:cs typeface="Courier New" panose="02070309020205020404" pitchFamily="49" charset="0"/>
              </a:rPr>
              <a:t>source</a:t>
            </a:r>
          </a:p>
          <a:p>
            <a:pPr>
              <a:spcBef>
                <a:spcPct val="30000"/>
              </a:spcBef>
            </a:pPr>
            <a:r>
              <a:rPr lang="en-US" altLang="en-NG" dirty="0">
                <a:latin typeface="Comic Sans MS" panose="030F0702030302020204" pitchFamily="66" charset="0"/>
              </a:rPr>
              <a:t>Source and destination operands can vary</a:t>
            </a:r>
          </a:p>
          <a:p>
            <a:pPr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NG" b="1" dirty="0">
                <a:latin typeface="Comic Sans MS" panose="030F0702030302020204" pitchFamily="66" charset="0"/>
                <a:cs typeface="Courier New" panose="02070309020205020404" pitchFamily="49" charset="0"/>
              </a:rPr>
              <a:t>	mov reg, reg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NG" b="1" dirty="0">
                <a:latin typeface="Comic Sans MS" panose="030F0702030302020204" pitchFamily="66" charset="0"/>
                <a:cs typeface="Courier New" panose="02070309020205020404" pitchFamily="49" charset="0"/>
              </a:rPr>
              <a:t>	mov mem, reg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NG" b="1" dirty="0">
                <a:latin typeface="Comic Sans MS" panose="030F0702030302020204" pitchFamily="66" charset="0"/>
                <a:cs typeface="Courier New" panose="02070309020205020404" pitchFamily="49" charset="0"/>
              </a:rPr>
              <a:t>	mov reg, mem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NG" b="1" dirty="0">
                <a:latin typeface="Comic Sans MS" panose="030F0702030302020204" pitchFamily="66" charset="0"/>
                <a:cs typeface="Courier New" panose="02070309020205020404" pitchFamily="49" charset="0"/>
              </a:rPr>
              <a:t>	mov mem, </a:t>
            </a:r>
            <a:r>
              <a:rPr lang="en-US" altLang="en-NG" b="1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imm</a:t>
            </a:r>
            <a:endParaRPr lang="en-US" altLang="en-NG" b="1" dirty="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NG" b="1" dirty="0">
                <a:latin typeface="Comic Sans MS" panose="030F0702030302020204" pitchFamily="66" charset="0"/>
                <a:cs typeface="Courier New" panose="02070309020205020404" pitchFamily="49" charset="0"/>
              </a:rPr>
              <a:t>	mov reg, </a:t>
            </a:r>
            <a:r>
              <a:rPr lang="en-US" altLang="en-NG" b="1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imm</a:t>
            </a:r>
            <a:endParaRPr lang="en-US" altLang="en-NG" b="1" dirty="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NG" b="1" dirty="0">
                <a:latin typeface="Comic Sans MS" panose="030F0702030302020204" pitchFamily="66" charset="0"/>
                <a:cs typeface="Courier New" panose="02070309020205020404" pitchFamily="49" charset="0"/>
              </a:rPr>
              <a:t>	mov r/m16, </a:t>
            </a:r>
            <a:r>
              <a:rPr lang="en-US" altLang="en-NG" b="1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sreg</a:t>
            </a:r>
            <a:endParaRPr lang="en-US" altLang="en-NG" b="1" dirty="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NG" b="1" dirty="0">
                <a:latin typeface="Comic Sans MS" panose="030F0702030302020204" pitchFamily="66" charset="0"/>
                <a:cs typeface="Courier New" panose="02070309020205020404" pitchFamily="49" charset="0"/>
              </a:rPr>
              <a:t>	mov </a:t>
            </a:r>
            <a:r>
              <a:rPr lang="en-US" altLang="en-NG" b="1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sreg</a:t>
            </a:r>
            <a:r>
              <a:rPr lang="en-US" altLang="en-NG" b="1" dirty="0">
                <a:latin typeface="Comic Sans MS" panose="030F0702030302020204" pitchFamily="66" charset="0"/>
                <a:cs typeface="Courier New" panose="02070309020205020404" pitchFamily="49" charset="0"/>
              </a:rPr>
              <a:t>, r/m16</a:t>
            </a:r>
          </a:p>
          <a:p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Programs running in protected mode should not modify the segment registers</a:t>
            </a:r>
            <a:endParaRPr lang="en-US" altLang="en-NG" b="1" dirty="0">
              <a:solidFill>
                <a:srgbClr val="FF0000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665604" name="Text Box 4">
            <a:extLst>
              <a:ext uri="{FF2B5EF4-FFF2-40B4-BE49-F238E27FC236}">
                <a16:creationId xmlns:a16="http://schemas.microsoft.com/office/drawing/2014/main" id="{5E62B004-B3F6-4F5C-99A3-6B88DD94D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693" y="2636837"/>
            <a:ext cx="4608512" cy="23622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0000" bIns="90000" anchor="ctr"/>
          <a:lstStyle>
            <a:lvl1pPr marL="2286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40000"/>
              </a:spcBef>
            </a:pPr>
            <a:r>
              <a:rPr lang="en-US" altLang="en-NG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Rules</a:t>
            </a:r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US" altLang="en-NG" b="1" dirty="0">
                <a:latin typeface="Comic Sans MS" panose="030F0702030302020204" pitchFamily="66" charset="0"/>
              </a:rPr>
              <a:t>Both operands must be of same size</a:t>
            </a:r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US" altLang="en-NG" b="1" dirty="0">
                <a:latin typeface="Comic Sans MS" panose="030F0702030302020204" pitchFamily="66" charset="0"/>
              </a:rPr>
              <a:t>No memory to memory moves</a:t>
            </a:r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US" altLang="en-NG" b="1" dirty="0">
                <a:latin typeface="Comic Sans MS" panose="030F0702030302020204" pitchFamily="66" charset="0"/>
              </a:rPr>
              <a:t>Destination cannot be CS, EIP, or IP</a:t>
            </a:r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US" altLang="en-NG" b="1" dirty="0">
                <a:latin typeface="Comic Sans MS" panose="030F0702030302020204" pitchFamily="66" charset="0"/>
              </a:rPr>
              <a:t>No immediate to segment moves</a:t>
            </a:r>
          </a:p>
        </p:txBody>
      </p:sp>
      <p:sp>
        <p:nvSpPr>
          <p:cNvPr id="665605" name="Rectangle 5">
            <a:extLst>
              <a:ext uri="{FF2B5EF4-FFF2-40B4-BE49-F238E27FC236}">
                <a16:creationId xmlns:a16="http://schemas.microsoft.com/office/drawing/2014/main" id="{4DE85554-0E07-483B-99D4-A13A4C36F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623416"/>
          </a:xfrm>
        </p:spPr>
        <p:txBody>
          <a:bodyPr>
            <a:normAutofit fontScale="90000"/>
          </a:bodyPr>
          <a:lstStyle/>
          <a:p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MOV 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4" name="Text Box 4">
            <a:extLst>
              <a:ext uri="{FF2B5EF4-FFF2-40B4-BE49-F238E27FC236}">
                <a16:creationId xmlns:a16="http://schemas.microsoft.com/office/drawing/2014/main" id="{FAEA6ACF-9706-4C4A-B86C-1987F9A6D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8" y="962026"/>
            <a:ext cx="8178800" cy="54017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>
            <a:lvl1pPr algn="l">
              <a:tabLst>
                <a:tab pos="457200" algn="l"/>
                <a:tab pos="2600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tabLst>
                <a:tab pos="457200" algn="l"/>
                <a:tab pos="2600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tabLst>
                <a:tab pos="457200" algn="l"/>
                <a:tab pos="2600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tabLst>
                <a:tab pos="457200" algn="l"/>
                <a:tab pos="2600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tabLst>
                <a:tab pos="457200" algn="l"/>
                <a:tab pos="2600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600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600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600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600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NG" b="1" dirty="0">
                <a:latin typeface="Courier New" panose="02070309020205020404" pitchFamily="49" charset="0"/>
              </a:rPr>
              <a:t>.DATA</a:t>
            </a:r>
          </a:p>
          <a:p>
            <a:r>
              <a:rPr lang="en-US" altLang="en-NG" b="1" dirty="0">
                <a:latin typeface="Courier New" panose="02070309020205020404" pitchFamily="49" charset="0"/>
              </a:rPr>
              <a:t>	count BYTE  100</a:t>
            </a:r>
          </a:p>
          <a:p>
            <a:r>
              <a:rPr lang="en-US" altLang="en-NG" b="1" dirty="0">
                <a:latin typeface="Courier New" panose="02070309020205020404" pitchFamily="49" charset="0"/>
              </a:rPr>
              <a:t>	</a:t>
            </a:r>
            <a:r>
              <a:rPr lang="en-US" altLang="en-NG" b="1" dirty="0" err="1">
                <a:latin typeface="Courier New" panose="02070309020205020404" pitchFamily="49" charset="0"/>
              </a:rPr>
              <a:t>bVal</a:t>
            </a:r>
            <a:r>
              <a:rPr lang="en-US" altLang="en-NG" b="1" dirty="0">
                <a:latin typeface="Courier New" panose="02070309020205020404" pitchFamily="49" charset="0"/>
              </a:rPr>
              <a:t>  BYTE  20</a:t>
            </a:r>
          </a:p>
          <a:p>
            <a:r>
              <a:rPr lang="en-US" altLang="en-NG" b="1" dirty="0">
                <a:latin typeface="Courier New" panose="02070309020205020404" pitchFamily="49" charset="0"/>
              </a:rPr>
              <a:t>	</a:t>
            </a:r>
            <a:r>
              <a:rPr lang="en-US" altLang="en-NG" b="1" dirty="0" err="1">
                <a:latin typeface="Courier New" panose="02070309020205020404" pitchFamily="49" charset="0"/>
              </a:rPr>
              <a:t>wVal</a:t>
            </a:r>
            <a:r>
              <a:rPr lang="en-US" altLang="en-NG" b="1" dirty="0">
                <a:latin typeface="Courier New" panose="02070309020205020404" pitchFamily="49" charset="0"/>
              </a:rPr>
              <a:t>  WORD  2</a:t>
            </a:r>
          </a:p>
          <a:p>
            <a:r>
              <a:rPr lang="en-US" altLang="en-NG" b="1" dirty="0">
                <a:latin typeface="Courier New" panose="02070309020205020404" pitchFamily="49" charset="0"/>
              </a:rPr>
              <a:t>	</a:t>
            </a:r>
            <a:r>
              <a:rPr lang="en-US" altLang="en-NG" b="1" dirty="0" err="1">
                <a:latin typeface="Courier New" panose="02070309020205020404" pitchFamily="49" charset="0"/>
              </a:rPr>
              <a:t>dVal</a:t>
            </a:r>
            <a:r>
              <a:rPr lang="en-US" altLang="en-NG" b="1" dirty="0">
                <a:latin typeface="Courier New" panose="02070309020205020404" pitchFamily="49" charset="0"/>
              </a:rPr>
              <a:t>  DWORD 5</a:t>
            </a:r>
          </a:p>
          <a:p>
            <a:pPr>
              <a:spcBef>
                <a:spcPct val="2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.CODE</a:t>
            </a:r>
          </a:p>
          <a:p>
            <a:pPr>
              <a:spcBef>
                <a:spcPct val="2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	mov bl,  count	; bl = count = 100</a:t>
            </a:r>
          </a:p>
          <a:p>
            <a:r>
              <a:rPr lang="en-US" altLang="en-NG" b="1" dirty="0">
                <a:latin typeface="Courier New" panose="02070309020205020404" pitchFamily="49" charset="0"/>
              </a:rPr>
              <a:t>	mov ax,  </a:t>
            </a:r>
            <a:r>
              <a:rPr lang="en-US" altLang="en-NG" b="1" dirty="0" err="1">
                <a:latin typeface="Courier New" panose="02070309020205020404" pitchFamily="49" charset="0"/>
              </a:rPr>
              <a:t>wVal</a:t>
            </a:r>
            <a:r>
              <a:rPr lang="en-US" altLang="en-NG" b="1" dirty="0">
                <a:latin typeface="Courier New" panose="02070309020205020404" pitchFamily="49" charset="0"/>
              </a:rPr>
              <a:t>	; ax = </a:t>
            </a:r>
            <a:r>
              <a:rPr lang="en-US" altLang="en-NG" b="1" dirty="0" err="1">
                <a:latin typeface="Courier New" panose="02070309020205020404" pitchFamily="49" charset="0"/>
              </a:rPr>
              <a:t>wVal</a:t>
            </a:r>
            <a:r>
              <a:rPr lang="en-US" altLang="en-NG" b="1" dirty="0">
                <a:latin typeface="Courier New" panose="02070309020205020404" pitchFamily="49" charset="0"/>
              </a:rPr>
              <a:t> = 2</a:t>
            </a:r>
          </a:p>
          <a:p>
            <a:r>
              <a:rPr lang="en-US" altLang="en-NG" b="1" dirty="0">
                <a:latin typeface="Courier New" panose="02070309020205020404" pitchFamily="49" charset="0"/>
              </a:rPr>
              <a:t>	mov </a:t>
            </a:r>
            <a:r>
              <a:rPr lang="en-US" altLang="en-NG" b="1" dirty="0" err="1">
                <a:latin typeface="Courier New" panose="02070309020205020404" pitchFamily="49" charset="0"/>
              </a:rPr>
              <a:t>count,al</a:t>
            </a:r>
            <a:r>
              <a:rPr lang="en-US" altLang="en-NG" b="1" dirty="0">
                <a:latin typeface="Courier New" panose="02070309020205020404" pitchFamily="49" charset="0"/>
              </a:rPr>
              <a:t>	; count = al = 2</a:t>
            </a:r>
          </a:p>
          <a:p>
            <a:r>
              <a:rPr lang="en-US" altLang="en-NG" b="1" dirty="0">
                <a:latin typeface="Courier New" panose="02070309020205020404" pitchFamily="49" charset="0"/>
              </a:rPr>
              <a:t>	mov </a:t>
            </a:r>
            <a:r>
              <a:rPr lang="en-US" altLang="en-NG" b="1" dirty="0" err="1">
                <a:latin typeface="Courier New" panose="02070309020205020404" pitchFamily="49" charset="0"/>
              </a:rPr>
              <a:t>eax</a:t>
            </a:r>
            <a:r>
              <a:rPr lang="en-US" altLang="en-NG" b="1" dirty="0">
                <a:latin typeface="Courier New" panose="02070309020205020404" pitchFamily="49" charset="0"/>
              </a:rPr>
              <a:t>, </a:t>
            </a:r>
            <a:r>
              <a:rPr lang="en-US" altLang="en-NG" b="1" dirty="0" err="1">
                <a:latin typeface="Courier New" panose="02070309020205020404" pitchFamily="49" charset="0"/>
              </a:rPr>
              <a:t>dval</a:t>
            </a:r>
            <a:r>
              <a:rPr lang="en-US" altLang="en-NG" b="1" dirty="0">
                <a:latin typeface="Courier New" panose="02070309020205020404" pitchFamily="49" charset="0"/>
              </a:rPr>
              <a:t>	; </a:t>
            </a:r>
            <a:r>
              <a:rPr lang="en-US" altLang="en-NG" b="1" dirty="0" err="1">
                <a:latin typeface="Courier New" panose="02070309020205020404" pitchFamily="49" charset="0"/>
              </a:rPr>
              <a:t>eax</a:t>
            </a:r>
            <a:r>
              <a:rPr lang="en-US" altLang="en-NG" b="1" dirty="0">
                <a:latin typeface="Courier New" panose="02070309020205020404" pitchFamily="49" charset="0"/>
              </a:rPr>
              <a:t> = </a:t>
            </a:r>
            <a:r>
              <a:rPr lang="en-US" altLang="en-NG" b="1" dirty="0" err="1">
                <a:latin typeface="Courier New" panose="02070309020205020404" pitchFamily="49" charset="0"/>
              </a:rPr>
              <a:t>dval</a:t>
            </a:r>
            <a:r>
              <a:rPr lang="en-US" altLang="en-NG" b="1" dirty="0">
                <a:latin typeface="Courier New" panose="02070309020205020404" pitchFamily="49" charset="0"/>
              </a:rPr>
              <a:t> = 5</a:t>
            </a:r>
          </a:p>
          <a:p>
            <a:pPr>
              <a:spcBef>
                <a:spcPct val="5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	; Assembler will not accept the following moves – why?</a:t>
            </a:r>
          </a:p>
          <a:p>
            <a:pPr>
              <a:spcBef>
                <a:spcPct val="5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	mov ds,  45</a:t>
            </a:r>
          </a:p>
          <a:p>
            <a:pPr>
              <a:spcBef>
                <a:spcPct val="2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	mov </a:t>
            </a:r>
            <a:r>
              <a:rPr lang="en-US" altLang="en-NG" b="1" dirty="0" err="1">
                <a:latin typeface="Courier New" panose="02070309020205020404" pitchFamily="49" charset="0"/>
              </a:rPr>
              <a:t>esi</a:t>
            </a:r>
            <a:r>
              <a:rPr lang="en-US" altLang="en-NG" b="1" dirty="0">
                <a:latin typeface="Courier New" panose="02070309020205020404" pitchFamily="49" charset="0"/>
              </a:rPr>
              <a:t>, </a:t>
            </a:r>
            <a:r>
              <a:rPr lang="en-US" altLang="en-NG" b="1" dirty="0" err="1">
                <a:latin typeface="Courier New" panose="02070309020205020404" pitchFamily="49" charset="0"/>
              </a:rPr>
              <a:t>wVal</a:t>
            </a:r>
            <a:endParaRPr lang="en-US" altLang="en-NG" b="1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	mov </a:t>
            </a:r>
            <a:r>
              <a:rPr lang="en-US" altLang="en-NG" b="1" dirty="0" err="1">
                <a:latin typeface="Courier New" panose="02070309020205020404" pitchFamily="49" charset="0"/>
              </a:rPr>
              <a:t>eip</a:t>
            </a:r>
            <a:r>
              <a:rPr lang="en-US" altLang="en-NG" b="1" dirty="0">
                <a:latin typeface="Courier New" panose="02070309020205020404" pitchFamily="49" charset="0"/>
              </a:rPr>
              <a:t>, </a:t>
            </a:r>
            <a:r>
              <a:rPr lang="en-US" altLang="en-NG" b="1" dirty="0" err="1">
                <a:latin typeface="Courier New" panose="02070309020205020404" pitchFamily="49" charset="0"/>
              </a:rPr>
              <a:t>dVal</a:t>
            </a:r>
            <a:endParaRPr lang="en-US" altLang="en-NG" b="1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	mov 25,  </a:t>
            </a:r>
            <a:r>
              <a:rPr lang="en-US" altLang="en-NG" b="1" dirty="0" err="1">
                <a:latin typeface="Courier New" panose="02070309020205020404" pitchFamily="49" charset="0"/>
              </a:rPr>
              <a:t>bVal</a:t>
            </a:r>
            <a:endParaRPr lang="en-US" altLang="en-NG" b="1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en-NG" b="1" dirty="0">
                <a:latin typeface="Courier New" panose="02070309020205020404" pitchFamily="49" charset="0"/>
              </a:rPr>
              <a:t>	mov </a:t>
            </a:r>
            <a:r>
              <a:rPr lang="en-US" altLang="en-NG" b="1" dirty="0" err="1">
                <a:latin typeface="Courier New" panose="02070309020205020404" pitchFamily="49" charset="0"/>
              </a:rPr>
              <a:t>bVal,count</a:t>
            </a:r>
            <a:endParaRPr lang="en-US" altLang="en-NG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737282" name="Rectangle 2">
            <a:extLst>
              <a:ext uri="{FF2B5EF4-FFF2-40B4-BE49-F238E27FC236}">
                <a16:creationId xmlns:a16="http://schemas.microsoft.com/office/drawing/2014/main" id="{5F867490-7108-4809-9E4E-DC7EE04038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01676"/>
          </a:xfrm>
        </p:spPr>
        <p:txBody>
          <a:bodyPr/>
          <a:lstStyle/>
          <a:p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MOV Examples</a:t>
            </a:r>
          </a:p>
        </p:txBody>
      </p:sp>
      <p:sp>
        <p:nvSpPr>
          <p:cNvPr id="737286" name="Text Box 6">
            <a:extLst>
              <a:ext uri="{FF2B5EF4-FFF2-40B4-BE49-F238E27FC236}">
                <a16:creationId xmlns:a16="http://schemas.microsoft.com/office/drawing/2014/main" id="{4B33D656-EE80-4D68-95D8-938289B07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988" y="4572000"/>
            <a:ext cx="55308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 algn="l"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NG" b="1">
                <a:solidFill>
                  <a:schemeClr val="tx2"/>
                </a:solidFill>
                <a:latin typeface="Courier New" panose="02070309020205020404" pitchFamily="49" charset="0"/>
              </a:rPr>
              <a:t>; immediate move to DS not permitted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NG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737287" name="Text Box 7">
            <a:extLst>
              <a:ext uri="{FF2B5EF4-FFF2-40B4-BE49-F238E27FC236}">
                <a16:creationId xmlns:a16="http://schemas.microsoft.com/office/drawing/2014/main" id="{1D6320AF-55FD-4C50-8865-6B35D13C2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988" y="4916489"/>
            <a:ext cx="547211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 algn="l"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NG" b="1">
                <a:solidFill>
                  <a:schemeClr val="tx2"/>
                </a:solidFill>
                <a:latin typeface="Courier New" panose="02070309020205020404" pitchFamily="49" charset="0"/>
              </a:rPr>
              <a:t>; size mismatch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NG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737288" name="Text Box 8">
            <a:extLst>
              <a:ext uri="{FF2B5EF4-FFF2-40B4-BE49-F238E27FC236}">
                <a16:creationId xmlns:a16="http://schemas.microsoft.com/office/drawing/2014/main" id="{870224E4-F0EB-4B09-ABF1-243D13B9D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988" y="5264150"/>
            <a:ext cx="54864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 algn="l"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NG" b="1">
                <a:solidFill>
                  <a:schemeClr val="tx2"/>
                </a:solidFill>
                <a:latin typeface="Courier New" panose="02070309020205020404" pitchFamily="49" charset="0"/>
              </a:rPr>
              <a:t>; EIP cannot be the destination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NG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737289" name="Text Box 9">
            <a:extLst>
              <a:ext uri="{FF2B5EF4-FFF2-40B4-BE49-F238E27FC236}">
                <a16:creationId xmlns:a16="http://schemas.microsoft.com/office/drawing/2014/main" id="{8D1D19C2-A744-4286-8A89-16630DAE4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988" y="5554663"/>
            <a:ext cx="5529262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 algn="l"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NG" b="1">
                <a:solidFill>
                  <a:schemeClr val="tx2"/>
                </a:solidFill>
                <a:latin typeface="Courier New" panose="02070309020205020404" pitchFamily="49" charset="0"/>
              </a:rPr>
              <a:t>; immediate value cannot be destination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NG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737290" name="Text Box 10">
            <a:extLst>
              <a:ext uri="{FF2B5EF4-FFF2-40B4-BE49-F238E27FC236}">
                <a16:creationId xmlns:a16="http://schemas.microsoft.com/office/drawing/2014/main" id="{5987E62B-213D-4C5B-8B5D-C12F696EF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988" y="5905501"/>
            <a:ext cx="55435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 algn="l"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NG" b="1">
                <a:solidFill>
                  <a:schemeClr val="tx2"/>
                </a:solidFill>
                <a:latin typeface="Courier New" panose="02070309020205020404" pitchFamily="49" charset="0"/>
              </a:rPr>
              <a:t>; memory-to-memory move not permitted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NG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6" grpId="0" autoUpdateAnimBg="0"/>
      <p:bldP spid="737287" grpId="0" autoUpdateAnimBg="0"/>
      <p:bldP spid="737288" grpId="0" autoUpdateAnimBg="0"/>
      <p:bldP spid="737289" grpId="0" autoUpdateAnimBg="0"/>
      <p:bldP spid="73729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7653" name="Object 5">
            <a:extLst>
              <a:ext uri="{FF2B5EF4-FFF2-40B4-BE49-F238E27FC236}">
                <a16:creationId xmlns:a16="http://schemas.microsoft.com/office/drawing/2014/main" id="{72806F09-AAEB-498A-90C4-5E7FB180A4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4313" y="4270375"/>
          <a:ext cx="44958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3" imgW="2926800" imgH="1189800" progId="Visio.Drawing.6">
                  <p:embed/>
                </p:oleObj>
              </mc:Choice>
              <mc:Fallback>
                <p:oleObj name="VISIO" r:id="rId3" imgW="2926800" imgH="1189800" progId="Visio.Drawing.6">
                  <p:embed/>
                  <p:pic>
                    <p:nvPicPr>
                      <p:cNvPr id="667653" name="Object 5">
                        <a:extLst>
                          <a:ext uri="{FF2B5EF4-FFF2-40B4-BE49-F238E27FC236}">
                            <a16:creationId xmlns:a16="http://schemas.microsoft.com/office/drawing/2014/main" id="{72806F09-AAEB-498A-90C4-5E7FB180A4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510" t="-4320" b="-8011"/>
                      <a:stretch>
                        <a:fillRect/>
                      </a:stretch>
                    </p:blipFill>
                    <p:spPr bwMode="auto">
                      <a:xfrm>
                        <a:off x="2754313" y="4270375"/>
                        <a:ext cx="4495800" cy="1981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55" name="Rectangle 7">
            <a:extLst>
              <a:ext uri="{FF2B5EF4-FFF2-40B4-BE49-F238E27FC236}">
                <a16:creationId xmlns:a16="http://schemas.microsoft.com/office/drawing/2014/main" id="{8F6EAF10-6FA1-4CD5-AEE7-505C7C160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143000"/>
            <a:ext cx="82296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7663" indent="-347663" algn="l"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8513" indent="-336550" algn="l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588" indent="-231775" algn="l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81138" indent="-222250" algn="l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33363" algn="l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NG" dirty="0">
                <a:latin typeface="Comic Sans MS" panose="030F0702030302020204" pitchFamily="66" charset="0"/>
              </a:rPr>
              <a:t>MOVZX Instruction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Fills (extends) the upper part of the destination with zeros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Used to copy a small source into a larger destination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Destination must be a register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NG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N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movzx</a:t>
            </a:r>
            <a:r>
              <a:rPr lang="en-US" altLang="en-NG" b="1" dirty="0">
                <a:latin typeface="Courier New" panose="02070309020205020404" pitchFamily="49" charset="0"/>
                <a:cs typeface="Courier New" panose="02070309020205020404" pitchFamily="49" charset="0"/>
              </a:rPr>
              <a:t> r32, r/m8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NG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N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movzx</a:t>
            </a:r>
            <a:r>
              <a:rPr lang="en-US" altLang="en-NG" b="1" dirty="0">
                <a:latin typeface="Courier New" panose="02070309020205020404" pitchFamily="49" charset="0"/>
                <a:cs typeface="Courier New" panose="02070309020205020404" pitchFamily="49" charset="0"/>
              </a:rPr>
              <a:t> r32, r/m16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NG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N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movzx</a:t>
            </a:r>
            <a:r>
              <a:rPr lang="en-US" altLang="en-NG" b="1" dirty="0">
                <a:latin typeface="Courier New" panose="02070309020205020404" pitchFamily="49" charset="0"/>
                <a:cs typeface="Courier New" panose="02070309020205020404" pitchFamily="49" charset="0"/>
              </a:rPr>
              <a:t> r16, r/m8</a:t>
            </a:r>
          </a:p>
        </p:txBody>
      </p:sp>
      <p:sp>
        <p:nvSpPr>
          <p:cNvPr id="667651" name="Text Box 3">
            <a:extLst>
              <a:ext uri="{FF2B5EF4-FFF2-40B4-BE49-F238E27FC236}">
                <a16:creationId xmlns:a16="http://schemas.microsoft.com/office/drawing/2014/main" id="{E4C7A7A2-3E4D-49B8-93DA-6076D5B1B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7314" y="5280025"/>
            <a:ext cx="2478087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 algn="l">
              <a:tabLst>
                <a:tab pos="457200" algn="l"/>
                <a:tab pos="233362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tabLst>
                <a:tab pos="457200" algn="l"/>
                <a:tab pos="233362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tabLst>
                <a:tab pos="457200" algn="l"/>
                <a:tab pos="233362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tabLst>
                <a:tab pos="457200" algn="l"/>
                <a:tab pos="233362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tabLst>
                <a:tab pos="457200" algn="l"/>
                <a:tab pos="233362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33362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33362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33362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33362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mov   bl, 8Fh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NG" b="1">
                <a:solidFill>
                  <a:schemeClr val="tx2"/>
                </a:solidFill>
                <a:latin typeface="Courier New" panose="02070309020205020404" pitchFamily="49" charset="0"/>
              </a:rPr>
              <a:t>movzx</a:t>
            </a:r>
            <a:r>
              <a:rPr lang="en-US" altLang="en-NG" b="1">
                <a:latin typeface="Courier New" panose="02070309020205020404" pitchFamily="49" charset="0"/>
              </a:rPr>
              <a:t> ax, bl</a:t>
            </a:r>
          </a:p>
        </p:txBody>
      </p:sp>
      <p:sp>
        <p:nvSpPr>
          <p:cNvPr id="667656" name="Rectangle 8">
            <a:extLst>
              <a:ext uri="{FF2B5EF4-FFF2-40B4-BE49-F238E27FC236}">
                <a16:creationId xmlns:a16="http://schemas.microsoft.com/office/drawing/2014/main" id="{39085603-62FD-4012-9E9F-DD07B5CF58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Zero Extension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1" name="Rectangle 3">
            <a:extLst>
              <a:ext uri="{FF2B5EF4-FFF2-40B4-BE49-F238E27FC236}">
                <a16:creationId xmlns:a16="http://schemas.microsoft.com/office/drawing/2014/main" id="{6C1438A4-7EF7-4902-848F-4F8A333C6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143000"/>
            <a:ext cx="8229600" cy="309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7663" indent="-347663" algn="l"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8513" indent="-336550" algn="l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588" indent="-231775" algn="l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81138" indent="-222250" algn="l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33363" algn="l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indent="-233363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NG" dirty="0">
                <a:latin typeface="Comic Sans MS" panose="030F0702030302020204" pitchFamily="66" charset="0"/>
              </a:rPr>
              <a:t>MOVSX Instruction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Fills (extends) the upper part of the destination register with a copy of the </a:t>
            </a:r>
            <a:r>
              <a:rPr lang="en-US" altLang="en-NG" dirty="0">
                <a:solidFill>
                  <a:srgbClr val="FF0000"/>
                </a:solidFill>
                <a:latin typeface="Comic Sans MS" panose="030F0702030302020204" pitchFamily="66" charset="0"/>
              </a:rPr>
              <a:t>source operand's sign bit</a:t>
            </a:r>
          </a:p>
          <a:p>
            <a:pPr lvl="1"/>
            <a:r>
              <a:rPr lang="en-US" altLang="en-NG" dirty="0">
                <a:latin typeface="Comic Sans MS" panose="030F0702030302020204" pitchFamily="66" charset="0"/>
              </a:rPr>
              <a:t>Used to copy a small source into a larger destination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NG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N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movsx</a:t>
            </a:r>
            <a:r>
              <a:rPr lang="en-US" altLang="en-NG" b="1" dirty="0">
                <a:latin typeface="Courier New" panose="02070309020205020404" pitchFamily="49" charset="0"/>
                <a:cs typeface="Courier New" panose="02070309020205020404" pitchFamily="49" charset="0"/>
              </a:rPr>
              <a:t> r32, r/m8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NG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N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movsx</a:t>
            </a:r>
            <a:r>
              <a:rPr lang="en-US" altLang="en-NG" b="1" dirty="0">
                <a:latin typeface="Courier New" panose="02070309020205020404" pitchFamily="49" charset="0"/>
                <a:cs typeface="Courier New" panose="02070309020205020404" pitchFamily="49" charset="0"/>
              </a:rPr>
              <a:t> r32, r/m16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NG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N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movsx</a:t>
            </a:r>
            <a:r>
              <a:rPr lang="en-US" altLang="en-NG" b="1" dirty="0">
                <a:latin typeface="Courier New" panose="02070309020205020404" pitchFamily="49" charset="0"/>
                <a:cs typeface="Courier New" panose="02070309020205020404" pitchFamily="49" charset="0"/>
              </a:rPr>
              <a:t> r16, r/m8</a:t>
            </a:r>
          </a:p>
        </p:txBody>
      </p:sp>
      <p:sp>
        <p:nvSpPr>
          <p:cNvPr id="739332" name="Text Box 4">
            <a:extLst>
              <a:ext uri="{FF2B5EF4-FFF2-40B4-BE49-F238E27FC236}">
                <a16:creationId xmlns:a16="http://schemas.microsoft.com/office/drawing/2014/main" id="{EAA75A3E-27BE-4263-B2ED-AEB9D9646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7314" y="5280025"/>
            <a:ext cx="2478087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 algn="l">
              <a:tabLst>
                <a:tab pos="457200" algn="l"/>
                <a:tab pos="233362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tabLst>
                <a:tab pos="457200" algn="l"/>
                <a:tab pos="233362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tabLst>
                <a:tab pos="457200" algn="l"/>
                <a:tab pos="233362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tabLst>
                <a:tab pos="457200" algn="l"/>
                <a:tab pos="233362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tabLst>
                <a:tab pos="457200" algn="l"/>
                <a:tab pos="233362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33362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33362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33362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333625" algn="l"/>
                <a:tab pos="411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NG" b="1">
                <a:latin typeface="Courier New" panose="02070309020205020404" pitchFamily="49" charset="0"/>
              </a:rPr>
              <a:t>mov   bl, 8Fh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NG" b="1">
                <a:solidFill>
                  <a:schemeClr val="tx2"/>
                </a:solidFill>
                <a:latin typeface="Courier New" panose="02070309020205020404" pitchFamily="49" charset="0"/>
              </a:rPr>
              <a:t>movsx</a:t>
            </a:r>
            <a:r>
              <a:rPr lang="en-US" altLang="en-NG" b="1">
                <a:latin typeface="Courier New" panose="02070309020205020404" pitchFamily="49" charset="0"/>
              </a:rPr>
              <a:t> ax, bl</a:t>
            </a:r>
          </a:p>
        </p:txBody>
      </p:sp>
      <p:sp>
        <p:nvSpPr>
          <p:cNvPr id="739333" name="Rectangle 5">
            <a:extLst>
              <a:ext uri="{FF2B5EF4-FFF2-40B4-BE49-F238E27FC236}">
                <a16:creationId xmlns:a16="http://schemas.microsoft.com/office/drawing/2014/main" id="{CC017F7A-6AF9-4B88-9088-C48C3853C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altLang="en-NG" b="1" dirty="0">
                <a:solidFill>
                  <a:srgbClr val="FF0000"/>
                </a:solidFill>
                <a:latin typeface="Comic Sans MS" panose="030F0702030302020204" pitchFamily="66" charset="0"/>
              </a:rPr>
              <a:t>Sign Extension</a:t>
            </a:r>
          </a:p>
        </p:txBody>
      </p:sp>
      <p:graphicFrame>
        <p:nvGraphicFramePr>
          <p:cNvPr id="739334" name="Object 6">
            <a:extLst>
              <a:ext uri="{FF2B5EF4-FFF2-40B4-BE49-F238E27FC236}">
                <a16:creationId xmlns:a16="http://schemas.microsoft.com/office/drawing/2014/main" id="{919FFAB5-25D8-48CF-ADAE-28EEC0EC6B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625" y="4178300"/>
          <a:ext cx="46482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VISIO" r:id="rId3" imgW="2926800" imgH="1189800" progId="Visio.Drawing.6">
                  <p:embed/>
                </p:oleObj>
              </mc:Choice>
              <mc:Fallback>
                <p:oleObj name="VISIO" r:id="rId3" imgW="2926800" imgH="1189800" progId="Visio.Drawing.6">
                  <p:embed/>
                  <p:pic>
                    <p:nvPicPr>
                      <p:cNvPr id="739334" name="Object 6">
                        <a:extLst>
                          <a:ext uri="{FF2B5EF4-FFF2-40B4-BE49-F238E27FC236}">
                            <a16:creationId xmlns:a16="http://schemas.microsoft.com/office/drawing/2014/main" id="{919FFAB5-25D8-48CF-ADAE-28EEC0EC6B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391" t="-4173" b="-4347"/>
                      <a:stretch>
                        <a:fillRect/>
                      </a:stretch>
                    </p:blipFill>
                    <p:spPr bwMode="auto">
                      <a:xfrm>
                        <a:off x="2714625" y="4178300"/>
                        <a:ext cx="4648200" cy="1981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2853</Words>
  <Application>Microsoft Office PowerPoint</Application>
  <PresentationFormat>Widescreen</PresentationFormat>
  <Paragraphs>833</Paragraphs>
  <Slides>55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Arial</vt:lpstr>
      <vt:lpstr>Calibri</vt:lpstr>
      <vt:lpstr>Calibri Light</vt:lpstr>
      <vt:lpstr>Comic Sans MS</vt:lpstr>
      <vt:lpstr>Courier New</vt:lpstr>
      <vt:lpstr>Helvetica</vt:lpstr>
      <vt:lpstr>Symbol</vt:lpstr>
      <vt:lpstr>Times New Roman</vt:lpstr>
      <vt:lpstr>Wingdings</vt:lpstr>
      <vt:lpstr>Office Theme</vt:lpstr>
      <vt:lpstr>VISIO</vt:lpstr>
      <vt:lpstr>BASIC INSTRUCTIONS  ADDRESSING MODES</vt:lpstr>
      <vt:lpstr>Presentation Outline</vt:lpstr>
      <vt:lpstr>Three Basic Types of Operands</vt:lpstr>
      <vt:lpstr>Instruction Operand Notation</vt:lpstr>
      <vt:lpstr>Next . . .</vt:lpstr>
      <vt:lpstr>MOV Instruction</vt:lpstr>
      <vt:lpstr>MOV Examples</vt:lpstr>
      <vt:lpstr>Zero Extension</vt:lpstr>
      <vt:lpstr>Sign Extension</vt:lpstr>
      <vt:lpstr>XCHG Instruction</vt:lpstr>
      <vt:lpstr>Direct Memory Operands</vt:lpstr>
      <vt:lpstr>Direct-Offset Operands</vt:lpstr>
      <vt:lpstr>Direct-Offset Operands - Examples</vt:lpstr>
      <vt:lpstr>Your Turn . . .</vt:lpstr>
      <vt:lpstr>Next . . .</vt:lpstr>
      <vt:lpstr>ADD and SUB Instructions</vt:lpstr>
      <vt:lpstr>Evaluate this . . . </vt:lpstr>
      <vt:lpstr>Flags Affected</vt:lpstr>
      <vt:lpstr>More on Carry and Overflow</vt:lpstr>
      <vt:lpstr>Hardware Viewpoint</vt:lpstr>
      <vt:lpstr>ADD and SUB Examples</vt:lpstr>
      <vt:lpstr>INC, DEC, and NEG Instructions</vt:lpstr>
      <vt:lpstr>Affected Flags</vt:lpstr>
      <vt:lpstr>ADC and SBB Instruction</vt:lpstr>
      <vt:lpstr>Extended Arithmetic</vt:lpstr>
      <vt:lpstr>Next . . .</vt:lpstr>
      <vt:lpstr>Addressing Modes</vt:lpstr>
      <vt:lpstr>Register and Immediate Addressing</vt:lpstr>
      <vt:lpstr>Direct Memory Addressing</vt:lpstr>
      <vt:lpstr>Register Indirect Addressing</vt:lpstr>
      <vt:lpstr>Array Sum Example</vt:lpstr>
      <vt:lpstr>Ambiguous Indirect Operands</vt:lpstr>
      <vt:lpstr>Indexed Addressing</vt:lpstr>
      <vt:lpstr>Index Scaling</vt:lpstr>
      <vt:lpstr>Based Addressing</vt:lpstr>
      <vt:lpstr>Based-Indexed Addressing</vt:lpstr>
      <vt:lpstr>Based-Indexed Examples</vt:lpstr>
      <vt:lpstr>LEA Instruction</vt:lpstr>
      <vt:lpstr>LEA Examples</vt:lpstr>
      <vt:lpstr>Summary of Addressing Modes</vt:lpstr>
      <vt:lpstr>Registers Used in 32-Bit Addressing</vt:lpstr>
      <vt:lpstr>16-bit Memory Addressing</vt:lpstr>
      <vt:lpstr>Default Segments</vt:lpstr>
      <vt:lpstr>Next . . .</vt:lpstr>
      <vt:lpstr>JMP Instruction</vt:lpstr>
      <vt:lpstr>LOOP Instruction</vt:lpstr>
      <vt:lpstr>Your turn . . .</vt:lpstr>
      <vt:lpstr>Nested Loop</vt:lpstr>
      <vt:lpstr>Next . . .</vt:lpstr>
      <vt:lpstr>Copying a String</vt:lpstr>
      <vt:lpstr>Summing an Integer Array</vt:lpstr>
      <vt:lpstr>Summing an Integer Array – cont'd</vt:lpstr>
      <vt:lpstr>PC-Relative Addressing</vt:lpstr>
      <vt:lpstr>PC-Relative Addressing – cont'd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Alamu Femi</dc:creator>
  <cp:lastModifiedBy>Dr. Alamu Femi</cp:lastModifiedBy>
  <cp:revision>19</cp:revision>
  <dcterms:created xsi:type="dcterms:W3CDTF">2020-02-18T15:15:41Z</dcterms:created>
  <dcterms:modified xsi:type="dcterms:W3CDTF">2023-11-26T12:52:01Z</dcterms:modified>
</cp:coreProperties>
</file>