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308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09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9" r:id="rId44"/>
    <p:sldId id="300" r:id="rId45"/>
    <p:sldId id="301" r:id="rId46"/>
    <p:sldId id="306" r:id="rId47"/>
    <p:sldId id="310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B9F92-51FC-4F6E-96E7-C6248BD8411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96CDC-3617-4FC7-BCFB-B531F1EAC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30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F3210D-8EFB-4D04-8470-8C9A78B4F0DF}" type="slidenum">
              <a:rPr lang="en-US"/>
              <a:pPr/>
              <a:t>5</a:t>
            </a:fld>
            <a:endParaRPr lang="en-US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79" tIns="44445" rIns="90479" bIns="4444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6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F8BB-E046-461B-92AA-D75A0B4283B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4B97-884B-4409-823D-35E9AC3C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6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F8BB-E046-461B-92AA-D75A0B4283B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4B97-884B-4409-823D-35E9AC3C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0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F8BB-E046-461B-92AA-D75A0B4283B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4B97-884B-4409-823D-35E9AC3C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51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1097280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790950"/>
            <a:ext cx="1097280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07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53848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0" y="1143000"/>
            <a:ext cx="5384800" cy="5143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2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F8BB-E046-461B-92AA-D75A0B4283B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4B97-884B-4409-823D-35E9AC3C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1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F8BB-E046-461B-92AA-D75A0B4283B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4B97-884B-4409-823D-35E9AC3C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8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F8BB-E046-461B-92AA-D75A0B4283B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4B97-884B-4409-823D-35E9AC3C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2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F8BB-E046-461B-92AA-D75A0B4283B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4B97-884B-4409-823D-35E9AC3C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9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F8BB-E046-461B-92AA-D75A0B4283B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4B97-884B-4409-823D-35E9AC3C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8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F8BB-E046-461B-92AA-D75A0B4283B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4B97-884B-4409-823D-35E9AC3C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1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F8BB-E046-461B-92AA-D75A0B4283B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4B97-884B-4409-823D-35E9AC3C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F8BB-E046-461B-92AA-D75A0B4283B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4B97-884B-4409-823D-35E9AC3C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8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DF8BB-E046-461B-92AA-D75A0B4283B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74B97-884B-4409-823D-35E9AC3C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5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1819" y="90152"/>
            <a:ext cx="11758411" cy="6593983"/>
          </a:xfrm>
        </p:spPr>
        <p:txBody>
          <a:bodyPr/>
          <a:lstStyle/>
          <a:p>
            <a:pPr algn="ctr"/>
            <a:endParaRPr lang="en-GB" sz="60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GB" sz="6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MICROPROCESSOR</a:t>
            </a:r>
          </a:p>
          <a:p>
            <a:pPr marL="0" indent="0" algn="ctr">
              <a:buNone/>
            </a:pPr>
            <a:r>
              <a:rPr lang="en-GB" sz="6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ARCHITECTURE</a:t>
            </a:r>
            <a:endParaRPr lang="en-US" sz="60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98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730876" y="-21307"/>
            <a:ext cx="10515600" cy="75540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Reading from Memory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0766" y="888643"/>
            <a:ext cx="10109916" cy="3123888"/>
          </a:xfrm>
          <a:noFill/>
        </p:spPr>
        <p:txBody>
          <a:bodyPr vert="horz" lIns="0" tIns="45720" rIns="0" bIns="45720" rtlCol="0">
            <a:norm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latin typeface="Comic Sans MS" panose="030F0702030302020204" pitchFamily="66" charset="0"/>
              </a:rPr>
              <a:t>Multiple clock cycles are required</a:t>
            </a:r>
          </a:p>
          <a:p>
            <a:pPr>
              <a:spcBef>
                <a:spcPct val="30000"/>
              </a:spcBef>
            </a:pPr>
            <a:r>
              <a:rPr lang="en-US" dirty="0">
                <a:latin typeface="Comic Sans MS" panose="030F0702030302020204" pitchFamily="66" charset="0"/>
              </a:rPr>
              <a:t>Memory responds much more slowly than the CPU</a:t>
            </a:r>
          </a:p>
          <a:p>
            <a:pPr lvl="1">
              <a:spcBef>
                <a:spcPct val="30000"/>
              </a:spcBef>
            </a:pPr>
            <a:r>
              <a:rPr lang="en-US" dirty="0">
                <a:latin typeface="Comic Sans MS" panose="030F0702030302020204" pitchFamily="66" charset="0"/>
              </a:rPr>
              <a:t>Address is placed on address bus</a:t>
            </a:r>
          </a:p>
          <a:p>
            <a:pPr lvl="1">
              <a:spcBef>
                <a:spcPct val="30000"/>
              </a:spcBef>
            </a:pPr>
            <a:r>
              <a:rPr lang="en-US" dirty="0">
                <a:latin typeface="Comic Sans MS" panose="030F0702030302020204" pitchFamily="66" charset="0"/>
              </a:rPr>
              <a:t>Read Line (RD) goes low, indicating that processor wants to read</a:t>
            </a:r>
          </a:p>
          <a:p>
            <a:pPr lvl="1">
              <a:spcBef>
                <a:spcPct val="30000"/>
              </a:spcBef>
            </a:pPr>
            <a:r>
              <a:rPr lang="en-US" dirty="0">
                <a:latin typeface="Comic Sans MS" panose="030F0702030302020204" pitchFamily="66" charset="0"/>
              </a:rPr>
              <a:t>CPU waits (one or more cycles) for memory to respond</a:t>
            </a:r>
          </a:p>
          <a:p>
            <a:pPr lvl="1">
              <a:spcBef>
                <a:spcPct val="30000"/>
              </a:spcBef>
            </a:pPr>
            <a:r>
              <a:rPr lang="en-US" dirty="0">
                <a:latin typeface="Comic Sans MS" panose="030F0702030302020204" pitchFamily="66" charset="0"/>
              </a:rPr>
              <a:t>Read Line (RD) goes high, indicating that data is on the data bus</a:t>
            </a:r>
          </a:p>
        </p:txBody>
      </p:sp>
      <p:graphicFrame>
        <p:nvGraphicFramePr>
          <p:cNvPr id="4505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048657"/>
              </p:ext>
            </p:extLst>
          </p:nvPr>
        </p:nvGraphicFramePr>
        <p:xfrm>
          <a:off x="3026535" y="3752600"/>
          <a:ext cx="5415790" cy="294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3" imgW="4692240" imgH="2555280" progId="Visio.Drawing.6">
                  <p:embed/>
                </p:oleObj>
              </mc:Choice>
              <mc:Fallback>
                <p:oleObj name="VISIO" r:id="rId3" imgW="4692240" imgH="2555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6535" y="3752600"/>
                        <a:ext cx="5415790" cy="29497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17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0153"/>
            <a:ext cx="10515600" cy="7984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Memory Devices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639" y="991673"/>
            <a:ext cx="11410682" cy="5409127"/>
          </a:xfrm>
          <a:noFill/>
        </p:spPr>
        <p:txBody>
          <a:bodyPr vert="horz" lIns="0" tIns="45720" rIns="0" bIns="45720" rtlCol="0">
            <a:norm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ROM = Read-Only Memory</a:t>
            </a:r>
          </a:p>
          <a:p>
            <a:pPr lvl="1">
              <a:spcBef>
                <a:spcPct val="30000"/>
              </a:spcBef>
            </a:pPr>
            <a:r>
              <a:rPr lang="en-US" sz="2000" b="1" dirty="0">
                <a:latin typeface="Comic Sans MS" panose="030F0702030302020204" pitchFamily="66" charset="0"/>
              </a:rPr>
              <a:t>Stores information permanently (non-volatile)</a:t>
            </a:r>
          </a:p>
          <a:p>
            <a:pPr lvl="1">
              <a:spcBef>
                <a:spcPct val="30000"/>
              </a:spcBef>
            </a:pPr>
            <a:r>
              <a:rPr lang="en-US" sz="2000" b="1" dirty="0">
                <a:latin typeface="Comic Sans MS" panose="030F0702030302020204" pitchFamily="66" charset="0"/>
              </a:rPr>
              <a:t>Used to store the information required to startup the computer</a:t>
            </a:r>
          </a:p>
          <a:p>
            <a:pPr lvl="1">
              <a:spcBef>
                <a:spcPct val="30000"/>
              </a:spcBef>
            </a:pPr>
            <a:r>
              <a:rPr lang="en-US" sz="2000" b="1" dirty="0">
                <a:latin typeface="Comic Sans MS" panose="030F0702030302020204" pitchFamily="66" charset="0"/>
              </a:rPr>
              <a:t>Many types: ROM, EPROM, EEPROM, and FLASH</a:t>
            </a:r>
          </a:p>
          <a:p>
            <a:pPr lvl="1">
              <a:spcBef>
                <a:spcPct val="30000"/>
              </a:spcBef>
            </a:pPr>
            <a:r>
              <a:rPr lang="en-US" sz="2000" b="1" dirty="0">
                <a:latin typeface="Comic Sans MS" panose="030F0702030302020204" pitchFamily="66" charset="0"/>
              </a:rPr>
              <a:t>FLASH memory can be erased electrically in blocks</a:t>
            </a:r>
          </a:p>
          <a:p>
            <a:pPr>
              <a:spcBef>
                <a:spcPct val="30000"/>
              </a:spcBef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RAM = Random Access Memory</a:t>
            </a:r>
          </a:p>
          <a:p>
            <a:pPr lvl="1">
              <a:spcBef>
                <a:spcPct val="30000"/>
              </a:spcBef>
            </a:pPr>
            <a:r>
              <a:rPr lang="en-US" sz="2000" b="1" dirty="0">
                <a:latin typeface="Comic Sans MS" panose="030F0702030302020204" pitchFamily="66" charset="0"/>
              </a:rPr>
              <a:t>Volatile memory: data is lost when device is powered off</a:t>
            </a:r>
          </a:p>
          <a:p>
            <a:pPr lvl="1">
              <a:spcBef>
                <a:spcPct val="30000"/>
              </a:spcBef>
            </a:pPr>
            <a:r>
              <a:rPr lang="en-US" sz="2000" b="1" dirty="0">
                <a:latin typeface="Comic Sans MS" panose="030F0702030302020204" pitchFamily="66" charset="0"/>
              </a:rPr>
              <a:t>Dynamic RAM (DRAM)</a:t>
            </a:r>
          </a:p>
          <a:p>
            <a:pPr lvl="2">
              <a:spcBef>
                <a:spcPct val="30000"/>
              </a:spcBef>
            </a:pPr>
            <a:r>
              <a:rPr lang="en-US" sz="1800" b="1" dirty="0">
                <a:latin typeface="Comic Sans MS" panose="030F0702030302020204" pitchFamily="66" charset="0"/>
              </a:rPr>
              <a:t>Inexpensive, used for main memory, must be refreshed constantly</a:t>
            </a:r>
          </a:p>
          <a:p>
            <a:pPr lvl="1">
              <a:spcBef>
                <a:spcPct val="30000"/>
              </a:spcBef>
            </a:pPr>
            <a:r>
              <a:rPr lang="en-US" sz="2000" b="1" dirty="0">
                <a:latin typeface="Comic Sans MS" panose="030F0702030302020204" pitchFamily="66" charset="0"/>
              </a:rPr>
              <a:t>Static RAM (SRAM)</a:t>
            </a:r>
          </a:p>
          <a:p>
            <a:pPr lvl="2">
              <a:spcBef>
                <a:spcPct val="30000"/>
              </a:spcBef>
            </a:pPr>
            <a:r>
              <a:rPr lang="en-US" sz="1800" b="1" dirty="0">
                <a:latin typeface="Comic Sans MS" panose="030F0702030302020204" pitchFamily="66" charset="0"/>
              </a:rPr>
              <a:t>Expensive, used for cache memory, faster access, no refresh</a:t>
            </a:r>
          </a:p>
          <a:p>
            <a:pPr lvl="1">
              <a:spcBef>
                <a:spcPct val="30000"/>
              </a:spcBef>
            </a:pPr>
            <a:r>
              <a:rPr lang="en-US" sz="2000" b="1" dirty="0">
                <a:latin typeface="Comic Sans MS" panose="030F0702030302020204" pitchFamily="66" charset="0"/>
              </a:rPr>
              <a:t>Video RAM (VRAM)</a:t>
            </a:r>
          </a:p>
          <a:p>
            <a:pPr lvl="2">
              <a:spcBef>
                <a:spcPct val="30000"/>
              </a:spcBef>
            </a:pPr>
            <a:r>
              <a:rPr lang="en-US" sz="1800" b="1" dirty="0">
                <a:latin typeface="Comic Sans MS" panose="030F0702030302020204" pitchFamily="66" charset="0"/>
              </a:rPr>
              <a:t>Dual ported: read port to refresh the display, write port for updates</a:t>
            </a:r>
          </a:p>
        </p:txBody>
      </p:sp>
    </p:spTree>
    <p:extLst>
      <p:ext uri="{BB962C8B-B14F-4D97-AF65-F5344CB8AC3E}">
        <p14:creationId xmlns:p14="http://schemas.microsoft.com/office/powerpoint/2010/main" val="8276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3335"/>
            <a:ext cx="10515600" cy="5893628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Assignment 2 A</a:t>
            </a:r>
          </a:p>
          <a:p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Write out the full meaning of the </a:t>
            </a:r>
            <a:r>
              <a:rPr lang="en-US" b="1" dirty="0" smtClean="0">
                <a:latin typeface="Comic Sans MS" panose="030F0702030302020204" pitchFamily="66" charset="0"/>
              </a:rPr>
              <a:t>following while writing notes on them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ROM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EPROM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EEPROM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0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303776" y="94669"/>
            <a:ext cx="7050024" cy="941388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Memory Hierarchy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577" y="1036056"/>
            <a:ext cx="11096223" cy="557080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Registers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Fastest storage elements, stores most frequently used data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General-purpose registers: accessible to the programmer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Special-purpose registers: used internally by the microprocessor</a:t>
            </a:r>
          </a:p>
          <a:p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Cache Memory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Fast SRAM that stores recently used instructions and data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Recent processors have 2 levels</a:t>
            </a:r>
          </a:p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Main Memory </a:t>
            </a:r>
            <a:r>
              <a:rPr lang="en-US" dirty="0">
                <a:latin typeface="Comic Sans MS" panose="030F0702030302020204" pitchFamily="66" charset="0"/>
              </a:rPr>
              <a:t>(DRAM)</a:t>
            </a:r>
          </a:p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Disk Storage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Permanent magnetic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Comic Sans MS" panose="030F0702030302020204" pitchFamily="66" charset="0"/>
              </a:rPr>
              <a:t>	storage for files</a:t>
            </a:r>
          </a:p>
        </p:txBody>
      </p:sp>
      <p:grpSp>
        <p:nvGrpSpPr>
          <p:cNvPr id="404503" name="Group 23"/>
          <p:cNvGrpSpPr>
            <a:grpSpLocks/>
          </p:cNvGrpSpPr>
          <p:nvPr/>
        </p:nvGrpSpPr>
        <p:grpSpPr bwMode="auto">
          <a:xfrm>
            <a:off x="6096000" y="3638551"/>
            <a:ext cx="4032250" cy="2843213"/>
            <a:chOff x="2880" y="2292"/>
            <a:chExt cx="2540" cy="1791"/>
          </a:xfrm>
        </p:grpSpPr>
        <p:sp>
          <p:nvSpPr>
            <p:cNvPr id="404490" name="AutoShape 10"/>
            <p:cNvSpPr>
              <a:spLocks noChangeArrowheads="1"/>
            </p:cNvSpPr>
            <p:nvPr/>
          </p:nvSpPr>
          <p:spPr bwMode="auto">
            <a:xfrm flipV="1">
              <a:off x="3025" y="2593"/>
              <a:ext cx="2250" cy="1307"/>
            </a:xfrm>
            <a:custGeom>
              <a:avLst/>
              <a:gdLst>
                <a:gd name="G0" fmla="+- 8476 0 0"/>
                <a:gd name="G1" fmla="+- 21600 0 8476"/>
                <a:gd name="G2" fmla="*/ 8476 1 2"/>
                <a:gd name="G3" fmla="+- 21600 0 G2"/>
                <a:gd name="G4" fmla="+/ 8476 21600 2"/>
                <a:gd name="G5" fmla="+/ G1 0 2"/>
                <a:gd name="G6" fmla="*/ 21600 21600 8476"/>
                <a:gd name="G7" fmla="*/ G6 1 2"/>
                <a:gd name="G8" fmla="+- 21600 0 G7"/>
                <a:gd name="G9" fmla="*/ 21600 1 2"/>
                <a:gd name="G10" fmla="+- 8476 0 G9"/>
                <a:gd name="G11" fmla="?: G10 G8 0"/>
                <a:gd name="G12" fmla="?: G10 G7 21600"/>
                <a:gd name="T0" fmla="*/ 17362 w 21600"/>
                <a:gd name="T1" fmla="*/ 10800 h 21600"/>
                <a:gd name="T2" fmla="*/ 10800 w 21600"/>
                <a:gd name="T3" fmla="*/ 21600 h 21600"/>
                <a:gd name="T4" fmla="*/ 4238 w 21600"/>
                <a:gd name="T5" fmla="*/ 10800 h 21600"/>
                <a:gd name="T6" fmla="*/ 10800 w 21600"/>
                <a:gd name="T7" fmla="*/ 0 h 21600"/>
                <a:gd name="T8" fmla="*/ 6038 w 21600"/>
                <a:gd name="T9" fmla="*/ 6038 h 21600"/>
                <a:gd name="T10" fmla="*/ 15562 w 21600"/>
                <a:gd name="T11" fmla="*/ 1556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8476" y="21600"/>
                  </a:lnTo>
                  <a:lnTo>
                    <a:pt x="13124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87" name="Text Box 7"/>
            <p:cNvSpPr txBox="1">
              <a:spLocks noChangeArrowheads="1"/>
            </p:cNvSpPr>
            <p:nvPr/>
          </p:nvSpPr>
          <p:spPr bwMode="auto">
            <a:xfrm>
              <a:off x="3461" y="2956"/>
              <a:ext cx="13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cache memory</a:t>
              </a:r>
            </a:p>
          </p:txBody>
        </p:sp>
        <p:sp>
          <p:nvSpPr>
            <p:cNvPr id="404488" name="Text Box 8"/>
            <p:cNvSpPr txBox="1">
              <a:spLocks noChangeArrowheads="1"/>
            </p:cNvSpPr>
            <p:nvPr/>
          </p:nvSpPr>
          <p:spPr bwMode="auto">
            <a:xfrm>
              <a:off x="3533" y="3283"/>
              <a:ext cx="12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main memory</a:t>
              </a:r>
            </a:p>
          </p:txBody>
        </p:sp>
        <p:sp>
          <p:nvSpPr>
            <p:cNvPr id="404489" name="Text Box 9"/>
            <p:cNvSpPr txBox="1">
              <a:spLocks noChangeArrowheads="1"/>
            </p:cNvSpPr>
            <p:nvPr/>
          </p:nvSpPr>
          <p:spPr bwMode="auto">
            <a:xfrm>
              <a:off x="3533" y="3609"/>
              <a:ext cx="12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disk storage</a:t>
              </a:r>
            </a:p>
          </p:txBody>
        </p:sp>
        <p:sp>
          <p:nvSpPr>
            <p:cNvPr id="404486" name="Text Box 6"/>
            <p:cNvSpPr txBox="1">
              <a:spLocks noChangeArrowheads="1"/>
            </p:cNvSpPr>
            <p:nvPr/>
          </p:nvSpPr>
          <p:spPr bwMode="auto">
            <a:xfrm>
              <a:off x="3751" y="2629"/>
              <a:ext cx="7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registers</a:t>
              </a:r>
            </a:p>
          </p:txBody>
        </p:sp>
        <p:sp>
          <p:nvSpPr>
            <p:cNvPr id="404491" name="Line 11"/>
            <p:cNvSpPr>
              <a:spLocks noChangeShapeType="1"/>
            </p:cNvSpPr>
            <p:nvPr/>
          </p:nvSpPr>
          <p:spPr bwMode="auto">
            <a:xfrm>
              <a:off x="3678" y="2920"/>
              <a:ext cx="9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494" name="Line 14"/>
            <p:cNvSpPr>
              <a:spLocks noChangeShapeType="1"/>
            </p:cNvSpPr>
            <p:nvPr/>
          </p:nvSpPr>
          <p:spPr bwMode="auto">
            <a:xfrm>
              <a:off x="3461" y="3246"/>
              <a:ext cx="13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495" name="Line 15"/>
            <p:cNvSpPr>
              <a:spLocks noChangeShapeType="1"/>
            </p:cNvSpPr>
            <p:nvPr/>
          </p:nvSpPr>
          <p:spPr bwMode="auto">
            <a:xfrm>
              <a:off x="3243" y="3573"/>
              <a:ext cx="18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498" name="Line 18"/>
            <p:cNvSpPr>
              <a:spLocks noChangeShapeType="1"/>
            </p:cNvSpPr>
            <p:nvPr/>
          </p:nvSpPr>
          <p:spPr bwMode="auto">
            <a:xfrm flipV="1">
              <a:off x="2880" y="2593"/>
              <a:ext cx="871" cy="1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499" name="Text Box 19"/>
            <p:cNvSpPr txBox="1">
              <a:spLocks noChangeArrowheads="1"/>
            </p:cNvSpPr>
            <p:nvPr/>
          </p:nvSpPr>
          <p:spPr bwMode="auto">
            <a:xfrm rot="-3324694">
              <a:off x="2258" y="3072"/>
              <a:ext cx="17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higher speed, smaller size</a:t>
              </a:r>
            </a:p>
          </p:txBody>
        </p:sp>
        <p:sp>
          <p:nvSpPr>
            <p:cNvPr id="404500" name="Line 20"/>
            <p:cNvSpPr>
              <a:spLocks noChangeShapeType="1"/>
            </p:cNvSpPr>
            <p:nvPr/>
          </p:nvSpPr>
          <p:spPr bwMode="auto">
            <a:xfrm>
              <a:off x="4549" y="2593"/>
              <a:ext cx="871" cy="1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01" name="Text Box 21"/>
            <p:cNvSpPr txBox="1">
              <a:spLocks noChangeArrowheads="1"/>
            </p:cNvSpPr>
            <p:nvPr/>
          </p:nvSpPr>
          <p:spPr bwMode="auto">
            <a:xfrm rot="14215492" flipV="1">
              <a:off x="4216" y="3058"/>
              <a:ext cx="174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lower cost per byte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536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4474" y="21186"/>
            <a:ext cx="8305800" cy="762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Magnetic Disk Storage</a:t>
            </a:r>
          </a:p>
        </p:txBody>
      </p:sp>
      <p:pic>
        <p:nvPicPr>
          <p:cNvPr id="406533" name="Picture 5" descr="105-0564_IM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67" y="713055"/>
            <a:ext cx="4973694" cy="373027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243" name="Group 1667"/>
          <p:cNvGrpSpPr>
            <a:grpSpLocks/>
          </p:cNvGrpSpPr>
          <p:nvPr/>
        </p:nvGrpSpPr>
        <p:grpSpPr bwMode="auto">
          <a:xfrm>
            <a:off x="6666651" y="1059553"/>
            <a:ext cx="4716463" cy="2984500"/>
            <a:chOff x="2553" y="2015"/>
            <a:chExt cx="2971" cy="1880"/>
          </a:xfrm>
        </p:grpSpPr>
        <p:sp>
          <p:nvSpPr>
            <p:cNvPr id="406534" name="AutoShape 6"/>
            <p:cNvSpPr>
              <a:spLocks noChangeAspect="1" noChangeArrowheads="1" noTextEdit="1"/>
            </p:cNvSpPr>
            <p:nvPr/>
          </p:nvSpPr>
          <p:spPr bwMode="auto">
            <a:xfrm>
              <a:off x="2553" y="2069"/>
              <a:ext cx="2875" cy="1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6546" name="Group 18"/>
            <p:cNvGrpSpPr>
              <a:grpSpLocks/>
            </p:cNvGrpSpPr>
            <p:nvPr/>
          </p:nvGrpSpPr>
          <p:grpSpPr bwMode="auto">
            <a:xfrm>
              <a:off x="5254" y="2459"/>
              <a:ext cx="6" cy="1130"/>
              <a:chOff x="5254" y="2459"/>
              <a:chExt cx="6" cy="1130"/>
            </a:xfrm>
          </p:grpSpPr>
          <p:grpSp>
            <p:nvGrpSpPr>
              <p:cNvPr id="406541" name="Group 13"/>
              <p:cNvGrpSpPr>
                <a:grpSpLocks/>
              </p:cNvGrpSpPr>
              <p:nvPr/>
            </p:nvGrpSpPr>
            <p:grpSpPr bwMode="auto">
              <a:xfrm>
                <a:off x="5254" y="3360"/>
                <a:ext cx="6" cy="229"/>
                <a:chOff x="5254" y="3360"/>
                <a:chExt cx="6" cy="229"/>
              </a:xfrm>
            </p:grpSpPr>
            <p:sp>
              <p:nvSpPr>
                <p:cNvPr id="406536" name="Freeform 8"/>
                <p:cNvSpPr>
                  <a:spLocks/>
                </p:cNvSpPr>
                <p:nvPr/>
              </p:nvSpPr>
              <p:spPr bwMode="auto">
                <a:xfrm>
                  <a:off x="5254" y="3360"/>
                  <a:ext cx="6" cy="49"/>
                </a:xfrm>
                <a:custGeom>
                  <a:avLst/>
                  <a:gdLst>
                    <a:gd name="T0" fmla="*/ 6 w 6"/>
                    <a:gd name="T1" fmla="*/ 0 h 49"/>
                    <a:gd name="T2" fmla="*/ 0 w 6"/>
                    <a:gd name="T3" fmla="*/ 0 h 49"/>
                    <a:gd name="T4" fmla="*/ 0 w 6"/>
                    <a:gd name="T5" fmla="*/ 0 h 49"/>
                    <a:gd name="T6" fmla="*/ 0 w 6"/>
                    <a:gd name="T7" fmla="*/ 49 h 49"/>
                    <a:gd name="T8" fmla="*/ 0 w 6"/>
                    <a:gd name="T9" fmla="*/ 49 h 49"/>
                    <a:gd name="T10" fmla="*/ 6 w 6"/>
                    <a:gd name="T11" fmla="*/ 49 h 49"/>
                    <a:gd name="T12" fmla="*/ 6 w 6"/>
                    <a:gd name="T13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49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lnTo>
                        <a:pt x="6" y="49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37" name="Freeform 9"/>
                <p:cNvSpPr>
                  <a:spLocks/>
                </p:cNvSpPr>
                <p:nvPr/>
              </p:nvSpPr>
              <p:spPr bwMode="auto">
                <a:xfrm>
                  <a:off x="5254" y="3421"/>
                  <a:ext cx="6" cy="12"/>
                </a:xfrm>
                <a:custGeom>
                  <a:avLst/>
                  <a:gdLst>
                    <a:gd name="T0" fmla="*/ 6 w 6"/>
                    <a:gd name="T1" fmla="*/ 6 h 12"/>
                    <a:gd name="T2" fmla="*/ 0 w 6"/>
                    <a:gd name="T3" fmla="*/ 0 h 12"/>
                    <a:gd name="T4" fmla="*/ 0 w 6"/>
                    <a:gd name="T5" fmla="*/ 6 h 12"/>
                    <a:gd name="T6" fmla="*/ 0 w 6"/>
                    <a:gd name="T7" fmla="*/ 12 h 12"/>
                    <a:gd name="T8" fmla="*/ 0 w 6"/>
                    <a:gd name="T9" fmla="*/ 12 h 12"/>
                    <a:gd name="T10" fmla="*/ 6 w 6"/>
                    <a:gd name="T11" fmla="*/ 12 h 12"/>
                    <a:gd name="T12" fmla="*/ 6 w 6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12">
                      <a:moveTo>
                        <a:pt x="6" y="6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6" y="12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38" name="Freeform 10"/>
                <p:cNvSpPr>
                  <a:spLocks/>
                </p:cNvSpPr>
                <p:nvPr/>
              </p:nvSpPr>
              <p:spPr bwMode="auto">
                <a:xfrm>
                  <a:off x="5254" y="3445"/>
                  <a:ext cx="6" cy="54"/>
                </a:xfrm>
                <a:custGeom>
                  <a:avLst/>
                  <a:gdLst>
                    <a:gd name="T0" fmla="*/ 6 w 6"/>
                    <a:gd name="T1" fmla="*/ 6 h 54"/>
                    <a:gd name="T2" fmla="*/ 0 w 6"/>
                    <a:gd name="T3" fmla="*/ 0 h 54"/>
                    <a:gd name="T4" fmla="*/ 0 w 6"/>
                    <a:gd name="T5" fmla="*/ 6 h 54"/>
                    <a:gd name="T6" fmla="*/ 0 w 6"/>
                    <a:gd name="T7" fmla="*/ 54 h 54"/>
                    <a:gd name="T8" fmla="*/ 0 w 6"/>
                    <a:gd name="T9" fmla="*/ 54 h 54"/>
                    <a:gd name="T10" fmla="*/ 6 w 6"/>
                    <a:gd name="T11" fmla="*/ 54 h 54"/>
                    <a:gd name="T12" fmla="*/ 6 w 6"/>
                    <a:gd name="T13" fmla="*/ 6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54">
                      <a:moveTo>
                        <a:pt x="6" y="6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54"/>
                      </a:lnTo>
                      <a:lnTo>
                        <a:pt x="0" y="54"/>
                      </a:lnTo>
                      <a:lnTo>
                        <a:pt x="6" y="54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39" name="Freeform 11"/>
                <p:cNvSpPr>
                  <a:spLocks/>
                </p:cNvSpPr>
                <p:nvPr/>
              </p:nvSpPr>
              <p:spPr bwMode="auto">
                <a:xfrm>
                  <a:off x="5254" y="3511"/>
                  <a:ext cx="6" cy="12"/>
                </a:xfrm>
                <a:custGeom>
                  <a:avLst/>
                  <a:gdLst>
                    <a:gd name="T0" fmla="*/ 6 w 6"/>
                    <a:gd name="T1" fmla="*/ 6 h 12"/>
                    <a:gd name="T2" fmla="*/ 0 w 6"/>
                    <a:gd name="T3" fmla="*/ 0 h 12"/>
                    <a:gd name="T4" fmla="*/ 0 w 6"/>
                    <a:gd name="T5" fmla="*/ 6 h 12"/>
                    <a:gd name="T6" fmla="*/ 0 w 6"/>
                    <a:gd name="T7" fmla="*/ 12 h 12"/>
                    <a:gd name="T8" fmla="*/ 0 w 6"/>
                    <a:gd name="T9" fmla="*/ 12 h 12"/>
                    <a:gd name="T10" fmla="*/ 6 w 6"/>
                    <a:gd name="T11" fmla="*/ 12 h 12"/>
                    <a:gd name="T12" fmla="*/ 6 w 6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12">
                      <a:moveTo>
                        <a:pt x="6" y="6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6" y="12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40" name="Freeform 12"/>
                <p:cNvSpPr>
                  <a:spLocks/>
                </p:cNvSpPr>
                <p:nvPr/>
              </p:nvSpPr>
              <p:spPr bwMode="auto">
                <a:xfrm>
                  <a:off x="5254" y="3535"/>
                  <a:ext cx="6" cy="54"/>
                </a:xfrm>
                <a:custGeom>
                  <a:avLst/>
                  <a:gdLst>
                    <a:gd name="T0" fmla="*/ 6 w 6"/>
                    <a:gd name="T1" fmla="*/ 6 h 54"/>
                    <a:gd name="T2" fmla="*/ 0 w 6"/>
                    <a:gd name="T3" fmla="*/ 0 h 54"/>
                    <a:gd name="T4" fmla="*/ 0 w 6"/>
                    <a:gd name="T5" fmla="*/ 6 h 54"/>
                    <a:gd name="T6" fmla="*/ 0 w 6"/>
                    <a:gd name="T7" fmla="*/ 54 h 54"/>
                    <a:gd name="T8" fmla="*/ 0 w 6"/>
                    <a:gd name="T9" fmla="*/ 54 h 54"/>
                    <a:gd name="T10" fmla="*/ 6 w 6"/>
                    <a:gd name="T11" fmla="*/ 54 h 54"/>
                    <a:gd name="T12" fmla="*/ 6 w 6"/>
                    <a:gd name="T13" fmla="*/ 6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54">
                      <a:moveTo>
                        <a:pt x="6" y="6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54"/>
                      </a:lnTo>
                      <a:lnTo>
                        <a:pt x="0" y="54"/>
                      </a:lnTo>
                      <a:lnTo>
                        <a:pt x="6" y="54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6545" name="Group 17"/>
              <p:cNvGrpSpPr>
                <a:grpSpLocks/>
              </p:cNvGrpSpPr>
              <p:nvPr/>
            </p:nvGrpSpPr>
            <p:grpSpPr bwMode="auto">
              <a:xfrm>
                <a:off x="5254" y="2459"/>
                <a:ext cx="6" cy="139"/>
                <a:chOff x="5254" y="2459"/>
                <a:chExt cx="6" cy="139"/>
              </a:xfrm>
            </p:grpSpPr>
            <p:sp>
              <p:nvSpPr>
                <p:cNvPr id="406542" name="Freeform 14"/>
                <p:cNvSpPr>
                  <a:spLocks/>
                </p:cNvSpPr>
                <p:nvPr/>
              </p:nvSpPr>
              <p:spPr bwMode="auto">
                <a:xfrm>
                  <a:off x="5254" y="2550"/>
                  <a:ext cx="6" cy="48"/>
                </a:xfrm>
                <a:custGeom>
                  <a:avLst/>
                  <a:gdLst>
                    <a:gd name="T0" fmla="*/ 0 w 6"/>
                    <a:gd name="T1" fmla="*/ 48 h 48"/>
                    <a:gd name="T2" fmla="*/ 0 w 6"/>
                    <a:gd name="T3" fmla="*/ 48 h 48"/>
                    <a:gd name="T4" fmla="*/ 6 w 6"/>
                    <a:gd name="T5" fmla="*/ 48 h 48"/>
                    <a:gd name="T6" fmla="*/ 6 w 6"/>
                    <a:gd name="T7" fmla="*/ 0 h 48"/>
                    <a:gd name="T8" fmla="*/ 0 w 6"/>
                    <a:gd name="T9" fmla="*/ 0 h 48"/>
                    <a:gd name="T10" fmla="*/ 0 w 6"/>
                    <a:gd name="T11" fmla="*/ 0 h 48"/>
                    <a:gd name="T12" fmla="*/ 0 w 6"/>
                    <a:gd name="T13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48">
                      <a:moveTo>
                        <a:pt x="0" y="48"/>
                      </a:moveTo>
                      <a:lnTo>
                        <a:pt x="0" y="48"/>
                      </a:lnTo>
                      <a:lnTo>
                        <a:pt x="6" y="48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43" name="Freeform 15"/>
                <p:cNvSpPr>
                  <a:spLocks/>
                </p:cNvSpPr>
                <p:nvPr/>
              </p:nvSpPr>
              <p:spPr bwMode="auto">
                <a:xfrm>
                  <a:off x="5254" y="2526"/>
                  <a:ext cx="6" cy="6"/>
                </a:xfrm>
                <a:custGeom>
                  <a:avLst/>
                  <a:gdLst>
                    <a:gd name="T0" fmla="*/ 0 w 6"/>
                    <a:gd name="T1" fmla="*/ 6 h 6"/>
                    <a:gd name="T2" fmla="*/ 0 w 6"/>
                    <a:gd name="T3" fmla="*/ 6 h 6"/>
                    <a:gd name="T4" fmla="*/ 6 w 6"/>
                    <a:gd name="T5" fmla="*/ 6 h 6"/>
                    <a:gd name="T6" fmla="*/ 6 w 6"/>
                    <a:gd name="T7" fmla="*/ 0 h 6"/>
                    <a:gd name="T8" fmla="*/ 0 w 6"/>
                    <a:gd name="T9" fmla="*/ 0 h 6"/>
                    <a:gd name="T10" fmla="*/ 0 w 6"/>
                    <a:gd name="T11" fmla="*/ 0 h 6"/>
                    <a:gd name="T12" fmla="*/ 0 w 6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6">
                      <a:moveTo>
                        <a:pt x="0" y="6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44" name="Freeform 16"/>
                <p:cNvSpPr>
                  <a:spLocks/>
                </p:cNvSpPr>
                <p:nvPr/>
              </p:nvSpPr>
              <p:spPr bwMode="auto">
                <a:xfrm>
                  <a:off x="5254" y="2459"/>
                  <a:ext cx="6" cy="48"/>
                </a:xfrm>
                <a:custGeom>
                  <a:avLst/>
                  <a:gdLst>
                    <a:gd name="T0" fmla="*/ 0 w 6"/>
                    <a:gd name="T1" fmla="*/ 48 h 48"/>
                    <a:gd name="T2" fmla="*/ 0 w 6"/>
                    <a:gd name="T3" fmla="*/ 48 h 48"/>
                    <a:gd name="T4" fmla="*/ 6 w 6"/>
                    <a:gd name="T5" fmla="*/ 48 h 48"/>
                    <a:gd name="T6" fmla="*/ 6 w 6"/>
                    <a:gd name="T7" fmla="*/ 0 h 48"/>
                    <a:gd name="T8" fmla="*/ 0 w 6"/>
                    <a:gd name="T9" fmla="*/ 0 h 48"/>
                    <a:gd name="T10" fmla="*/ 0 w 6"/>
                    <a:gd name="T11" fmla="*/ 0 h 48"/>
                    <a:gd name="T12" fmla="*/ 0 w 6"/>
                    <a:gd name="T13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48">
                      <a:moveTo>
                        <a:pt x="0" y="48"/>
                      </a:moveTo>
                      <a:lnTo>
                        <a:pt x="0" y="48"/>
                      </a:lnTo>
                      <a:lnTo>
                        <a:pt x="6" y="48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06547" name="Freeform 19"/>
            <p:cNvSpPr>
              <a:spLocks/>
            </p:cNvSpPr>
            <p:nvPr/>
          </p:nvSpPr>
          <p:spPr bwMode="auto">
            <a:xfrm>
              <a:off x="4348" y="2898"/>
              <a:ext cx="906" cy="402"/>
            </a:xfrm>
            <a:custGeom>
              <a:avLst/>
              <a:gdLst>
                <a:gd name="T0" fmla="*/ 18 w 906"/>
                <a:gd name="T1" fmla="*/ 0 h 402"/>
                <a:gd name="T2" fmla="*/ 0 w 906"/>
                <a:gd name="T3" fmla="*/ 42 h 402"/>
                <a:gd name="T4" fmla="*/ 888 w 906"/>
                <a:gd name="T5" fmla="*/ 402 h 402"/>
                <a:gd name="T6" fmla="*/ 906 w 906"/>
                <a:gd name="T7" fmla="*/ 360 h 402"/>
                <a:gd name="T8" fmla="*/ 18 w 906"/>
                <a:gd name="T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6" h="402">
                  <a:moveTo>
                    <a:pt x="18" y="0"/>
                  </a:moveTo>
                  <a:lnTo>
                    <a:pt x="0" y="42"/>
                  </a:lnTo>
                  <a:lnTo>
                    <a:pt x="888" y="402"/>
                  </a:lnTo>
                  <a:lnTo>
                    <a:pt x="906" y="36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6943" name="Group 415"/>
            <p:cNvGrpSpPr>
              <a:grpSpLocks/>
            </p:cNvGrpSpPr>
            <p:nvPr/>
          </p:nvGrpSpPr>
          <p:grpSpPr bwMode="auto">
            <a:xfrm>
              <a:off x="2601" y="2550"/>
              <a:ext cx="2653" cy="961"/>
              <a:chOff x="2601" y="2550"/>
              <a:chExt cx="2653" cy="961"/>
            </a:xfrm>
          </p:grpSpPr>
          <p:sp>
            <p:nvSpPr>
              <p:cNvPr id="406548" name="Oval 20"/>
              <p:cNvSpPr>
                <a:spLocks noChangeArrowheads="1"/>
              </p:cNvSpPr>
              <p:nvPr/>
            </p:nvSpPr>
            <p:spPr bwMode="auto">
              <a:xfrm>
                <a:off x="2601" y="2598"/>
                <a:ext cx="2353" cy="91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49" name="Oval 21"/>
              <p:cNvSpPr>
                <a:spLocks noChangeArrowheads="1"/>
              </p:cNvSpPr>
              <p:nvPr/>
            </p:nvSpPr>
            <p:spPr bwMode="auto">
              <a:xfrm>
                <a:off x="2601" y="2550"/>
                <a:ext cx="2353" cy="91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6667" name="Group 139"/>
              <p:cNvGrpSpPr>
                <a:grpSpLocks/>
              </p:cNvGrpSpPr>
              <p:nvPr/>
            </p:nvGrpSpPr>
            <p:grpSpPr bwMode="auto">
              <a:xfrm>
                <a:off x="2697" y="2598"/>
                <a:ext cx="2161" cy="817"/>
                <a:chOff x="2697" y="2598"/>
                <a:chExt cx="2161" cy="817"/>
              </a:xfrm>
            </p:grpSpPr>
            <p:sp>
              <p:nvSpPr>
                <p:cNvPr id="406550" name="Freeform 22"/>
                <p:cNvSpPr>
                  <a:spLocks/>
                </p:cNvSpPr>
                <p:nvPr/>
              </p:nvSpPr>
              <p:spPr bwMode="auto">
                <a:xfrm>
                  <a:off x="3753" y="2598"/>
                  <a:ext cx="24" cy="6"/>
                </a:xfrm>
                <a:custGeom>
                  <a:avLst/>
                  <a:gdLst>
                    <a:gd name="T0" fmla="*/ 24 w 24"/>
                    <a:gd name="T1" fmla="*/ 6 h 6"/>
                    <a:gd name="T2" fmla="*/ 24 w 24"/>
                    <a:gd name="T3" fmla="*/ 0 h 6"/>
                    <a:gd name="T4" fmla="*/ 24 w 24"/>
                    <a:gd name="T5" fmla="*/ 0 h 6"/>
                    <a:gd name="T6" fmla="*/ 0 w 24"/>
                    <a:gd name="T7" fmla="*/ 0 h 6"/>
                    <a:gd name="T8" fmla="*/ 0 w 24"/>
                    <a:gd name="T9" fmla="*/ 0 h 6"/>
                    <a:gd name="T10" fmla="*/ 0 w 24"/>
                    <a:gd name="T11" fmla="*/ 6 h 6"/>
                    <a:gd name="T12" fmla="*/ 24 w 24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6">
                      <a:moveTo>
                        <a:pt x="24" y="6"/>
                      </a:move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51" name="Freeform 23"/>
                <p:cNvSpPr>
                  <a:spLocks/>
                </p:cNvSpPr>
                <p:nvPr/>
              </p:nvSpPr>
              <p:spPr bwMode="auto">
                <a:xfrm>
                  <a:off x="3711" y="2598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0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52" name="Freeform 24"/>
                <p:cNvSpPr>
                  <a:spLocks/>
                </p:cNvSpPr>
                <p:nvPr/>
              </p:nvSpPr>
              <p:spPr bwMode="auto">
                <a:xfrm>
                  <a:off x="3669" y="2598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6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53" name="Freeform 25"/>
                <p:cNvSpPr>
                  <a:spLocks/>
                </p:cNvSpPr>
                <p:nvPr/>
              </p:nvSpPr>
              <p:spPr bwMode="auto">
                <a:xfrm>
                  <a:off x="3627" y="2598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6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54" name="Freeform 26"/>
                <p:cNvSpPr>
                  <a:spLocks/>
                </p:cNvSpPr>
                <p:nvPr/>
              </p:nvSpPr>
              <p:spPr bwMode="auto">
                <a:xfrm>
                  <a:off x="3585" y="2604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0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55" name="Freeform 27"/>
                <p:cNvSpPr>
                  <a:spLocks/>
                </p:cNvSpPr>
                <p:nvPr/>
              </p:nvSpPr>
              <p:spPr bwMode="auto">
                <a:xfrm>
                  <a:off x="3543" y="2604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18 w 30"/>
                    <a:gd name="T7" fmla="*/ 0 h 6"/>
                    <a:gd name="T8" fmla="*/ 0 w 30"/>
                    <a:gd name="T9" fmla="*/ 0 h 6"/>
                    <a:gd name="T10" fmla="*/ 0 w 30"/>
                    <a:gd name="T11" fmla="*/ 6 h 6"/>
                    <a:gd name="T12" fmla="*/ 0 w 30"/>
                    <a:gd name="T13" fmla="*/ 6 h 6"/>
                    <a:gd name="T14" fmla="*/ 18 w 30"/>
                    <a:gd name="T15" fmla="*/ 6 h 6"/>
                    <a:gd name="T16" fmla="*/ 24 w 30"/>
                    <a:gd name="T1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18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18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56" name="Freeform 28"/>
                <p:cNvSpPr>
                  <a:spLocks/>
                </p:cNvSpPr>
                <p:nvPr/>
              </p:nvSpPr>
              <p:spPr bwMode="auto">
                <a:xfrm>
                  <a:off x="3501" y="2610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0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57" name="Freeform 29"/>
                <p:cNvSpPr>
                  <a:spLocks/>
                </p:cNvSpPr>
                <p:nvPr/>
              </p:nvSpPr>
              <p:spPr bwMode="auto">
                <a:xfrm>
                  <a:off x="3459" y="2610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6 h 12"/>
                    <a:gd name="T4" fmla="*/ 24 w 30"/>
                    <a:gd name="T5" fmla="*/ 0 h 12"/>
                    <a:gd name="T6" fmla="*/ 0 w 30"/>
                    <a:gd name="T7" fmla="*/ 6 h 12"/>
                    <a:gd name="T8" fmla="*/ 0 w 30"/>
                    <a:gd name="T9" fmla="*/ 6 h 12"/>
                    <a:gd name="T10" fmla="*/ 0 w 30"/>
                    <a:gd name="T11" fmla="*/ 12 h 12"/>
                    <a:gd name="T12" fmla="*/ 24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58" name="Freeform 30"/>
                <p:cNvSpPr>
                  <a:spLocks/>
                </p:cNvSpPr>
                <p:nvPr/>
              </p:nvSpPr>
              <p:spPr bwMode="auto">
                <a:xfrm>
                  <a:off x="3417" y="2616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6 h 12"/>
                    <a:gd name="T4" fmla="*/ 24 w 30"/>
                    <a:gd name="T5" fmla="*/ 0 h 12"/>
                    <a:gd name="T6" fmla="*/ 0 w 30"/>
                    <a:gd name="T7" fmla="*/ 6 h 12"/>
                    <a:gd name="T8" fmla="*/ 0 w 30"/>
                    <a:gd name="T9" fmla="*/ 6 h 12"/>
                    <a:gd name="T10" fmla="*/ 0 w 30"/>
                    <a:gd name="T11" fmla="*/ 12 h 12"/>
                    <a:gd name="T12" fmla="*/ 24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59" name="Freeform 31"/>
                <p:cNvSpPr>
                  <a:spLocks/>
                </p:cNvSpPr>
                <p:nvPr/>
              </p:nvSpPr>
              <p:spPr bwMode="auto">
                <a:xfrm>
                  <a:off x="3375" y="2622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60" name="Freeform 32"/>
                <p:cNvSpPr>
                  <a:spLocks/>
                </p:cNvSpPr>
                <p:nvPr/>
              </p:nvSpPr>
              <p:spPr bwMode="auto">
                <a:xfrm>
                  <a:off x="3333" y="2628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0 h 12"/>
                    <a:gd name="T4" fmla="*/ 24 w 30"/>
                    <a:gd name="T5" fmla="*/ 0 h 12"/>
                    <a:gd name="T6" fmla="*/ 24 w 30"/>
                    <a:gd name="T7" fmla="*/ 0 h 12"/>
                    <a:gd name="T8" fmla="*/ 0 w 30"/>
                    <a:gd name="T9" fmla="*/ 6 h 12"/>
                    <a:gd name="T10" fmla="*/ 0 w 30"/>
                    <a:gd name="T11" fmla="*/ 6 h 12"/>
                    <a:gd name="T12" fmla="*/ 0 w 30"/>
                    <a:gd name="T13" fmla="*/ 12 h 12"/>
                    <a:gd name="T14" fmla="*/ 24 w 30"/>
                    <a:gd name="T15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61" name="Freeform 33"/>
                <p:cNvSpPr>
                  <a:spLocks/>
                </p:cNvSpPr>
                <p:nvPr/>
              </p:nvSpPr>
              <p:spPr bwMode="auto">
                <a:xfrm>
                  <a:off x="3291" y="2634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6 h 12"/>
                    <a:gd name="T4" fmla="*/ 24 w 30"/>
                    <a:gd name="T5" fmla="*/ 0 h 12"/>
                    <a:gd name="T6" fmla="*/ 0 w 30"/>
                    <a:gd name="T7" fmla="*/ 6 h 12"/>
                    <a:gd name="T8" fmla="*/ 0 w 30"/>
                    <a:gd name="T9" fmla="*/ 6 h 12"/>
                    <a:gd name="T10" fmla="*/ 0 w 30"/>
                    <a:gd name="T11" fmla="*/ 12 h 12"/>
                    <a:gd name="T12" fmla="*/ 24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62" name="Freeform 34"/>
                <p:cNvSpPr>
                  <a:spLocks/>
                </p:cNvSpPr>
                <p:nvPr/>
              </p:nvSpPr>
              <p:spPr bwMode="auto">
                <a:xfrm>
                  <a:off x="3249" y="2646"/>
                  <a:ext cx="30" cy="6"/>
                </a:xfrm>
                <a:custGeom>
                  <a:avLst/>
                  <a:gdLst>
                    <a:gd name="T0" fmla="*/ 30 w 30"/>
                    <a:gd name="T1" fmla="*/ 6 h 6"/>
                    <a:gd name="T2" fmla="*/ 30 w 30"/>
                    <a:gd name="T3" fmla="*/ 0 h 6"/>
                    <a:gd name="T4" fmla="*/ 30 w 30"/>
                    <a:gd name="T5" fmla="*/ 0 h 6"/>
                    <a:gd name="T6" fmla="*/ 6 w 30"/>
                    <a:gd name="T7" fmla="*/ 0 h 6"/>
                    <a:gd name="T8" fmla="*/ 0 w 30"/>
                    <a:gd name="T9" fmla="*/ 6 h 6"/>
                    <a:gd name="T10" fmla="*/ 6 w 30"/>
                    <a:gd name="T11" fmla="*/ 6 h 6"/>
                    <a:gd name="T12" fmla="*/ 30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30" y="6"/>
                      </a:move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63" name="Freeform 35"/>
                <p:cNvSpPr>
                  <a:spLocks/>
                </p:cNvSpPr>
                <p:nvPr/>
              </p:nvSpPr>
              <p:spPr bwMode="auto">
                <a:xfrm>
                  <a:off x="3207" y="2652"/>
                  <a:ext cx="30" cy="12"/>
                </a:xfrm>
                <a:custGeom>
                  <a:avLst/>
                  <a:gdLst>
                    <a:gd name="T0" fmla="*/ 30 w 30"/>
                    <a:gd name="T1" fmla="*/ 6 h 12"/>
                    <a:gd name="T2" fmla="*/ 30 w 30"/>
                    <a:gd name="T3" fmla="*/ 0 h 12"/>
                    <a:gd name="T4" fmla="*/ 30 w 30"/>
                    <a:gd name="T5" fmla="*/ 0 h 12"/>
                    <a:gd name="T6" fmla="*/ 6 w 30"/>
                    <a:gd name="T7" fmla="*/ 6 h 12"/>
                    <a:gd name="T8" fmla="*/ 0 w 30"/>
                    <a:gd name="T9" fmla="*/ 6 h 12"/>
                    <a:gd name="T10" fmla="*/ 6 w 30"/>
                    <a:gd name="T11" fmla="*/ 12 h 12"/>
                    <a:gd name="T12" fmla="*/ 30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30" y="6"/>
                      </a:move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6"/>
                      </a:ln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64" name="Freeform 36"/>
                <p:cNvSpPr>
                  <a:spLocks/>
                </p:cNvSpPr>
                <p:nvPr/>
              </p:nvSpPr>
              <p:spPr bwMode="auto">
                <a:xfrm>
                  <a:off x="3165" y="2658"/>
                  <a:ext cx="30" cy="12"/>
                </a:xfrm>
                <a:custGeom>
                  <a:avLst/>
                  <a:gdLst>
                    <a:gd name="T0" fmla="*/ 30 w 30"/>
                    <a:gd name="T1" fmla="*/ 6 h 12"/>
                    <a:gd name="T2" fmla="*/ 30 w 30"/>
                    <a:gd name="T3" fmla="*/ 6 h 12"/>
                    <a:gd name="T4" fmla="*/ 30 w 30"/>
                    <a:gd name="T5" fmla="*/ 0 h 12"/>
                    <a:gd name="T6" fmla="*/ 12 w 30"/>
                    <a:gd name="T7" fmla="*/ 6 h 12"/>
                    <a:gd name="T8" fmla="*/ 6 w 30"/>
                    <a:gd name="T9" fmla="*/ 6 h 12"/>
                    <a:gd name="T10" fmla="*/ 0 w 30"/>
                    <a:gd name="T11" fmla="*/ 12 h 12"/>
                    <a:gd name="T12" fmla="*/ 6 w 30"/>
                    <a:gd name="T13" fmla="*/ 12 h 12"/>
                    <a:gd name="T14" fmla="*/ 12 w 30"/>
                    <a:gd name="T15" fmla="*/ 12 h 12"/>
                    <a:gd name="T16" fmla="*/ 30 w 30"/>
                    <a:gd name="T1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12" y="6"/>
                      </a:lnTo>
                      <a:lnTo>
                        <a:pt x="6" y="6"/>
                      </a:lnTo>
                      <a:lnTo>
                        <a:pt x="0" y="12"/>
                      </a:lnTo>
                      <a:lnTo>
                        <a:pt x="6" y="12"/>
                      </a:lnTo>
                      <a:lnTo>
                        <a:pt x="12" y="12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65" name="Freeform 37"/>
                <p:cNvSpPr>
                  <a:spLocks/>
                </p:cNvSpPr>
                <p:nvPr/>
              </p:nvSpPr>
              <p:spPr bwMode="auto">
                <a:xfrm>
                  <a:off x="3129" y="2670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0 h 12"/>
                    <a:gd name="T4" fmla="*/ 24 w 30"/>
                    <a:gd name="T5" fmla="*/ 0 h 12"/>
                    <a:gd name="T6" fmla="*/ 0 w 30"/>
                    <a:gd name="T7" fmla="*/ 6 h 12"/>
                    <a:gd name="T8" fmla="*/ 0 w 30"/>
                    <a:gd name="T9" fmla="*/ 12 h 12"/>
                    <a:gd name="T10" fmla="*/ 0 w 30"/>
                    <a:gd name="T11" fmla="*/ 12 h 12"/>
                    <a:gd name="T12" fmla="*/ 24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66" name="Freeform 38"/>
                <p:cNvSpPr>
                  <a:spLocks/>
                </p:cNvSpPr>
                <p:nvPr/>
              </p:nvSpPr>
              <p:spPr bwMode="auto">
                <a:xfrm>
                  <a:off x="3087" y="2682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0 h 12"/>
                    <a:gd name="T4" fmla="*/ 24 w 30"/>
                    <a:gd name="T5" fmla="*/ 0 h 12"/>
                    <a:gd name="T6" fmla="*/ 6 w 30"/>
                    <a:gd name="T7" fmla="*/ 6 h 12"/>
                    <a:gd name="T8" fmla="*/ 0 w 30"/>
                    <a:gd name="T9" fmla="*/ 6 h 12"/>
                    <a:gd name="T10" fmla="*/ 0 w 30"/>
                    <a:gd name="T11" fmla="*/ 6 h 12"/>
                    <a:gd name="T12" fmla="*/ 0 w 30"/>
                    <a:gd name="T13" fmla="*/ 12 h 12"/>
                    <a:gd name="T14" fmla="*/ 6 w 30"/>
                    <a:gd name="T15" fmla="*/ 12 h 12"/>
                    <a:gd name="T16" fmla="*/ 24 w 30"/>
                    <a:gd name="T1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6" y="6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6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67" name="Freeform 39"/>
                <p:cNvSpPr>
                  <a:spLocks/>
                </p:cNvSpPr>
                <p:nvPr/>
              </p:nvSpPr>
              <p:spPr bwMode="auto">
                <a:xfrm>
                  <a:off x="3045" y="2694"/>
                  <a:ext cx="30" cy="12"/>
                </a:xfrm>
                <a:custGeom>
                  <a:avLst/>
                  <a:gdLst>
                    <a:gd name="T0" fmla="*/ 30 w 30"/>
                    <a:gd name="T1" fmla="*/ 6 h 12"/>
                    <a:gd name="T2" fmla="*/ 30 w 30"/>
                    <a:gd name="T3" fmla="*/ 0 h 12"/>
                    <a:gd name="T4" fmla="*/ 30 w 30"/>
                    <a:gd name="T5" fmla="*/ 0 h 12"/>
                    <a:gd name="T6" fmla="*/ 6 w 30"/>
                    <a:gd name="T7" fmla="*/ 6 h 12"/>
                    <a:gd name="T8" fmla="*/ 0 w 30"/>
                    <a:gd name="T9" fmla="*/ 12 h 12"/>
                    <a:gd name="T10" fmla="*/ 6 w 30"/>
                    <a:gd name="T11" fmla="*/ 12 h 12"/>
                    <a:gd name="T12" fmla="*/ 30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30" y="6"/>
                      </a:move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6"/>
                      </a:lnTo>
                      <a:lnTo>
                        <a:pt x="0" y="12"/>
                      </a:lnTo>
                      <a:lnTo>
                        <a:pt x="6" y="12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68" name="Freeform 40"/>
                <p:cNvSpPr>
                  <a:spLocks/>
                </p:cNvSpPr>
                <p:nvPr/>
              </p:nvSpPr>
              <p:spPr bwMode="auto">
                <a:xfrm>
                  <a:off x="3009" y="2706"/>
                  <a:ext cx="24" cy="12"/>
                </a:xfrm>
                <a:custGeom>
                  <a:avLst/>
                  <a:gdLst>
                    <a:gd name="T0" fmla="*/ 24 w 24"/>
                    <a:gd name="T1" fmla="*/ 6 h 12"/>
                    <a:gd name="T2" fmla="*/ 24 w 24"/>
                    <a:gd name="T3" fmla="*/ 6 h 12"/>
                    <a:gd name="T4" fmla="*/ 24 w 24"/>
                    <a:gd name="T5" fmla="*/ 0 h 12"/>
                    <a:gd name="T6" fmla="*/ 6 w 24"/>
                    <a:gd name="T7" fmla="*/ 6 h 12"/>
                    <a:gd name="T8" fmla="*/ 0 w 24"/>
                    <a:gd name="T9" fmla="*/ 6 h 12"/>
                    <a:gd name="T10" fmla="*/ 0 w 24"/>
                    <a:gd name="T11" fmla="*/ 12 h 12"/>
                    <a:gd name="T12" fmla="*/ 0 w 24"/>
                    <a:gd name="T13" fmla="*/ 12 h 12"/>
                    <a:gd name="T14" fmla="*/ 6 w 24"/>
                    <a:gd name="T15" fmla="*/ 12 h 12"/>
                    <a:gd name="T16" fmla="*/ 24 w 24"/>
                    <a:gd name="T1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2">
                      <a:moveTo>
                        <a:pt x="24" y="6"/>
                      </a:move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6" y="6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6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69" name="Freeform 41"/>
                <p:cNvSpPr>
                  <a:spLocks/>
                </p:cNvSpPr>
                <p:nvPr/>
              </p:nvSpPr>
              <p:spPr bwMode="auto">
                <a:xfrm>
                  <a:off x="2967" y="2724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0 h 12"/>
                    <a:gd name="T4" fmla="*/ 24 w 30"/>
                    <a:gd name="T5" fmla="*/ 0 h 12"/>
                    <a:gd name="T6" fmla="*/ 6 w 30"/>
                    <a:gd name="T7" fmla="*/ 6 h 12"/>
                    <a:gd name="T8" fmla="*/ 0 w 30"/>
                    <a:gd name="T9" fmla="*/ 12 h 12"/>
                    <a:gd name="T10" fmla="*/ 6 w 30"/>
                    <a:gd name="T11" fmla="*/ 12 h 12"/>
                    <a:gd name="T12" fmla="*/ 24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6" y="6"/>
                      </a:lnTo>
                      <a:lnTo>
                        <a:pt x="0" y="12"/>
                      </a:lnTo>
                      <a:lnTo>
                        <a:pt x="6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70" name="Freeform 42"/>
                <p:cNvSpPr>
                  <a:spLocks/>
                </p:cNvSpPr>
                <p:nvPr/>
              </p:nvSpPr>
              <p:spPr bwMode="auto">
                <a:xfrm>
                  <a:off x="2931" y="2736"/>
                  <a:ext cx="24" cy="18"/>
                </a:xfrm>
                <a:custGeom>
                  <a:avLst/>
                  <a:gdLst>
                    <a:gd name="T0" fmla="*/ 24 w 24"/>
                    <a:gd name="T1" fmla="*/ 6 h 18"/>
                    <a:gd name="T2" fmla="*/ 24 w 24"/>
                    <a:gd name="T3" fmla="*/ 6 h 18"/>
                    <a:gd name="T4" fmla="*/ 24 w 24"/>
                    <a:gd name="T5" fmla="*/ 0 h 18"/>
                    <a:gd name="T6" fmla="*/ 12 w 24"/>
                    <a:gd name="T7" fmla="*/ 6 h 18"/>
                    <a:gd name="T8" fmla="*/ 0 w 24"/>
                    <a:gd name="T9" fmla="*/ 12 h 18"/>
                    <a:gd name="T10" fmla="*/ 0 w 24"/>
                    <a:gd name="T11" fmla="*/ 12 h 18"/>
                    <a:gd name="T12" fmla="*/ 0 w 24"/>
                    <a:gd name="T13" fmla="*/ 18 h 18"/>
                    <a:gd name="T14" fmla="*/ 12 w 24"/>
                    <a:gd name="T15" fmla="*/ 12 h 18"/>
                    <a:gd name="T16" fmla="*/ 24 w 24"/>
                    <a:gd name="T17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8">
                      <a:moveTo>
                        <a:pt x="24" y="6"/>
                      </a:move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12" y="6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12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71" name="Freeform 43"/>
                <p:cNvSpPr>
                  <a:spLocks/>
                </p:cNvSpPr>
                <p:nvPr/>
              </p:nvSpPr>
              <p:spPr bwMode="auto">
                <a:xfrm>
                  <a:off x="2895" y="2754"/>
                  <a:ext cx="24" cy="18"/>
                </a:xfrm>
                <a:custGeom>
                  <a:avLst/>
                  <a:gdLst>
                    <a:gd name="T0" fmla="*/ 24 w 24"/>
                    <a:gd name="T1" fmla="*/ 6 h 18"/>
                    <a:gd name="T2" fmla="*/ 24 w 24"/>
                    <a:gd name="T3" fmla="*/ 6 h 18"/>
                    <a:gd name="T4" fmla="*/ 24 w 24"/>
                    <a:gd name="T5" fmla="*/ 0 h 18"/>
                    <a:gd name="T6" fmla="*/ 0 w 24"/>
                    <a:gd name="T7" fmla="*/ 12 h 18"/>
                    <a:gd name="T8" fmla="*/ 0 w 24"/>
                    <a:gd name="T9" fmla="*/ 12 h 18"/>
                    <a:gd name="T10" fmla="*/ 0 w 24"/>
                    <a:gd name="T11" fmla="*/ 18 h 18"/>
                    <a:gd name="T12" fmla="*/ 24 w 24"/>
                    <a:gd name="T13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24" y="6"/>
                      </a:move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72" name="Freeform 44"/>
                <p:cNvSpPr>
                  <a:spLocks/>
                </p:cNvSpPr>
                <p:nvPr/>
              </p:nvSpPr>
              <p:spPr bwMode="auto">
                <a:xfrm>
                  <a:off x="2853" y="2772"/>
                  <a:ext cx="30" cy="18"/>
                </a:xfrm>
                <a:custGeom>
                  <a:avLst/>
                  <a:gdLst>
                    <a:gd name="T0" fmla="*/ 24 w 30"/>
                    <a:gd name="T1" fmla="*/ 6 h 18"/>
                    <a:gd name="T2" fmla="*/ 30 w 30"/>
                    <a:gd name="T3" fmla="*/ 6 h 18"/>
                    <a:gd name="T4" fmla="*/ 24 w 30"/>
                    <a:gd name="T5" fmla="*/ 0 h 18"/>
                    <a:gd name="T6" fmla="*/ 6 w 30"/>
                    <a:gd name="T7" fmla="*/ 12 h 18"/>
                    <a:gd name="T8" fmla="*/ 0 w 30"/>
                    <a:gd name="T9" fmla="*/ 18 h 18"/>
                    <a:gd name="T10" fmla="*/ 6 w 30"/>
                    <a:gd name="T11" fmla="*/ 18 h 18"/>
                    <a:gd name="T12" fmla="*/ 24 w 30"/>
                    <a:gd name="T13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6" y="12"/>
                      </a:lnTo>
                      <a:lnTo>
                        <a:pt x="0" y="18"/>
                      </a:lnTo>
                      <a:lnTo>
                        <a:pt x="6" y="18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73" name="Freeform 45"/>
                <p:cNvSpPr>
                  <a:spLocks/>
                </p:cNvSpPr>
                <p:nvPr/>
              </p:nvSpPr>
              <p:spPr bwMode="auto">
                <a:xfrm>
                  <a:off x="2823" y="2796"/>
                  <a:ext cx="24" cy="18"/>
                </a:xfrm>
                <a:custGeom>
                  <a:avLst/>
                  <a:gdLst>
                    <a:gd name="T0" fmla="*/ 18 w 24"/>
                    <a:gd name="T1" fmla="*/ 6 h 18"/>
                    <a:gd name="T2" fmla="*/ 24 w 24"/>
                    <a:gd name="T3" fmla="*/ 6 h 18"/>
                    <a:gd name="T4" fmla="*/ 18 w 24"/>
                    <a:gd name="T5" fmla="*/ 0 h 18"/>
                    <a:gd name="T6" fmla="*/ 6 w 24"/>
                    <a:gd name="T7" fmla="*/ 12 h 18"/>
                    <a:gd name="T8" fmla="*/ 0 w 24"/>
                    <a:gd name="T9" fmla="*/ 12 h 18"/>
                    <a:gd name="T10" fmla="*/ 0 w 24"/>
                    <a:gd name="T11" fmla="*/ 18 h 18"/>
                    <a:gd name="T12" fmla="*/ 0 w 24"/>
                    <a:gd name="T13" fmla="*/ 18 h 18"/>
                    <a:gd name="T14" fmla="*/ 6 w 24"/>
                    <a:gd name="T15" fmla="*/ 18 h 18"/>
                    <a:gd name="T16" fmla="*/ 18 w 24"/>
                    <a:gd name="T17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8">
                      <a:moveTo>
                        <a:pt x="18" y="6"/>
                      </a:moveTo>
                      <a:lnTo>
                        <a:pt x="24" y="6"/>
                      </a:lnTo>
                      <a:lnTo>
                        <a:pt x="18" y="0"/>
                      </a:lnTo>
                      <a:lnTo>
                        <a:pt x="6" y="12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6" y="18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74" name="Freeform 46"/>
                <p:cNvSpPr>
                  <a:spLocks/>
                </p:cNvSpPr>
                <p:nvPr/>
              </p:nvSpPr>
              <p:spPr bwMode="auto">
                <a:xfrm>
                  <a:off x="2787" y="2820"/>
                  <a:ext cx="24" cy="18"/>
                </a:xfrm>
                <a:custGeom>
                  <a:avLst/>
                  <a:gdLst>
                    <a:gd name="T0" fmla="*/ 24 w 24"/>
                    <a:gd name="T1" fmla="*/ 6 h 18"/>
                    <a:gd name="T2" fmla="*/ 24 w 24"/>
                    <a:gd name="T3" fmla="*/ 6 h 18"/>
                    <a:gd name="T4" fmla="*/ 24 w 24"/>
                    <a:gd name="T5" fmla="*/ 0 h 18"/>
                    <a:gd name="T6" fmla="*/ 0 w 24"/>
                    <a:gd name="T7" fmla="*/ 12 h 18"/>
                    <a:gd name="T8" fmla="*/ 0 w 24"/>
                    <a:gd name="T9" fmla="*/ 18 h 18"/>
                    <a:gd name="T10" fmla="*/ 0 w 24"/>
                    <a:gd name="T11" fmla="*/ 18 h 18"/>
                    <a:gd name="T12" fmla="*/ 24 w 24"/>
                    <a:gd name="T13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24" y="6"/>
                      </a:move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75" name="Freeform 47"/>
                <p:cNvSpPr>
                  <a:spLocks/>
                </p:cNvSpPr>
                <p:nvPr/>
              </p:nvSpPr>
              <p:spPr bwMode="auto">
                <a:xfrm>
                  <a:off x="2757" y="2844"/>
                  <a:ext cx="24" cy="24"/>
                </a:xfrm>
                <a:custGeom>
                  <a:avLst/>
                  <a:gdLst>
                    <a:gd name="T0" fmla="*/ 24 w 24"/>
                    <a:gd name="T1" fmla="*/ 6 h 24"/>
                    <a:gd name="T2" fmla="*/ 18 w 24"/>
                    <a:gd name="T3" fmla="*/ 0 h 24"/>
                    <a:gd name="T4" fmla="*/ 18 w 24"/>
                    <a:gd name="T5" fmla="*/ 6 h 24"/>
                    <a:gd name="T6" fmla="*/ 0 w 24"/>
                    <a:gd name="T7" fmla="*/ 24 h 24"/>
                    <a:gd name="T8" fmla="*/ 0 w 24"/>
                    <a:gd name="T9" fmla="*/ 24 h 24"/>
                    <a:gd name="T10" fmla="*/ 6 w 24"/>
                    <a:gd name="T11" fmla="*/ 24 h 24"/>
                    <a:gd name="T12" fmla="*/ 24 w 24"/>
                    <a:gd name="T13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24">
                      <a:moveTo>
                        <a:pt x="24" y="6"/>
                      </a:moveTo>
                      <a:lnTo>
                        <a:pt x="18" y="0"/>
                      </a:lnTo>
                      <a:lnTo>
                        <a:pt x="18" y="6"/>
                      </a:lnTo>
                      <a:lnTo>
                        <a:pt x="0" y="24"/>
                      </a:lnTo>
                      <a:lnTo>
                        <a:pt x="0" y="24"/>
                      </a:lnTo>
                      <a:lnTo>
                        <a:pt x="6" y="24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76" name="Freeform 48"/>
                <p:cNvSpPr>
                  <a:spLocks/>
                </p:cNvSpPr>
                <p:nvPr/>
              </p:nvSpPr>
              <p:spPr bwMode="auto">
                <a:xfrm>
                  <a:off x="2727" y="2874"/>
                  <a:ext cx="24" cy="30"/>
                </a:xfrm>
                <a:custGeom>
                  <a:avLst/>
                  <a:gdLst>
                    <a:gd name="T0" fmla="*/ 24 w 24"/>
                    <a:gd name="T1" fmla="*/ 6 h 30"/>
                    <a:gd name="T2" fmla="*/ 18 w 24"/>
                    <a:gd name="T3" fmla="*/ 0 h 30"/>
                    <a:gd name="T4" fmla="*/ 18 w 24"/>
                    <a:gd name="T5" fmla="*/ 6 h 30"/>
                    <a:gd name="T6" fmla="*/ 18 w 24"/>
                    <a:gd name="T7" fmla="*/ 6 h 30"/>
                    <a:gd name="T8" fmla="*/ 0 w 24"/>
                    <a:gd name="T9" fmla="*/ 24 h 30"/>
                    <a:gd name="T10" fmla="*/ 6 w 24"/>
                    <a:gd name="T11" fmla="*/ 30 h 30"/>
                    <a:gd name="T12" fmla="*/ 6 w 24"/>
                    <a:gd name="T13" fmla="*/ 24 h 30"/>
                    <a:gd name="T14" fmla="*/ 24 w 24"/>
                    <a:gd name="T15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" h="30">
                      <a:moveTo>
                        <a:pt x="24" y="6"/>
                      </a:moveTo>
                      <a:lnTo>
                        <a:pt x="18" y="0"/>
                      </a:lnTo>
                      <a:lnTo>
                        <a:pt x="18" y="6"/>
                      </a:lnTo>
                      <a:lnTo>
                        <a:pt x="18" y="6"/>
                      </a:lnTo>
                      <a:lnTo>
                        <a:pt x="0" y="24"/>
                      </a:lnTo>
                      <a:lnTo>
                        <a:pt x="6" y="30"/>
                      </a:lnTo>
                      <a:lnTo>
                        <a:pt x="6" y="24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77" name="Freeform 49"/>
                <p:cNvSpPr>
                  <a:spLocks/>
                </p:cNvSpPr>
                <p:nvPr/>
              </p:nvSpPr>
              <p:spPr bwMode="auto">
                <a:xfrm>
                  <a:off x="2709" y="2910"/>
                  <a:ext cx="18" cy="30"/>
                </a:xfrm>
                <a:custGeom>
                  <a:avLst/>
                  <a:gdLst>
                    <a:gd name="T0" fmla="*/ 18 w 18"/>
                    <a:gd name="T1" fmla="*/ 6 h 30"/>
                    <a:gd name="T2" fmla="*/ 12 w 18"/>
                    <a:gd name="T3" fmla="*/ 0 h 30"/>
                    <a:gd name="T4" fmla="*/ 12 w 18"/>
                    <a:gd name="T5" fmla="*/ 6 h 30"/>
                    <a:gd name="T6" fmla="*/ 6 w 18"/>
                    <a:gd name="T7" fmla="*/ 12 h 30"/>
                    <a:gd name="T8" fmla="*/ 0 w 18"/>
                    <a:gd name="T9" fmla="*/ 24 h 30"/>
                    <a:gd name="T10" fmla="*/ 6 w 18"/>
                    <a:gd name="T11" fmla="*/ 30 h 30"/>
                    <a:gd name="T12" fmla="*/ 6 w 18"/>
                    <a:gd name="T13" fmla="*/ 24 h 30"/>
                    <a:gd name="T14" fmla="*/ 12 w 18"/>
                    <a:gd name="T15" fmla="*/ 12 h 30"/>
                    <a:gd name="T16" fmla="*/ 18 w 18"/>
                    <a:gd name="T17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30">
                      <a:moveTo>
                        <a:pt x="18" y="6"/>
                      </a:moveTo>
                      <a:lnTo>
                        <a:pt x="12" y="0"/>
                      </a:lnTo>
                      <a:lnTo>
                        <a:pt x="12" y="6"/>
                      </a:lnTo>
                      <a:lnTo>
                        <a:pt x="6" y="12"/>
                      </a:lnTo>
                      <a:lnTo>
                        <a:pt x="0" y="24"/>
                      </a:lnTo>
                      <a:lnTo>
                        <a:pt x="6" y="30"/>
                      </a:lnTo>
                      <a:lnTo>
                        <a:pt x="6" y="24"/>
                      </a:lnTo>
                      <a:lnTo>
                        <a:pt x="12" y="12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78" name="Freeform 50"/>
                <p:cNvSpPr>
                  <a:spLocks/>
                </p:cNvSpPr>
                <p:nvPr/>
              </p:nvSpPr>
              <p:spPr bwMode="auto">
                <a:xfrm>
                  <a:off x="2697" y="2946"/>
                  <a:ext cx="12" cy="30"/>
                </a:xfrm>
                <a:custGeom>
                  <a:avLst/>
                  <a:gdLst>
                    <a:gd name="T0" fmla="*/ 12 w 12"/>
                    <a:gd name="T1" fmla="*/ 6 h 30"/>
                    <a:gd name="T2" fmla="*/ 6 w 12"/>
                    <a:gd name="T3" fmla="*/ 0 h 30"/>
                    <a:gd name="T4" fmla="*/ 6 w 12"/>
                    <a:gd name="T5" fmla="*/ 6 h 30"/>
                    <a:gd name="T6" fmla="*/ 0 w 12"/>
                    <a:gd name="T7" fmla="*/ 12 h 30"/>
                    <a:gd name="T8" fmla="*/ 0 w 12"/>
                    <a:gd name="T9" fmla="*/ 30 h 30"/>
                    <a:gd name="T10" fmla="*/ 6 w 12"/>
                    <a:gd name="T11" fmla="*/ 30 h 30"/>
                    <a:gd name="T12" fmla="*/ 6 w 12"/>
                    <a:gd name="T13" fmla="*/ 30 h 30"/>
                    <a:gd name="T14" fmla="*/ 6 w 12"/>
                    <a:gd name="T15" fmla="*/ 12 h 30"/>
                    <a:gd name="T16" fmla="*/ 12 w 12"/>
                    <a:gd name="T17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30">
                      <a:moveTo>
                        <a:pt x="12" y="6"/>
                      </a:moveTo>
                      <a:lnTo>
                        <a:pt x="6" y="0"/>
                      </a:lnTo>
                      <a:lnTo>
                        <a:pt x="6" y="6"/>
                      </a:lnTo>
                      <a:lnTo>
                        <a:pt x="0" y="12"/>
                      </a:lnTo>
                      <a:lnTo>
                        <a:pt x="0" y="30"/>
                      </a:lnTo>
                      <a:lnTo>
                        <a:pt x="6" y="30"/>
                      </a:lnTo>
                      <a:lnTo>
                        <a:pt x="6" y="30"/>
                      </a:lnTo>
                      <a:lnTo>
                        <a:pt x="6" y="12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79" name="Freeform 51"/>
                <p:cNvSpPr>
                  <a:spLocks/>
                </p:cNvSpPr>
                <p:nvPr/>
              </p:nvSpPr>
              <p:spPr bwMode="auto">
                <a:xfrm>
                  <a:off x="2697" y="2988"/>
                  <a:ext cx="6" cy="30"/>
                </a:xfrm>
                <a:custGeom>
                  <a:avLst/>
                  <a:gdLst>
                    <a:gd name="T0" fmla="*/ 6 w 6"/>
                    <a:gd name="T1" fmla="*/ 6 h 30"/>
                    <a:gd name="T2" fmla="*/ 0 w 6"/>
                    <a:gd name="T3" fmla="*/ 0 h 30"/>
                    <a:gd name="T4" fmla="*/ 0 w 6"/>
                    <a:gd name="T5" fmla="*/ 6 h 30"/>
                    <a:gd name="T6" fmla="*/ 0 w 6"/>
                    <a:gd name="T7" fmla="*/ 12 h 30"/>
                    <a:gd name="T8" fmla="*/ 0 w 6"/>
                    <a:gd name="T9" fmla="*/ 30 h 30"/>
                    <a:gd name="T10" fmla="*/ 0 w 6"/>
                    <a:gd name="T11" fmla="*/ 30 h 30"/>
                    <a:gd name="T12" fmla="*/ 6 w 6"/>
                    <a:gd name="T13" fmla="*/ 30 h 30"/>
                    <a:gd name="T14" fmla="*/ 6 w 6"/>
                    <a:gd name="T15" fmla="*/ 12 h 30"/>
                    <a:gd name="T16" fmla="*/ 6 w 6"/>
                    <a:gd name="T17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30">
                      <a:moveTo>
                        <a:pt x="6" y="6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6" y="30"/>
                      </a:lnTo>
                      <a:lnTo>
                        <a:pt x="6" y="12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80" name="Freeform 52"/>
                <p:cNvSpPr>
                  <a:spLocks/>
                </p:cNvSpPr>
                <p:nvPr/>
              </p:nvSpPr>
              <p:spPr bwMode="auto">
                <a:xfrm>
                  <a:off x="2697" y="3030"/>
                  <a:ext cx="12" cy="30"/>
                </a:xfrm>
                <a:custGeom>
                  <a:avLst/>
                  <a:gdLst>
                    <a:gd name="T0" fmla="*/ 6 w 12"/>
                    <a:gd name="T1" fmla="*/ 6 h 30"/>
                    <a:gd name="T2" fmla="*/ 6 w 12"/>
                    <a:gd name="T3" fmla="*/ 0 h 30"/>
                    <a:gd name="T4" fmla="*/ 0 w 12"/>
                    <a:gd name="T5" fmla="*/ 6 h 30"/>
                    <a:gd name="T6" fmla="*/ 0 w 12"/>
                    <a:gd name="T7" fmla="*/ 12 h 30"/>
                    <a:gd name="T8" fmla="*/ 6 w 12"/>
                    <a:gd name="T9" fmla="*/ 30 h 30"/>
                    <a:gd name="T10" fmla="*/ 12 w 12"/>
                    <a:gd name="T11" fmla="*/ 30 h 30"/>
                    <a:gd name="T12" fmla="*/ 12 w 12"/>
                    <a:gd name="T13" fmla="*/ 30 h 30"/>
                    <a:gd name="T14" fmla="*/ 6 w 12"/>
                    <a:gd name="T15" fmla="*/ 12 h 30"/>
                    <a:gd name="T16" fmla="*/ 6 w 12"/>
                    <a:gd name="T17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30">
                      <a:moveTo>
                        <a:pt x="6" y="6"/>
                      </a:move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6" y="30"/>
                      </a:lnTo>
                      <a:lnTo>
                        <a:pt x="12" y="30"/>
                      </a:lnTo>
                      <a:lnTo>
                        <a:pt x="12" y="30"/>
                      </a:lnTo>
                      <a:lnTo>
                        <a:pt x="6" y="12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81" name="Freeform 53"/>
                <p:cNvSpPr>
                  <a:spLocks/>
                </p:cNvSpPr>
                <p:nvPr/>
              </p:nvSpPr>
              <p:spPr bwMode="auto">
                <a:xfrm>
                  <a:off x="2715" y="3072"/>
                  <a:ext cx="18" cy="24"/>
                </a:xfrm>
                <a:custGeom>
                  <a:avLst/>
                  <a:gdLst>
                    <a:gd name="T0" fmla="*/ 6 w 18"/>
                    <a:gd name="T1" fmla="*/ 0 h 24"/>
                    <a:gd name="T2" fmla="*/ 0 w 18"/>
                    <a:gd name="T3" fmla="*/ 0 h 24"/>
                    <a:gd name="T4" fmla="*/ 0 w 18"/>
                    <a:gd name="T5" fmla="*/ 0 h 24"/>
                    <a:gd name="T6" fmla="*/ 0 w 18"/>
                    <a:gd name="T7" fmla="*/ 12 h 24"/>
                    <a:gd name="T8" fmla="*/ 12 w 18"/>
                    <a:gd name="T9" fmla="*/ 24 h 24"/>
                    <a:gd name="T10" fmla="*/ 12 w 18"/>
                    <a:gd name="T11" fmla="*/ 24 h 24"/>
                    <a:gd name="T12" fmla="*/ 18 w 18"/>
                    <a:gd name="T13" fmla="*/ 24 h 24"/>
                    <a:gd name="T14" fmla="*/ 6 w 18"/>
                    <a:gd name="T15" fmla="*/ 12 h 24"/>
                    <a:gd name="T16" fmla="*/ 6 w 18"/>
                    <a:gd name="T17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4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2"/>
                      </a:lnTo>
                      <a:lnTo>
                        <a:pt x="12" y="24"/>
                      </a:lnTo>
                      <a:lnTo>
                        <a:pt x="12" y="24"/>
                      </a:lnTo>
                      <a:lnTo>
                        <a:pt x="18" y="24"/>
                      </a:lnTo>
                      <a:lnTo>
                        <a:pt x="6" y="12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82" name="Freeform 54"/>
                <p:cNvSpPr>
                  <a:spLocks/>
                </p:cNvSpPr>
                <p:nvPr/>
              </p:nvSpPr>
              <p:spPr bwMode="auto">
                <a:xfrm>
                  <a:off x="2733" y="3108"/>
                  <a:ext cx="24" cy="24"/>
                </a:xfrm>
                <a:custGeom>
                  <a:avLst/>
                  <a:gdLst>
                    <a:gd name="T0" fmla="*/ 6 w 24"/>
                    <a:gd name="T1" fmla="*/ 0 h 24"/>
                    <a:gd name="T2" fmla="*/ 6 w 24"/>
                    <a:gd name="T3" fmla="*/ 0 h 24"/>
                    <a:gd name="T4" fmla="*/ 0 w 24"/>
                    <a:gd name="T5" fmla="*/ 0 h 24"/>
                    <a:gd name="T6" fmla="*/ 12 w 24"/>
                    <a:gd name="T7" fmla="*/ 12 h 24"/>
                    <a:gd name="T8" fmla="*/ 18 w 24"/>
                    <a:gd name="T9" fmla="*/ 18 h 24"/>
                    <a:gd name="T10" fmla="*/ 18 w 24"/>
                    <a:gd name="T11" fmla="*/ 24 h 24"/>
                    <a:gd name="T12" fmla="*/ 24 w 24"/>
                    <a:gd name="T13" fmla="*/ 18 h 24"/>
                    <a:gd name="T14" fmla="*/ 18 w 24"/>
                    <a:gd name="T15" fmla="*/ 12 h 24"/>
                    <a:gd name="T16" fmla="*/ 6 w 24"/>
                    <a:gd name="T17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24">
                      <a:moveTo>
                        <a:pt x="6" y="0"/>
                      </a:move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12" y="12"/>
                      </a:lnTo>
                      <a:lnTo>
                        <a:pt x="18" y="18"/>
                      </a:lnTo>
                      <a:lnTo>
                        <a:pt x="18" y="24"/>
                      </a:lnTo>
                      <a:lnTo>
                        <a:pt x="24" y="18"/>
                      </a:lnTo>
                      <a:lnTo>
                        <a:pt x="18" y="12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83" name="Freeform 55"/>
                <p:cNvSpPr>
                  <a:spLocks/>
                </p:cNvSpPr>
                <p:nvPr/>
              </p:nvSpPr>
              <p:spPr bwMode="auto">
                <a:xfrm>
                  <a:off x="2763" y="3138"/>
                  <a:ext cx="24" cy="24"/>
                </a:xfrm>
                <a:custGeom>
                  <a:avLst/>
                  <a:gdLst>
                    <a:gd name="T0" fmla="*/ 6 w 24"/>
                    <a:gd name="T1" fmla="*/ 6 h 24"/>
                    <a:gd name="T2" fmla="*/ 0 w 24"/>
                    <a:gd name="T3" fmla="*/ 0 h 24"/>
                    <a:gd name="T4" fmla="*/ 0 w 24"/>
                    <a:gd name="T5" fmla="*/ 6 h 24"/>
                    <a:gd name="T6" fmla="*/ 18 w 24"/>
                    <a:gd name="T7" fmla="*/ 24 h 24"/>
                    <a:gd name="T8" fmla="*/ 18 w 24"/>
                    <a:gd name="T9" fmla="*/ 24 h 24"/>
                    <a:gd name="T10" fmla="*/ 24 w 24"/>
                    <a:gd name="T11" fmla="*/ 24 h 24"/>
                    <a:gd name="T12" fmla="*/ 6 w 24"/>
                    <a:gd name="T13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24">
                      <a:moveTo>
                        <a:pt x="6" y="6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18" y="24"/>
                      </a:lnTo>
                      <a:lnTo>
                        <a:pt x="18" y="24"/>
                      </a:lnTo>
                      <a:lnTo>
                        <a:pt x="24" y="24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84" name="Freeform 56"/>
                <p:cNvSpPr>
                  <a:spLocks/>
                </p:cNvSpPr>
                <p:nvPr/>
              </p:nvSpPr>
              <p:spPr bwMode="auto">
                <a:xfrm>
                  <a:off x="2793" y="3168"/>
                  <a:ext cx="24" cy="18"/>
                </a:xfrm>
                <a:custGeom>
                  <a:avLst/>
                  <a:gdLst>
                    <a:gd name="T0" fmla="*/ 0 w 24"/>
                    <a:gd name="T1" fmla="*/ 0 h 18"/>
                    <a:gd name="T2" fmla="*/ 0 w 24"/>
                    <a:gd name="T3" fmla="*/ 0 h 18"/>
                    <a:gd name="T4" fmla="*/ 0 w 24"/>
                    <a:gd name="T5" fmla="*/ 6 h 18"/>
                    <a:gd name="T6" fmla="*/ 24 w 24"/>
                    <a:gd name="T7" fmla="*/ 18 h 18"/>
                    <a:gd name="T8" fmla="*/ 24 w 24"/>
                    <a:gd name="T9" fmla="*/ 18 h 18"/>
                    <a:gd name="T10" fmla="*/ 24 w 24"/>
                    <a:gd name="T11" fmla="*/ 12 h 18"/>
                    <a:gd name="T12" fmla="*/ 0 w 24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18"/>
                      </a:lnTo>
                      <a:lnTo>
                        <a:pt x="24" y="18"/>
                      </a:lnTo>
                      <a:lnTo>
                        <a:pt x="24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85" name="Freeform 57"/>
                <p:cNvSpPr>
                  <a:spLocks/>
                </p:cNvSpPr>
                <p:nvPr/>
              </p:nvSpPr>
              <p:spPr bwMode="auto">
                <a:xfrm>
                  <a:off x="2823" y="3192"/>
                  <a:ext cx="30" cy="18"/>
                </a:xfrm>
                <a:custGeom>
                  <a:avLst/>
                  <a:gdLst>
                    <a:gd name="T0" fmla="*/ 6 w 30"/>
                    <a:gd name="T1" fmla="*/ 0 h 18"/>
                    <a:gd name="T2" fmla="*/ 0 w 30"/>
                    <a:gd name="T3" fmla="*/ 6 h 18"/>
                    <a:gd name="T4" fmla="*/ 6 w 30"/>
                    <a:gd name="T5" fmla="*/ 6 h 18"/>
                    <a:gd name="T6" fmla="*/ 24 w 30"/>
                    <a:gd name="T7" fmla="*/ 18 h 18"/>
                    <a:gd name="T8" fmla="*/ 30 w 30"/>
                    <a:gd name="T9" fmla="*/ 18 h 18"/>
                    <a:gd name="T10" fmla="*/ 24 w 30"/>
                    <a:gd name="T11" fmla="*/ 12 h 18"/>
                    <a:gd name="T12" fmla="*/ 6 w 30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18"/>
                      </a:lnTo>
                      <a:lnTo>
                        <a:pt x="30" y="18"/>
                      </a:lnTo>
                      <a:lnTo>
                        <a:pt x="24" y="12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86" name="Freeform 58"/>
                <p:cNvSpPr>
                  <a:spLocks/>
                </p:cNvSpPr>
                <p:nvPr/>
              </p:nvSpPr>
              <p:spPr bwMode="auto">
                <a:xfrm>
                  <a:off x="2859" y="3216"/>
                  <a:ext cx="30" cy="18"/>
                </a:xfrm>
                <a:custGeom>
                  <a:avLst/>
                  <a:gdLst>
                    <a:gd name="T0" fmla="*/ 6 w 30"/>
                    <a:gd name="T1" fmla="*/ 0 h 18"/>
                    <a:gd name="T2" fmla="*/ 0 w 30"/>
                    <a:gd name="T3" fmla="*/ 0 h 18"/>
                    <a:gd name="T4" fmla="*/ 6 w 30"/>
                    <a:gd name="T5" fmla="*/ 6 h 18"/>
                    <a:gd name="T6" fmla="*/ 24 w 30"/>
                    <a:gd name="T7" fmla="*/ 18 h 18"/>
                    <a:gd name="T8" fmla="*/ 24 w 30"/>
                    <a:gd name="T9" fmla="*/ 18 h 18"/>
                    <a:gd name="T10" fmla="*/ 30 w 30"/>
                    <a:gd name="T11" fmla="*/ 12 h 18"/>
                    <a:gd name="T12" fmla="*/ 24 w 30"/>
                    <a:gd name="T13" fmla="*/ 12 h 18"/>
                    <a:gd name="T14" fmla="*/ 24 w 30"/>
                    <a:gd name="T15" fmla="*/ 12 h 18"/>
                    <a:gd name="T16" fmla="*/ 6 w 30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8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24" y="18"/>
                      </a:lnTo>
                      <a:lnTo>
                        <a:pt x="24" y="18"/>
                      </a:lnTo>
                      <a:lnTo>
                        <a:pt x="30" y="12"/>
                      </a:lnTo>
                      <a:lnTo>
                        <a:pt x="24" y="12"/>
                      </a:lnTo>
                      <a:lnTo>
                        <a:pt x="24" y="12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87" name="Freeform 59"/>
                <p:cNvSpPr>
                  <a:spLocks/>
                </p:cNvSpPr>
                <p:nvPr/>
              </p:nvSpPr>
              <p:spPr bwMode="auto">
                <a:xfrm>
                  <a:off x="2895" y="3234"/>
                  <a:ext cx="30" cy="18"/>
                </a:xfrm>
                <a:custGeom>
                  <a:avLst/>
                  <a:gdLst>
                    <a:gd name="T0" fmla="*/ 6 w 30"/>
                    <a:gd name="T1" fmla="*/ 0 h 18"/>
                    <a:gd name="T2" fmla="*/ 0 w 30"/>
                    <a:gd name="T3" fmla="*/ 6 h 18"/>
                    <a:gd name="T4" fmla="*/ 6 w 30"/>
                    <a:gd name="T5" fmla="*/ 6 h 18"/>
                    <a:gd name="T6" fmla="*/ 30 w 30"/>
                    <a:gd name="T7" fmla="*/ 18 h 18"/>
                    <a:gd name="T8" fmla="*/ 30 w 30"/>
                    <a:gd name="T9" fmla="*/ 18 h 18"/>
                    <a:gd name="T10" fmla="*/ 30 w 30"/>
                    <a:gd name="T11" fmla="*/ 12 h 18"/>
                    <a:gd name="T12" fmla="*/ 6 w 30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18"/>
                      </a:lnTo>
                      <a:lnTo>
                        <a:pt x="30" y="18"/>
                      </a:lnTo>
                      <a:lnTo>
                        <a:pt x="30" y="12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88" name="Freeform 60"/>
                <p:cNvSpPr>
                  <a:spLocks/>
                </p:cNvSpPr>
                <p:nvPr/>
              </p:nvSpPr>
              <p:spPr bwMode="auto">
                <a:xfrm>
                  <a:off x="2937" y="3252"/>
                  <a:ext cx="24" cy="18"/>
                </a:xfrm>
                <a:custGeom>
                  <a:avLst/>
                  <a:gdLst>
                    <a:gd name="T0" fmla="*/ 0 w 24"/>
                    <a:gd name="T1" fmla="*/ 0 h 18"/>
                    <a:gd name="T2" fmla="*/ 0 w 24"/>
                    <a:gd name="T3" fmla="*/ 6 h 18"/>
                    <a:gd name="T4" fmla="*/ 0 w 24"/>
                    <a:gd name="T5" fmla="*/ 6 h 18"/>
                    <a:gd name="T6" fmla="*/ 6 w 24"/>
                    <a:gd name="T7" fmla="*/ 12 h 18"/>
                    <a:gd name="T8" fmla="*/ 24 w 24"/>
                    <a:gd name="T9" fmla="*/ 18 h 18"/>
                    <a:gd name="T10" fmla="*/ 24 w 24"/>
                    <a:gd name="T11" fmla="*/ 18 h 18"/>
                    <a:gd name="T12" fmla="*/ 24 w 24"/>
                    <a:gd name="T13" fmla="*/ 12 h 18"/>
                    <a:gd name="T14" fmla="*/ 6 w 24"/>
                    <a:gd name="T15" fmla="*/ 6 h 18"/>
                    <a:gd name="T16" fmla="*/ 0 w 24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8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24" y="18"/>
                      </a:lnTo>
                      <a:lnTo>
                        <a:pt x="24" y="18"/>
                      </a:lnTo>
                      <a:lnTo>
                        <a:pt x="24" y="12"/>
                      </a:lnTo>
                      <a:lnTo>
                        <a:pt x="6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89" name="Freeform 61"/>
                <p:cNvSpPr>
                  <a:spLocks/>
                </p:cNvSpPr>
                <p:nvPr/>
              </p:nvSpPr>
              <p:spPr bwMode="auto">
                <a:xfrm>
                  <a:off x="2973" y="3270"/>
                  <a:ext cx="30" cy="18"/>
                </a:xfrm>
                <a:custGeom>
                  <a:avLst/>
                  <a:gdLst>
                    <a:gd name="T0" fmla="*/ 6 w 30"/>
                    <a:gd name="T1" fmla="*/ 0 h 18"/>
                    <a:gd name="T2" fmla="*/ 0 w 30"/>
                    <a:gd name="T3" fmla="*/ 6 h 18"/>
                    <a:gd name="T4" fmla="*/ 6 w 30"/>
                    <a:gd name="T5" fmla="*/ 6 h 18"/>
                    <a:gd name="T6" fmla="*/ 24 w 30"/>
                    <a:gd name="T7" fmla="*/ 18 h 18"/>
                    <a:gd name="T8" fmla="*/ 30 w 30"/>
                    <a:gd name="T9" fmla="*/ 12 h 18"/>
                    <a:gd name="T10" fmla="*/ 24 w 30"/>
                    <a:gd name="T11" fmla="*/ 12 h 18"/>
                    <a:gd name="T12" fmla="*/ 6 w 30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18"/>
                      </a:lnTo>
                      <a:lnTo>
                        <a:pt x="30" y="12"/>
                      </a:lnTo>
                      <a:lnTo>
                        <a:pt x="24" y="12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90" name="Freeform 62"/>
                <p:cNvSpPr>
                  <a:spLocks/>
                </p:cNvSpPr>
                <p:nvPr/>
              </p:nvSpPr>
              <p:spPr bwMode="auto">
                <a:xfrm>
                  <a:off x="3015" y="3288"/>
                  <a:ext cx="24" cy="12"/>
                </a:xfrm>
                <a:custGeom>
                  <a:avLst/>
                  <a:gdLst>
                    <a:gd name="T0" fmla="*/ 0 w 24"/>
                    <a:gd name="T1" fmla="*/ 0 h 12"/>
                    <a:gd name="T2" fmla="*/ 0 w 24"/>
                    <a:gd name="T3" fmla="*/ 0 h 12"/>
                    <a:gd name="T4" fmla="*/ 0 w 24"/>
                    <a:gd name="T5" fmla="*/ 6 h 12"/>
                    <a:gd name="T6" fmla="*/ 24 w 24"/>
                    <a:gd name="T7" fmla="*/ 12 h 12"/>
                    <a:gd name="T8" fmla="*/ 24 w 24"/>
                    <a:gd name="T9" fmla="*/ 12 h 12"/>
                    <a:gd name="T10" fmla="*/ 24 w 24"/>
                    <a:gd name="T11" fmla="*/ 6 h 12"/>
                    <a:gd name="T12" fmla="*/ 0 w 24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12"/>
                      </a:lnTo>
                      <a:lnTo>
                        <a:pt x="24" y="12"/>
                      </a:lnTo>
                      <a:lnTo>
                        <a:pt x="24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91" name="Freeform 63"/>
                <p:cNvSpPr>
                  <a:spLocks/>
                </p:cNvSpPr>
                <p:nvPr/>
              </p:nvSpPr>
              <p:spPr bwMode="auto">
                <a:xfrm>
                  <a:off x="3051" y="3300"/>
                  <a:ext cx="30" cy="12"/>
                </a:xfrm>
                <a:custGeom>
                  <a:avLst/>
                  <a:gdLst>
                    <a:gd name="T0" fmla="*/ 6 w 30"/>
                    <a:gd name="T1" fmla="*/ 0 h 12"/>
                    <a:gd name="T2" fmla="*/ 0 w 30"/>
                    <a:gd name="T3" fmla="*/ 6 h 12"/>
                    <a:gd name="T4" fmla="*/ 6 w 30"/>
                    <a:gd name="T5" fmla="*/ 6 h 12"/>
                    <a:gd name="T6" fmla="*/ 30 w 30"/>
                    <a:gd name="T7" fmla="*/ 12 h 12"/>
                    <a:gd name="T8" fmla="*/ 30 w 30"/>
                    <a:gd name="T9" fmla="*/ 12 h 12"/>
                    <a:gd name="T10" fmla="*/ 30 w 30"/>
                    <a:gd name="T11" fmla="*/ 6 h 12"/>
                    <a:gd name="T12" fmla="*/ 6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12"/>
                      </a:lnTo>
                      <a:lnTo>
                        <a:pt x="30" y="12"/>
                      </a:lnTo>
                      <a:lnTo>
                        <a:pt x="30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92" name="Freeform 64"/>
                <p:cNvSpPr>
                  <a:spLocks/>
                </p:cNvSpPr>
                <p:nvPr/>
              </p:nvSpPr>
              <p:spPr bwMode="auto">
                <a:xfrm>
                  <a:off x="3093" y="3312"/>
                  <a:ext cx="30" cy="12"/>
                </a:xfrm>
                <a:custGeom>
                  <a:avLst/>
                  <a:gdLst>
                    <a:gd name="T0" fmla="*/ 0 w 30"/>
                    <a:gd name="T1" fmla="*/ 0 h 12"/>
                    <a:gd name="T2" fmla="*/ 0 w 30"/>
                    <a:gd name="T3" fmla="*/ 6 h 12"/>
                    <a:gd name="T4" fmla="*/ 0 w 30"/>
                    <a:gd name="T5" fmla="*/ 6 h 12"/>
                    <a:gd name="T6" fmla="*/ 24 w 30"/>
                    <a:gd name="T7" fmla="*/ 12 h 12"/>
                    <a:gd name="T8" fmla="*/ 30 w 30"/>
                    <a:gd name="T9" fmla="*/ 12 h 12"/>
                    <a:gd name="T10" fmla="*/ 24 w 30"/>
                    <a:gd name="T11" fmla="*/ 6 h 12"/>
                    <a:gd name="T12" fmla="*/ 0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2"/>
                      </a:lnTo>
                      <a:lnTo>
                        <a:pt x="30" y="12"/>
                      </a:lnTo>
                      <a:lnTo>
                        <a:pt x="24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93" name="Freeform 65"/>
                <p:cNvSpPr>
                  <a:spLocks/>
                </p:cNvSpPr>
                <p:nvPr/>
              </p:nvSpPr>
              <p:spPr bwMode="auto">
                <a:xfrm>
                  <a:off x="3135" y="3324"/>
                  <a:ext cx="24" cy="12"/>
                </a:xfrm>
                <a:custGeom>
                  <a:avLst/>
                  <a:gdLst>
                    <a:gd name="T0" fmla="*/ 0 w 24"/>
                    <a:gd name="T1" fmla="*/ 0 h 12"/>
                    <a:gd name="T2" fmla="*/ 0 w 24"/>
                    <a:gd name="T3" fmla="*/ 6 h 12"/>
                    <a:gd name="T4" fmla="*/ 0 w 24"/>
                    <a:gd name="T5" fmla="*/ 6 h 12"/>
                    <a:gd name="T6" fmla="*/ 24 w 24"/>
                    <a:gd name="T7" fmla="*/ 12 h 12"/>
                    <a:gd name="T8" fmla="*/ 24 w 24"/>
                    <a:gd name="T9" fmla="*/ 12 h 12"/>
                    <a:gd name="T10" fmla="*/ 24 w 24"/>
                    <a:gd name="T11" fmla="*/ 6 h 12"/>
                    <a:gd name="T12" fmla="*/ 0 w 24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2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2"/>
                      </a:lnTo>
                      <a:lnTo>
                        <a:pt x="24" y="12"/>
                      </a:lnTo>
                      <a:lnTo>
                        <a:pt x="24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94" name="Freeform 66"/>
                <p:cNvSpPr>
                  <a:spLocks/>
                </p:cNvSpPr>
                <p:nvPr/>
              </p:nvSpPr>
              <p:spPr bwMode="auto">
                <a:xfrm>
                  <a:off x="3171" y="3336"/>
                  <a:ext cx="30" cy="12"/>
                </a:xfrm>
                <a:custGeom>
                  <a:avLst/>
                  <a:gdLst>
                    <a:gd name="T0" fmla="*/ 6 w 30"/>
                    <a:gd name="T1" fmla="*/ 0 h 12"/>
                    <a:gd name="T2" fmla="*/ 0 w 30"/>
                    <a:gd name="T3" fmla="*/ 6 h 12"/>
                    <a:gd name="T4" fmla="*/ 6 w 30"/>
                    <a:gd name="T5" fmla="*/ 6 h 12"/>
                    <a:gd name="T6" fmla="*/ 30 w 30"/>
                    <a:gd name="T7" fmla="*/ 12 h 12"/>
                    <a:gd name="T8" fmla="*/ 30 w 30"/>
                    <a:gd name="T9" fmla="*/ 6 h 12"/>
                    <a:gd name="T10" fmla="*/ 30 w 30"/>
                    <a:gd name="T11" fmla="*/ 6 h 12"/>
                    <a:gd name="T12" fmla="*/ 6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95" name="Freeform 67"/>
                <p:cNvSpPr>
                  <a:spLocks/>
                </p:cNvSpPr>
                <p:nvPr/>
              </p:nvSpPr>
              <p:spPr bwMode="auto">
                <a:xfrm>
                  <a:off x="3213" y="3342"/>
                  <a:ext cx="30" cy="12"/>
                </a:xfrm>
                <a:custGeom>
                  <a:avLst/>
                  <a:gdLst>
                    <a:gd name="T0" fmla="*/ 6 w 30"/>
                    <a:gd name="T1" fmla="*/ 0 h 12"/>
                    <a:gd name="T2" fmla="*/ 0 w 30"/>
                    <a:gd name="T3" fmla="*/ 6 h 12"/>
                    <a:gd name="T4" fmla="*/ 6 w 30"/>
                    <a:gd name="T5" fmla="*/ 6 h 12"/>
                    <a:gd name="T6" fmla="*/ 30 w 30"/>
                    <a:gd name="T7" fmla="*/ 12 h 12"/>
                    <a:gd name="T8" fmla="*/ 30 w 30"/>
                    <a:gd name="T9" fmla="*/ 12 h 12"/>
                    <a:gd name="T10" fmla="*/ 30 w 30"/>
                    <a:gd name="T11" fmla="*/ 6 h 12"/>
                    <a:gd name="T12" fmla="*/ 6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12"/>
                      </a:lnTo>
                      <a:lnTo>
                        <a:pt x="30" y="12"/>
                      </a:lnTo>
                      <a:lnTo>
                        <a:pt x="30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96" name="Freeform 68"/>
                <p:cNvSpPr>
                  <a:spLocks/>
                </p:cNvSpPr>
                <p:nvPr/>
              </p:nvSpPr>
              <p:spPr bwMode="auto">
                <a:xfrm>
                  <a:off x="3255" y="3354"/>
                  <a:ext cx="30" cy="12"/>
                </a:xfrm>
                <a:custGeom>
                  <a:avLst/>
                  <a:gdLst>
                    <a:gd name="T0" fmla="*/ 6 w 30"/>
                    <a:gd name="T1" fmla="*/ 0 h 12"/>
                    <a:gd name="T2" fmla="*/ 0 w 30"/>
                    <a:gd name="T3" fmla="*/ 0 h 12"/>
                    <a:gd name="T4" fmla="*/ 6 w 30"/>
                    <a:gd name="T5" fmla="*/ 6 h 12"/>
                    <a:gd name="T6" fmla="*/ 24 w 30"/>
                    <a:gd name="T7" fmla="*/ 12 h 12"/>
                    <a:gd name="T8" fmla="*/ 30 w 30"/>
                    <a:gd name="T9" fmla="*/ 6 h 12"/>
                    <a:gd name="T10" fmla="*/ 24 w 30"/>
                    <a:gd name="T11" fmla="*/ 6 h 12"/>
                    <a:gd name="T12" fmla="*/ 6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24" y="12"/>
                      </a:ln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97" name="Freeform 69"/>
                <p:cNvSpPr>
                  <a:spLocks/>
                </p:cNvSpPr>
                <p:nvPr/>
              </p:nvSpPr>
              <p:spPr bwMode="auto">
                <a:xfrm>
                  <a:off x="3297" y="3360"/>
                  <a:ext cx="30" cy="12"/>
                </a:xfrm>
                <a:custGeom>
                  <a:avLst/>
                  <a:gdLst>
                    <a:gd name="T0" fmla="*/ 0 w 30"/>
                    <a:gd name="T1" fmla="*/ 0 h 12"/>
                    <a:gd name="T2" fmla="*/ 0 w 30"/>
                    <a:gd name="T3" fmla="*/ 6 h 12"/>
                    <a:gd name="T4" fmla="*/ 0 w 30"/>
                    <a:gd name="T5" fmla="*/ 6 h 12"/>
                    <a:gd name="T6" fmla="*/ 24 w 30"/>
                    <a:gd name="T7" fmla="*/ 12 h 12"/>
                    <a:gd name="T8" fmla="*/ 30 w 30"/>
                    <a:gd name="T9" fmla="*/ 12 h 12"/>
                    <a:gd name="T10" fmla="*/ 24 w 30"/>
                    <a:gd name="T11" fmla="*/ 6 h 12"/>
                    <a:gd name="T12" fmla="*/ 0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2"/>
                      </a:lnTo>
                      <a:lnTo>
                        <a:pt x="30" y="12"/>
                      </a:lnTo>
                      <a:lnTo>
                        <a:pt x="24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98" name="Freeform 70"/>
                <p:cNvSpPr>
                  <a:spLocks/>
                </p:cNvSpPr>
                <p:nvPr/>
              </p:nvSpPr>
              <p:spPr bwMode="auto">
                <a:xfrm>
                  <a:off x="3339" y="3372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18 w 30"/>
                    <a:gd name="T7" fmla="*/ 6 h 6"/>
                    <a:gd name="T8" fmla="*/ 24 w 30"/>
                    <a:gd name="T9" fmla="*/ 6 h 6"/>
                    <a:gd name="T10" fmla="*/ 30 w 30"/>
                    <a:gd name="T11" fmla="*/ 6 h 6"/>
                    <a:gd name="T12" fmla="*/ 24 w 30"/>
                    <a:gd name="T13" fmla="*/ 0 h 6"/>
                    <a:gd name="T14" fmla="*/ 18 w 30"/>
                    <a:gd name="T15" fmla="*/ 0 h 6"/>
                    <a:gd name="T16" fmla="*/ 0 w 30"/>
                    <a:gd name="T1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18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1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99" name="Freeform 71"/>
                <p:cNvSpPr>
                  <a:spLocks/>
                </p:cNvSpPr>
                <p:nvPr/>
              </p:nvSpPr>
              <p:spPr bwMode="auto">
                <a:xfrm>
                  <a:off x="3381" y="3378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6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00" name="Freeform 72"/>
                <p:cNvSpPr>
                  <a:spLocks/>
                </p:cNvSpPr>
                <p:nvPr/>
              </p:nvSpPr>
              <p:spPr bwMode="auto">
                <a:xfrm>
                  <a:off x="3423" y="3384"/>
                  <a:ext cx="30" cy="7"/>
                </a:xfrm>
                <a:custGeom>
                  <a:avLst/>
                  <a:gdLst>
                    <a:gd name="T0" fmla="*/ 0 w 30"/>
                    <a:gd name="T1" fmla="*/ 0 h 7"/>
                    <a:gd name="T2" fmla="*/ 0 w 30"/>
                    <a:gd name="T3" fmla="*/ 0 h 7"/>
                    <a:gd name="T4" fmla="*/ 0 w 30"/>
                    <a:gd name="T5" fmla="*/ 7 h 7"/>
                    <a:gd name="T6" fmla="*/ 24 w 30"/>
                    <a:gd name="T7" fmla="*/ 7 h 7"/>
                    <a:gd name="T8" fmla="*/ 30 w 30"/>
                    <a:gd name="T9" fmla="*/ 0 h 7"/>
                    <a:gd name="T10" fmla="*/ 24 w 30"/>
                    <a:gd name="T11" fmla="*/ 0 h 7"/>
                    <a:gd name="T12" fmla="*/ 0 w 30"/>
                    <a:gd name="T13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24" y="7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01" name="Freeform 73"/>
                <p:cNvSpPr>
                  <a:spLocks/>
                </p:cNvSpPr>
                <p:nvPr/>
              </p:nvSpPr>
              <p:spPr bwMode="auto">
                <a:xfrm>
                  <a:off x="3465" y="3384"/>
                  <a:ext cx="30" cy="13"/>
                </a:xfrm>
                <a:custGeom>
                  <a:avLst/>
                  <a:gdLst>
                    <a:gd name="T0" fmla="*/ 0 w 30"/>
                    <a:gd name="T1" fmla="*/ 0 h 13"/>
                    <a:gd name="T2" fmla="*/ 0 w 30"/>
                    <a:gd name="T3" fmla="*/ 7 h 13"/>
                    <a:gd name="T4" fmla="*/ 0 w 30"/>
                    <a:gd name="T5" fmla="*/ 7 h 13"/>
                    <a:gd name="T6" fmla="*/ 24 w 30"/>
                    <a:gd name="T7" fmla="*/ 13 h 13"/>
                    <a:gd name="T8" fmla="*/ 30 w 30"/>
                    <a:gd name="T9" fmla="*/ 7 h 13"/>
                    <a:gd name="T10" fmla="*/ 24 w 30"/>
                    <a:gd name="T11" fmla="*/ 7 h 13"/>
                    <a:gd name="T12" fmla="*/ 0 w 30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3">
                      <a:moveTo>
                        <a:pt x="0" y="0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24" y="13"/>
                      </a:lnTo>
                      <a:lnTo>
                        <a:pt x="30" y="7"/>
                      </a:lnTo>
                      <a:lnTo>
                        <a:pt x="24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02" name="Freeform 74"/>
                <p:cNvSpPr>
                  <a:spLocks/>
                </p:cNvSpPr>
                <p:nvPr/>
              </p:nvSpPr>
              <p:spPr bwMode="auto">
                <a:xfrm>
                  <a:off x="3507" y="3391"/>
                  <a:ext cx="30" cy="12"/>
                </a:xfrm>
                <a:custGeom>
                  <a:avLst/>
                  <a:gdLst>
                    <a:gd name="T0" fmla="*/ 0 w 30"/>
                    <a:gd name="T1" fmla="*/ 0 h 12"/>
                    <a:gd name="T2" fmla="*/ 0 w 30"/>
                    <a:gd name="T3" fmla="*/ 6 h 12"/>
                    <a:gd name="T4" fmla="*/ 0 w 30"/>
                    <a:gd name="T5" fmla="*/ 6 h 12"/>
                    <a:gd name="T6" fmla="*/ 24 w 30"/>
                    <a:gd name="T7" fmla="*/ 12 h 12"/>
                    <a:gd name="T8" fmla="*/ 30 w 30"/>
                    <a:gd name="T9" fmla="*/ 6 h 12"/>
                    <a:gd name="T10" fmla="*/ 24 w 30"/>
                    <a:gd name="T11" fmla="*/ 6 h 12"/>
                    <a:gd name="T12" fmla="*/ 0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2"/>
                      </a:ln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03" name="Freeform 75"/>
                <p:cNvSpPr>
                  <a:spLocks/>
                </p:cNvSpPr>
                <p:nvPr/>
              </p:nvSpPr>
              <p:spPr bwMode="auto">
                <a:xfrm>
                  <a:off x="3549" y="3397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12 w 30"/>
                    <a:gd name="T7" fmla="*/ 6 h 6"/>
                    <a:gd name="T8" fmla="*/ 24 w 30"/>
                    <a:gd name="T9" fmla="*/ 6 h 6"/>
                    <a:gd name="T10" fmla="*/ 30 w 30"/>
                    <a:gd name="T11" fmla="*/ 6 h 6"/>
                    <a:gd name="T12" fmla="*/ 24 w 30"/>
                    <a:gd name="T13" fmla="*/ 0 h 6"/>
                    <a:gd name="T14" fmla="*/ 12 w 30"/>
                    <a:gd name="T15" fmla="*/ 0 h 6"/>
                    <a:gd name="T16" fmla="*/ 0 w 30"/>
                    <a:gd name="T1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12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1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04" name="Freeform 76"/>
                <p:cNvSpPr>
                  <a:spLocks/>
                </p:cNvSpPr>
                <p:nvPr/>
              </p:nvSpPr>
              <p:spPr bwMode="auto">
                <a:xfrm>
                  <a:off x="3591" y="3397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6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6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05" name="Freeform 77"/>
                <p:cNvSpPr>
                  <a:spLocks/>
                </p:cNvSpPr>
                <p:nvPr/>
              </p:nvSpPr>
              <p:spPr bwMode="auto">
                <a:xfrm>
                  <a:off x="3633" y="3403"/>
                  <a:ext cx="24" cy="6"/>
                </a:xfrm>
                <a:custGeom>
                  <a:avLst/>
                  <a:gdLst>
                    <a:gd name="T0" fmla="*/ 0 w 24"/>
                    <a:gd name="T1" fmla="*/ 0 h 6"/>
                    <a:gd name="T2" fmla="*/ 0 w 24"/>
                    <a:gd name="T3" fmla="*/ 0 h 6"/>
                    <a:gd name="T4" fmla="*/ 0 w 24"/>
                    <a:gd name="T5" fmla="*/ 6 h 6"/>
                    <a:gd name="T6" fmla="*/ 24 w 24"/>
                    <a:gd name="T7" fmla="*/ 6 h 6"/>
                    <a:gd name="T8" fmla="*/ 24 w 24"/>
                    <a:gd name="T9" fmla="*/ 0 h 6"/>
                    <a:gd name="T10" fmla="*/ 24 w 24"/>
                    <a:gd name="T11" fmla="*/ 0 h 6"/>
                    <a:gd name="T12" fmla="*/ 0 w 24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06" name="Freeform 78"/>
                <p:cNvSpPr>
                  <a:spLocks/>
                </p:cNvSpPr>
                <p:nvPr/>
              </p:nvSpPr>
              <p:spPr bwMode="auto">
                <a:xfrm>
                  <a:off x="3669" y="3403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0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6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07" name="Freeform 79"/>
                <p:cNvSpPr>
                  <a:spLocks/>
                </p:cNvSpPr>
                <p:nvPr/>
              </p:nvSpPr>
              <p:spPr bwMode="auto">
                <a:xfrm>
                  <a:off x="3711" y="3403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6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6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08" name="Freeform 80"/>
                <p:cNvSpPr>
                  <a:spLocks/>
                </p:cNvSpPr>
                <p:nvPr/>
              </p:nvSpPr>
              <p:spPr bwMode="auto">
                <a:xfrm>
                  <a:off x="3753" y="3403"/>
                  <a:ext cx="30" cy="12"/>
                </a:xfrm>
                <a:custGeom>
                  <a:avLst/>
                  <a:gdLst>
                    <a:gd name="T0" fmla="*/ 6 w 30"/>
                    <a:gd name="T1" fmla="*/ 0 h 12"/>
                    <a:gd name="T2" fmla="*/ 0 w 30"/>
                    <a:gd name="T3" fmla="*/ 6 h 12"/>
                    <a:gd name="T4" fmla="*/ 6 w 30"/>
                    <a:gd name="T5" fmla="*/ 6 h 12"/>
                    <a:gd name="T6" fmla="*/ 24 w 30"/>
                    <a:gd name="T7" fmla="*/ 12 h 12"/>
                    <a:gd name="T8" fmla="*/ 30 w 30"/>
                    <a:gd name="T9" fmla="*/ 6 h 12"/>
                    <a:gd name="T10" fmla="*/ 30 w 30"/>
                    <a:gd name="T11" fmla="*/ 6 h 12"/>
                    <a:gd name="T12" fmla="*/ 30 w 30"/>
                    <a:gd name="T13" fmla="*/ 0 h 12"/>
                    <a:gd name="T14" fmla="*/ 24 w 30"/>
                    <a:gd name="T15" fmla="*/ 6 h 12"/>
                    <a:gd name="T16" fmla="*/ 6 w 30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24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09" name="Freeform 81"/>
                <p:cNvSpPr>
                  <a:spLocks/>
                </p:cNvSpPr>
                <p:nvPr/>
              </p:nvSpPr>
              <p:spPr bwMode="auto">
                <a:xfrm>
                  <a:off x="3795" y="3403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6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6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10" name="Freeform 82"/>
                <p:cNvSpPr>
                  <a:spLocks/>
                </p:cNvSpPr>
                <p:nvPr/>
              </p:nvSpPr>
              <p:spPr bwMode="auto">
                <a:xfrm>
                  <a:off x="3837" y="3403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6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0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11" name="Freeform 83"/>
                <p:cNvSpPr>
                  <a:spLocks/>
                </p:cNvSpPr>
                <p:nvPr/>
              </p:nvSpPr>
              <p:spPr bwMode="auto">
                <a:xfrm>
                  <a:off x="3879" y="3403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0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0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12" name="Freeform 84"/>
                <p:cNvSpPr>
                  <a:spLocks/>
                </p:cNvSpPr>
                <p:nvPr/>
              </p:nvSpPr>
              <p:spPr bwMode="auto">
                <a:xfrm>
                  <a:off x="3921" y="3397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6 h 12"/>
                    <a:gd name="T4" fmla="*/ 6 w 30"/>
                    <a:gd name="T5" fmla="*/ 12 h 12"/>
                    <a:gd name="T6" fmla="*/ 30 w 30"/>
                    <a:gd name="T7" fmla="*/ 6 h 12"/>
                    <a:gd name="T8" fmla="*/ 30 w 30"/>
                    <a:gd name="T9" fmla="*/ 6 h 12"/>
                    <a:gd name="T10" fmla="*/ 30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13" name="Freeform 85"/>
                <p:cNvSpPr>
                  <a:spLocks/>
                </p:cNvSpPr>
                <p:nvPr/>
              </p:nvSpPr>
              <p:spPr bwMode="auto">
                <a:xfrm>
                  <a:off x="3963" y="3397"/>
                  <a:ext cx="31" cy="6"/>
                </a:xfrm>
                <a:custGeom>
                  <a:avLst/>
                  <a:gdLst>
                    <a:gd name="T0" fmla="*/ 6 w 31"/>
                    <a:gd name="T1" fmla="*/ 0 h 6"/>
                    <a:gd name="T2" fmla="*/ 0 w 31"/>
                    <a:gd name="T3" fmla="*/ 6 h 6"/>
                    <a:gd name="T4" fmla="*/ 6 w 31"/>
                    <a:gd name="T5" fmla="*/ 6 h 6"/>
                    <a:gd name="T6" fmla="*/ 31 w 31"/>
                    <a:gd name="T7" fmla="*/ 6 h 6"/>
                    <a:gd name="T8" fmla="*/ 31 w 31"/>
                    <a:gd name="T9" fmla="*/ 6 h 6"/>
                    <a:gd name="T10" fmla="*/ 31 w 31"/>
                    <a:gd name="T11" fmla="*/ 0 h 6"/>
                    <a:gd name="T12" fmla="*/ 6 w 31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6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1" y="6"/>
                      </a:lnTo>
                      <a:lnTo>
                        <a:pt x="31" y="6"/>
                      </a:lnTo>
                      <a:lnTo>
                        <a:pt x="31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14" name="Freeform 86"/>
                <p:cNvSpPr>
                  <a:spLocks/>
                </p:cNvSpPr>
                <p:nvPr/>
              </p:nvSpPr>
              <p:spPr bwMode="auto">
                <a:xfrm>
                  <a:off x="4006" y="3391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6 h 12"/>
                    <a:gd name="T4" fmla="*/ 6 w 30"/>
                    <a:gd name="T5" fmla="*/ 12 h 12"/>
                    <a:gd name="T6" fmla="*/ 30 w 30"/>
                    <a:gd name="T7" fmla="*/ 6 h 12"/>
                    <a:gd name="T8" fmla="*/ 30 w 30"/>
                    <a:gd name="T9" fmla="*/ 6 h 12"/>
                    <a:gd name="T10" fmla="*/ 30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15" name="Freeform 87"/>
                <p:cNvSpPr>
                  <a:spLocks/>
                </p:cNvSpPr>
                <p:nvPr/>
              </p:nvSpPr>
              <p:spPr bwMode="auto">
                <a:xfrm>
                  <a:off x="4048" y="3391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0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0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16" name="Freeform 88"/>
                <p:cNvSpPr>
                  <a:spLocks/>
                </p:cNvSpPr>
                <p:nvPr/>
              </p:nvSpPr>
              <p:spPr bwMode="auto">
                <a:xfrm>
                  <a:off x="4090" y="3384"/>
                  <a:ext cx="30" cy="7"/>
                </a:xfrm>
                <a:custGeom>
                  <a:avLst/>
                  <a:gdLst>
                    <a:gd name="T0" fmla="*/ 6 w 30"/>
                    <a:gd name="T1" fmla="*/ 0 h 7"/>
                    <a:gd name="T2" fmla="*/ 0 w 30"/>
                    <a:gd name="T3" fmla="*/ 7 h 7"/>
                    <a:gd name="T4" fmla="*/ 6 w 30"/>
                    <a:gd name="T5" fmla="*/ 7 h 7"/>
                    <a:gd name="T6" fmla="*/ 30 w 30"/>
                    <a:gd name="T7" fmla="*/ 7 h 7"/>
                    <a:gd name="T8" fmla="*/ 30 w 30"/>
                    <a:gd name="T9" fmla="*/ 0 h 7"/>
                    <a:gd name="T10" fmla="*/ 30 w 30"/>
                    <a:gd name="T11" fmla="*/ 0 h 7"/>
                    <a:gd name="T12" fmla="*/ 6 w 30"/>
                    <a:gd name="T13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7">
                      <a:moveTo>
                        <a:pt x="6" y="0"/>
                      </a:moveTo>
                      <a:lnTo>
                        <a:pt x="0" y="7"/>
                      </a:lnTo>
                      <a:lnTo>
                        <a:pt x="6" y="7"/>
                      </a:lnTo>
                      <a:lnTo>
                        <a:pt x="30" y="7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17" name="Freeform 89"/>
                <p:cNvSpPr>
                  <a:spLocks/>
                </p:cNvSpPr>
                <p:nvPr/>
              </p:nvSpPr>
              <p:spPr bwMode="auto">
                <a:xfrm>
                  <a:off x="4132" y="3378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6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0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18" name="Freeform 90"/>
                <p:cNvSpPr>
                  <a:spLocks/>
                </p:cNvSpPr>
                <p:nvPr/>
              </p:nvSpPr>
              <p:spPr bwMode="auto">
                <a:xfrm>
                  <a:off x="4174" y="3372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6 h 12"/>
                    <a:gd name="T4" fmla="*/ 6 w 30"/>
                    <a:gd name="T5" fmla="*/ 12 h 12"/>
                    <a:gd name="T6" fmla="*/ 24 w 30"/>
                    <a:gd name="T7" fmla="*/ 6 h 12"/>
                    <a:gd name="T8" fmla="*/ 30 w 30"/>
                    <a:gd name="T9" fmla="*/ 6 h 12"/>
                    <a:gd name="T10" fmla="*/ 30 w 30"/>
                    <a:gd name="T11" fmla="*/ 6 h 12"/>
                    <a:gd name="T12" fmla="*/ 30 w 30"/>
                    <a:gd name="T13" fmla="*/ 0 h 12"/>
                    <a:gd name="T14" fmla="*/ 24 w 30"/>
                    <a:gd name="T15" fmla="*/ 0 h 12"/>
                    <a:gd name="T16" fmla="*/ 6 w 30"/>
                    <a:gd name="T1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19" name="Freeform 91"/>
                <p:cNvSpPr>
                  <a:spLocks/>
                </p:cNvSpPr>
                <p:nvPr/>
              </p:nvSpPr>
              <p:spPr bwMode="auto">
                <a:xfrm>
                  <a:off x="4216" y="3366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6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0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20" name="Freeform 92"/>
                <p:cNvSpPr>
                  <a:spLocks/>
                </p:cNvSpPr>
                <p:nvPr/>
              </p:nvSpPr>
              <p:spPr bwMode="auto">
                <a:xfrm>
                  <a:off x="4258" y="3354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12 h 12"/>
                    <a:gd name="T4" fmla="*/ 6 w 30"/>
                    <a:gd name="T5" fmla="*/ 12 h 12"/>
                    <a:gd name="T6" fmla="*/ 24 w 30"/>
                    <a:gd name="T7" fmla="*/ 6 h 12"/>
                    <a:gd name="T8" fmla="*/ 30 w 30"/>
                    <a:gd name="T9" fmla="*/ 6 h 12"/>
                    <a:gd name="T10" fmla="*/ 24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12"/>
                      </a:lnTo>
                      <a:lnTo>
                        <a:pt x="6" y="12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21" name="Freeform 93"/>
                <p:cNvSpPr>
                  <a:spLocks/>
                </p:cNvSpPr>
                <p:nvPr/>
              </p:nvSpPr>
              <p:spPr bwMode="auto">
                <a:xfrm>
                  <a:off x="4300" y="3348"/>
                  <a:ext cx="30" cy="12"/>
                </a:xfrm>
                <a:custGeom>
                  <a:avLst/>
                  <a:gdLst>
                    <a:gd name="T0" fmla="*/ 0 w 30"/>
                    <a:gd name="T1" fmla="*/ 6 h 12"/>
                    <a:gd name="T2" fmla="*/ 0 w 30"/>
                    <a:gd name="T3" fmla="*/ 6 h 12"/>
                    <a:gd name="T4" fmla="*/ 0 w 30"/>
                    <a:gd name="T5" fmla="*/ 12 h 12"/>
                    <a:gd name="T6" fmla="*/ 24 w 30"/>
                    <a:gd name="T7" fmla="*/ 6 h 12"/>
                    <a:gd name="T8" fmla="*/ 30 w 30"/>
                    <a:gd name="T9" fmla="*/ 0 h 12"/>
                    <a:gd name="T10" fmla="*/ 24 w 30"/>
                    <a:gd name="T11" fmla="*/ 0 h 12"/>
                    <a:gd name="T12" fmla="*/ 0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6"/>
                      </a:move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22" name="Freeform 94"/>
                <p:cNvSpPr>
                  <a:spLocks/>
                </p:cNvSpPr>
                <p:nvPr/>
              </p:nvSpPr>
              <p:spPr bwMode="auto">
                <a:xfrm>
                  <a:off x="4342" y="3336"/>
                  <a:ext cx="30" cy="12"/>
                </a:xfrm>
                <a:custGeom>
                  <a:avLst/>
                  <a:gdLst>
                    <a:gd name="T0" fmla="*/ 0 w 30"/>
                    <a:gd name="T1" fmla="*/ 6 h 12"/>
                    <a:gd name="T2" fmla="*/ 0 w 30"/>
                    <a:gd name="T3" fmla="*/ 12 h 12"/>
                    <a:gd name="T4" fmla="*/ 0 w 30"/>
                    <a:gd name="T5" fmla="*/ 12 h 12"/>
                    <a:gd name="T6" fmla="*/ 24 w 30"/>
                    <a:gd name="T7" fmla="*/ 6 h 12"/>
                    <a:gd name="T8" fmla="*/ 30 w 30"/>
                    <a:gd name="T9" fmla="*/ 6 h 12"/>
                    <a:gd name="T10" fmla="*/ 24 w 30"/>
                    <a:gd name="T11" fmla="*/ 0 h 12"/>
                    <a:gd name="T12" fmla="*/ 0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6"/>
                      </a:move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23" name="Freeform 95"/>
                <p:cNvSpPr>
                  <a:spLocks/>
                </p:cNvSpPr>
                <p:nvPr/>
              </p:nvSpPr>
              <p:spPr bwMode="auto">
                <a:xfrm>
                  <a:off x="4384" y="3330"/>
                  <a:ext cx="24" cy="12"/>
                </a:xfrm>
                <a:custGeom>
                  <a:avLst/>
                  <a:gdLst>
                    <a:gd name="T0" fmla="*/ 0 w 24"/>
                    <a:gd name="T1" fmla="*/ 6 h 12"/>
                    <a:gd name="T2" fmla="*/ 0 w 24"/>
                    <a:gd name="T3" fmla="*/ 6 h 12"/>
                    <a:gd name="T4" fmla="*/ 0 w 24"/>
                    <a:gd name="T5" fmla="*/ 12 h 12"/>
                    <a:gd name="T6" fmla="*/ 24 w 24"/>
                    <a:gd name="T7" fmla="*/ 6 h 12"/>
                    <a:gd name="T8" fmla="*/ 24 w 24"/>
                    <a:gd name="T9" fmla="*/ 0 h 12"/>
                    <a:gd name="T10" fmla="*/ 24 w 24"/>
                    <a:gd name="T11" fmla="*/ 0 h 12"/>
                    <a:gd name="T12" fmla="*/ 0 w 24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2">
                      <a:moveTo>
                        <a:pt x="0" y="6"/>
                      </a:move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24" name="Freeform 96"/>
                <p:cNvSpPr>
                  <a:spLocks/>
                </p:cNvSpPr>
                <p:nvPr/>
              </p:nvSpPr>
              <p:spPr bwMode="auto">
                <a:xfrm>
                  <a:off x="4420" y="3318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6 h 12"/>
                    <a:gd name="T4" fmla="*/ 6 w 30"/>
                    <a:gd name="T5" fmla="*/ 12 h 12"/>
                    <a:gd name="T6" fmla="*/ 30 w 30"/>
                    <a:gd name="T7" fmla="*/ 6 h 12"/>
                    <a:gd name="T8" fmla="*/ 30 w 30"/>
                    <a:gd name="T9" fmla="*/ 0 h 12"/>
                    <a:gd name="T10" fmla="*/ 30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25" name="Freeform 97"/>
                <p:cNvSpPr>
                  <a:spLocks/>
                </p:cNvSpPr>
                <p:nvPr/>
              </p:nvSpPr>
              <p:spPr bwMode="auto">
                <a:xfrm>
                  <a:off x="4462" y="3306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6 h 12"/>
                    <a:gd name="T4" fmla="*/ 6 w 30"/>
                    <a:gd name="T5" fmla="*/ 12 h 12"/>
                    <a:gd name="T6" fmla="*/ 24 w 30"/>
                    <a:gd name="T7" fmla="*/ 6 h 12"/>
                    <a:gd name="T8" fmla="*/ 30 w 30"/>
                    <a:gd name="T9" fmla="*/ 0 h 12"/>
                    <a:gd name="T10" fmla="*/ 24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26" name="Freeform 98"/>
                <p:cNvSpPr>
                  <a:spLocks/>
                </p:cNvSpPr>
                <p:nvPr/>
              </p:nvSpPr>
              <p:spPr bwMode="auto">
                <a:xfrm>
                  <a:off x="4504" y="3288"/>
                  <a:ext cx="24" cy="18"/>
                </a:xfrm>
                <a:custGeom>
                  <a:avLst/>
                  <a:gdLst>
                    <a:gd name="T0" fmla="*/ 0 w 24"/>
                    <a:gd name="T1" fmla="*/ 12 h 18"/>
                    <a:gd name="T2" fmla="*/ 0 w 24"/>
                    <a:gd name="T3" fmla="*/ 12 h 18"/>
                    <a:gd name="T4" fmla="*/ 0 w 24"/>
                    <a:gd name="T5" fmla="*/ 18 h 18"/>
                    <a:gd name="T6" fmla="*/ 24 w 24"/>
                    <a:gd name="T7" fmla="*/ 6 h 18"/>
                    <a:gd name="T8" fmla="*/ 24 w 24"/>
                    <a:gd name="T9" fmla="*/ 6 h 18"/>
                    <a:gd name="T10" fmla="*/ 24 w 24"/>
                    <a:gd name="T11" fmla="*/ 0 h 18"/>
                    <a:gd name="T12" fmla="*/ 0 w 24"/>
                    <a:gd name="T13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0" y="12"/>
                      </a:move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24" y="6"/>
                      </a:ln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27" name="Freeform 99"/>
                <p:cNvSpPr>
                  <a:spLocks/>
                </p:cNvSpPr>
                <p:nvPr/>
              </p:nvSpPr>
              <p:spPr bwMode="auto">
                <a:xfrm>
                  <a:off x="4540" y="3276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12 h 12"/>
                    <a:gd name="T4" fmla="*/ 6 w 30"/>
                    <a:gd name="T5" fmla="*/ 12 h 12"/>
                    <a:gd name="T6" fmla="*/ 24 w 30"/>
                    <a:gd name="T7" fmla="*/ 6 h 12"/>
                    <a:gd name="T8" fmla="*/ 30 w 30"/>
                    <a:gd name="T9" fmla="*/ 0 h 12"/>
                    <a:gd name="T10" fmla="*/ 24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12"/>
                      </a:lnTo>
                      <a:lnTo>
                        <a:pt x="6" y="12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28" name="Freeform 100"/>
                <p:cNvSpPr>
                  <a:spLocks/>
                </p:cNvSpPr>
                <p:nvPr/>
              </p:nvSpPr>
              <p:spPr bwMode="auto">
                <a:xfrm>
                  <a:off x="4582" y="3258"/>
                  <a:ext cx="24" cy="18"/>
                </a:xfrm>
                <a:custGeom>
                  <a:avLst/>
                  <a:gdLst>
                    <a:gd name="T0" fmla="*/ 0 w 24"/>
                    <a:gd name="T1" fmla="*/ 12 h 18"/>
                    <a:gd name="T2" fmla="*/ 0 w 24"/>
                    <a:gd name="T3" fmla="*/ 12 h 18"/>
                    <a:gd name="T4" fmla="*/ 0 w 24"/>
                    <a:gd name="T5" fmla="*/ 18 h 18"/>
                    <a:gd name="T6" fmla="*/ 24 w 24"/>
                    <a:gd name="T7" fmla="*/ 6 h 18"/>
                    <a:gd name="T8" fmla="*/ 24 w 24"/>
                    <a:gd name="T9" fmla="*/ 6 h 18"/>
                    <a:gd name="T10" fmla="*/ 24 w 24"/>
                    <a:gd name="T11" fmla="*/ 0 h 18"/>
                    <a:gd name="T12" fmla="*/ 0 w 24"/>
                    <a:gd name="T13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0" y="12"/>
                      </a:move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24" y="6"/>
                      </a:ln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29" name="Freeform 101"/>
                <p:cNvSpPr>
                  <a:spLocks/>
                </p:cNvSpPr>
                <p:nvPr/>
              </p:nvSpPr>
              <p:spPr bwMode="auto">
                <a:xfrm>
                  <a:off x="4618" y="3240"/>
                  <a:ext cx="30" cy="18"/>
                </a:xfrm>
                <a:custGeom>
                  <a:avLst/>
                  <a:gdLst>
                    <a:gd name="T0" fmla="*/ 6 w 30"/>
                    <a:gd name="T1" fmla="*/ 12 h 18"/>
                    <a:gd name="T2" fmla="*/ 0 w 30"/>
                    <a:gd name="T3" fmla="*/ 12 h 18"/>
                    <a:gd name="T4" fmla="*/ 6 w 30"/>
                    <a:gd name="T5" fmla="*/ 18 h 18"/>
                    <a:gd name="T6" fmla="*/ 24 w 30"/>
                    <a:gd name="T7" fmla="*/ 6 h 18"/>
                    <a:gd name="T8" fmla="*/ 30 w 30"/>
                    <a:gd name="T9" fmla="*/ 0 h 18"/>
                    <a:gd name="T10" fmla="*/ 24 w 30"/>
                    <a:gd name="T11" fmla="*/ 0 h 18"/>
                    <a:gd name="T12" fmla="*/ 6 w 30"/>
                    <a:gd name="T13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6" y="12"/>
                      </a:moveTo>
                      <a:lnTo>
                        <a:pt x="0" y="12"/>
                      </a:lnTo>
                      <a:lnTo>
                        <a:pt x="6" y="18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6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30" name="Freeform 102"/>
                <p:cNvSpPr>
                  <a:spLocks/>
                </p:cNvSpPr>
                <p:nvPr/>
              </p:nvSpPr>
              <p:spPr bwMode="auto">
                <a:xfrm>
                  <a:off x="4654" y="3222"/>
                  <a:ext cx="30" cy="18"/>
                </a:xfrm>
                <a:custGeom>
                  <a:avLst/>
                  <a:gdLst>
                    <a:gd name="T0" fmla="*/ 6 w 30"/>
                    <a:gd name="T1" fmla="*/ 12 h 18"/>
                    <a:gd name="T2" fmla="*/ 0 w 30"/>
                    <a:gd name="T3" fmla="*/ 12 h 18"/>
                    <a:gd name="T4" fmla="*/ 6 w 30"/>
                    <a:gd name="T5" fmla="*/ 18 h 18"/>
                    <a:gd name="T6" fmla="*/ 12 w 30"/>
                    <a:gd name="T7" fmla="*/ 12 h 18"/>
                    <a:gd name="T8" fmla="*/ 24 w 30"/>
                    <a:gd name="T9" fmla="*/ 6 h 18"/>
                    <a:gd name="T10" fmla="*/ 30 w 30"/>
                    <a:gd name="T11" fmla="*/ 0 h 18"/>
                    <a:gd name="T12" fmla="*/ 24 w 30"/>
                    <a:gd name="T13" fmla="*/ 0 h 18"/>
                    <a:gd name="T14" fmla="*/ 12 w 30"/>
                    <a:gd name="T15" fmla="*/ 6 h 18"/>
                    <a:gd name="T16" fmla="*/ 6 w 30"/>
                    <a:gd name="T17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8">
                      <a:moveTo>
                        <a:pt x="6" y="12"/>
                      </a:moveTo>
                      <a:lnTo>
                        <a:pt x="0" y="12"/>
                      </a:lnTo>
                      <a:lnTo>
                        <a:pt x="6" y="18"/>
                      </a:lnTo>
                      <a:lnTo>
                        <a:pt x="12" y="12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12" y="6"/>
                      </a:lnTo>
                      <a:lnTo>
                        <a:pt x="6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31" name="Freeform 103"/>
                <p:cNvSpPr>
                  <a:spLocks/>
                </p:cNvSpPr>
                <p:nvPr/>
              </p:nvSpPr>
              <p:spPr bwMode="auto">
                <a:xfrm>
                  <a:off x="4690" y="3198"/>
                  <a:ext cx="30" cy="18"/>
                </a:xfrm>
                <a:custGeom>
                  <a:avLst/>
                  <a:gdLst>
                    <a:gd name="T0" fmla="*/ 6 w 30"/>
                    <a:gd name="T1" fmla="*/ 12 h 18"/>
                    <a:gd name="T2" fmla="*/ 0 w 30"/>
                    <a:gd name="T3" fmla="*/ 12 h 18"/>
                    <a:gd name="T4" fmla="*/ 6 w 30"/>
                    <a:gd name="T5" fmla="*/ 18 h 18"/>
                    <a:gd name="T6" fmla="*/ 24 w 30"/>
                    <a:gd name="T7" fmla="*/ 6 h 18"/>
                    <a:gd name="T8" fmla="*/ 30 w 30"/>
                    <a:gd name="T9" fmla="*/ 0 h 18"/>
                    <a:gd name="T10" fmla="*/ 24 w 30"/>
                    <a:gd name="T11" fmla="*/ 0 h 18"/>
                    <a:gd name="T12" fmla="*/ 6 w 30"/>
                    <a:gd name="T13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6" y="12"/>
                      </a:moveTo>
                      <a:lnTo>
                        <a:pt x="0" y="12"/>
                      </a:lnTo>
                      <a:lnTo>
                        <a:pt x="6" y="18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6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32" name="Freeform 104"/>
                <p:cNvSpPr>
                  <a:spLocks/>
                </p:cNvSpPr>
                <p:nvPr/>
              </p:nvSpPr>
              <p:spPr bwMode="auto">
                <a:xfrm>
                  <a:off x="4726" y="3174"/>
                  <a:ext cx="24" cy="18"/>
                </a:xfrm>
                <a:custGeom>
                  <a:avLst/>
                  <a:gdLst>
                    <a:gd name="T0" fmla="*/ 6 w 24"/>
                    <a:gd name="T1" fmla="*/ 12 h 18"/>
                    <a:gd name="T2" fmla="*/ 0 w 24"/>
                    <a:gd name="T3" fmla="*/ 18 h 18"/>
                    <a:gd name="T4" fmla="*/ 6 w 24"/>
                    <a:gd name="T5" fmla="*/ 18 h 18"/>
                    <a:gd name="T6" fmla="*/ 24 w 24"/>
                    <a:gd name="T7" fmla="*/ 6 h 18"/>
                    <a:gd name="T8" fmla="*/ 24 w 24"/>
                    <a:gd name="T9" fmla="*/ 0 h 18"/>
                    <a:gd name="T10" fmla="*/ 24 w 24"/>
                    <a:gd name="T11" fmla="*/ 0 h 18"/>
                    <a:gd name="T12" fmla="*/ 6 w 24"/>
                    <a:gd name="T13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6" y="12"/>
                      </a:moveTo>
                      <a:lnTo>
                        <a:pt x="0" y="18"/>
                      </a:lnTo>
                      <a:lnTo>
                        <a:pt x="6" y="18"/>
                      </a:ln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6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33" name="Freeform 105"/>
                <p:cNvSpPr>
                  <a:spLocks/>
                </p:cNvSpPr>
                <p:nvPr/>
              </p:nvSpPr>
              <p:spPr bwMode="auto">
                <a:xfrm>
                  <a:off x="4762" y="3144"/>
                  <a:ext cx="24" cy="24"/>
                </a:xfrm>
                <a:custGeom>
                  <a:avLst/>
                  <a:gdLst>
                    <a:gd name="T0" fmla="*/ 0 w 24"/>
                    <a:gd name="T1" fmla="*/ 18 h 24"/>
                    <a:gd name="T2" fmla="*/ 0 w 24"/>
                    <a:gd name="T3" fmla="*/ 18 h 24"/>
                    <a:gd name="T4" fmla="*/ 0 w 24"/>
                    <a:gd name="T5" fmla="*/ 24 h 24"/>
                    <a:gd name="T6" fmla="*/ 6 w 24"/>
                    <a:gd name="T7" fmla="*/ 18 h 24"/>
                    <a:gd name="T8" fmla="*/ 6 w 24"/>
                    <a:gd name="T9" fmla="*/ 18 h 24"/>
                    <a:gd name="T10" fmla="*/ 24 w 24"/>
                    <a:gd name="T11" fmla="*/ 0 h 24"/>
                    <a:gd name="T12" fmla="*/ 18 w 24"/>
                    <a:gd name="T13" fmla="*/ 0 h 24"/>
                    <a:gd name="T14" fmla="*/ 18 w 24"/>
                    <a:gd name="T15" fmla="*/ 0 h 24"/>
                    <a:gd name="T16" fmla="*/ 0 w 24"/>
                    <a:gd name="T17" fmla="*/ 18 h 24"/>
                    <a:gd name="T18" fmla="*/ 6 w 24"/>
                    <a:gd name="T19" fmla="*/ 18 h 24"/>
                    <a:gd name="T20" fmla="*/ 6 w 24"/>
                    <a:gd name="T21" fmla="*/ 12 h 24"/>
                    <a:gd name="T22" fmla="*/ 0 w 24"/>
                    <a:gd name="T23" fmla="*/ 18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" h="24">
                      <a:moveTo>
                        <a:pt x="0" y="18"/>
                      </a:moveTo>
                      <a:lnTo>
                        <a:pt x="0" y="18"/>
                      </a:lnTo>
                      <a:lnTo>
                        <a:pt x="0" y="24"/>
                      </a:lnTo>
                      <a:lnTo>
                        <a:pt x="6" y="18"/>
                      </a:lnTo>
                      <a:lnTo>
                        <a:pt x="6" y="18"/>
                      </a:lnTo>
                      <a:lnTo>
                        <a:pt x="24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lnTo>
                        <a:pt x="0" y="18"/>
                      </a:lnTo>
                      <a:lnTo>
                        <a:pt x="6" y="18"/>
                      </a:lnTo>
                      <a:lnTo>
                        <a:pt x="6" y="12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34" name="Freeform 106"/>
                <p:cNvSpPr>
                  <a:spLocks/>
                </p:cNvSpPr>
                <p:nvPr/>
              </p:nvSpPr>
              <p:spPr bwMode="auto">
                <a:xfrm>
                  <a:off x="4792" y="3114"/>
                  <a:ext cx="18" cy="24"/>
                </a:xfrm>
                <a:custGeom>
                  <a:avLst/>
                  <a:gdLst>
                    <a:gd name="T0" fmla="*/ 0 w 18"/>
                    <a:gd name="T1" fmla="*/ 18 h 24"/>
                    <a:gd name="T2" fmla="*/ 0 w 18"/>
                    <a:gd name="T3" fmla="*/ 24 h 24"/>
                    <a:gd name="T4" fmla="*/ 6 w 18"/>
                    <a:gd name="T5" fmla="*/ 18 h 24"/>
                    <a:gd name="T6" fmla="*/ 12 w 18"/>
                    <a:gd name="T7" fmla="*/ 6 h 24"/>
                    <a:gd name="T8" fmla="*/ 18 w 18"/>
                    <a:gd name="T9" fmla="*/ 0 h 24"/>
                    <a:gd name="T10" fmla="*/ 18 w 18"/>
                    <a:gd name="T11" fmla="*/ 0 h 24"/>
                    <a:gd name="T12" fmla="*/ 12 w 18"/>
                    <a:gd name="T13" fmla="*/ 0 h 24"/>
                    <a:gd name="T14" fmla="*/ 6 w 18"/>
                    <a:gd name="T15" fmla="*/ 6 h 24"/>
                    <a:gd name="T16" fmla="*/ 0 w 18"/>
                    <a:gd name="T17" fmla="*/ 18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4">
                      <a:moveTo>
                        <a:pt x="0" y="18"/>
                      </a:moveTo>
                      <a:lnTo>
                        <a:pt x="0" y="24"/>
                      </a:lnTo>
                      <a:lnTo>
                        <a:pt x="6" y="18"/>
                      </a:lnTo>
                      <a:lnTo>
                        <a:pt x="12" y="6"/>
                      </a:lnTo>
                      <a:lnTo>
                        <a:pt x="18" y="0"/>
                      </a:lnTo>
                      <a:lnTo>
                        <a:pt x="18" y="0"/>
                      </a:lnTo>
                      <a:lnTo>
                        <a:pt x="12" y="0"/>
                      </a:lnTo>
                      <a:lnTo>
                        <a:pt x="6" y="6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35" name="Freeform 107"/>
                <p:cNvSpPr>
                  <a:spLocks/>
                </p:cNvSpPr>
                <p:nvPr/>
              </p:nvSpPr>
              <p:spPr bwMode="auto">
                <a:xfrm>
                  <a:off x="4816" y="3078"/>
                  <a:ext cx="18" cy="24"/>
                </a:xfrm>
                <a:custGeom>
                  <a:avLst/>
                  <a:gdLst>
                    <a:gd name="T0" fmla="*/ 0 w 18"/>
                    <a:gd name="T1" fmla="*/ 24 h 24"/>
                    <a:gd name="T2" fmla="*/ 0 w 18"/>
                    <a:gd name="T3" fmla="*/ 24 h 24"/>
                    <a:gd name="T4" fmla="*/ 6 w 18"/>
                    <a:gd name="T5" fmla="*/ 24 h 24"/>
                    <a:gd name="T6" fmla="*/ 18 w 18"/>
                    <a:gd name="T7" fmla="*/ 6 h 24"/>
                    <a:gd name="T8" fmla="*/ 18 w 18"/>
                    <a:gd name="T9" fmla="*/ 0 h 24"/>
                    <a:gd name="T10" fmla="*/ 18 w 18"/>
                    <a:gd name="T11" fmla="*/ 0 h 24"/>
                    <a:gd name="T12" fmla="*/ 12 w 18"/>
                    <a:gd name="T13" fmla="*/ 0 h 24"/>
                    <a:gd name="T14" fmla="*/ 12 w 18"/>
                    <a:gd name="T15" fmla="*/ 6 h 24"/>
                    <a:gd name="T16" fmla="*/ 0 w 18"/>
                    <a:gd name="T17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4">
                      <a:moveTo>
                        <a:pt x="0" y="24"/>
                      </a:moveTo>
                      <a:lnTo>
                        <a:pt x="0" y="24"/>
                      </a:lnTo>
                      <a:lnTo>
                        <a:pt x="6" y="24"/>
                      </a:lnTo>
                      <a:lnTo>
                        <a:pt x="18" y="6"/>
                      </a:lnTo>
                      <a:lnTo>
                        <a:pt x="18" y="0"/>
                      </a:lnTo>
                      <a:lnTo>
                        <a:pt x="18" y="0"/>
                      </a:lnTo>
                      <a:lnTo>
                        <a:pt x="12" y="0"/>
                      </a:lnTo>
                      <a:lnTo>
                        <a:pt x="12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36" name="Freeform 108"/>
                <p:cNvSpPr>
                  <a:spLocks/>
                </p:cNvSpPr>
                <p:nvPr/>
              </p:nvSpPr>
              <p:spPr bwMode="auto">
                <a:xfrm>
                  <a:off x="4834" y="3036"/>
                  <a:ext cx="18" cy="30"/>
                </a:xfrm>
                <a:custGeom>
                  <a:avLst/>
                  <a:gdLst>
                    <a:gd name="T0" fmla="*/ 0 w 18"/>
                    <a:gd name="T1" fmla="*/ 30 h 30"/>
                    <a:gd name="T2" fmla="*/ 6 w 18"/>
                    <a:gd name="T3" fmla="*/ 30 h 30"/>
                    <a:gd name="T4" fmla="*/ 6 w 18"/>
                    <a:gd name="T5" fmla="*/ 30 h 30"/>
                    <a:gd name="T6" fmla="*/ 18 w 18"/>
                    <a:gd name="T7" fmla="*/ 6 h 30"/>
                    <a:gd name="T8" fmla="*/ 18 w 18"/>
                    <a:gd name="T9" fmla="*/ 6 h 30"/>
                    <a:gd name="T10" fmla="*/ 12 w 18"/>
                    <a:gd name="T11" fmla="*/ 0 h 30"/>
                    <a:gd name="T12" fmla="*/ 12 w 18"/>
                    <a:gd name="T13" fmla="*/ 6 h 30"/>
                    <a:gd name="T14" fmla="*/ 12 w 18"/>
                    <a:gd name="T15" fmla="*/ 6 h 30"/>
                    <a:gd name="T16" fmla="*/ 0 w 18"/>
                    <a:gd name="T1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30">
                      <a:moveTo>
                        <a:pt x="0" y="30"/>
                      </a:moveTo>
                      <a:lnTo>
                        <a:pt x="6" y="30"/>
                      </a:lnTo>
                      <a:lnTo>
                        <a:pt x="6" y="30"/>
                      </a:lnTo>
                      <a:lnTo>
                        <a:pt x="18" y="6"/>
                      </a:lnTo>
                      <a:lnTo>
                        <a:pt x="18" y="6"/>
                      </a:lnTo>
                      <a:lnTo>
                        <a:pt x="12" y="0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37" name="Freeform 109"/>
                <p:cNvSpPr>
                  <a:spLocks/>
                </p:cNvSpPr>
                <p:nvPr/>
              </p:nvSpPr>
              <p:spPr bwMode="auto">
                <a:xfrm>
                  <a:off x="4846" y="2994"/>
                  <a:ext cx="12" cy="30"/>
                </a:xfrm>
                <a:custGeom>
                  <a:avLst/>
                  <a:gdLst>
                    <a:gd name="T0" fmla="*/ 0 w 12"/>
                    <a:gd name="T1" fmla="*/ 30 h 30"/>
                    <a:gd name="T2" fmla="*/ 0 w 12"/>
                    <a:gd name="T3" fmla="*/ 30 h 30"/>
                    <a:gd name="T4" fmla="*/ 6 w 12"/>
                    <a:gd name="T5" fmla="*/ 30 h 30"/>
                    <a:gd name="T6" fmla="*/ 12 w 12"/>
                    <a:gd name="T7" fmla="*/ 6 h 30"/>
                    <a:gd name="T8" fmla="*/ 6 w 12"/>
                    <a:gd name="T9" fmla="*/ 6 h 30"/>
                    <a:gd name="T10" fmla="*/ 6 w 12"/>
                    <a:gd name="T11" fmla="*/ 0 h 30"/>
                    <a:gd name="T12" fmla="*/ 0 w 12"/>
                    <a:gd name="T13" fmla="*/ 6 h 30"/>
                    <a:gd name="T14" fmla="*/ 6 w 12"/>
                    <a:gd name="T15" fmla="*/ 6 h 30"/>
                    <a:gd name="T16" fmla="*/ 0 w 12"/>
                    <a:gd name="T1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30">
                      <a:moveTo>
                        <a:pt x="0" y="30"/>
                      </a:moveTo>
                      <a:lnTo>
                        <a:pt x="0" y="30"/>
                      </a:lnTo>
                      <a:lnTo>
                        <a:pt x="6" y="30"/>
                      </a:lnTo>
                      <a:lnTo>
                        <a:pt x="12" y="6"/>
                      </a:lnTo>
                      <a:lnTo>
                        <a:pt x="6" y="6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38" name="Freeform 110"/>
                <p:cNvSpPr>
                  <a:spLocks/>
                </p:cNvSpPr>
                <p:nvPr/>
              </p:nvSpPr>
              <p:spPr bwMode="auto">
                <a:xfrm>
                  <a:off x="4846" y="2958"/>
                  <a:ext cx="6" cy="30"/>
                </a:xfrm>
                <a:custGeom>
                  <a:avLst/>
                  <a:gdLst>
                    <a:gd name="T0" fmla="*/ 0 w 6"/>
                    <a:gd name="T1" fmla="*/ 24 h 30"/>
                    <a:gd name="T2" fmla="*/ 6 w 6"/>
                    <a:gd name="T3" fmla="*/ 30 h 30"/>
                    <a:gd name="T4" fmla="*/ 6 w 6"/>
                    <a:gd name="T5" fmla="*/ 24 h 30"/>
                    <a:gd name="T6" fmla="*/ 6 w 6"/>
                    <a:gd name="T7" fmla="*/ 0 h 30"/>
                    <a:gd name="T8" fmla="*/ 6 w 6"/>
                    <a:gd name="T9" fmla="*/ 0 h 30"/>
                    <a:gd name="T10" fmla="*/ 0 w 6"/>
                    <a:gd name="T11" fmla="*/ 0 h 30"/>
                    <a:gd name="T12" fmla="*/ 0 w 6"/>
                    <a:gd name="T13" fmla="*/ 0 h 30"/>
                    <a:gd name="T14" fmla="*/ 0 w 6"/>
                    <a:gd name="T15" fmla="*/ 0 h 30"/>
                    <a:gd name="T16" fmla="*/ 0 w 6"/>
                    <a:gd name="T17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30">
                      <a:moveTo>
                        <a:pt x="0" y="24"/>
                      </a:moveTo>
                      <a:lnTo>
                        <a:pt x="6" y="30"/>
                      </a:lnTo>
                      <a:lnTo>
                        <a:pt x="6" y="24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39" name="Freeform 111"/>
                <p:cNvSpPr>
                  <a:spLocks/>
                </p:cNvSpPr>
                <p:nvPr/>
              </p:nvSpPr>
              <p:spPr bwMode="auto">
                <a:xfrm>
                  <a:off x="4828" y="2916"/>
                  <a:ext cx="12" cy="30"/>
                </a:xfrm>
                <a:custGeom>
                  <a:avLst/>
                  <a:gdLst>
                    <a:gd name="T0" fmla="*/ 6 w 12"/>
                    <a:gd name="T1" fmla="*/ 24 h 30"/>
                    <a:gd name="T2" fmla="*/ 12 w 12"/>
                    <a:gd name="T3" fmla="*/ 30 h 30"/>
                    <a:gd name="T4" fmla="*/ 12 w 12"/>
                    <a:gd name="T5" fmla="*/ 24 h 30"/>
                    <a:gd name="T6" fmla="*/ 6 w 12"/>
                    <a:gd name="T7" fmla="*/ 6 h 30"/>
                    <a:gd name="T8" fmla="*/ 0 w 12"/>
                    <a:gd name="T9" fmla="*/ 0 h 30"/>
                    <a:gd name="T10" fmla="*/ 0 w 12"/>
                    <a:gd name="T11" fmla="*/ 6 h 30"/>
                    <a:gd name="T12" fmla="*/ 6 w 12"/>
                    <a:gd name="T13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30">
                      <a:moveTo>
                        <a:pt x="6" y="24"/>
                      </a:moveTo>
                      <a:lnTo>
                        <a:pt x="12" y="30"/>
                      </a:lnTo>
                      <a:lnTo>
                        <a:pt x="12" y="24"/>
                      </a:lnTo>
                      <a:lnTo>
                        <a:pt x="6" y="6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6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40" name="Freeform 112"/>
                <p:cNvSpPr>
                  <a:spLocks/>
                </p:cNvSpPr>
                <p:nvPr/>
              </p:nvSpPr>
              <p:spPr bwMode="auto">
                <a:xfrm>
                  <a:off x="4804" y="2880"/>
                  <a:ext cx="18" cy="30"/>
                </a:xfrm>
                <a:custGeom>
                  <a:avLst/>
                  <a:gdLst>
                    <a:gd name="T0" fmla="*/ 12 w 18"/>
                    <a:gd name="T1" fmla="*/ 24 h 30"/>
                    <a:gd name="T2" fmla="*/ 18 w 18"/>
                    <a:gd name="T3" fmla="*/ 30 h 30"/>
                    <a:gd name="T4" fmla="*/ 18 w 18"/>
                    <a:gd name="T5" fmla="*/ 24 h 30"/>
                    <a:gd name="T6" fmla="*/ 6 w 18"/>
                    <a:gd name="T7" fmla="*/ 6 h 30"/>
                    <a:gd name="T8" fmla="*/ 0 w 18"/>
                    <a:gd name="T9" fmla="*/ 0 h 30"/>
                    <a:gd name="T10" fmla="*/ 0 w 18"/>
                    <a:gd name="T11" fmla="*/ 6 h 30"/>
                    <a:gd name="T12" fmla="*/ 12 w 18"/>
                    <a:gd name="T13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" h="30">
                      <a:moveTo>
                        <a:pt x="12" y="24"/>
                      </a:moveTo>
                      <a:lnTo>
                        <a:pt x="18" y="30"/>
                      </a:lnTo>
                      <a:lnTo>
                        <a:pt x="18" y="24"/>
                      </a:lnTo>
                      <a:lnTo>
                        <a:pt x="6" y="6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12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41" name="Freeform 113"/>
                <p:cNvSpPr>
                  <a:spLocks/>
                </p:cNvSpPr>
                <p:nvPr/>
              </p:nvSpPr>
              <p:spPr bwMode="auto">
                <a:xfrm>
                  <a:off x="4774" y="2850"/>
                  <a:ext cx="24" cy="24"/>
                </a:xfrm>
                <a:custGeom>
                  <a:avLst/>
                  <a:gdLst>
                    <a:gd name="T0" fmla="*/ 18 w 24"/>
                    <a:gd name="T1" fmla="*/ 24 h 24"/>
                    <a:gd name="T2" fmla="*/ 18 w 24"/>
                    <a:gd name="T3" fmla="*/ 24 h 24"/>
                    <a:gd name="T4" fmla="*/ 24 w 24"/>
                    <a:gd name="T5" fmla="*/ 24 h 24"/>
                    <a:gd name="T6" fmla="*/ 6 w 24"/>
                    <a:gd name="T7" fmla="*/ 6 h 24"/>
                    <a:gd name="T8" fmla="*/ 6 w 24"/>
                    <a:gd name="T9" fmla="*/ 0 h 24"/>
                    <a:gd name="T10" fmla="*/ 0 w 24"/>
                    <a:gd name="T11" fmla="*/ 6 h 24"/>
                    <a:gd name="T12" fmla="*/ 18 w 24"/>
                    <a:gd name="T1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24">
                      <a:moveTo>
                        <a:pt x="18" y="24"/>
                      </a:moveTo>
                      <a:lnTo>
                        <a:pt x="18" y="24"/>
                      </a:lnTo>
                      <a:lnTo>
                        <a:pt x="24" y="24"/>
                      </a:lnTo>
                      <a:lnTo>
                        <a:pt x="6" y="6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18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42" name="Freeform 114"/>
                <p:cNvSpPr>
                  <a:spLocks/>
                </p:cNvSpPr>
                <p:nvPr/>
              </p:nvSpPr>
              <p:spPr bwMode="auto">
                <a:xfrm>
                  <a:off x="4744" y="2826"/>
                  <a:ext cx="24" cy="18"/>
                </a:xfrm>
                <a:custGeom>
                  <a:avLst/>
                  <a:gdLst>
                    <a:gd name="T0" fmla="*/ 24 w 24"/>
                    <a:gd name="T1" fmla="*/ 18 h 18"/>
                    <a:gd name="T2" fmla="*/ 24 w 24"/>
                    <a:gd name="T3" fmla="*/ 18 h 18"/>
                    <a:gd name="T4" fmla="*/ 24 w 24"/>
                    <a:gd name="T5" fmla="*/ 12 h 18"/>
                    <a:gd name="T6" fmla="*/ 0 w 24"/>
                    <a:gd name="T7" fmla="*/ 0 h 18"/>
                    <a:gd name="T8" fmla="*/ 0 w 24"/>
                    <a:gd name="T9" fmla="*/ 0 h 18"/>
                    <a:gd name="T10" fmla="*/ 0 w 24"/>
                    <a:gd name="T11" fmla="*/ 6 h 18"/>
                    <a:gd name="T12" fmla="*/ 24 w 24"/>
                    <a:gd name="T13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24" y="18"/>
                      </a:moveTo>
                      <a:lnTo>
                        <a:pt x="24" y="18"/>
                      </a:lnTo>
                      <a:lnTo>
                        <a:pt x="24" y="1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43" name="Freeform 115"/>
                <p:cNvSpPr>
                  <a:spLocks/>
                </p:cNvSpPr>
                <p:nvPr/>
              </p:nvSpPr>
              <p:spPr bwMode="auto">
                <a:xfrm>
                  <a:off x="4708" y="2802"/>
                  <a:ext cx="30" cy="18"/>
                </a:xfrm>
                <a:custGeom>
                  <a:avLst/>
                  <a:gdLst>
                    <a:gd name="T0" fmla="*/ 24 w 30"/>
                    <a:gd name="T1" fmla="*/ 18 h 18"/>
                    <a:gd name="T2" fmla="*/ 30 w 30"/>
                    <a:gd name="T3" fmla="*/ 12 h 18"/>
                    <a:gd name="T4" fmla="*/ 24 w 30"/>
                    <a:gd name="T5" fmla="*/ 12 h 18"/>
                    <a:gd name="T6" fmla="*/ 12 w 30"/>
                    <a:gd name="T7" fmla="*/ 6 h 18"/>
                    <a:gd name="T8" fmla="*/ 6 w 30"/>
                    <a:gd name="T9" fmla="*/ 0 h 18"/>
                    <a:gd name="T10" fmla="*/ 0 w 30"/>
                    <a:gd name="T11" fmla="*/ 0 h 18"/>
                    <a:gd name="T12" fmla="*/ 6 w 30"/>
                    <a:gd name="T13" fmla="*/ 6 h 18"/>
                    <a:gd name="T14" fmla="*/ 12 w 30"/>
                    <a:gd name="T15" fmla="*/ 12 h 18"/>
                    <a:gd name="T16" fmla="*/ 24 w 30"/>
                    <a:gd name="T1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8">
                      <a:moveTo>
                        <a:pt x="24" y="18"/>
                      </a:moveTo>
                      <a:lnTo>
                        <a:pt x="30" y="12"/>
                      </a:lnTo>
                      <a:lnTo>
                        <a:pt x="24" y="12"/>
                      </a:lnTo>
                      <a:lnTo>
                        <a:pt x="12" y="6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12" y="12"/>
                      </a:lnTo>
                      <a:lnTo>
                        <a:pt x="24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44" name="Freeform 116"/>
                <p:cNvSpPr>
                  <a:spLocks/>
                </p:cNvSpPr>
                <p:nvPr/>
              </p:nvSpPr>
              <p:spPr bwMode="auto">
                <a:xfrm>
                  <a:off x="4672" y="2778"/>
                  <a:ext cx="30" cy="18"/>
                </a:xfrm>
                <a:custGeom>
                  <a:avLst/>
                  <a:gdLst>
                    <a:gd name="T0" fmla="*/ 24 w 30"/>
                    <a:gd name="T1" fmla="*/ 18 h 18"/>
                    <a:gd name="T2" fmla="*/ 30 w 30"/>
                    <a:gd name="T3" fmla="*/ 12 h 18"/>
                    <a:gd name="T4" fmla="*/ 24 w 30"/>
                    <a:gd name="T5" fmla="*/ 12 h 18"/>
                    <a:gd name="T6" fmla="*/ 6 w 30"/>
                    <a:gd name="T7" fmla="*/ 0 h 18"/>
                    <a:gd name="T8" fmla="*/ 0 w 30"/>
                    <a:gd name="T9" fmla="*/ 0 h 18"/>
                    <a:gd name="T10" fmla="*/ 6 w 30"/>
                    <a:gd name="T11" fmla="*/ 6 h 18"/>
                    <a:gd name="T12" fmla="*/ 24 w 30"/>
                    <a:gd name="T13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24" y="18"/>
                      </a:moveTo>
                      <a:lnTo>
                        <a:pt x="30" y="12"/>
                      </a:lnTo>
                      <a:lnTo>
                        <a:pt x="24" y="12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24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45" name="Freeform 117"/>
                <p:cNvSpPr>
                  <a:spLocks/>
                </p:cNvSpPr>
                <p:nvPr/>
              </p:nvSpPr>
              <p:spPr bwMode="auto">
                <a:xfrm>
                  <a:off x="4636" y="2760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12 h 12"/>
                    <a:gd name="T4" fmla="*/ 24 w 30"/>
                    <a:gd name="T5" fmla="*/ 6 h 12"/>
                    <a:gd name="T6" fmla="*/ 6 w 30"/>
                    <a:gd name="T7" fmla="*/ 0 h 12"/>
                    <a:gd name="T8" fmla="*/ 0 w 30"/>
                    <a:gd name="T9" fmla="*/ 0 h 12"/>
                    <a:gd name="T10" fmla="*/ 6 w 30"/>
                    <a:gd name="T11" fmla="*/ 6 h 12"/>
                    <a:gd name="T12" fmla="*/ 24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12"/>
                      </a:lnTo>
                      <a:lnTo>
                        <a:pt x="24" y="6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46" name="Freeform 118"/>
                <p:cNvSpPr>
                  <a:spLocks/>
                </p:cNvSpPr>
                <p:nvPr/>
              </p:nvSpPr>
              <p:spPr bwMode="auto">
                <a:xfrm>
                  <a:off x="4600" y="2742"/>
                  <a:ext cx="24" cy="12"/>
                </a:xfrm>
                <a:custGeom>
                  <a:avLst/>
                  <a:gdLst>
                    <a:gd name="T0" fmla="*/ 24 w 24"/>
                    <a:gd name="T1" fmla="*/ 12 h 12"/>
                    <a:gd name="T2" fmla="*/ 24 w 24"/>
                    <a:gd name="T3" fmla="*/ 12 h 12"/>
                    <a:gd name="T4" fmla="*/ 24 w 24"/>
                    <a:gd name="T5" fmla="*/ 6 h 12"/>
                    <a:gd name="T6" fmla="*/ 6 w 24"/>
                    <a:gd name="T7" fmla="*/ 0 h 12"/>
                    <a:gd name="T8" fmla="*/ 0 w 24"/>
                    <a:gd name="T9" fmla="*/ 0 h 12"/>
                    <a:gd name="T10" fmla="*/ 0 w 24"/>
                    <a:gd name="T11" fmla="*/ 0 h 12"/>
                    <a:gd name="T12" fmla="*/ 0 w 24"/>
                    <a:gd name="T13" fmla="*/ 6 h 12"/>
                    <a:gd name="T14" fmla="*/ 6 w 24"/>
                    <a:gd name="T15" fmla="*/ 6 h 12"/>
                    <a:gd name="T16" fmla="*/ 24 w 24"/>
                    <a:gd name="T1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2">
                      <a:moveTo>
                        <a:pt x="24" y="12"/>
                      </a:moveTo>
                      <a:lnTo>
                        <a:pt x="24" y="12"/>
                      </a:lnTo>
                      <a:lnTo>
                        <a:pt x="24" y="6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47" name="Freeform 119"/>
                <p:cNvSpPr>
                  <a:spLocks/>
                </p:cNvSpPr>
                <p:nvPr/>
              </p:nvSpPr>
              <p:spPr bwMode="auto">
                <a:xfrm>
                  <a:off x="4558" y="2724"/>
                  <a:ext cx="30" cy="12"/>
                </a:xfrm>
                <a:custGeom>
                  <a:avLst/>
                  <a:gdLst>
                    <a:gd name="T0" fmla="*/ 30 w 30"/>
                    <a:gd name="T1" fmla="*/ 12 h 12"/>
                    <a:gd name="T2" fmla="*/ 30 w 30"/>
                    <a:gd name="T3" fmla="*/ 12 h 12"/>
                    <a:gd name="T4" fmla="*/ 30 w 30"/>
                    <a:gd name="T5" fmla="*/ 6 h 12"/>
                    <a:gd name="T6" fmla="*/ 6 w 30"/>
                    <a:gd name="T7" fmla="*/ 0 h 12"/>
                    <a:gd name="T8" fmla="*/ 0 w 30"/>
                    <a:gd name="T9" fmla="*/ 0 h 12"/>
                    <a:gd name="T10" fmla="*/ 6 w 30"/>
                    <a:gd name="T11" fmla="*/ 6 h 12"/>
                    <a:gd name="T12" fmla="*/ 30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30" y="12"/>
                      </a:moveTo>
                      <a:lnTo>
                        <a:pt x="30" y="12"/>
                      </a:lnTo>
                      <a:lnTo>
                        <a:pt x="30" y="6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48" name="Freeform 120"/>
                <p:cNvSpPr>
                  <a:spLocks/>
                </p:cNvSpPr>
                <p:nvPr/>
              </p:nvSpPr>
              <p:spPr bwMode="auto">
                <a:xfrm>
                  <a:off x="4522" y="2706"/>
                  <a:ext cx="30" cy="18"/>
                </a:xfrm>
                <a:custGeom>
                  <a:avLst/>
                  <a:gdLst>
                    <a:gd name="T0" fmla="*/ 24 w 30"/>
                    <a:gd name="T1" fmla="*/ 18 h 18"/>
                    <a:gd name="T2" fmla="*/ 30 w 30"/>
                    <a:gd name="T3" fmla="*/ 12 h 18"/>
                    <a:gd name="T4" fmla="*/ 24 w 30"/>
                    <a:gd name="T5" fmla="*/ 12 h 18"/>
                    <a:gd name="T6" fmla="*/ 18 w 30"/>
                    <a:gd name="T7" fmla="*/ 6 h 18"/>
                    <a:gd name="T8" fmla="*/ 0 w 30"/>
                    <a:gd name="T9" fmla="*/ 0 h 18"/>
                    <a:gd name="T10" fmla="*/ 0 w 30"/>
                    <a:gd name="T11" fmla="*/ 6 h 18"/>
                    <a:gd name="T12" fmla="*/ 0 w 30"/>
                    <a:gd name="T13" fmla="*/ 6 h 18"/>
                    <a:gd name="T14" fmla="*/ 18 w 30"/>
                    <a:gd name="T15" fmla="*/ 12 h 18"/>
                    <a:gd name="T16" fmla="*/ 24 w 30"/>
                    <a:gd name="T1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8">
                      <a:moveTo>
                        <a:pt x="24" y="18"/>
                      </a:moveTo>
                      <a:lnTo>
                        <a:pt x="30" y="12"/>
                      </a:lnTo>
                      <a:lnTo>
                        <a:pt x="24" y="12"/>
                      </a:lnTo>
                      <a:lnTo>
                        <a:pt x="18" y="6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18" y="12"/>
                      </a:lnTo>
                      <a:lnTo>
                        <a:pt x="24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49" name="Freeform 121"/>
                <p:cNvSpPr>
                  <a:spLocks/>
                </p:cNvSpPr>
                <p:nvPr/>
              </p:nvSpPr>
              <p:spPr bwMode="auto">
                <a:xfrm>
                  <a:off x="4480" y="2694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12 h 12"/>
                    <a:gd name="T4" fmla="*/ 24 w 30"/>
                    <a:gd name="T5" fmla="*/ 6 h 12"/>
                    <a:gd name="T6" fmla="*/ 6 w 30"/>
                    <a:gd name="T7" fmla="*/ 0 h 12"/>
                    <a:gd name="T8" fmla="*/ 0 w 30"/>
                    <a:gd name="T9" fmla="*/ 6 h 12"/>
                    <a:gd name="T10" fmla="*/ 6 w 30"/>
                    <a:gd name="T11" fmla="*/ 6 h 12"/>
                    <a:gd name="T12" fmla="*/ 24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12"/>
                      </a:lnTo>
                      <a:lnTo>
                        <a:pt x="24" y="6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50" name="Freeform 122"/>
                <p:cNvSpPr>
                  <a:spLocks/>
                </p:cNvSpPr>
                <p:nvPr/>
              </p:nvSpPr>
              <p:spPr bwMode="auto">
                <a:xfrm>
                  <a:off x="4438" y="2682"/>
                  <a:ext cx="30" cy="12"/>
                </a:xfrm>
                <a:custGeom>
                  <a:avLst/>
                  <a:gdLst>
                    <a:gd name="T0" fmla="*/ 30 w 30"/>
                    <a:gd name="T1" fmla="*/ 12 h 12"/>
                    <a:gd name="T2" fmla="*/ 30 w 30"/>
                    <a:gd name="T3" fmla="*/ 12 h 12"/>
                    <a:gd name="T4" fmla="*/ 30 w 30"/>
                    <a:gd name="T5" fmla="*/ 6 h 12"/>
                    <a:gd name="T6" fmla="*/ 24 w 30"/>
                    <a:gd name="T7" fmla="*/ 6 h 12"/>
                    <a:gd name="T8" fmla="*/ 6 w 30"/>
                    <a:gd name="T9" fmla="*/ 0 h 12"/>
                    <a:gd name="T10" fmla="*/ 0 w 30"/>
                    <a:gd name="T11" fmla="*/ 0 h 12"/>
                    <a:gd name="T12" fmla="*/ 6 w 30"/>
                    <a:gd name="T13" fmla="*/ 6 h 12"/>
                    <a:gd name="T14" fmla="*/ 24 w 30"/>
                    <a:gd name="T15" fmla="*/ 12 h 12"/>
                    <a:gd name="T16" fmla="*/ 30 w 30"/>
                    <a:gd name="T1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30" y="12"/>
                      </a:moveTo>
                      <a:lnTo>
                        <a:pt x="30" y="12"/>
                      </a:ln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24" y="12"/>
                      </a:lnTo>
                      <a:lnTo>
                        <a:pt x="3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51" name="Freeform 123"/>
                <p:cNvSpPr>
                  <a:spLocks/>
                </p:cNvSpPr>
                <p:nvPr/>
              </p:nvSpPr>
              <p:spPr bwMode="auto">
                <a:xfrm>
                  <a:off x="4402" y="2670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12 h 12"/>
                    <a:gd name="T4" fmla="*/ 24 w 30"/>
                    <a:gd name="T5" fmla="*/ 6 h 12"/>
                    <a:gd name="T6" fmla="*/ 0 w 30"/>
                    <a:gd name="T7" fmla="*/ 0 h 12"/>
                    <a:gd name="T8" fmla="*/ 0 w 30"/>
                    <a:gd name="T9" fmla="*/ 6 h 12"/>
                    <a:gd name="T10" fmla="*/ 0 w 30"/>
                    <a:gd name="T11" fmla="*/ 6 h 12"/>
                    <a:gd name="T12" fmla="*/ 24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12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52" name="Freeform 124"/>
                <p:cNvSpPr>
                  <a:spLocks/>
                </p:cNvSpPr>
                <p:nvPr/>
              </p:nvSpPr>
              <p:spPr bwMode="auto">
                <a:xfrm>
                  <a:off x="4360" y="2658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12 h 12"/>
                    <a:gd name="T4" fmla="*/ 24 w 30"/>
                    <a:gd name="T5" fmla="*/ 6 h 12"/>
                    <a:gd name="T6" fmla="*/ 18 w 30"/>
                    <a:gd name="T7" fmla="*/ 6 h 12"/>
                    <a:gd name="T8" fmla="*/ 0 w 30"/>
                    <a:gd name="T9" fmla="*/ 0 h 12"/>
                    <a:gd name="T10" fmla="*/ 0 w 30"/>
                    <a:gd name="T11" fmla="*/ 6 h 12"/>
                    <a:gd name="T12" fmla="*/ 0 w 30"/>
                    <a:gd name="T13" fmla="*/ 6 h 12"/>
                    <a:gd name="T14" fmla="*/ 18 w 30"/>
                    <a:gd name="T15" fmla="*/ 12 h 12"/>
                    <a:gd name="T16" fmla="*/ 24 w 30"/>
                    <a:gd name="T1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12"/>
                      </a:lnTo>
                      <a:lnTo>
                        <a:pt x="24" y="6"/>
                      </a:lnTo>
                      <a:lnTo>
                        <a:pt x="18" y="6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18" y="12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53" name="Freeform 125"/>
                <p:cNvSpPr>
                  <a:spLocks/>
                </p:cNvSpPr>
                <p:nvPr/>
              </p:nvSpPr>
              <p:spPr bwMode="auto">
                <a:xfrm>
                  <a:off x="4318" y="2652"/>
                  <a:ext cx="30" cy="12"/>
                </a:xfrm>
                <a:custGeom>
                  <a:avLst/>
                  <a:gdLst>
                    <a:gd name="T0" fmla="*/ 30 w 30"/>
                    <a:gd name="T1" fmla="*/ 12 h 12"/>
                    <a:gd name="T2" fmla="*/ 30 w 30"/>
                    <a:gd name="T3" fmla="*/ 6 h 12"/>
                    <a:gd name="T4" fmla="*/ 30 w 30"/>
                    <a:gd name="T5" fmla="*/ 6 h 12"/>
                    <a:gd name="T6" fmla="*/ 6 w 30"/>
                    <a:gd name="T7" fmla="*/ 0 h 12"/>
                    <a:gd name="T8" fmla="*/ 0 w 30"/>
                    <a:gd name="T9" fmla="*/ 0 h 12"/>
                    <a:gd name="T10" fmla="*/ 6 w 30"/>
                    <a:gd name="T11" fmla="*/ 6 h 12"/>
                    <a:gd name="T12" fmla="*/ 30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30" y="12"/>
                      </a:move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54" name="Freeform 126"/>
                <p:cNvSpPr>
                  <a:spLocks/>
                </p:cNvSpPr>
                <p:nvPr/>
              </p:nvSpPr>
              <p:spPr bwMode="auto">
                <a:xfrm>
                  <a:off x="4276" y="2646"/>
                  <a:ext cx="30" cy="6"/>
                </a:xfrm>
                <a:custGeom>
                  <a:avLst/>
                  <a:gdLst>
                    <a:gd name="T0" fmla="*/ 30 w 30"/>
                    <a:gd name="T1" fmla="*/ 6 h 6"/>
                    <a:gd name="T2" fmla="*/ 30 w 30"/>
                    <a:gd name="T3" fmla="*/ 6 h 6"/>
                    <a:gd name="T4" fmla="*/ 30 w 30"/>
                    <a:gd name="T5" fmla="*/ 0 h 6"/>
                    <a:gd name="T6" fmla="*/ 6 w 30"/>
                    <a:gd name="T7" fmla="*/ 0 h 6"/>
                    <a:gd name="T8" fmla="*/ 0 w 30"/>
                    <a:gd name="T9" fmla="*/ 0 h 6"/>
                    <a:gd name="T10" fmla="*/ 6 w 30"/>
                    <a:gd name="T11" fmla="*/ 6 h 6"/>
                    <a:gd name="T12" fmla="*/ 30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55" name="Freeform 127"/>
                <p:cNvSpPr>
                  <a:spLocks/>
                </p:cNvSpPr>
                <p:nvPr/>
              </p:nvSpPr>
              <p:spPr bwMode="auto">
                <a:xfrm>
                  <a:off x="4234" y="2634"/>
                  <a:ext cx="30" cy="12"/>
                </a:xfrm>
                <a:custGeom>
                  <a:avLst/>
                  <a:gdLst>
                    <a:gd name="T0" fmla="*/ 30 w 30"/>
                    <a:gd name="T1" fmla="*/ 12 h 12"/>
                    <a:gd name="T2" fmla="*/ 30 w 30"/>
                    <a:gd name="T3" fmla="*/ 12 h 12"/>
                    <a:gd name="T4" fmla="*/ 30 w 30"/>
                    <a:gd name="T5" fmla="*/ 6 h 12"/>
                    <a:gd name="T6" fmla="*/ 6 w 30"/>
                    <a:gd name="T7" fmla="*/ 0 h 12"/>
                    <a:gd name="T8" fmla="*/ 0 w 30"/>
                    <a:gd name="T9" fmla="*/ 6 h 12"/>
                    <a:gd name="T10" fmla="*/ 6 w 30"/>
                    <a:gd name="T11" fmla="*/ 6 h 12"/>
                    <a:gd name="T12" fmla="*/ 30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30" y="12"/>
                      </a:moveTo>
                      <a:lnTo>
                        <a:pt x="30" y="12"/>
                      </a:lnTo>
                      <a:lnTo>
                        <a:pt x="30" y="6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56" name="Freeform 128"/>
                <p:cNvSpPr>
                  <a:spLocks/>
                </p:cNvSpPr>
                <p:nvPr/>
              </p:nvSpPr>
              <p:spPr bwMode="auto">
                <a:xfrm>
                  <a:off x="4198" y="2628"/>
                  <a:ext cx="24" cy="12"/>
                </a:xfrm>
                <a:custGeom>
                  <a:avLst/>
                  <a:gdLst>
                    <a:gd name="T0" fmla="*/ 24 w 24"/>
                    <a:gd name="T1" fmla="*/ 12 h 12"/>
                    <a:gd name="T2" fmla="*/ 24 w 24"/>
                    <a:gd name="T3" fmla="*/ 6 h 12"/>
                    <a:gd name="T4" fmla="*/ 24 w 24"/>
                    <a:gd name="T5" fmla="*/ 6 h 12"/>
                    <a:gd name="T6" fmla="*/ 0 w 24"/>
                    <a:gd name="T7" fmla="*/ 0 h 12"/>
                    <a:gd name="T8" fmla="*/ 0 w 24"/>
                    <a:gd name="T9" fmla="*/ 0 h 12"/>
                    <a:gd name="T10" fmla="*/ 0 w 24"/>
                    <a:gd name="T11" fmla="*/ 6 h 12"/>
                    <a:gd name="T12" fmla="*/ 24 w 24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2">
                      <a:moveTo>
                        <a:pt x="24" y="12"/>
                      </a:moveTo>
                      <a:lnTo>
                        <a:pt x="24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57" name="Freeform 129"/>
                <p:cNvSpPr>
                  <a:spLocks/>
                </p:cNvSpPr>
                <p:nvPr/>
              </p:nvSpPr>
              <p:spPr bwMode="auto">
                <a:xfrm>
                  <a:off x="4156" y="2622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6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0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58" name="Freeform 130"/>
                <p:cNvSpPr>
                  <a:spLocks/>
                </p:cNvSpPr>
                <p:nvPr/>
              </p:nvSpPr>
              <p:spPr bwMode="auto">
                <a:xfrm>
                  <a:off x="4114" y="2616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6 h 12"/>
                    <a:gd name="T4" fmla="*/ 24 w 30"/>
                    <a:gd name="T5" fmla="*/ 6 h 12"/>
                    <a:gd name="T6" fmla="*/ 0 w 30"/>
                    <a:gd name="T7" fmla="*/ 0 h 12"/>
                    <a:gd name="T8" fmla="*/ 0 w 30"/>
                    <a:gd name="T9" fmla="*/ 6 h 12"/>
                    <a:gd name="T10" fmla="*/ 0 w 30"/>
                    <a:gd name="T11" fmla="*/ 6 h 12"/>
                    <a:gd name="T12" fmla="*/ 24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59" name="Freeform 131"/>
                <p:cNvSpPr>
                  <a:spLocks/>
                </p:cNvSpPr>
                <p:nvPr/>
              </p:nvSpPr>
              <p:spPr bwMode="auto">
                <a:xfrm>
                  <a:off x="4072" y="2610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6 h 12"/>
                    <a:gd name="T4" fmla="*/ 24 w 30"/>
                    <a:gd name="T5" fmla="*/ 6 h 12"/>
                    <a:gd name="T6" fmla="*/ 0 w 30"/>
                    <a:gd name="T7" fmla="*/ 0 h 12"/>
                    <a:gd name="T8" fmla="*/ 0 w 30"/>
                    <a:gd name="T9" fmla="*/ 6 h 12"/>
                    <a:gd name="T10" fmla="*/ 0 w 30"/>
                    <a:gd name="T11" fmla="*/ 6 h 12"/>
                    <a:gd name="T12" fmla="*/ 24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60" name="Freeform 132"/>
                <p:cNvSpPr>
                  <a:spLocks/>
                </p:cNvSpPr>
                <p:nvPr/>
              </p:nvSpPr>
              <p:spPr bwMode="auto">
                <a:xfrm>
                  <a:off x="4030" y="2610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6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0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61" name="Freeform 133"/>
                <p:cNvSpPr>
                  <a:spLocks/>
                </p:cNvSpPr>
                <p:nvPr/>
              </p:nvSpPr>
              <p:spPr bwMode="auto">
                <a:xfrm>
                  <a:off x="3987" y="2604"/>
                  <a:ext cx="31" cy="6"/>
                </a:xfrm>
                <a:custGeom>
                  <a:avLst/>
                  <a:gdLst>
                    <a:gd name="T0" fmla="*/ 25 w 31"/>
                    <a:gd name="T1" fmla="*/ 6 h 6"/>
                    <a:gd name="T2" fmla="*/ 31 w 31"/>
                    <a:gd name="T3" fmla="*/ 6 h 6"/>
                    <a:gd name="T4" fmla="*/ 25 w 31"/>
                    <a:gd name="T5" fmla="*/ 0 h 6"/>
                    <a:gd name="T6" fmla="*/ 7 w 31"/>
                    <a:gd name="T7" fmla="*/ 0 h 6"/>
                    <a:gd name="T8" fmla="*/ 0 w 31"/>
                    <a:gd name="T9" fmla="*/ 0 h 6"/>
                    <a:gd name="T10" fmla="*/ 0 w 31"/>
                    <a:gd name="T11" fmla="*/ 0 h 6"/>
                    <a:gd name="T12" fmla="*/ 0 w 31"/>
                    <a:gd name="T13" fmla="*/ 6 h 6"/>
                    <a:gd name="T14" fmla="*/ 7 w 31"/>
                    <a:gd name="T15" fmla="*/ 6 h 6"/>
                    <a:gd name="T16" fmla="*/ 25 w 31"/>
                    <a:gd name="T1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1" h="6">
                      <a:moveTo>
                        <a:pt x="25" y="6"/>
                      </a:moveTo>
                      <a:lnTo>
                        <a:pt x="31" y="6"/>
                      </a:lnTo>
                      <a:lnTo>
                        <a:pt x="25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7" y="6"/>
                      </a:lnTo>
                      <a:lnTo>
                        <a:pt x="25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62" name="Freeform 134"/>
                <p:cNvSpPr>
                  <a:spLocks/>
                </p:cNvSpPr>
                <p:nvPr/>
              </p:nvSpPr>
              <p:spPr bwMode="auto">
                <a:xfrm>
                  <a:off x="3945" y="2604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0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63" name="Freeform 135"/>
                <p:cNvSpPr>
                  <a:spLocks/>
                </p:cNvSpPr>
                <p:nvPr/>
              </p:nvSpPr>
              <p:spPr bwMode="auto">
                <a:xfrm>
                  <a:off x="3903" y="2598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6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64" name="Freeform 136"/>
                <p:cNvSpPr>
                  <a:spLocks/>
                </p:cNvSpPr>
                <p:nvPr/>
              </p:nvSpPr>
              <p:spPr bwMode="auto">
                <a:xfrm>
                  <a:off x="3861" y="2598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6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65" name="Freeform 137"/>
                <p:cNvSpPr>
                  <a:spLocks/>
                </p:cNvSpPr>
                <p:nvPr/>
              </p:nvSpPr>
              <p:spPr bwMode="auto">
                <a:xfrm>
                  <a:off x="3819" y="2598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0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66" name="Freeform 138"/>
                <p:cNvSpPr>
                  <a:spLocks/>
                </p:cNvSpPr>
                <p:nvPr/>
              </p:nvSpPr>
              <p:spPr bwMode="auto">
                <a:xfrm>
                  <a:off x="3777" y="2598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0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6774" name="Group 246"/>
              <p:cNvGrpSpPr>
                <a:grpSpLocks/>
              </p:cNvGrpSpPr>
              <p:nvPr/>
            </p:nvGrpSpPr>
            <p:grpSpPr bwMode="auto">
              <a:xfrm>
                <a:off x="2793" y="2646"/>
                <a:ext cx="1969" cy="714"/>
                <a:chOff x="2793" y="2646"/>
                <a:chExt cx="1969" cy="714"/>
              </a:xfrm>
            </p:grpSpPr>
            <p:sp>
              <p:nvSpPr>
                <p:cNvPr id="406668" name="Freeform 140"/>
                <p:cNvSpPr>
                  <a:spLocks/>
                </p:cNvSpPr>
                <p:nvPr/>
              </p:nvSpPr>
              <p:spPr bwMode="auto">
                <a:xfrm>
                  <a:off x="3753" y="2646"/>
                  <a:ext cx="24" cy="6"/>
                </a:xfrm>
                <a:custGeom>
                  <a:avLst/>
                  <a:gdLst>
                    <a:gd name="T0" fmla="*/ 24 w 24"/>
                    <a:gd name="T1" fmla="*/ 6 h 6"/>
                    <a:gd name="T2" fmla="*/ 24 w 24"/>
                    <a:gd name="T3" fmla="*/ 0 h 6"/>
                    <a:gd name="T4" fmla="*/ 24 w 24"/>
                    <a:gd name="T5" fmla="*/ 0 h 6"/>
                    <a:gd name="T6" fmla="*/ 0 w 24"/>
                    <a:gd name="T7" fmla="*/ 0 h 6"/>
                    <a:gd name="T8" fmla="*/ 0 w 24"/>
                    <a:gd name="T9" fmla="*/ 0 h 6"/>
                    <a:gd name="T10" fmla="*/ 0 w 24"/>
                    <a:gd name="T11" fmla="*/ 6 h 6"/>
                    <a:gd name="T12" fmla="*/ 24 w 24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6">
                      <a:moveTo>
                        <a:pt x="24" y="6"/>
                      </a:move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69" name="Freeform 141"/>
                <p:cNvSpPr>
                  <a:spLocks/>
                </p:cNvSpPr>
                <p:nvPr/>
              </p:nvSpPr>
              <p:spPr bwMode="auto">
                <a:xfrm>
                  <a:off x="3711" y="2646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0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70" name="Freeform 142"/>
                <p:cNvSpPr>
                  <a:spLocks/>
                </p:cNvSpPr>
                <p:nvPr/>
              </p:nvSpPr>
              <p:spPr bwMode="auto">
                <a:xfrm>
                  <a:off x="3669" y="2646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6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71" name="Freeform 143"/>
                <p:cNvSpPr>
                  <a:spLocks/>
                </p:cNvSpPr>
                <p:nvPr/>
              </p:nvSpPr>
              <p:spPr bwMode="auto">
                <a:xfrm>
                  <a:off x="3627" y="2646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6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72" name="Freeform 144"/>
                <p:cNvSpPr>
                  <a:spLocks/>
                </p:cNvSpPr>
                <p:nvPr/>
              </p:nvSpPr>
              <p:spPr bwMode="auto">
                <a:xfrm>
                  <a:off x="3585" y="2652"/>
                  <a:ext cx="24" cy="6"/>
                </a:xfrm>
                <a:custGeom>
                  <a:avLst/>
                  <a:gdLst>
                    <a:gd name="T0" fmla="*/ 24 w 24"/>
                    <a:gd name="T1" fmla="*/ 6 h 6"/>
                    <a:gd name="T2" fmla="*/ 24 w 24"/>
                    <a:gd name="T3" fmla="*/ 0 h 6"/>
                    <a:gd name="T4" fmla="*/ 24 w 24"/>
                    <a:gd name="T5" fmla="*/ 0 h 6"/>
                    <a:gd name="T6" fmla="*/ 0 w 24"/>
                    <a:gd name="T7" fmla="*/ 0 h 6"/>
                    <a:gd name="T8" fmla="*/ 0 w 24"/>
                    <a:gd name="T9" fmla="*/ 0 h 6"/>
                    <a:gd name="T10" fmla="*/ 0 w 24"/>
                    <a:gd name="T11" fmla="*/ 6 h 6"/>
                    <a:gd name="T12" fmla="*/ 24 w 24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6">
                      <a:moveTo>
                        <a:pt x="24" y="6"/>
                      </a:move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73" name="Freeform 145"/>
                <p:cNvSpPr>
                  <a:spLocks/>
                </p:cNvSpPr>
                <p:nvPr/>
              </p:nvSpPr>
              <p:spPr bwMode="auto">
                <a:xfrm>
                  <a:off x="3543" y="2652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74" name="Freeform 146"/>
                <p:cNvSpPr>
                  <a:spLocks/>
                </p:cNvSpPr>
                <p:nvPr/>
              </p:nvSpPr>
              <p:spPr bwMode="auto">
                <a:xfrm>
                  <a:off x="3501" y="2658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75" name="Freeform 147"/>
                <p:cNvSpPr>
                  <a:spLocks/>
                </p:cNvSpPr>
                <p:nvPr/>
              </p:nvSpPr>
              <p:spPr bwMode="auto">
                <a:xfrm>
                  <a:off x="3459" y="2658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6 h 12"/>
                    <a:gd name="T4" fmla="*/ 24 w 30"/>
                    <a:gd name="T5" fmla="*/ 0 h 12"/>
                    <a:gd name="T6" fmla="*/ 0 w 30"/>
                    <a:gd name="T7" fmla="*/ 6 h 12"/>
                    <a:gd name="T8" fmla="*/ 0 w 30"/>
                    <a:gd name="T9" fmla="*/ 6 h 12"/>
                    <a:gd name="T10" fmla="*/ 0 w 30"/>
                    <a:gd name="T11" fmla="*/ 12 h 12"/>
                    <a:gd name="T12" fmla="*/ 24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76" name="Freeform 148"/>
                <p:cNvSpPr>
                  <a:spLocks/>
                </p:cNvSpPr>
                <p:nvPr/>
              </p:nvSpPr>
              <p:spPr bwMode="auto">
                <a:xfrm>
                  <a:off x="3417" y="2664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6 h 12"/>
                    <a:gd name="T4" fmla="*/ 24 w 30"/>
                    <a:gd name="T5" fmla="*/ 0 h 12"/>
                    <a:gd name="T6" fmla="*/ 0 w 30"/>
                    <a:gd name="T7" fmla="*/ 6 h 12"/>
                    <a:gd name="T8" fmla="*/ 0 w 30"/>
                    <a:gd name="T9" fmla="*/ 6 h 12"/>
                    <a:gd name="T10" fmla="*/ 0 w 30"/>
                    <a:gd name="T11" fmla="*/ 12 h 12"/>
                    <a:gd name="T12" fmla="*/ 24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77" name="Freeform 149"/>
                <p:cNvSpPr>
                  <a:spLocks/>
                </p:cNvSpPr>
                <p:nvPr/>
              </p:nvSpPr>
              <p:spPr bwMode="auto">
                <a:xfrm>
                  <a:off x="3375" y="2670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0 h 12"/>
                    <a:gd name="T4" fmla="*/ 24 w 30"/>
                    <a:gd name="T5" fmla="*/ 0 h 12"/>
                    <a:gd name="T6" fmla="*/ 18 w 30"/>
                    <a:gd name="T7" fmla="*/ 0 h 12"/>
                    <a:gd name="T8" fmla="*/ 0 w 30"/>
                    <a:gd name="T9" fmla="*/ 6 h 12"/>
                    <a:gd name="T10" fmla="*/ 0 w 30"/>
                    <a:gd name="T11" fmla="*/ 6 h 12"/>
                    <a:gd name="T12" fmla="*/ 0 w 30"/>
                    <a:gd name="T13" fmla="*/ 12 h 12"/>
                    <a:gd name="T14" fmla="*/ 18 w 30"/>
                    <a:gd name="T15" fmla="*/ 6 h 12"/>
                    <a:gd name="T16" fmla="*/ 24 w 30"/>
                    <a:gd name="T1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18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78" name="Freeform 150"/>
                <p:cNvSpPr>
                  <a:spLocks/>
                </p:cNvSpPr>
                <p:nvPr/>
              </p:nvSpPr>
              <p:spPr bwMode="auto">
                <a:xfrm>
                  <a:off x="3333" y="2676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6 h 12"/>
                    <a:gd name="T4" fmla="*/ 24 w 30"/>
                    <a:gd name="T5" fmla="*/ 0 h 12"/>
                    <a:gd name="T6" fmla="*/ 0 w 30"/>
                    <a:gd name="T7" fmla="*/ 6 h 12"/>
                    <a:gd name="T8" fmla="*/ 0 w 30"/>
                    <a:gd name="T9" fmla="*/ 6 h 12"/>
                    <a:gd name="T10" fmla="*/ 0 w 30"/>
                    <a:gd name="T11" fmla="*/ 12 h 12"/>
                    <a:gd name="T12" fmla="*/ 24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79" name="Freeform 151"/>
                <p:cNvSpPr>
                  <a:spLocks/>
                </p:cNvSpPr>
                <p:nvPr/>
              </p:nvSpPr>
              <p:spPr bwMode="auto">
                <a:xfrm>
                  <a:off x="3291" y="2688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6 w 30"/>
                    <a:gd name="T7" fmla="*/ 0 h 6"/>
                    <a:gd name="T8" fmla="*/ 0 w 30"/>
                    <a:gd name="T9" fmla="*/ 6 h 6"/>
                    <a:gd name="T10" fmla="*/ 6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80" name="Freeform 152"/>
                <p:cNvSpPr>
                  <a:spLocks/>
                </p:cNvSpPr>
                <p:nvPr/>
              </p:nvSpPr>
              <p:spPr bwMode="auto">
                <a:xfrm>
                  <a:off x="3249" y="2694"/>
                  <a:ext cx="30" cy="12"/>
                </a:xfrm>
                <a:custGeom>
                  <a:avLst/>
                  <a:gdLst>
                    <a:gd name="T0" fmla="*/ 30 w 30"/>
                    <a:gd name="T1" fmla="*/ 6 h 12"/>
                    <a:gd name="T2" fmla="*/ 30 w 30"/>
                    <a:gd name="T3" fmla="*/ 0 h 12"/>
                    <a:gd name="T4" fmla="*/ 30 w 30"/>
                    <a:gd name="T5" fmla="*/ 0 h 12"/>
                    <a:gd name="T6" fmla="*/ 6 w 30"/>
                    <a:gd name="T7" fmla="*/ 6 h 12"/>
                    <a:gd name="T8" fmla="*/ 0 w 30"/>
                    <a:gd name="T9" fmla="*/ 6 h 12"/>
                    <a:gd name="T10" fmla="*/ 6 w 30"/>
                    <a:gd name="T11" fmla="*/ 12 h 12"/>
                    <a:gd name="T12" fmla="*/ 30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30" y="6"/>
                      </a:move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6"/>
                      </a:ln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81" name="Freeform 153"/>
                <p:cNvSpPr>
                  <a:spLocks/>
                </p:cNvSpPr>
                <p:nvPr/>
              </p:nvSpPr>
              <p:spPr bwMode="auto">
                <a:xfrm>
                  <a:off x="3207" y="2700"/>
                  <a:ext cx="30" cy="12"/>
                </a:xfrm>
                <a:custGeom>
                  <a:avLst/>
                  <a:gdLst>
                    <a:gd name="T0" fmla="*/ 30 w 30"/>
                    <a:gd name="T1" fmla="*/ 6 h 12"/>
                    <a:gd name="T2" fmla="*/ 30 w 30"/>
                    <a:gd name="T3" fmla="*/ 6 h 12"/>
                    <a:gd name="T4" fmla="*/ 30 w 30"/>
                    <a:gd name="T5" fmla="*/ 0 h 12"/>
                    <a:gd name="T6" fmla="*/ 18 w 30"/>
                    <a:gd name="T7" fmla="*/ 6 h 12"/>
                    <a:gd name="T8" fmla="*/ 6 w 30"/>
                    <a:gd name="T9" fmla="*/ 6 h 12"/>
                    <a:gd name="T10" fmla="*/ 0 w 30"/>
                    <a:gd name="T11" fmla="*/ 12 h 12"/>
                    <a:gd name="T12" fmla="*/ 6 w 30"/>
                    <a:gd name="T13" fmla="*/ 12 h 12"/>
                    <a:gd name="T14" fmla="*/ 18 w 30"/>
                    <a:gd name="T15" fmla="*/ 12 h 12"/>
                    <a:gd name="T16" fmla="*/ 30 w 30"/>
                    <a:gd name="T1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18" y="6"/>
                      </a:lnTo>
                      <a:lnTo>
                        <a:pt x="6" y="6"/>
                      </a:lnTo>
                      <a:lnTo>
                        <a:pt x="0" y="12"/>
                      </a:lnTo>
                      <a:lnTo>
                        <a:pt x="6" y="12"/>
                      </a:lnTo>
                      <a:lnTo>
                        <a:pt x="18" y="12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82" name="Freeform 154"/>
                <p:cNvSpPr>
                  <a:spLocks/>
                </p:cNvSpPr>
                <p:nvPr/>
              </p:nvSpPr>
              <p:spPr bwMode="auto">
                <a:xfrm>
                  <a:off x="3171" y="2712"/>
                  <a:ext cx="24" cy="12"/>
                </a:xfrm>
                <a:custGeom>
                  <a:avLst/>
                  <a:gdLst>
                    <a:gd name="T0" fmla="*/ 24 w 24"/>
                    <a:gd name="T1" fmla="*/ 6 h 12"/>
                    <a:gd name="T2" fmla="*/ 24 w 24"/>
                    <a:gd name="T3" fmla="*/ 0 h 12"/>
                    <a:gd name="T4" fmla="*/ 24 w 24"/>
                    <a:gd name="T5" fmla="*/ 0 h 12"/>
                    <a:gd name="T6" fmla="*/ 0 w 24"/>
                    <a:gd name="T7" fmla="*/ 6 h 12"/>
                    <a:gd name="T8" fmla="*/ 0 w 24"/>
                    <a:gd name="T9" fmla="*/ 6 h 12"/>
                    <a:gd name="T10" fmla="*/ 0 w 24"/>
                    <a:gd name="T11" fmla="*/ 12 h 12"/>
                    <a:gd name="T12" fmla="*/ 24 w 24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2">
                      <a:moveTo>
                        <a:pt x="24" y="6"/>
                      </a:move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83" name="Freeform 155"/>
                <p:cNvSpPr>
                  <a:spLocks/>
                </p:cNvSpPr>
                <p:nvPr/>
              </p:nvSpPr>
              <p:spPr bwMode="auto">
                <a:xfrm>
                  <a:off x="3129" y="2724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0 h 12"/>
                    <a:gd name="T4" fmla="*/ 24 w 30"/>
                    <a:gd name="T5" fmla="*/ 0 h 12"/>
                    <a:gd name="T6" fmla="*/ 24 w 30"/>
                    <a:gd name="T7" fmla="*/ 0 h 12"/>
                    <a:gd name="T8" fmla="*/ 0 w 30"/>
                    <a:gd name="T9" fmla="*/ 6 h 12"/>
                    <a:gd name="T10" fmla="*/ 0 w 30"/>
                    <a:gd name="T11" fmla="*/ 6 h 12"/>
                    <a:gd name="T12" fmla="*/ 0 w 30"/>
                    <a:gd name="T13" fmla="*/ 12 h 12"/>
                    <a:gd name="T14" fmla="*/ 24 w 30"/>
                    <a:gd name="T15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84" name="Freeform 156"/>
                <p:cNvSpPr>
                  <a:spLocks/>
                </p:cNvSpPr>
                <p:nvPr/>
              </p:nvSpPr>
              <p:spPr bwMode="auto">
                <a:xfrm>
                  <a:off x="3087" y="2736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0 h 12"/>
                    <a:gd name="T4" fmla="*/ 24 w 30"/>
                    <a:gd name="T5" fmla="*/ 0 h 12"/>
                    <a:gd name="T6" fmla="*/ 6 w 30"/>
                    <a:gd name="T7" fmla="*/ 6 h 12"/>
                    <a:gd name="T8" fmla="*/ 0 w 30"/>
                    <a:gd name="T9" fmla="*/ 12 h 12"/>
                    <a:gd name="T10" fmla="*/ 6 w 30"/>
                    <a:gd name="T11" fmla="*/ 12 h 12"/>
                    <a:gd name="T12" fmla="*/ 24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6" y="6"/>
                      </a:lnTo>
                      <a:lnTo>
                        <a:pt x="0" y="12"/>
                      </a:lnTo>
                      <a:lnTo>
                        <a:pt x="6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85" name="Freeform 157"/>
                <p:cNvSpPr>
                  <a:spLocks/>
                </p:cNvSpPr>
                <p:nvPr/>
              </p:nvSpPr>
              <p:spPr bwMode="auto">
                <a:xfrm>
                  <a:off x="3051" y="2748"/>
                  <a:ext cx="24" cy="18"/>
                </a:xfrm>
                <a:custGeom>
                  <a:avLst/>
                  <a:gdLst>
                    <a:gd name="T0" fmla="*/ 24 w 24"/>
                    <a:gd name="T1" fmla="*/ 6 h 18"/>
                    <a:gd name="T2" fmla="*/ 24 w 24"/>
                    <a:gd name="T3" fmla="*/ 6 h 18"/>
                    <a:gd name="T4" fmla="*/ 24 w 24"/>
                    <a:gd name="T5" fmla="*/ 0 h 18"/>
                    <a:gd name="T6" fmla="*/ 0 w 24"/>
                    <a:gd name="T7" fmla="*/ 12 h 18"/>
                    <a:gd name="T8" fmla="*/ 0 w 24"/>
                    <a:gd name="T9" fmla="*/ 12 h 18"/>
                    <a:gd name="T10" fmla="*/ 0 w 24"/>
                    <a:gd name="T11" fmla="*/ 18 h 18"/>
                    <a:gd name="T12" fmla="*/ 24 w 24"/>
                    <a:gd name="T13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24" y="6"/>
                      </a:move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86" name="Freeform 158"/>
                <p:cNvSpPr>
                  <a:spLocks/>
                </p:cNvSpPr>
                <p:nvPr/>
              </p:nvSpPr>
              <p:spPr bwMode="auto">
                <a:xfrm>
                  <a:off x="3009" y="2766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0 h 12"/>
                    <a:gd name="T4" fmla="*/ 24 w 30"/>
                    <a:gd name="T5" fmla="*/ 0 h 12"/>
                    <a:gd name="T6" fmla="*/ 6 w 30"/>
                    <a:gd name="T7" fmla="*/ 6 h 12"/>
                    <a:gd name="T8" fmla="*/ 6 w 30"/>
                    <a:gd name="T9" fmla="*/ 6 h 12"/>
                    <a:gd name="T10" fmla="*/ 0 w 30"/>
                    <a:gd name="T11" fmla="*/ 12 h 12"/>
                    <a:gd name="T12" fmla="*/ 6 w 30"/>
                    <a:gd name="T13" fmla="*/ 12 h 12"/>
                    <a:gd name="T14" fmla="*/ 6 w 30"/>
                    <a:gd name="T15" fmla="*/ 12 h 12"/>
                    <a:gd name="T16" fmla="*/ 24 w 30"/>
                    <a:gd name="T1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6" y="6"/>
                      </a:lnTo>
                      <a:lnTo>
                        <a:pt x="6" y="6"/>
                      </a:lnTo>
                      <a:lnTo>
                        <a:pt x="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87" name="Freeform 159"/>
                <p:cNvSpPr>
                  <a:spLocks/>
                </p:cNvSpPr>
                <p:nvPr/>
              </p:nvSpPr>
              <p:spPr bwMode="auto">
                <a:xfrm>
                  <a:off x="2973" y="2784"/>
                  <a:ext cx="24" cy="12"/>
                </a:xfrm>
                <a:custGeom>
                  <a:avLst/>
                  <a:gdLst>
                    <a:gd name="T0" fmla="*/ 24 w 24"/>
                    <a:gd name="T1" fmla="*/ 6 h 12"/>
                    <a:gd name="T2" fmla="*/ 24 w 24"/>
                    <a:gd name="T3" fmla="*/ 0 h 12"/>
                    <a:gd name="T4" fmla="*/ 24 w 24"/>
                    <a:gd name="T5" fmla="*/ 0 h 12"/>
                    <a:gd name="T6" fmla="*/ 0 w 24"/>
                    <a:gd name="T7" fmla="*/ 6 h 12"/>
                    <a:gd name="T8" fmla="*/ 0 w 24"/>
                    <a:gd name="T9" fmla="*/ 12 h 12"/>
                    <a:gd name="T10" fmla="*/ 0 w 24"/>
                    <a:gd name="T11" fmla="*/ 12 h 12"/>
                    <a:gd name="T12" fmla="*/ 24 w 24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2">
                      <a:moveTo>
                        <a:pt x="24" y="6"/>
                      </a:move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88" name="Freeform 160"/>
                <p:cNvSpPr>
                  <a:spLocks/>
                </p:cNvSpPr>
                <p:nvPr/>
              </p:nvSpPr>
              <p:spPr bwMode="auto">
                <a:xfrm>
                  <a:off x="2937" y="2802"/>
                  <a:ext cx="24" cy="18"/>
                </a:xfrm>
                <a:custGeom>
                  <a:avLst/>
                  <a:gdLst>
                    <a:gd name="T0" fmla="*/ 24 w 24"/>
                    <a:gd name="T1" fmla="*/ 6 h 18"/>
                    <a:gd name="T2" fmla="*/ 24 w 24"/>
                    <a:gd name="T3" fmla="*/ 0 h 18"/>
                    <a:gd name="T4" fmla="*/ 24 w 24"/>
                    <a:gd name="T5" fmla="*/ 0 h 18"/>
                    <a:gd name="T6" fmla="*/ 0 w 24"/>
                    <a:gd name="T7" fmla="*/ 12 h 18"/>
                    <a:gd name="T8" fmla="*/ 0 w 24"/>
                    <a:gd name="T9" fmla="*/ 12 h 18"/>
                    <a:gd name="T10" fmla="*/ 0 w 24"/>
                    <a:gd name="T11" fmla="*/ 18 h 18"/>
                    <a:gd name="T12" fmla="*/ 24 w 24"/>
                    <a:gd name="T13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24" y="6"/>
                      </a:move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89" name="Freeform 161"/>
                <p:cNvSpPr>
                  <a:spLocks/>
                </p:cNvSpPr>
                <p:nvPr/>
              </p:nvSpPr>
              <p:spPr bwMode="auto">
                <a:xfrm>
                  <a:off x="2901" y="2820"/>
                  <a:ext cx="24" cy="24"/>
                </a:xfrm>
                <a:custGeom>
                  <a:avLst/>
                  <a:gdLst>
                    <a:gd name="T0" fmla="*/ 24 w 24"/>
                    <a:gd name="T1" fmla="*/ 6 h 24"/>
                    <a:gd name="T2" fmla="*/ 24 w 24"/>
                    <a:gd name="T3" fmla="*/ 6 h 24"/>
                    <a:gd name="T4" fmla="*/ 24 w 24"/>
                    <a:gd name="T5" fmla="*/ 0 h 24"/>
                    <a:gd name="T6" fmla="*/ 12 w 24"/>
                    <a:gd name="T7" fmla="*/ 12 h 24"/>
                    <a:gd name="T8" fmla="*/ 0 w 24"/>
                    <a:gd name="T9" fmla="*/ 18 h 24"/>
                    <a:gd name="T10" fmla="*/ 0 w 24"/>
                    <a:gd name="T11" fmla="*/ 18 h 24"/>
                    <a:gd name="T12" fmla="*/ 0 w 24"/>
                    <a:gd name="T13" fmla="*/ 24 h 24"/>
                    <a:gd name="T14" fmla="*/ 12 w 24"/>
                    <a:gd name="T15" fmla="*/ 18 h 24"/>
                    <a:gd name="T16" fmla="*/ 24 w 24"/>
                    <a:gd name="T17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24">
                      <a:moveTo>
                        <a:pt x="24" y="6"/>
                      </a:move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12" y="12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0" y="24"/>
                      </a:lnTo>
                      <a:lnTo>
                        <a:pt x="12" y="18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90" name="Freeform 162"/>
                <p:cNvSpPr>
                  <a:spLocks/>
                </p:cNvSpPr>
                <p:nvPr/>
              </p:nvSpPr>
              <p:spPr bwMode="auto">
                <a:xfrm>
                  <a:off x="2865" y="2844"/>
                  <a:ext cx="30" cy="24"/>
                </a:xfrm>
                <a:custGeom>
                  <a:avLst/>
                  <a:gdLst>
                    <a:gd name="T0" fmla="*/ 24 w 30"/>
                    <a:gd name="T1" fmla="*/ 6 h 24"/>
                    <a:gd name="T2" fmla="*/ 30 w 30"/>
                    <a:gd name="T3" fmla="*/ 6 h 24"/>
                    <a:gd name="T4" fmla="*/ 24 w 30"/>
                    <a:gd name="T5" fmla="*/ 0 h 24"/>
                    <a:gd name="T6" fmla="*/ 6 w 30"/>
                    <a:gd name="T7" fmla="*/ 18 h 24"/>
                    <a:gd name="T8" fmla="*/ 0 w 30"/>
                    <a:gd name="T9" fmla="*/ 18 h 24"/>
                    <a:gd name="T10" fmla="*/ 6 w 30"/>
                    <a:gd name="T11" fmla="*/ 24 h 24"/>
                    <a:gd name="T12" fmla="*/ 24 w 30"/>
                    <a:gd name="T13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24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6" y="18"/>
                      </a:lnTo>
                      <a:lnTo>
                        <a:pt x="0" y="18"/>
                      </a:lnTo>
                      <a:lnTo>
                        <a:pt x="6" y="24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91" name="Freeform 163"/>
                <p:cNvSpPr>
                  <a:spLocks/>
                </p:cNvSpPr>
                <p:nvPr/>
              </p:nvSpPr>
              <p:spPr bwMode="auto">
                <a:xfrm>
                  <a:off x="2835" y="2874"/>
                  <a:ext cx="24" cy="24"/>
                </a:xfrm>
                <a:custGeom>
                  <a:avLst/>
                  <a:gdLst>
                    <a:gd name="T0" fmla="*/ 24 w 24"/>
                    <a:gd name="T1" fmla="*/ 6 h 24"/>
                    <a:gd name="T2" fmla="*/ 24 w 24"/>
                    <a:gd name="T3" fmla="*/ 0 h 24"/>
                    <a:gd name="T4" fmla="*/ 24 w 24"/>
                    <a:gd name="T5" fmla="*/ 0 h 24"/>
                    <a:gd name="T6" fmla="*/ 6 w 24"/>
                    <a:gd name="T7" fmla="*/ 18 h 24"/>
                    <a:gd name="T8" fmla="*/ 0 w 24"/>
                    <a:gd name="T9" fmla="*/ 18 h 24"/>
                    <a:gd name="T10" fmla="*/ 6 w 24"/>
                    <a:gd name="T11" fmla="*/ 24 h 24"/>
                    <a:gd name="T12" fmla="*/ 24 w 24"/>
                    <a:gd name="T13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24">
                      <a:moveTo>
                        <a:pt x="24" y="6"/>
                      </a:move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6" y="18"/>
                      </a:lnTo>
                      <a:lnTo>
                        <a:pt x="0" y="18"/>
                      </a:lnTo>
                      <a:lnTo>
                        <a:pt x="6" y="24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92" name="Freeform 164"/>
                <p:cNvSpPr>
                  <a:spLocks/>
                </p:cNvSpPr>
                <p:nvPr/>
              </p:nvSpPr>
              <p:spPr bwMode="auto">
                <a:xfrm>
                  <a:off x="2811" y="2904"/>
                  <a:ext cx="24" cy="24"/>
                </a:xfrm>
                <a:custGeom>
                  <a:avLst/>
                  <a:gdLst>
                    <a:gd name="T0" fmla="*/ 24 w 24"/>
                    <a:gd name="T1" fmla="*/ 6 h 24"/>
                    <a:gd name="T2" fmla="*/ 18 w 24"/>
                    <a:gd name="T3" fmla="*/ 0 h 24"/>
                    <a:gd name="T4" fmla="*/ 18 w 24"/>
                    <a:gd name="T5" fmla="*/ 6 h 24"/>
                    <a:gd name="T6" fmla="*/ 0 w 24"/>
                    <a:gd name="T7" fmla="*/ 24 h 24"/>
                    <a:gd name="T8" fmla="*/ 6 w 24"/>
                    <a:gd name="T9" fmla="*/ 24 h 24"/>
                    <a:gd name="T10" fmla="*/ 6 w 24"/>
                    <a:gd name="T11" fmla="*/ 24 h 24"/>
                    <a:gd name="T12" fmla="*/ 24 w 24"/>
                    <a:gd name="T13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24">
                      <a:moveTo>
                        <a:pt x="24" y="6"/>
                      </a:moveTo>
                      <a:lnTo>
                        <a:pt x="18" y="0"/>
                      </a:lnTo>
                      <a:lnTo>
                        <a:pt x="18" y="6"/>
                      </a:lnTo>
                      <a:lnTo>
                        <a:pt x="0" y="24"/>
                      </a:lnTo>
                      <a:lnTo>
                        <a:pt x="6" y="24"/>
                      </a:lnTo>
                      <a:lnTo>
                        <a:pt x="6" y="24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93" name="Freeform 165"/>
                <p:cNvSpPr>
                  <a:spLocks/>
                </p:cNvSpPr>
                <p:nvPr/>
              </p:nvSpPr>
              <p:spPr bwMode="auto">
                <a:xfrm>
                  <a:off x="2793" y="2940"/>
                  <a:ext cx="18" cy="30"/>
                </a:xfrm>
                <a:custGeom>
                  <a:avLst/>
                  <a:gdLst>
                    <a:gd name="T0" fmla="*/ 18 w 18"/>
                    <a:gd name="T1" fmla="*/ 6 h 30"/>
                    <a:gd name="T2" fmla="*/ 18 w 18"/>
                    <a:gd name="T3" fmla="*/ 0 h 30"/>
                    <a:gd name="T4" fmla="*/ 12 w 18"/>
                    <a:gd name="T5" fmla="*/ 6 h 30"/>
                    <a:gd name="T6" fmla="*/ 0 w 18"/>
                    <a:gd name="T7" fmla="*/ 24 h 30"/>
                    <a:gd name="T8" fmla="*/ 6 w 18"/>
                    <a:gd name="T9" fmla="*/ 30 h 30"/>
                    <a:gd name="T10" fmla="*/ 6 w 18"/>
                    <a:gd name="T11" fmla="*/ 24 h 30"/>
                    <a:gd name="T12" fmla="*/ 18 w 18"/>
                    <a:gd name="T1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" h="30">
                      <a:moveTo>
                        <a:pt x="18" y="6"/>
                      </a:moveTo>
                      <a:lnTo>
                        <a:pt x="18" y="0"/>
                      </a:lnTo>
                      <a:lnTo>
                        <a:pt x="12" y="6"/>
                      </a:lnTo>
                      <a:lnTo>
                        <a:pt x="0" y="24"/>
                      </a:lnTo>
                      <a:lnTo>
                        <a:pt x="6" y="30"/>
                      </a:lnTo>
                      <a:lnTo>
                        <a:pt x="6" y="24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94" name="Freeform 166"/>
                <p:cNvSpPr>
                  <a:spLocks/>
                </p:cNvSpPr>
                <p:nvPr/>
              </p:nvSpPr>
              <p:spPr bwMode="auto">
                <a:xfrm>
                  <a:off x="2793" y="2982"/>
                  <a:ext cx="6" cy="30"/>
                </a:xfrm>
                <a:custGeom>
                  <a:avLst/>
                  <a:gdLst>
                    <a:gd name="T0" fmla="*/ 6 w 6"/>
                    <a:gd name="T1" fmla="*/ 0 h 30"/>
                    <a:gd name="T2" fmla="*/ 0 w 6"/>
                    <a:gd name="T3" fmla="*/ 0 h 30"/>
                    <a:gd name="T4" fmla="*/ 0 w 6"/>
                    <a:gd name="T5" fmla="*/ 0 h 30"/>
                    <a:gd name="T6" fmla="*/ 0 w 6"/>
                    <a:gd name="T7" fmla="*/ 24 h 30"/>
                    <a:gd name="T8" fmla="*/ 0 w 6"/>
                    <a:gd name="T9" fmla="*/ 24 h 30"/>
                    <a:gd name="T10" fmla="*/ 0 w 6"/>
                    <a:gd name="T11" fmla="*/ 30 h 30"/>
                    <a:gd name="T12" fmla="*/ 6 w 6"/>
                    <a:gd name="T13" fmla="*/ 24 h 30"/>
                    <a:gd name="T14" fmla="*/ 6 w 6"/>
                    <a:gd name="T15" fmla="*/ 24 h 30"/>
                    <a:gd name="T16" fmla="*/ 6 w 6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30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24"/>
                      </a:lnTo>
                      <a:lnTo>
                        <a:pt x="0" y="24"/>
                      </a:lnTo>
                      <a:lnTo>
                        <a:pt x="0" y="30"/>
                      </a:lnTo>
                      <a:lnTo>
                        <a:pt x="6" y="24"/>
                      </a:lnTo>
                      <a:lnTo>
                        <a:pt x="6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95" name="Freeform 167"/>
                <p:cNvSpPr>
                  <a:spLocks/>
                </p:cNvSpPr>
                <p:nvPr/>
              </p:nvSpPr>
              <p:spPr bwMode="auto">
                <a:xfrm>
                  <a:off x="2793" y="3024"/>
                  <a:ext cx="12" cy="30"/>
                </a:xfrm>
                <a:custGeom>
                  <a:avLst/>
                  <a:gdLst>
                    <a:gd name="T0" fmla="*/ 6 w 12"/>
                    <a:gd name="T1" fmla="*/ 0 h 30"/>
                    <a:gd name="T2" fmla="*/ 0 w 12"/>
                    <a:gd name="T3" fmla="*/ 0 h 30"/>
                    <a:gd name="T4" fmla="*/ 0 w 12"/>
                    <a:gd name="T5" fmla="*/ 0 h 30"/>
                    <a:gd name="T6" fmla="*/ 0 w 12"/>
                    <a:gd name="T7" fmla="*/ 18 h 30"/>
                    <a:gd name="T8" fmla="*/ 6 w 12"/>
                    <a:gd name="T9" fmla="*/ 24 h 30"/>
                    <a:gd name="T10" fmla="*/ 6 w 12"/>
                    <a:gd name="T11" fmla="*/ 30 h 30"/>
                    <a:gd name="T12" fmla="*/ 12 w 12"/>
                    <a:gd name="T13" fmla="*/ 24 h 30"/>
                    <a:gd name="T14" fmla="*/ 6 w 12"/>
                    <a:gd name="T15" fmla="*/ 18 h 30"/>
                    <a:gd name="T16" fmla="*/ 6 w 12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30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6" y="24"/>
                      </a:lnTo>
                      <a:lnTo>
                        <a:pt x="6" y="30"/>
                      </a:lnTo>
                      <a:lnTo>
                        <a:pt x="12" y="24"/>
                      </a:lnTo>
                      <a:lnTo>
                        <a:pt x="6" y="18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96" name="Freeform 168"/>
                <p:cNvSpPr>
                  <a:spLocks/>
                </p:cNvSpPr>
                <p:nvPr/>
              </p:nvSpPr>
              <p:spPr bwMode="auto">
                <a:xfrm>
                  <a:off x="2805" y="3060"/>
                  <a:ext cx="18" cy="30"/>
                </a:xfrm>
                <a:custGeom>
                  <a:avLst/>
                  <a:gdLst>
                    <a:gd name="T0" fmla="*/ 6 w 18"/>
                    <a:gd name="T1" fmla="*/ 6 h 30"/>
                    <a:gd name="T2" fmla="*/ 0 w 18"/>
                    <a:gd name="T3" fmla="*/ 0 h 30"/>
                    <a:gd name="T4" fmla="*/ 0 w 18"/>
                    <a:gd name="T5" fmla="*/ 6 h 30"/>
                    <a:gd name="T6" fmla="*/ 6 w 18"/>
                    <a:gd name="T7" fmla="*/ 18 h 30"/>
                    <a:gd name="T8" fmla="*/ 12 w 18"/>
                    <a:gd name="T9" fmla="*/ 24 h 30"/>
                    <a:gd name="T10" fmla="*/ 12 w 18"/>
                    <a:gd name="T11" fmla="*/ 30 h 30"/>
                    <a:gd name="T12" fmla="*/ 18 w 18"/>
                    <a:gd name="T13" fmla="*/ 24 h 30"/>
                    <a:gd name="T14" fmla="*/ 12 w 18"/>
                    <a:gd name="T15" fmla="*/ 18 h 30"/>
                    <a:gd name="T16" fmla="*/ 6 w 18"/>
                    <a:gd name="T17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30">
                      <a:moveTo>
                        <a:pt x="6" y="6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6" y="18"/>
                      </a:lnTo>
                      <a:lnTo>
                        <a:pt x="12" y="24"/>
                      </a:lnTo>
                      <a:lnTo>
                        <a:pt x="12" y="30"/>
                      </a:lnTo>
                      <a:lnTo>
                        <a:pt x="18" y="24"/>
                      </a:lnTo>
                      <a:lnTo>
                        <a:pt x="12" y="18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97" name="Freeform 169"/>
                <p:cNvSpPr>
                  <a:spLocks/>
                </p:cNvSpPr>
                <p:nvPr/>
              </p:nvSpPr>
              <p:spPr bwMode="auto">
                <a:xfrm>
                  <a:off x="2823" y="3096"/>
                  <a:ext cx="24" cy="24"/>
                </a:xfrm>
                <a:custGeom>
                  <a:avLst/>
                  <a:gdLst>
                    <a:gd name="T0" fmla="*/ 6 w 24"/>
                    <a:gd name="T1" fmla="*/ 6 h 24"/>
                    <a:gd name="T2" fmla="*/ 6 w 24"/>
                    <a:gd name="T3" fmla="*/ 0 h 24"/>
                    <a:gd name="T4" fmla="*/ 0 w 24"/>
                    <a:gd name="T5" fmla="*/ 6 h 24"/>
                    <a:gd name="T6" fmla="*/ 12 w 24"/>
                    <a:gd name="T7" fmla="*/ 18 h 24"/>
                    <a:gd name="T8" fmla="*/ 12 w 24"/>
                    <a:gd name="T9" fmla="*/ 18 h 24"/>
                    <a:gd name="T10" fmla="*/ 24 w 24"/>
                    <a:gd name="T11" fmla="*/ 24 h 24"/>
                    <a:gd name="T12" fmla="*/ 24 w 24"/>
                    <a:gd name="T13" fmla="*/ 24 h 24"/>
                    <a:gd name="T14" fmla="*/ 24 w 24"/>
                    <a:gd name="T15" fmla="*/ 18 h 24"/>
                    <a:gd name="T16" fmla="*/ 12 w 24"/>
                    <a:gd name="T17" fmla="*/ 12 h 24"/>
                    <a:gd name="T18" fmla="*/ 12 w 24"/>
                    <a:gd name="T19" fmla="*/ 18 h 24"/>
                    <a:gd name="T20" fmla="*/ 18 w 24"/>
                    <a:gd name="T21" fmla="*/ 18 h 24"/>
                    <a:gd name="T22" fmla="*/ 6 w 24"/>
                    <a:gd name="T23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" h="24">
                      <a:moveTo>
                        <a:pt x="6" y="6"/>
                      </a:move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12" y="18"/>
                      </a:lnTo>
                      <a:lnTo>
                        <a:pt x="12" y="18"/>
                      </a:lnTo>
                      <a:lnTo>
                        <a:pt x="24" y="24"/>
                      </a:lnTo>
                      <a:lnTo>
                        <a:pt x="24" y="24"/>
                      </a:lnTo>
                      <a:lnTo>
                        <a:pt x="24" y="18"/>
                      </a:lnTo>
                      <a:lnTo>
                        <a:pt x="12" y="12"/>
                      </a:lnTo>
                      <a:lnTo>
                        <a:pt x="12" y="18"/>
                      </a:lnTo>
                      <a:lnTo>
                        <a:pt x="18" y="18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98" name="Freeform 170"/>
                <p:cNvSpPr>
                  <a:spLocks/>
                </p:cNvSpPr>
                <p:nvPr/>
              </p:nvSpPr>
              <p:spPr bwMode="auto">
                <a:xfrm>
                  <a:off x="2853" y="3126"/>
                  <a:ext cx="24" cy="24"/>
                </a:xfrm>
                <a:custGeom>
                  <a:avLst/>
                  <a:gdLst>
                    <a:gd name="T0" fmla="*/ 6 w 24"/>
                    <a:gd name="T1" fmla="*/ 0 h 24"/>
                    <a:gd name="T2" fmla="*/ 0 w 24"/>
                    <a:gd name="T3" fmla="*/ 6 h 24"/>
                    <a:gd name="T4" fmla="*/ 6 w 24"/>
                    <a:gd name="T5" fmla="*/ 6 h 24"/>
                    <a:gd name="T6" fmla="*/ 18 w 24"/>
                    <a:gd name="T7" fmla="*/ 24 h 24"/>
                    <a:gd name="T8" fmla="*/ 24 w 24"/>
                    <a:gd name="T9" fmla="*/ 24 h 24"/>
                    <a:gd name="T10" fmla="*/ 24 w 24"/>
                    <a:gd name="T11" fmla="*/ 24 h 24"/>
                    <a:gd name="T12" fmla="*/ 24 w 24"/>
                    <a:gd name="T13" fmla="*/ 18 h 24"/>
                    <a:gd name="T14" fmla="*/ 18 w 24"/>
                    <a:gd name="T15" fmla="*/ 18 h 24"/>
                    <a:gd name="T16" fmla="*/ 6 w 24"/>
                    <a:gd name="T17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24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18" y="24"/>
                      </a:lnTo>
                      <a:lnTo>
                        <a:pt x="24" y="24"/>
                      </a:lnTo>
                      <a:lnTo>
                        <a:pt x="24" y="24"/>
                      </a:lnTo>
                      <a:lnTo>
                        <a:pt x="24" y="18"/>
                      </a:lnTo>
                      <a:lnTo>
                        <a:pt x="18" y="18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99" name="Freeform 171"/>
                <p:cNvSpPr>
                  <a:spLocks/>
                </p:cNvSpPr>
                <p:nvPr/>
              </p:nvSpPr>
              <p:spPr bwMode="auto">
                <a:xfrm>
                  <a:off x="2883" y="3156"/>
                  <a:ext cx="30" cy="18"/>
                </a:xfrm>
                <a:custGeom>
                  <a:avLst/>
                  <a:gdLst>
                    <a:gd name="T0" fmla="*/ 6 w 30"/>
                    <a:gd name="T1" fmla="*/ 0 h 18"/>
                    <a:gd name="T2" fmla="*/ 0 w 30"/>
                    <a:gd name="T3" fmla="*/ 6 h 18"/>
                    <a:gd name="T4" fmla="*/ 6 w 30"/>
                    <a:gd name="T5" fmla="*/ 6 h 18"/>
                    <a:gd name="T6" fmla="*/ 24 w 30"/>
                    <a:gd name="T7" fmla="*/ 18 h 18"/>
                    <a:gd name="T8" fmla="*/ 30 w 30"/>
                    <a:gd name="T9" fmla="*/ 18 h 18"/>
                    <a:gd name="T10" fmla="*/ 24 w 30"/>
                    <a:gd name="T11" fmla="*/ 12 h 18"/>
                    <a:gd name="T12" fmla="*/ 6 w 30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18"/>
                      </a:lnTo>
                      <a:lnTo>
                        <a:pt x="30" y="18"/>
                      </a:lnTo>
                      <a:lnTo>
                        <a:pt x="24" y="12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00" name="Freeform 172"/>
                <p:cNvSpPr>
                  <a:spLocks/>
                </p:cNvSpPr>
                <p:nvPr/>
              </p:nvSpPr>
              <p:spPr bwMode="auto">
                <a:xfrm>
                  <a:off x="2919" y="3180"/>
                  <a:ext cx="30" cy="18"/>
                </a:xfrm>
                <a:custGeom>
                  <a:avLst/>
                  <a:gdLst>
                    <a:gd name="T0" fmla="*/ 6 w 30"/>
                    <a:gd name="T1" fmla="*/ 0 h 18"/>
                    <a:gd name="T2" fmla="*/ 0 w 30"/>
                    <a:gd name="T3" fmla="*/ 6 h 18"/>
                    <a:gd name="T4" fmla="*/ 6 w 30"/>
                    <a:gd name="T5" fmla="*/ 6 h 18"/>
                    <a:gd name="T6" fmla="*/ 24 w 30"/>
                    <a:gd name="T7" fmla="*/ 18 h 18"/>
                    <a:gd name="T8" fmla="*/ 30 w 30"/>
                    <a:gd name="T9" fmla="*/ 18 h 18"/>
                    <a:gd name="T10" fmla="*/ 24 w 30"/>
                    <a:gd name="T11" fmla="*/ 12 h 18"/>
                    <a:gd name="T12" fmla="*/ 6 w 30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18"/>
                      </a:lnTo>
                      <a:lnTo>
                        <a:pt x="30" y="18"/>
                      </a:lnTo>
                      <a:lnTo>
                        <a:pt x="24" y="12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01" name="Freeform 173"/>
                <p:cNvSpPr>
                  <a:spLocks/>
                </p:cNvSpPr>
                <p:nvPr/>
              </p:nvSpPr>
              <p:spPr bwMode="auto">
                <a:xfrm>
                  <a:off x="2955" y="3204"/>
                  <a:ext cx="30" cy="12"/>
                </a:xfrm>
                <a:custGeom>
                  <a:avLst/>
                  <a:gdLst>
                    <a:gd name="T0" fmla="*/ 6 w 30"/>
                    <a:gd name="T1" fmla="*/ 0 h 12"/>
                    <a:gd name="T2" fmla="*/ 0 w 30"/>
                    <a:gd name="T3" fmla="*/ 0 h 12"/>
                    <a:gd name="T4" fmla="*/ 6 w 30"/>
                    <a:gd name="T5" fmla="*/ 6 h 12"/>
                    <a:gd name="T6" fmla="*/ 6 w 30"/>
                    <a:gd name="T7" fmla="*/ 6 h 12"/>
                    <a:gd name="T8" fmla="*/ 24 w 30"/>
                    <a:gd name="T9" fmla="*/ 12 h 12"/>
                    <a:gd name="T10" fmla="*/ 30 w 30"/>
                    <a:gd name="T11" fmla="*/ 12 h 12"/>
                    <a:gd name="T12" fmla="*/ 24 w 30"/>
                    <a:gd name="T13" fmla="*/ 6 h 12"/>
                    <a:gd name="T14" fmla="*/ 6 w 30"/>
                    <a:gd name="T15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" h="12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6" y="6"/>
                      </a:lnTo>
                      <a:lnTo>
                        <a:pt x="24" y="12"/>
                      </a:lnTo>
                      <a:lnTo>
                        <a:pt x="30" y="12"/>
                      </a:lnTo>
                      <a:lnTo>
                        <a:pt x="24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02" name="Freeform 174"/>
                <p:cNvSpPr>
                  <a:spLocks/>
                </p:cNvSpPr>
                <p:nvPr/>
              </p:nvSpPr>
              <p:spPr bwMode="auto">
                <a:xfrm>
                  <a:off x="2997" y="3222"/>
                  <a:ext cx="24" cy="12"/>
                </a:xfrm>
                <a:custGeom>
                  <a:avLst/>
                  <a:gdLst>
                    <a:gd name="T0" fmla="*/ 0 w 24"/>
                    <a:gd name="T1" fmla="*/ 0 h 12"/>
                    <a:gd name="T2" fmla="*/ 0 w 24"/>
                    <a:gd name="T3" fmla="*/ 0 h 12"/>
                    <a:gd name="T4" fmla="*/ 0 w 24"/>
                    <a:gd name="T5" fmla="*/ 6 h 12"/>
                    <a:gd name="T6" fmla="*/ 18 w 24"/>
                    <a:gd name="T7" fmla="*/ 12 h 12"/>
                    <a:gd name="T8" fmla="*/ 24 w 24"/>
                    <a:gd name="T9" fmla="*/ 12 h 12"/>
                    <a:gd name="T10" fmla="*/ 24 w 24"/>
                    <a:gd name="T11" fmla="*/ 12 h 12"/>
                    <a:gd name="T12" fmla="*/ 24 w 24"/>
                    <a:gd name="T13" fmla="*/ 6 h 12"/>
                    <a:gd name="T14" fmla="*/ 18 w 24"/>
                    <a:gd name="T15" fmla="*/ 6 h 12"/>
                    <a:gd name="T16" fmla="*/ 0 w 2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18" y="12"/>
                      </a:lnTo>
                      <a:lnTo>
                        <a:pt x="24" y="12"/>
                      </a:lnTo>
                      <a:lnTo>
                        <a:pt x="24" y="12"/>
                      </a:lnTo>
                      <a:lnTo>
                        <a:pt x="24" y="6"/>
                      </a:lnTo>
                      <a:lnTo>
                        <a:pt x="18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03" name="Freeform 175"/>
                <p:cNvSpPr>
                  <a:spLocks/>
                </p:cNvSpPr>
                <p:nvPr/>
              </p:nvSpPr>
              <p:spPr bwMode="auto">
                <a:xfrm>
                  <a:off x="3033" y="3234"/>
                  <a:ext cx="30" cy="18"/>
                </a:xfrm>
                <a:custGeom>
                  <a:avLst/>
                  <a:gdLst>
                    <a:gd name="T0" fmla="*/ 0 w 30"/>
                    <a:gd name="T1" fmla="*/ 0 h 18"/>
                    <a:gd name="T2" fmla="*/ 0 w 30"/>
                    <a:gd name="T3" fmla="*/ 6 h 18"/>
                    <a:gd name="T4" fmla="*/ 0 w 30"/>
                    <a:gd name="T5" fmla="*/ 6 h 18"/>
                    <a:gd name="T6" fmla="*/ 24 w 30"/>
                    <a:gd name="T7" fmla="*/ 18 h 18"/>
                    <a:gd name="T8" fmla="*/ 30 w 30"/>
                    <a:gd name="T9" fmla="*/ 12 h 18"/>
                    <a:gd name="T10" fmla="*/ 24 w 30"/>
                    <a:gd name="T11" fmla="*/ 12 h 18"/>
                    <a:gd name="T12" fmla="*/ 0 w 30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8"/>
                      </a:lnTo>
                      <a:lnTo>
                        <a:pt x="30" y="12"/>
                      </a:lnTo>
                      <a:lnTo>
                        <a:pt x="24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04" name="Freeform 176"/>
                <p:cNvSpPr>
                  <a:spLocks/>
                </p:cNvSpPr>
                <p:nvPr/>
              </p:nvSpPr>
              <p:spPr bwMode="auto">
                <a:xfrm>
                  <a:off x="3069" y="3252"/>
                  <a:ext cx="30" cy="12"/>
                </a:xfrm>
                <a:custGeom>
                  <a:avLst/>
                  <a:gdLst>
                    <a:gd name="T0" fmla="*/ 6 w 30"/>
                    <a:gd name="T1" fmla="*/ 0 h 12"/>
                    <a:gd name="T2" fmla="*/ 0 w 30"/>
                    <a:gd name="T3" fmla="*/ 6 h 12"/>
                    <a:gd name="T4" fmla="*/ 6 w 30"/>
                    <a:gd name="T5" fmla="*/ 6 h 12"/>
                    <a:gd name="T6" fmla="*/ 12 w 30"/>
                    <a:gd name="T7" fmla="*/ 6 h 12"/>
                    <a:gd name="T8" fmla="*/ 30 w 30"/>
                    <a:gd name="T9" fmla="*/ 12 h 12"/>
                    <a:gd name="T10" fmla="*/ 30 w 30"/>
                    <a:gd name="T11" fmla="*/ 12 h 12"/>
                    <a:gd name="T12" fmla="*/ 30 w 30"/>
                    <a:gd name="T13" fmla="*/ 6 h 12"/>
                    <a:gd name="T14" fmla="*/ 12 w 30"/>
                    <a:gd name="T15" fmla="*/ 0 h 12"/>
                    <a:gd name="T16" fmla="*/ 6 w 30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12" y="6"/>
                      </a:lnTo>
                      <a:lnTo>
                        <a:pt x="30" y="12"/>
                      </a:lnTo>
                      <a:lnTo>
                        <a:pt x="30" y="12"/>
                      </a:lnTo>
                      <a:lnTo>
                        <a:pt x="30" y="6"/>
                      </a:lnTo>
                      <a:lnTo>
                        <a:pt x="12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05" name="Freeform 177"/>
                <p:cNvSpPr>
                  <a:spLocks/>
                </p:cNvSpPr>
                <p:nvPr/>
              </p:nvSpPr>
              <p:spPr bwMode="auto">
                <a:xfrm>
                  <a:off x="3111" y="3264"/>
                  <a:ext cx="30" cy="12"/>
                </a:xfrm>
                <a:custGeom>
                  <a:avLst/>
                  <a:gdLst>
                    <a:gd name="T0" fmla="*/ 6 w 30"/>
                    <a:gd name="T1" fmla="*/ 0 h 12"/>
                    <a:gd name="T2" fmla="*/ 0 w 30"/>
                    <a:gd name="T3" fmla="*/ 6 h 12"/>
                    <a:gd name="T4" fmla="*/ 6 w 30"/>
                    <a:gd name="T5" fmla="*/ 6 h 12"/>
                    <a:gd name="T6" fmla="*/ 24 w 30"/>
                    <a:gd name="T7" fmla="*/ 12 h 12"/>
                    <a:gd name="T8" fmla="*/ 30 w 30"/>
                    <a:gd name="T9" fmla="*/ 12 h 12"/>
                    <a:gd name="T10" fmla="*/ 24 w 30"/>
                    <a:gd name="T11" fmla="*/ 6 h 12"/>
                    <a:gd name="T12" fmla="*/ 6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12"/>
                      </a:lnTo>
                      <a:lnTo>
                        <a:pt x="30" y="12"/>
                      </a:lnTo>
                      <a:lnTo>
                        <a:pt x="24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06" name="Freeform 178"/>
                <p:cNvSpPr>
                  <a:spLocks/>
                </p:cNvSpPr>
                <p:nvPr/>
              </p:nvSpPr>
              <p:spPr bwMode="auto">
                <a:xfrm>
                  <a:off x="3153" y="3276"/>
                  <a:ext cx="30" cy="12"/>
                </a:xfrm>
                <a:custGeom>
                  <a:avLst/>
                  <a:gdLst>
                    <a:gd name="T0" fmla="*/ 0 w 30"/>
                    <a:gd name="T1" fmla="*/ 0 h 12"/>
                    <a:gd name="T2" fmla="*/ 0 w 30"/>
                    <a:gd name="T3" fmla="*/ 6 h 12"/>
                    <a:gd name="T4" fmla="*/ 0 w 30"/>
                    <a:gd name="T5" fmla="*/ 6 h 12"/>
                    <a:gd name="T6" fmla="*/ 24 w 30"/>
                    <a:gd name="T7" fmla="*/ 12 h 12"/>
                    <a:gd name="T8" fmla="*/ 30 w 30"/>
                    <a:gd name="T9" fmla="*/ 12 h 12"/>
                    <a:gd name="T10" fmla="*/ 24 w 30"/>
                    <a:gd name="T11" fmla="*/ 6 h 12"/>
                    <a:gd name="T12" fmla="*/ 0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2"/>
                      </a:lnTo>
                      <a:lnTo>
                        <a:pt x="30" y="12"/>
                      </a:lnTo>
                      <a:lnTo>
                        <a:pt x="24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07" name="Freeform 179"/>
                <p:cNvSpPr>
                  <a:spLocks/>
                </p:cNvSpPr>
                <p:nvPr/>
              </p:nvSpPr>
              <p:spPr bwMode="auto">
                <a:xfrm>
                  <a:off x="3195" y="3288"/>
                  <a:ext cx="24" cy="12"/>
                </a:xfrm>
                <a:custGeom>
                  <a:avLst/>
                  <a:gdLst>
                    <a:gd name="T0" fmla="*/ 0 w 24"/>
                    <a:gd name="T1" fmla="*/ 0 h 12"/>
                    <a:gd name="T2" fmla="*/ 0 w 24"/>
                    <a:gd name="T3" fmla="*/ 6 h 12"/>
                    <a:gd name="T4" fmla="*/ 0 w 24"/>
                    <a:gd name="T5" fmla="*/ 6 h 12"/>
                    <a:gd name="T6" fmla="*/ 24 w 24"/>
                    <a:gd name="T7" fmla="*/ 12 h 12"/>
                    <a:gd name="T8" fmla="*/ 24 w 24"/>
                    <a:gd name="T9" fmla="*/ 12 h 12"/>
                    <a:gd name="T10" fmla="*/ 24 w 24"/>
                    <a:gd name="T11" fmla="*/ 6 h 12"/>
                    <a:gd name="T12" fmla="*/ 0 w 24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2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2"/>
                      </a:lnTo>
                      <a:lnTo>
                        <a:pt x="24" y="12"/>
                      </a:lnTo>
                      <a:lnTo>
                        <a:pt x="24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08" name="Freeform 180"/>
                <p:cNvSpPr>
                  <a:spLocks/>
                </p:cNvSpPr>
                <p:nvPr/>
              </p:nvSpPr>
              <p:spPr bwMode="auto">
                <a:xfrm>
                  <a:off x="3231" y="3300"/>
                  <a:ext cx="30" cy="12"/>
                </a:xfrm>
                <a:custGeom>
                  <a:avLst/>
                  <a:gdLst>
                    <a:gd name="T0" fmla="*/ 6 w 30"/>
                    <a:gd name="T1" fmla="*/ 0 h 12"/>
                    <a:gd name="T2" fmla="*/ 0 w 30"/>
                    <a:gd name="T3" fmla="*/ 0 h 12"/>
                    <a:gd name="T4" fmla="*/ 6 w 30"/>
                    <a:gd name="T5" fmla="*/ 6 h 12"/>
                    <a:gd name="T6" fmla="*/ 30 w 30"/>
                    <a:gd name="T7" fmla="*/ 12 h 12"/>
                    <a:gd name="T8" fmla="*/ 30 w 30"/>
                    <a:gd name="T9" fmla="*/ 6 h 12"/>
                    <a:gd name="T10" fmla="*/ 30 w 30"/>
                    <a:gd name="T11" fmla="*/ 6 h 12"/>
                    <a:gd name="T12" fmla="*/ 6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09" name="Freeform 181"/>
                <p:cNvSpPr>
                  <a:spLocks/>
                </p:cNvSpPr>
                <p:nvPr/>
              </p:nvSpPr>
              <p:spPr bwMode="auto">
                <a:xfrm>
                  <a:off x="3273" y="3306"/>
                  <a:ext cx="30" cy="12"/>
                </a:xfrm>
                <a:custGeom>
                  <a:avLst/>
                  <a:gdLst>
                    <a:gd name="T0" fmla="*/ 6 w 30"/>
                    <a:gd name="T1" fmla="*/ 0 h 12"/>
                    <a:gd name="T2" fmla="*/ 0 w 30"/>
                    <a:gd name="T3" fmla="*/ 6 h 12"/>
                    <a:gd name="T4" fmla="*/ 6 w 30"/>
                    <a:gd name="T5" fmla="*/ 6 h 12"/>
                    <a:gd name="T6" fmla="*/ 30 w 30"/>
                    <a:gd name="T7" fmla="*/ 12 h 12"/>
                    <a:gd name="T8" fmla="*/ 30 w 30"/>
                    <a:gd name="T9" fmla="*/ 6 h 12"/>
                    <a:gd name="T10" fmla="*/ 30 w 30"/>
                    <a:gd name="T11" fmla="*/ 6 h 12"/>
                    <a:gd name="T12" fmla="*/ 6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10" name="Freeform 182"/>
                <p:cNvSpPr>
                  <a:spLocks/>
                </p:cNvSpPr>
                <p:nvPr/>
              </p:nvSpPr>
              <p:spPr bwMode="auto">
                <a:xfrm>
                  <a:off x="3315" y="3318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0 h 6"/>
                    <a:gd name="T4" fmla="*/ 6 w 30"/>
                    <a:gd name="T5" fmla="*/ 6 h 6"/>
                    <a:gd name="T6" fmla="*/ 24 w 30"/>
                    <a:gd name="T7" fmla="*/ 6 h 6"/>
                    <a:gd name="T8" fmla="*/ 30 w 30"/>
                    <a:gd name="T9" fmla="*/ 6 h 6"/>
                    <a:gd name="T10" fmla="*/ 24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11" name="Freeform 183"/>
                <p:cNvSpPr>
                  <a:spLocks/>
                </p:cNvSpPr>
                <p:nvPr/>
              </p:nvSpPr>
              <p:spPr bwMode="auto">
                <a:xfrm>
                  <a:off x="3357" y="3324"/>
                  <a:ext cx="30" cy="12"/>
                </a:xfrm>
                <a:custGeom>
                  <a:avLst/>
                  <a:gdLst>
                    <a:gd name="T0" fmla="*/ 0 w 30"/>
                    <a:gd name="T1" fmla="*/ 0 h 12"/>
                    <a:gd name="T2" fmla="*/ 0 w 30"/>
                    <a:gd name="T3" fmla="*/ 0 h 12"/>
                    <a:gd name="T4" fmla="*/ 0 w 30"/>
                    <a:gd name="T5" fmla="*/ 6 h 12"/>
                    <a:gd name="T6" fmla="*/ 24 w 30"/>
                    <a:gd name="T7" fmla="*/ 12 h 12"/>
                    <a:gd name="T8" fmla="*/ 30 w 30"/>
                    <a:gd name="T9" fmla="*/ 6 h 12"/>
                    <a:gd name="T10" fmla="*/ 24 w 30"/>
                    <a:gd name="T11" fmla="*/ 6 h 12"/>
                    <a:gd name="T12" fmla="*/ 0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12"/>
                      </a:ln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12" name="Freeform 184"/>
                <p:cNvSpPr>
                  <a:spLocks/>
                </p:cNvSpPr>
                <p:nvPr/>
              </p:nvSpPr>
              <p:spPr bwMode="auto">
                <a:xfrm>
                  <a:off x="3399" y="3330"/>
                  <a:ext cx="30" cy="12"/>
                </a:xfrm>
                <a:custGeom>
                  <a:avLst/>
                  <a:gdLst>
                    <a:gd name="T0" fmla="*/ 0 w 30"/>
                    <a:gd name="T1" fmla="*/ 0 h 12"/>
                    <a:gd name="T2" fmla="*/ 0 w 30"/>
                    <a:gd name="T3" fmla="*/ 6 h 12"/>
                    <a:gd name="T4" fmla="*/ 0 w 30"/>
                    <a:gd name="T5" fmla="*/ 6 h 12"/>
                    <a:gd name="T6" fmla="*/ 24 w 30"/>
                    <a:gd name="T7" fmla="*/ 12 h 12"/>
                    <a:gd name="T8" fmla="*/ 30 w 30"/>
                    <a:gd name="T9" fmla="*/ 6 h 12"/>
                    <a:gd name="T10" fmla="*/ 24 w 30"/>
                    <a:gd name="T11" fmla="*/ 6 h 12"/>
                    <a:gd name="T12" fmla="*/ 0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2"/>
                      </a:ln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13" name="Freeform 185"/>
                <p:cNvSpPr>
                  <a:spLocks/>
                </p:cNvSpPr>
                <p:nvPr/>
              </p:nvSpPr>
              <p:spPr bwMode="auto">
                <a:xfrm>
                  <a:off x="3441" y="3336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6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14" name="Freeform 186"/>
                <p:cNvSpPr>
                  <a:spLocks/>
                </p:cNvSpPr>
                <p:nvPr/>
              </p:nvSpPr>
              <p:spPr bwMode="auto">
                <a:xfrm>
                  <a:off x="3483" y="3342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6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15" name="Freeform 187"/>
                <p:cNvSpPr>
                  <a:spLocks/>
                </p:cNvSpPr>
                <p:nvPr/>
              </p:nvSpPr>
              <p:spPr bwMode="auto">
                <a:xfrm>
                  <a:off x="3525" y="3342"/>
                  <a:ext cx="30" cy="12"/>
                </a:xfrm>
                <a:custGeom>
                  <a:avLst/>
                  <a:gdLst>
                    <a:gd name="T0" fmla="*/ 0 w 30"/>
                    <a:gd name="T1" fmla="*/ 0 h 12"/>
                    <a:gd name="T2" fmla="*/ 0 w 30"/>
                    <a:gd name="T3" fmla="*/ 6 h 12"/>
                    <a:gd name="T4" fmla="*/ 0 w 30"/>
                    <a:gd name="T5" fmla="*/ 6 h 12"/>
                    <a:gd name="T6" fmla="*/ 24 w 30"/>
                    <a:gd name="T7" fmla="*/ 12 h 12"/>
                    <a:gd name="T8" fmla="*/ 30 w 30"/>
                    <a:gd name="T9" fmla="*/ 6 h 12"/>
                    <a:gd name="T10" fmla="*/ 24 w 30"/>
                    <a:gd name="T11" fmla="*/ 6 h 12"/>
                    <a:gd name="T12" fmla="*/ 0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2"/>
                      </a:ln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16" name="Freeform 188"/>
                <p:cNvSpPr>
                  <a:spLocks/>
                </p:cNvSpPr>
                <p:nvPr/>
              </p:nvSpPr>
              <p:spPr bwMode="auto">
                <a:xfrm>
                  <a:off x="3567" y="3348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6 h 6"/>
                    <a:gd name="T4" fmla="*/ 0 w 30"/>
                    <a:gd name="T5" fmla="*/ 6 h 6"/>
                    <a:gd name="T6" fmla="*/ 12 w 30"/>
                    <a:gd name="T7" fmla="*/ 6 h 6"/>
                    <a:gd name="T8" fmla="*/ 24 w 30"/>
                    <a:gd name="T9" fmla="*/ 6 h 6"/>
                    <a:gd name="T10" fmla="*/ 30 w 30"/>
                    <a:gd name="T11" fmla="*/ 6 h 6"/>
                    <a:gd name="T12" fmla="*/ 24 w 30"/>
                    <a:gd name="T13" fmla="*/ 0 h 6"/>
                    <a:gd name="T14" fmla="*/ 12 w 30"/>
                    <a:gd name="T15" fmla="*/ 0 h 6"/>
                    <a:gd name="T16" fmla="*/ 0 w 30"/>
                    <a:gd name="T1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12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1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17" name="Freeform 189"/>
                <p:cNvSpPr>
                  <a:spLocks/>
                </p:cNvSpPr>
                <p:nvPr/>
              </p:nvSpPr>
              <p:spPr bwMode="auto">
                <a:xfrm>
                  <a:off x="3609" y="3354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0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18" name="Freeform 190"/>
                <p:cNvSpPr>
                  <a:spLocks/>
                </p:cNvSpPr>
                <p:nvPr/>
              </p:nvSpPr>
              <p:spPr bwMode="auto">
                <a:xfrm>
                  <a:off x="3651" y="3354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0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19" name="Freeform 191"/>
                <p:cNvSpPr>
                  <a:spLocks/>
                </p:cNvSpPr>
                <p:nvPr/>
              </p:nvSpPr>
              <p:spPr bwMode="auto">
                <a:xfrm>
                  <a:off x="3693" y="3354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6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6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20" name="Freeform 192"/>
                <p:cNvSpPr>
                  <a:spLocks/>
                </p:cNvSpPr>
                <p:nvPr/>
              </p:nvSpPr>
              <p:spPr bwMode="auto">
                <a:xfrm>
                  <a:off x="3735" y="3354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6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6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21" name="Freeform 193"/>
                <p:cNvSpPr>
                  <a:spLocks/>
                </p:cNvSpPr>
                <p:nvPr/>
              </p:nvSpPr>
              <p:spPr bwMode="auto">
                <a:xfrm>
                  <a:off x="3777" y="3354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6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6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22" name="Freeform 194"/>
                <p:cNvSpPr>
                  <a:spLocks/>
                </p:cNvSpPr>
                <p:nvPr/>
              </p:nvSpPr>
              <p:spPr bwMode="auto">
                <a:xfrm>
                  <a:off x="3819" y="3354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6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6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23" name="Freeform 195"/>
                <p:cNvSpPr>
                  <a:spLocks/>
                </p:cNvSpPr>
                <p:nvPr/>
              </p:nvSpPr>
              <p:spPr bwMode="auto">
                <a:xfrm>
                  <a:off x="3861" y="3354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0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24" name="Freeform 196"/>
                <p:cNvSpPr>
                  <a:spLocks/>
                </p:cNvSpPr>
                <p:nvPr/>
              </p:nvSpPr>
              <p:spPr bwMode="auto">
                <a:xfrm>
                  <a:off x="3903" y="3354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0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25" name="Freeform 197"/>
                <p:cNvSpPr>
                  <a:spLocks/>
                </p:cNvSpPr>
                <p:nvPr/>
              </p:nvSpPr>
              <p:spPr bwMode="auto">
                <a:xfrm>
                  <a:off x="3945" y="3348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6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6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26" name="Freeform 198"/>
                <p:cNvSpPr>
                  <a:spLocks/>
                </p:cNvSpPr>
                <p:nvPr/>
              </p:nvSpPr>
              <p:spPr bwMode="auto">
                <a:xfrm>
                  <a:off x="3987" y="3348"/>
                  <a:ext cx="31" cy="6"/>
                </a:xfrm>
                <a:custGeom>
                  <a:avLst/>
                  <a:gdLst>
                    <a:gd name="T0" fmla="*/ 0 w 31"/>
                    <a:gd name="T1" fmla="*/ 0 h 6"/>
                    <a:gd name="T2" fmla="*/ 0 w 31"/>
                    <a:gd name="T3" fmla="*/ 6 h 6"/>
                    <a:gd name="T4" fmla="*/ 0 w 31"/>
                    <a:gd name="T5" fmla="*/ 6 h 6"/>
                    <a:gd name="T6" fmla="*/ 25 w 31"/>
                    <a:gd name="T7" fmla="*/ 6 h 6"/>
                    <a:gd name="T8" fmla="*/ 31 w 31"/>
                    <a:gd name="T9" fmla="*/ 0 h 6"/>
                    <a:gd name="T10" fmla="*/ 25 w 31"/>
                    <a:gd name="T11" fmla="*/ 0 h 6"/>
                    <a:gd name="T12" fmla="*/ 0 w 31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6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5" y="6"/>
                      </a:lnTo>
                      <a:lnTo>
                        <a:pt x="31" y="0"/>
                      </a:lnTo>
                      <a:lnTo>
                        <a:pt x="2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27" name="Freeform 199"/>
                <p:cNvSpPr>
                  <a:spLocks/>
                </p:cNvSpPr>
                <p:nvPr/>
              </p:nvSpPr>
              <p:spPr bwMode="auto">
                <a:xfrm>
                  <a:off x="4030" y="3342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6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0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28" name="Freeform 200"/>
                <p:cNvSpPr>
                  <a:spLocks/>
                </p:cNvSpPr>
                <p:nvPr/>
              </p:nvSpPr>
              <p:spPr bwMode="auto">
                <a:xfrm>
                  <a:off x="4066" y="3336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6 h 12"/>
                    <a:gd name="T4" fmla="*/ 6 w 30"/>
                    <a:gd name="T5" fmla="*/ 12 h 12"/>
                    <a:gd name="T6" fmla="*/ 30 w 30"/>
                    <a:gd name="T7" fmla="*/ 6 h 12"/>
                    <a:gd name="T8" fmla="*/ 30 w 30"/>
                    <a:gd name="T9" fmla="*/ 6 h 12"/>
                    <a:gd name="T10" fmla="*/ 30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29" name="Freeform 201"/>
                <p:cNvSpPr>
                  <a:spLocks/>
                </p:cNvSpPr>
                <p:nvPr/>
              </p:nvSpPr>
              <p:spPr bwMode="auto">
                <a:xfrm>
                  <a:off x="4108" y="3330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6 h 12"/>
                    <a:gd name="T4" fmla="*/ 6 w 30"/>
                    <a:gd name="T5" fmla="*/ 12 h 12"/>
                    <a:gd name="T6" fmla="*/ 30 w 30"/>
                    <a:gd name="T7" fmla="*/ 6 h 12"/>
                    <a:gd name="T8" fmla="*/ 30 w 30"/>
                    <a:gd name="T9" fmla="*/ 6 h 12"/>
                    <a:gd name="T10" fmla="*/ 30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30" name="Freeform 202"/>
                <p:cNvSpPr>
                  <a:spLocks/>
                </p:cNvSpPr>
                <p:nvPr/>
              </p:nvSpPr>
              <p:spPr bwMode="auto">
                <a:xfrm>
                  <a:off x="4150" y="3324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6 h 12"/>
                    <a:gd name="T4" fmla="*/ 6 w 30"/>
                    <a:gd name="T5" fmla="*/ 12 h 12"/>
                    <a:gd name="T6" fmla="*/ 6 w 30"/>
                    <a:gd name="T7" fmla="*/ 12 h 12"/>
                    <a:gd name="T8" fmla="*/ 30 w 30"/>
                    <a:gd name="T9" fmla="*/ 6 h 12"/>
                    <a:gd name="T10" fmla="*/ 30 w 30"/>
                    <a:gd name="T11" fmla="*/ 6 h 12"/>
                    <a:gd name="T12" fmla="*/ 30 w 30"/>
                    <a:gd name="T13" fmla="*/ 0 h 12"/>
                    <a:gd name="T14" fmla="*/ 6 w 30"/>
                    <a:gd name="T15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31" name="Freeform 203"/>
                <p:cNvSpPr>
                  <a:spLocks/>
                </p:cNvSpPr>
                <p:nvPr/>
              </p:nvSpPr>
              <p:spPr bwMode="auto">
                <a:xfrm>
                  <a:off x="4192" y="3318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6 h 12"/>
                    <a:gd name="T4" fmla="*/ 6 w 30"/>
                    <a:gd name="T5" fmla="*/ 12 h 12"/>
                    <a:gd name="T6" fmla="*/ 30 w 30"/>
                    <a:gd name="T7" fmla="*/ 6 h 12"/>
                    <a:gd name="T8" fmla="*/ 30 w 30"/>
                    <a:gd name="T9" fmla="*/ 0 h 12"/>
                    <a:gd name="T10" fmla="*/ 30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32" name="Freeform 204"/>
                <p:cNvSpPr>
                  <a:spLocks/>
                </p:cNvSpPr>
                <p:nvPr/>
              </p:nvSpPr>
              <p:spPr bwMode="auto">
                <a:xfrm>
                  <a:off x="4234" y="3312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6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0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33" name="Freeform 205"/>
                <p:cNvSpPr>
                  <a:spLocks/>
                </p:cNvSpPr>
                <p:nvPr/>
              </p:nvSpPr>
              <p:spPr bwMode="auto">
                <a:xfrm>
                  <a:off x="4276" y="3300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12 h 12"/>
                    <a:gd name="T4" fmla="*/ 6 w 30"/>
                    <a:gd name="T5" fmla="*/ 12 h 12"/>
                    <a:gd name="T6" fmla="*/ 24 w 30"/>
                    <a:gd name="T7" fmla="*/ 6 h 12"/>
                    <a:gd name="T8" fmla="*/ 30 w 30"/>
                    <a:gd name="T9" fmla="*/ 6 h 12"/>
                    <a:gd name="T10" fmla="*/ 24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12"/>
                      </a:lnTo>
                      <a:lnTo>
                        <a:pt x="6" y="12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34" name="Freeform 206"/>
                <p:cNvSpPr>
                  <a:spLocks/>
                </p:cNvSpPr>
                <p:nvPr/>
              </p:nvSpPr>
              <p:spPr bwMode="auto">
                <a:xfrm>
                  <a:off x="4318" y="3294"/>
                  <a:ext cx="30" cy="12"/>
                </a:xfrm>
                <a:custGeom>
                  <a:avLst/>
                  <a:gdLst>
                    <a:gd name="T0" fmla="*/ 0 w 30"/>
                    <a:gd name="T1" fmla="*/ 6 h 12"/>
                    <a:gd name="T2" fmla="*/ 0 w 30"/>
                    <a:gd name="T3" fmla="*/ 6 h 12"/>
                    <a:gd name="T4" fmla="*/ 0 w 30"/>
                    <a:gd name="T5" fmla="*/ 12 h 12"/>
                    <a:gd name="T6" fmla="*/ 6 w 30"/>
                    <a:gd name="T7" fmla="*/ 12 h 12"/>
                    <a:gd name="T8" fmla="*/ 24 w 30"/>
                    <a:gd name="T9" fmla="*/ 6 h 12"/>
                    <a:gd name="T10" fmla="*/ 30 w 30"/>
                    <a:gd name="T11" fmla="*/ 0 h 12"/>
                    <a:gd name="T12" fmla="*/ 24 w 30"/>
                    <a:gd name="T13" fmla="*/ 0 h 12"/>
                    <a:gd name="T14" fmla="*/ 6 w 30"/>
                    <a:gd name="T15" fmla="*/ 6 h 12"/>
                    <a:gd name="T16" fmla="*/ 0 w 30"/>
                    <a:gd name="T1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0" y="6"/>
                      </a:move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6" y="12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6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35" name="Freeform 207"/>
                <p:cNvSpPr>
                  <a:spLocks/>
                </p:cNvSpPr>
                <p:nvPr/>
              </p:nvSpPr>
              <p:spPr bwMode="auto">
                <a:xfrm>
                  <a:off x="4360" y="3282"/>
                  <a:ext cx="30" cy="12"/>
                </a:xfrm>
                <a:custGeom>
                  <a:avLst/>
                  <a:gdLst>
                    <a:gd name="T0" fmla="*/ 0 w 30"/>
                    <a:gd name="T1" fmla="*/ 6 h 12"/>
                    <a:gd name="T2" fmla="*/ 0 w 30"/>
                    <a:gd name="T3" fmla="*/ 6 h 12"/>
                    <a:gd name="T4" fmla="*/ 0 w 30"/>
                    <a:gd name="T5" fmla="*/ 12 h 12"/>
                    <a:gd name="T6" fmla="*/ 24 w 30"/>
                    <a:gd name="T7" fmla="*/ 6 h 12"/>
                    <a:gd name="T8" fmla="*/ 30 w 30"/>
                    <a:gd name="T9" fmla="*/ 0 h 12"/>
                    <a:gd name="T10" fmla="*/ 24 w 30"/>
                    <a:gd name="T11" fmla="*/ 0 h 12"/>
                    <a:gd name="T12" fmla="*/ 0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6"/>
                      </a:move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36" name="Freeform 208"/>
                <p:cNvSpPr>
                  <a:spLocks/>
                </p:cNvSpPr>
                <p:nvPr/>
              </p:nvSpPr>
              <p:spPr bwMode="auto">
                <a:xfrm>
                  <a:off x="4396" y="3270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12 h 12"/>
                    <a:gd name="T4" fmla="*/ 6 w 30"/>
                    <a:gd name="T5" fmla="*/ 12 h 12"/>
                    <a:gd name="T6" fmla="*/ 30 w 30"/>
                    <a:gd name="T7" fmla="*/ 6 h 12"/>
                    <a:gd name="T8" fmla="*/ 30 w 30"/>
                    <a:gd name="T9" fmla="*/ 0 h 12"/>
                    <a:gd name="T10" fmla="*/ 30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12"/>
                      </a:lnTo>
                      <a:lnTo>
                        <a:pt x="6" y="12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37" name="Freeform 209"/>
                <p:cNvSpPr>
                  <a:spLocks/>
                </p:cNvSpPr>
                <p:nvPr/>
              </p:nvSpPr>
              <p:spPr bwMode="auto">
                <a:xfrm>
                  <a:off x="4438" y="3258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6 h 12"/>
                    <a:gd name="T4" fmla="*/ 6 w 30"/>
                    <a:gd name="T5" fmla="*/ 12 h 12"/>
                    <a:gd name="T6" fmla="*/ 24 w 30"/>
                    <a:gd name="T7" fmla="*/ 6 h 12"/>
                    <a:gd name="T8" fmla="*/ 30 w 30"/>
                    <a:gd name="T9" fmla="*/ 0 h 12"/>
                    <a:gd name="T10" fmla="*/ 24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38" name="Freeform 210"/>
                <p:cNvSpPr>
                  <a:spLocks/>
                </p:cNvSpPr>
                <p:nvPr/>
              </p:nvSpPr>
              <p:spPr bwMode="auto">
                <a:xfrm>
                  <a:off x="4480" y="3240"/>
                  <a:ext cx="24" cy="18"/>
                </a:xfrm>
                <a:custGeom>
                  <a:avLst/>
                  <a:gdLst>
                    <a:gd name="T0" fmla="*/ 0 w 24"/>
                    <a:gd name="T1" fmla="*/ 12 h 18"/>
                    <a:gd name="T2" fmla="*/ 0 w 24"/>
                    <a:gd name="T3" fmla="*/ 12 h 18"/>
                    <a:gd name="T4" fmla="*/ 0 w 24"/>
                    <a:gd name="T5" fmla="*/ 18 h 18"/>
                    <a:gd name="T6" fmla="*/ 24 w 24"/>
                    <a:gd name="T7" fmla="*/ 6 h 18"/>
                    <a:gd name="T8" fmla="*/ 24 w 24"/>
                    <a:gd name="T9" fmla="*/ 6 h 18"/>
                    <a:gd name="T10" fmla="*/ 24 w 24"/>
                    <a:gd name="T11" fmla="*/ 0 h 18"/>
                    <a:gd name="T12" fmla="*/ 0 w 24"/>
                    <a:gd name="T13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0" y="12"/>
                      </a:move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24" y="6"/>
                      </a:ln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39" name="Freeform 211"/>
                <p:cNvSpPr>
                  <a:spLocks/>
                </p:cNvSpPr>
                <p:nvPr/>
              </p:nvSpPr>
              <p:spPr bwMode="auto">
                <a:xfrm>
                  <a:off x="4516" y="3222"/>
                  <a:ext cx="30" cy="18"/>
                </a:xfrm>
                <a:custGeom>
                  <a:avLst/>
                  <a:gdLst>
                    <a:gd name="T0" fmla="*/ 6 w 30"/>
                    <a:gd name="T1" fmla="*/ 12 h 18"/>
                    <a:gd name="T2" fmla="*/ 0 w 30"/>
                    <a:gd name="T3" fmla="*/ 18 h 18"/>
                    <a:gd name="T4" fmla="*/ 6 w 30"/>
                    <a:gd name="T5" fmla="*/ 18 h 18"/>
                    <a:gd name="T6" fmla="*/ 18 w 30"/>
                    <a:gd name="T7" fmla="*/ 12 h 18"/>
                    <a:gd name="T8" fmla="*/ 24 w 30"/>
                    <a:gd name="T9" fmla="*/ 6 h 18"/>
                    <a:gd name="T10" fmla="*/ 30 w 30"/>
                    <a:gd name="T11" fmla="*/ 6 h 18"/>
                    <a:gd name="T12" fmla="*/ 24 w 30"/>
                    <a:gd name="T13" fmla="*/ 0 h 18"/>
                    <a:gd name="T14" fmla="*/ 18 w 30"/>
                    <a:gd name="T15" fmla="*/ 6 h 18"/>
                    <a:gd name="T16" fmla="*/ 6 w 30"/>
                    <a:gd name="T17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8">
                      <a:moveTo>
                        <a:pt x="6" y="12"/>
                      </a:moveTo>
                      <a:lnTo>
                        <a:pt x="0" y="18"/>
                      </a:lnTo>
                      <a:lnTo>
                        <a:pt x="6" y="18"/>
                      </a:lnTo>
                      <a:lnTo>
                        <a:pt x="18" y="12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18" y="6"/>
                      </a:lnTo>
                      <a:lnTo>
                        <a:pt x="6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40" name="Freeform 212"/>
                <p:cNvSpPr>
                  <a:spLocks/>
                </p:cNvSpPr>
                <p:nvPr/>
              </p:nvSpPr>
              <p:spPr bwMode="auto">
                <a:xfrm>
                  <a:off x="4558" y="3204"/>
                  <a:ext cx="24" cy="18"/>
                </a:xfrm>
                <a:custGeom>
                  <a:avLst/>
                  <a:gdLst>
                    <a:gd name="T0" fmla="*/ 0 w 24"/>
                    <a:gd name="T1" fmla="*/ 12 h 18"/>
                    <a:gd name="T2" fmla="*/ 0 w 24"/>
                    <a:gd name="T3" fmla="*/ 18 h 18"/>
                    <a:gd name="T4" fmla="*/ 0 w 24"/>
                    <a:gd name="T5" fmla="*/ 18 h 18"/>
                    <a:gd name="T6" fmla="*/ 24 w 24"/>
                    <a:gd name="T7" fmla="*/ 6 h 18"/>
                    <a:gd name="T8" fmla="*/ 24 w 24"/>
                    <a:gd name="T9" fmla="*/ 6 h 18"/>
                    <a:gd name="T10" fmla="*/ 24 w 24"/>
                    <a:gd name="T11" fmla="*/ 0 h 18"/>
                    <a:gd name="T12" fmla="*/ 0 w 24"/>
                    <a:gd name="T13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0" y="12"/>
                      </a:move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4" y="6"/>
                      </a:ln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41" name="Freeform 213"/>
                <p:cNvSpPr>
                  <a:spLocks/>
                </p:cNvSpPr>
                <p:nvPr/>
              </p:nvSpPr>
              <p:spPr bwMode="auto">
                <a:xfrm>
                  <a:off x="4594" y="3186"/>
                  <a:ext cx="24" cy="18"/>
                </a:xfrm>
                <a:custGeom>
                  <a:avLst/>
                  <a:gdLst>
                    <a:gd name="T0" fmla="*/ 0 w 24"/>
                    <a:gd name="T1" fmla="*/ 12 h 18"/>
                    <a:gd name="T2" fmla="*/ 0 w 24"/>
                    <a:gd name="T3" fmla="*/ 18 h 18"/>
                    <a:gd name="T4" fmla="*/ 0 w 24"/>
                    <a:gd name="T5" fmla="*/ 18 h 18"/>
                    <a:gd name="T6" fmla="*/ 24 w 24"/>
                    <a:gd name="T7" fmla="*/ 6 h 18"/>
                    <a:gd name="T8" fmla="*/ 24 w 24"/>
                    <a:gd name="T9" fmla="*/ 0 h 18"/>
                    <a:gd name="T10" fmla="*/ 24 w 24"/>
                    <a:gd name="T11" fmla="*/ 0 h 18"/>
                    <a:gd name="T12" fmla="*/ 0 w 24"/>
                    <a:gd name="T13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0" y="12"/>
                      </a:move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42" name="Freeform 214"/>
                <p:cNvSpPr>
                  <a:spLocks/>
                </p:cNvSpPr>
                <p:nvPr/>
              </p:nvSpPr>
              <p:spPr bwMode="auto">
                <a:xfrm>
                  <a:off x="4630" y="3162"/>
                  <a:ext cx="24" cy="18"/>
                </a:xfrm>
                <a:custGeom>
                  <a:avLst/>
                  <a:gdLst>
                    <a:gd name="T0" fmla="*/ 0 w 24"/>
                    <a:gd name="T1" fmla="*/ 12 h 18"/>
                    <a:gd name="T2" fmla="*/ 0 w 24"/>
                    <a:gd name="T3" fmla="*/ 18 h 18"/>
                    <a:gd name="T4" fmla="*/ 0 w 24"/>
                    <a:gd name="T5" fmla="*/ 18 h 18"/>
                    <a:gd name="T6" fmla="*/ 6 w 24"/>
                    <a:gd name="T7" fmla="*/ 18 h 18"/>
                    <a:gd name="T8" fmla="*/ 24 w 24"/>
                    <a:gd name="T9" fmla="*/ 6 h 18"/>
                    <a:gd name="T10" fmla="*/ 24 w 24"/>
                    <a:gd name="T11" fmla="*/ 6 h 18"/>
                    <a:gd name="T12" fmla="*/ 24 w 24"/>
                    <a:gd name="T13" fmla="*/ 0 h 18"/>
                    <a:gd name="T14" fmla="*/ 6 w 24"/>
                    <a:gd name="T15" fmla="*/ 12 h 18"/>
                    <a:gd name="T16" fmla="*/ 0 w 24"/>
                    <a:gd name="T17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8">
                      <a:moveTo>
                        <a:pt x="0" y="12"/>
                      </a:move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6" y="18"/>
                      </a:lnTo>
                      <a:lnTo>
                        <a:pt x="24" y="6"/>
                      </a:ln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6" y="12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43" name="Freeform 215"/>
                <p:cNvSpPr>
                  <a:spLocks/>
                </p:cNvSpPr>
                <p:nvPr/>
              </p:nvSpPr>
              <p:spPr bwMode="auto">
                <a:xfrm>
                  <a:off x="4660" y="3138"/>
                  <a:ext cx="30" cy="18"/>
                </a:xfrm>
                <a:custGeom>
                  <a:avLst/>
                  <a:gdLst>
                    <a:gd name="T0" fmla="*/ 6 w 30"/>
                    <a:gd name="T1" fmla="*/ 12 h 18"/>
                    <a:gd name="T2" fmla="*/ 0 w 30"/>
                    <a:gd name="T3" fmla="*/ 18 h 18"/>
                    <a:gd name="T4" fmla="*/ 6 w 30"/>
                    <a:gd name="T5" fmla="*/ 18 h 18"/>
                    <a:gd name="T6" fmla="*/ 18 w 30"/>
                    <a:gd name="T7" fmla="*/ 12 h 18"/>
                    <a:gd name="T8" fmla="*/ 24 w 30"/>
                    <a:gd name="T9" fmla="*/ 6 h 18"/>
                    <a:gd name="T10" fmla="*/ 30 w 30"/>
                    <a:gd name="T11" fmla="*/ 0 h 18"/>
                    <a:gd name="T12" fmla="*/ 24 w 30"/>
                    <a:gd name="T13" fmla="*/ 0 h 18"/>
                    <a:gd name="T14" fmla="*/ 18 w 30"/>
                    <a:gd name="T15" fmla="*/ 6 h 18"/>
                    <a:gd name="T16" fmla="*/ 6 w 30"/>
                    <a:gd name="T17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8">
                      <a:moveTo>
                        <a:pt x="6" y="12"/>
                      </a:moveTo>
                      <a:lnTo>
                        <a:pt x="0" y="18"/>
                      </a:lnTo>
                      <a:lnTo>
                        <a:pt x="6" y="18"/>
                      </a:lnTo>
                      <a:lnTo>
                        <a:pt x="18" y="12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18" y="6"/>
                      </a:lnTo>
                      <a:lnTo>
                        <a:pt x="6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44" name="Freeform 216"/>
                <p:cNvSpPr>
                  <a:spLocks/>
                </p:cNvSpPr>
                <p:nvPr/>
              </p:nvSpPr>
              <p:spPr bwMode="auto">
                <a:xfrm>
                  <a:off x="4696" y="3108"/>
                  <a:ext cx="18" cy="24"/>
                </a:xfrm>
                <a:custGeom>
                  <a:avLst/>
                  <a:gdLst>
                    <a:gd name="T0" fmla="*/ 0 w 18"/>
                    <a:gd name="T1" fmla="*/ 18 h 24"/>
                    <a:gd name="T2" fmla="*/ 0 w 18"/>
                    <a:gd name="T3" fmla="*/ 18 h 24"/>
                    <a:gd name="T4" fmla="*/ 0 w 18"/>
                    <a:gd name="T5" fmla="*/ 24 h 24"/>
                    <a:gd name="T6" fmla="*/ 18 w 18"/>
                    <a:gd name="T7" fmla="*/ 6 h 24"/>
                    <a:gd name="T8" fmla="*/ 18 w 18"/>
                    <a:gd name="T9" fmla="*/ 6 h 24"/>
                    <a:gd name="T10" fmla="*/ 18 w 18"/>
                    <a:gd name="T11" fmla="*/ 0 h 24"/>
                    <a:gd name="T12" fmla="*/ 18 w 18"/>
                    <a:gd name="T13" fmla="*/ 0 h 24"/>
                    <a:gd name="T14" fmla="*/ 12 w 18"/>
                    <a:gd name="T15" fmla="*/ 0 h 24"/>
                    <a:gd name="T16" fmla="*/ 12 w 18"/>
                    <a:gd name="T17" fmla="*/ 6 h 24"/>
                    <a:gd name="T18" fmla="*/ 18 w 18"/>
                    <a:gd name="T19" fmla="*/ 6 h 24"/>
                    <a:gd name="T20" fmla="*/ 18 w 18"/>
                    <a:gd name="T21" fmla="*/ 0 h 24"/>
                    <a:gd name="T22" fmla="*/ 0 w 18"/>
                    <a:gd name="T23" fmla="*/ 18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" h="24">
                      <a:moveTo>
                        <a:pt x="0" y="18"/>
                      </a:moveTo>
                      <a:lnTo>
                        <a:pt x="0" y="18"/>
                      </a:lnTo>
                      <a:lnTo>
                        <a:pt x="0" y="24"/>
                      </a:lnTo>
                      <a:lnTo>
                        <a:pt x="18" y="6"/>
                      </a:lnTo>
                      <a:lnTo>
                        <a:pt x="18" y="6"/>
                      </a:lnTo>
                      <a:lnTo>
                        <a:pt x="18" y="0"/>
                      </a:lnTo>
                      <a:lnTo>
                        <a:pt x="18" y="0"/>
                      </a:lnTo>
                      <a:lnTo>
                        <a:pt x="12" y="0"/>
                      </a:lnTo>
                      <a:lnTo>
                        <a:pt x="12" y="6"/>
                      </a:lnTo>
                      <a:lnTo>
                        <a:pt x="18" y="6"/>
                      </a:lnTo>
                      <a:lnTo>
                        <a:pt x="18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45" name="Freeform 217"/>
                <p:cNvSpPr>
                  <a:spLocks/>
                </p:cNvSpPr>
                <p:nvPr/>
              </p:nvSpPr>
              <p:spPr bwMode="auto">
                <a:xfrm>
                  <a:off x="4720" y="3072"/>
                  <a:ext cx="18" cy="24"/>
                </a:xfrm>
                <a:custGeom>
                  <a:avLst/>
                  <a:gdLst>
                    <a:gd name="T0" fmla="*/ 0 w 18"/>
                    <a:gd name="T1" fmla="*/ 24 h 24"/>
                    <a:gd name="T2" fmla="*/ 6 w 18"/>
                    <a:gd name="T3" fmla="*/ 24 h 24"/>
                    <a:gd name="T4" fmla="*/ 6 w 18"/>
                    <a:gd name="T5" fmla="*/ 24 h 24"/>
                    <a:gd name="T6" fmla="*/ 18 w 18"/>
                    <a:gd name="T7" fmla="*/ 6 h 24"/>
                    <a:gd name="T8" fmla="*/ 18 w 18"/>
                    <a:gd name="T9" fmla="*/ 0 h 24"/>
                    <a:gd name="T10" fmla="*/ 18 w 18"/>
                    <a:gd name="T11" fmla="*/ 0 h 24"/>
                    <a:gd name="T12" fmla="*/ 12 w 18"/>
                    <a:gd name="T13" fmla="*/ 0 h 24"/>
                    <a:gd name="T14" fmla="*/ 12 w 18"/>
                    <a:gd name="T15" fmla="*/ 6 h 24"/>
                    <a:gd name="T16" fmla="*/ 0 w 18"/>
                    <a:gd name="T17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4">
                      <a:moveTo>
                        <a:pt x="0" y="24"/>
                      </a:moveTo>
                      <a:lnTo>
                        <a:pt x="6" y="24"/>
                      </a:lnTo>
                      <a:lnTo>
                        <a:pt x="6" y="24"/>
                      </a:lnTo>
                      <a:lnTo>
                        <a:pt x="18" y="6"/>
                      </a:lnTo>
                      <a:lnTo>
                        <a:pt x="18" y="0"/>
                      </a:lnTo>
                      <a:lnTo>
                        <a:pt x="18" y="0"/>
                      </a:lnTo>
                      <a:lnTo>
                        <a:pt x="12" y="0"/>
                      </a:lnTo>
                      <a:lnTo>
                        <a:pt x="12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46" name="Freeform 218"/>
                <p:cNvSpPr>
                  <a:spLocks/>
                </p:cNvSpPr>
                <p:nvPr/>
              </p:nvSpPr>
              <p:spPr bwMode="auto">
                <a:xfrm>
                  <a:off x="4744" y="3030"/>
                  <a:ext cx="12" cy="30"/>
                </a:xfrm>
                <a:custGeom>
                  <a:avLst/>
                  <a:gdLst>
                    <a:gd name="T0" fmla="*/ 0 w 12"/>
                    <a:gd name="T1" fmla="*/ 30 h 30"/>
                    <a:gd name="T2" fmla="*/ 0 w 12"/>
                    <a:gd name="T3" fmla="*/ 30 h 30"/>
                    <a:gd name="T4" fmla="*/ 6 w 12"/>
                    <a:gd name="T5" fmla="*/ 30 h 30"/>
                    <a:gd name="T6" fmla="*/ 12 w 12"/>
                    <a:gd name="T7" fmla="*/ 12 h 30"/>
                    <a:gd name="T8" fmla="*/ 12 w 12"/>
                    <a:gd name="T9" fmla="*/ 6 h 30"/>
                    <a:gd name="T10" fmla="*/ 6 w 12"/>
                    <a:gd name="T11" fmla="*/ 0 h 30"/>
                    <a:gd name="T12" fmla="*/ 6 w 12"/>
                    <a:gd name="T13" fmla="*/ 6 h 30"/>
                    <a:gd name="T14" fmla="*/ 6 w 12"/>
                    <a:gd name="T15" fmla="*/ 12 h 30"/>
                    <a:gd name="T16" fmla="*/ 0 w 12"/>
                    <a:gd name="T1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30">
                      <a:moveTo>
                        <a:pt x="0" y="30"/>
                      </a:moveTo>
                      <a:lnTo>
                        <a:pt x="0" y="30"/>
                      </a:lnTo>
                      <a:lnTo>
                        <a:pt x="6" y="30"/>
                      </a:lnTo>
                      <a:lnTo>
                        <a:pt x="12" y="12"/>
                      </a:lnTo>
                      <a:lnTo>
                        <a:pt x="12" y="6"/>
                      </a:lnTo>
                      <a:lnTo>
                        <a:pt x="6" y="0"/>
                      </a:lnTo>
                      <a:lnTo>
                        <a:pt x="6" y="6"/>
                      </a:lnTo>
                      <a:lnTo>
                        <a:pt x="6" y="12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47" name="Freeform 219"/>
                <p:cNvSpPr>
                  <a:spLocks/>
                </p:cNvSpPr>
                <p:nvPr/>
              </p:nvSpPr>
              <p:spPr bwMode="auto">
                <a:xfrm>
                  <a:off x="4750" y="2994"/>
                  <a:ext cx="12" cy="30"/>
                </a:xfrm>
                <a:custGeom>
                  <a:avLst/>
                  <a:gdLst>
                    <a:gd name="T0" fmla="*/ 0 w 12"/>
                    <a:gd name="T1" fmla="*/ 24 h 30"/>
                    <a:gd name="T2" fmla="*/ 6 w 12"/>
                    <a:gd name="T3" fmla="*/ 30 h 30"/>
                    <a:gd name="T4" fmla="*/ 6 w 12"/>
                    <a:gd name="T5" fmla="*/ 24 h 30"/>
                    <a:gd name="T6" fmla="*/ 12 w 12"/>
                    <a:gd name="T7" fmla="*/ 12 h 30"/>
                    <a:gd name="T8" fmla="*/ 6 w 12"/>
                    <a:gd name="T9" fmla="*/ 0 h 30"/>
                    <a:gd name="T10" fmla="*/ 6 w 12"/>
                    <a:gd name="T11" fmla="*/ 0 h 30"/>
                    <a:gd name="T12" fmla="*/ 0 w 12"/>
                    <a:gd name="T13" fmla="*/ 0 h 30"/>
                    <a:gd name="T14" fmla="*/ 6 w 12"/>
                    <a:gd name="T15" fmla="*/ 12 h 30"/>
                    <a:gd name="T16" fmla="*/ 0 w 12"/>
                    <a:gd name="T17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30">
                      <a:moveTo>
                        <a:pt x="0" y="24"/>
                      </a:moveTo>
                      <a:lnTo>
                        <a:pt x="6" y="30"/>
                      </a:lnTo>
                      <a:lnTo>
                        <a:pt x="6" y="24"/>
                      </a:lnTo>
                      <a:lnTo>
                        <a:pt x="12" y="1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12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48" name="Freeform 220"/>
                <p:cNvSpPr>
                  <a:spLocks/>
                </p:cNvSpPr>
                <p:nvPr/>
              </p:nvSpPr>
              <p:spPr bwMode="auto">
                <a:xfrm>
                  <a:off x="4744" y="2952"/>
                  <a:ext cx="12" cy="30"/>
                </a:xfrm>
                <a:custGeom>
                  <a:avLst/>
                  <a:gdLst>
                    <a:gd name="T0" fmla="*/ 6 w 12"/>
                    <a:gd name="T1" fmla="*/ 24 h 30"/>
                    <a:gd name="T2" fmla="*/ 6 w 12"/>
                    <a:gd name="T3" fmla="*/ 30 h 30"/>
                    <a:gd name="T4" fmla="*/ 12 w 12"/>
                    <a:gd name="T5" fmla="*/ 24 h 30"/>
                    <a:gd name="T6" fmla="*/ 12 w 12"/>
                    <a:gd name="T7" fmla="*/ 18 h 30"/>
                    <a:gd name="T8" fmla="*/ 6 w 12"/>
                    <a:gd name="T9" fmla="*/ 0 h 30"/>
                    <a:gd name="T10" fmla="*/ 0 w 12"/>
                    <a:gd name="T11" fmla="*/ 0 h 30"/>
                    <a:gd name="T12" fmla="*/ 0 w 12"/>
                    <a:gd name="T13" fmla="*/ 0 h 30"/>
                    <a:gd name="T14" fmla="*/ 6 w 12"/>
                    <a:gd name="T15" fmla="*/ 18 h 30"/>
                    <a:gd name="T16" fmla="*/ 6 w 12"/>
                    <a:gd name="T17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30">
                      <a:moveTo>
                        <a:pt x="6" y="24"/>
                      </a:moveTo>
                      <a:lnTo>
                        <a:pt x="6" y="30"/>
                      </a:lnTo>
                      <a:lnTo>
                        <a:pt x="12" y="24"/>
                      </a:lnTo>
                      <a:lnTo>
                        <a:pt x="12" y="18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18"/>
                      </a:lnTo>
                      <a:lnTo>
                        <a:pt x="6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49" name="Freeform 221"/>
                <p:cNvSpPr>
                  <a:spLocks/>
                </p:cNvSpPr>
                <p:nvPr/>
              </p:nvSpPr>
              <p:spPr bwMode="auto">
                <a:xfrm>
                  <a:off x="4720" y="2916"/>
                  <a:ext cx="24" cy="24"/>
                </a:xfrm>
                <a:custGeom>
                  <a:avLst/>
                  <a:gdLst>
                    <a:gd name="T0" fmla="*/ 18 w 24"/>
                    <a:gd name="T1" fmla="*/ 24 h 24"/>
                    <a:gd name="T2" fmla="*/ 18 w 24"/>
                    <a:gd name="T3" fmla="*/ 24 h 24"/>
                    <a:gd name="T4" fmla="*/ 24 w 24"/>
                    <a:gd name="T5" fmla="*/ 24 h 24"/>
                    <a:gd name="T6" fmla="*/ 18 w 24"/>
                    <a:gd name="T7" fmla="*/ 18 h 24"/>
                    <a:gd name="T8" fmla="*/ 6 w 24"/>
                    <a:gd name="T9" fmla="*/ 0 h 24"/>
                    <a:gd name="T10" fmla="*/ 6 w 24"/>
                    <a:gd name="T11" fmla="*/ 0 h 24"/>
                    <a:gd name="T12" fmla="*/ 0 w 24"/>
                    <a:gd name="T13" fmla="*/ 0 h 24"/>
                    <a:gd name="T14" fmla="*/ 12 w 24"/>
                    <a:gd name="T15" fmla="*/ 18 h 24"/>
                    <a:gd name="T16" fmla="*/ 18 w 24"/>
                    <a:gd name="T17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24">
                      <a:moveTo>
                        <a:pt x="18" y="24"/>
                      </a:moveTo>
                      <a:lnTo>
                        <a:pt x="18" y="24"/>
                      </a:lnTo>
                      <a:lnTo>
                        <a:pt x="24" y="24"/>
                      </a:lnTo>
                      <a:lnTo>
                        <a:pt x="18" y="18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12" y="18"/>
                      </a:lnTo>
                      <a:lnTo>
                        <a:pt x="18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50" name="Freeform 222"/>
                <p:cNvSpPr>
                  <a:spLocks/>
                </p:cNvSpPr>
                <p:nvPr/>
              </p:nvSpPr>
              <p:spPr bwMode="auto">
                <a:xfrm>
                  <a:off x="4696" y="2880"/>
                  <a:ext cx="24" cy="24"/>
                </a:xfrm>
                <a:custGeom>
                  <a:avLst/>
                  <a:gdLst>
                    <a:gd name="T0" fmla="*/ 18 w 24"/>
                    <a:gd name="T1" fmla="*/ 24 h 24"/>
                    <a:gd name="T2" fmla="*/ 18 w 24"/>
                    <a:gd name="T3" fmla="*/ 24 h 24"/>
                    <a:gd name="T4" fmla="*/ 24 w 24"/>
                    <a:gd name="T5" fmla="*/ 24 h 24"/>
                    <a:gd name="T6" fmla="*/ 18 w 24"/>
                    <a:gd name="T7" fmla="*/ 18 h 24"/>
                    <a:gd name="T8" fmla="*/ 18 w 24"/>
                    <a:gd name="T9" fmla="*/ 12 h 24"/>
                    <a:gd name="T10" fmla="*/ 6 w 24"/>
                    <a:gd name="T11" fmla="*/ 0 h 24"/>
                    <a:gd name="T12" fmla="*/ 0 w 24"/>
                    <a:gd name="T13" fmla="*/ 6 h 24"/>
                    <a:gd name="T14" fmla="*/ 6 w 24"/>
                    <a:gd name="T15" fmla="*/ 6 h 24"/>
                    <a:gd name="T16" fmla="*/ 18 w 24"/>
                    <a:gd name="T17" fmla="*/ 18 h 24"/>
                    <a:gd name="T18" fmla="*/ 18 w 24"/>
                    <a:gd name="T19" fmla="*/ 18 h 24"/>
                    <a:gd name="T20" fmla="*/ 12 w 24"/>
                    <a:gd name="T21" fmla="*/ 18 h 24"/>
                    <a:gd name="T22" fmla="*/ 18 w 24"/>
                    <a:gd name="T2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" h="24">
                      <a:moveTo>
                        <a:pt x="18" y="24"/>
                      </a:moveTo>
                      <a:lnTo>
                        <a:pt x="18" y="24"/>
                      </a:lnTo>
                      <a:lnTo>
                        <a:pt x="24" y="24"/>
                      </a:lnTo>
                      <a:lnTo>
                        <a:pt x="18" y="18"/>
                      </a:lnTo>
                      <a:lnTo>
                        <a:pt x="18" y="12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18" y="18"/>
                      </a:lnTo>
                      <a:lnTo>
                        <a:pt x="18" y="18"/>
                      </a:lnTo>
                      <a:lnTo>
                        <a:pt x="12" y="18"/>
                      </a:lnTo>
                      <a:lnTo>
                        <a:pt x="18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51" name="Freeform 223"/>
                <p:cNvSpPr>
                  <a:spLocks/>
                </p:cNvSpPr>
                <p:nvPr/>
              </p:nvSpPr>
              <p:spPr bwMode="auto">
                <a:xfrm>
                  <a:off x="4666" y="2850"/>
                  <a:ext cx="24" cy="24"/>
                </a:xfrm>
                <a:custGeom>
                  <a:avLst/>
                  <a:gdLst>
                    <a:gd name="T0" fmla="*/ 18 w 24"/>
                    <a:gd name="T1" fmla="*/ 24 h 24"/>
                    <a:gd name="T2" fmla="*/ 24 w 24"/>
                    <a:gd name="T3" fmla="*/ 24 h 24"/>
                    <a:gd name="T4" fmla="*/ 18 w 24"/>
                    <a:gd name="T5" fmla="*/ 18 h 24"/>
                    <a:gd name="T6" fmla="*/ 12 w 24"/>
                    <a:gd name="T7" fmla="*/ 12 h 24"/>
                    <a:gd name="T8" fmla="*/ 0 w 24"/>
                    <a:gd name="T9" fmla="*/ 0 h 24"/>
                    <a:gd name="T10" fmla="*/ 0 w 24"/>
                    <a:gd name="T11" fmla="*/ 6 h 24"/>
                    <a:gd name="T12" fmla="*/ 0 w 24"/>
                    <a:gd name="T13" fmla="*/ 6 h 24"/>
                    <a:gd name="T14" fmla="*/ 12 w 24"/>
                    <a:gd name="T15" fmla="*/ 18 h 24"/>
                    <a:gd name="T16" fmla="*/ 18 w 24"/>
                    <a:gd name="T17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24">
                      <a:moveTo>
                        <a:pt x="18" y="24"/>
                      </a:moveTo>
                      <a:lnTo>
                        <a:pt x="24" y="24"/>
                      </a:lnTo>
                      <a:lnTo>
                        <a:pt x="18" y="18"/>
                      </a:lnTo>
                      <a:lnTo>
                        <a:pt x="12" y="12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12" y="18"/>
                      </a:lnTo>
                      <a:lnTo>
                        <a:pt x="18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52" name="Freeform 224"/>
                <p:cNvSpPr>
                  <a:spLocks/>
                </p:cNvSpPr>
                <p:nvPr/>
              </p:nvSpPr>
              <p:spPr bwMode="auto">
                <a:xfrm>
                  <a:off x="4630" y="2826"/>
                  <a:ext cx="30" cy="24"/>
                </a:xfrm>
                <a:custGeom>
                  <a:avLst/>
                  <a:gdLst>
                    <a:gd name="T0" fmla="*/ 24 w 30"/>
                    <a:gd name="T1" fmla="*/ 24 h 24"/>
                    <a:gd name="T2" fmla="*/ 30 w 30"/>
                    <a:gd name="T3" fmla="*/ 18 h 24"/>
                    <a:gd name="T4" fmla="*/ 24 w 30"/>
                    <a:gd name="T5" fmla="*/ 18 h 24"/>
                    <a:gd name="T6" fmla="*/ 6 w 30"/>
                    <a:gd name="T7" fmla="*/ 6 h 24"/>
                    <a:gd name="T8" fmla="*/ 6 w 30"/>
                    <a:gd name="T9" fmla="*/ 0 h 24"/>
                    <a:gd name="T10" fmla="*/ 0 w 30"/>
                    <a:gd name="T11" fmla="*/ 6 h 24"/>
                    <a:gd name="T12" fmla="*/ 6 w 30"/>
                    <a:gd name="T13" fmla="*/ 6 h 24"/>
                    <a:gd name="T14" fmla="*/ 6 w 30"/>
                    <a:gd name="T15" fmla="*/ 12 h 24"/>
                    <a:gd name="T16" fmla="*/ 24 w 30"/>
                    <a:gd name="T17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4">
                      <a:moveTo>
                        <a:pt x="24" y="24"/>
                      </a:moveTo>
                      <a:lnTo>
                        <a:pt x="30" y="18"/>
                      </a:lnTo>
                      <a:lnTo>
                        <a:pt x="24" y="18"/>
                      </a:lnTo>
                      <a:lnTo>
                        <a:pt x="6" y="6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6" y="12"/>
                      </a:lnTo>
                      <a:lnTo>
                        <a:pt x="24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53" name="Freeform 225"/>
                <p:cNvSpPr>
                  <a:spLocks/>
                </p:cNvSpPr>
                <p:nvPr/>
              </p:nvSpPr>
              <p:spPr bwMode="auto">
                <a:xfrm>
                  <a:off x="4594" y="2808"/>
                  <a:ext cx="30" cy="18"/>
                </a:xfrm>
                <a:custGeom>
                  <a:avLst/>
                  <a:gdLst>
                    <a:gd name="T0" fmla="*/ 24 w 30"/>
                    <a:gd name="T1" fmla="*/ 18 h 18"/>
                    <a:gd name="T2" fmla="*/ 30 w 30"/>
                    <a:gd name="T3" fmla="*/ 12 h 18"/>
                    <a:gd name="T4" fmla="*/ 24 w 30"/>
                    <a:gd name="T5" fmla="*/ 12 h 18"/>
                    <a:gd name="T6" fmla="*/ 6 w 30"/>
                    <a:gd name="T7" fmla="*/ 0 h 18"/>
                    <a:gd name="T8" fmla="*/ 0 w 30"/>
                    <a:gd name="T9" fmla="*/ 0 h 18"/>
                    <a:gd name="T10" fmla="*/ 6 w 30"/>
                    <a:gd name="T11" fmla="*/ 6 h 18"/>
                    <a:gd name="T12" fmla="*/ 24 w 30"/>
                    <a:gd name="T13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24" y="18"/>
                      </a:moveTo>
                      <a:lnTo>
                        <a:pt x="30" y="12"/>
                      </a:lnTo>
                      <a:lnTo>
                        <a:pt x="24" y="12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24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54" name="Freeform 226"/>
                <p:cNvSpPr>
                  <a:spLocks/>
                </p:cNvSpPr>
                <p:nvPr/>
              </p:nvSpPr>
              <p:spPr bwMode="auto">
                <a:xfrm>
                  <a:off x="4558" y="2784"/>
                  <a:ext cx="30" cy="18"/>
                </a:xfrm>
                <a:custGeom>
                  <a:avLst/>
                  <a:gdLst>
                    <a:gd name="T0" fmla="*/ 24 w 30"/>
                    <a:gd name="T1" fmla="*/ 18 h 18"/>
                    <a:gd name="T2" fmla="*/ 30 w 30"/>
                    <a:gd name="T3" fmla="*/ 18 h 18"/>
                    <a:gd name="T4" fmla="*/ 24 w 30"/>
                    <a:gd name="T5" fmla="*/ 12 h 18"/>
                    <a:gd name="T6" fmla="*/ 6 w 30"/>
                    <a:gd name="T7" fmla="*/ 0 h 18"/>
                    <a:gd name="T8" fmla="*/ 0 w 30"/>
                    <a:gd name="T9" fmla="*/ 6 h 18"/>
                    <a:gd name="T10" fmla="*/ 6 w 30"/>
                    <a:gd name="T11" fmla="*/ 6 h 18"/>
                    <a:gd name="T12" fmla="*/ 24 w 30"/>
                    <a:gd name="T13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24" y="18"/>
                      </a:moveTo>
                      <a:lnTo>
                        <a:pt x="30" y="18"/>
                      </a:lnTo>
                      <a:lnTo>
                        <a:pt x="24" y="12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55" name="Freeform 227"/>
                <p:cNvSpPr>
                  <a:spLocks/>
                </p:cNvSpPr>
                <p:nvPr/>
              </p:nvSpPr>
              <p:spPr bwMode="auto">
                <a:xfrm>
                  <a:off x="4522" y="2766"/>
                  <a:ext cx="24" cy="18"/>
                </a:xfrm>
                <a:custGeom>
                  <a:avLst/>
                  <a:gdLst>
                    <a:gd name="T0" fmla="*/ 24 w 24"/>
                    <a:gd name="T1" fmla="*/ 18 h 18"/>
                    <a:gd name="T2" fmla="*/ 24 w 24"/>
                    <a:gd name="T3" fmla="*/ 18 h 18"/>
                    <a:gd name="T4" fmla="*/ 24 w 24"/>
                    <a:gd name="T5" fmla="*/ 12 h 18"/>
                    <a:gd name="T6" fmla="*/ 12 w 24"/>
                    <a:gd name="T7" fmla="*/ 6 h 18"/>
                    <a:gd name="T8" fmla="*/ 0 w 24"/>
                    <a:gd name="T9" fmla="*/ 0 h 18"/>
                    <a:gd name="T10" fmla="*/ 0 w 24"/>
                    <a:gd name="T11" fmla="*/ 6 h 18"/>
                    <a:gd name="T12" fmla="*/ 0 w 24"/>
                    <a:gd name="T13" fmla="*/ 6 h 18"/>
                    <a:gd name="T14" fmla="*/ 12 w 24"/>
                    <a:gd name="T15" fmla="*/ 12 h 18"/>
                    <a:gd name="T16" fmla="*/ 24 w 24"/>
                    <a:gd name="T1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8">
                      <a:moveTo>
                        <a:pt x="24" y="18"/>
                      </a:moveTo>
                      <a:lnTo>
                        <a:pt x="24" y="18"/>
                      </a:lnTo>
                      <a:lnTo>
                        <a:pt x="24" y="12"/>
                      </a:lnTo>
                      <a:lnTo>
                        <a:pt x="12" y="6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12" y="12"/>
                      </a:lnTo>
                      <a:lnTo>
                        <a:pt x="24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56" name="Freeform 228"/>
                <p:cNvSpPr>
                  <a:spLocks/>
                </p:cNvSpPr>
                <p:nvPr/>
              </p:nvSpPr>
              <p:spPr bwMode="auto">
                <a:xfrm>
                  <a:off x="4480" y="2754"/>
                  <a:ext cx="30" cy="12"/>
                </a:xfrm>
                <a:custGeom>
                  <a:avLst/>
                  <a:gdLst>
                    <a:gd name="T0" fmla="*/ 30 w 30"/>
                    <a:gd name="T1" fmla="*/ 12 h 12"/>
                    <a:gd name="T2" fmla="*/ 30 w 30"/>
                    <a:gd name="T3" fmla="*/ 12 h 12"/>
                    <a:gd name="T4" fmla="*/ 30 w 30"/>
                    <a:gd name="T5" fmla="*/ 6 h 12"/>
                    <a:gd name="T6" fmla="*/ 6 w 30"/>
                    <a:gd name="T7" fmla="*/ 0 h 12"/>
                    <a:gd name="T8" fmla="*/ 0 w 30"/>
                    <a:gd name="T9" fmla="*/ 0 h 12"/>
                    <a:gd name="T10" fmla="*/ 6 w 30"/>
                    <a:gd name="T11" fmla="*/ 6 h 12"/>
                    <a:gd name="T12" fmla="*/ 30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30" y="12"/>
                      </a:moveTo>
                      <a:lnTo>
                        <a:pt x="30" y="12"/>
                      </a:lnTo>
                      <a:lnTo>
                        <a:pt x="30" y="6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57" name="Freeform 229"/>
                <p:cNvSpPr>
                  <a:spLocks/>
                </p:cNvSpPr>
                <p:nvPr/>
              </p:nvSpPr>
              <p:spPr bwMode="auto">
                <a:xfrm>
                  <a:off x="4444" y="2736"/>
                  <a:ext cx="30" cy="18"/>
                </a:xfrm>
                <a:custGeom>
                  <a:avLst/>
                  <a:gdLst>
                    <a:gd name="T0" fmla="*/ 24 w 30"/>
                    <a:gd name="T1" fmla="*/ 18 h 18"/>
                    <a:gd name="T2" fmla="*/ 30 w 30"/>
                    <a:gd name="T3" fmla="*/ 12 h 18"/>
                    <a:gd name="T4" fmla="*/ 24 w 30"/>
                    <a:gd name="T5" fmla="*/ 12 h 18"/>
                    <a:gd name="T6" fmla="*/ 0 w 30"/>
                    <a:gd name="T7" fmla="*/ 0 h 18"/>
                    <a:gd name="T8" fmla="*/ 0 w 30"/>
                    <a:gd name="T9" fmla="*/ 6 h 18"/>
                    <a:gd name="T10" fmla="*/ 0 w 30"/>
                    <a:gd name="T11" fmla="*/ 6 h 18"/>
                    <a:gd name="T12" fmla="*/ 24 w 30"/>
                    <a:gd name="T13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24" y="18"/>
                      </a:moveTo>
                      <a:lnTo>
                        <a:pt x="30" y="12"/>
                      </a:lnTo>
                      <a:lnTo>
                        <a:pt x="24" y="12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58" name="Freeform 230"/>
                <p:cNvSpPr>
                  <a:spLocks/>
                </p:cNvSpPr>
                <p:nvPr/>
              </p:nvSpPr>
              <p:spPr bwMode="auto">
                <a:xfrm>
                  <a:off x="4402" y="2724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12 h 12"/>
                    <a:gd name="T4" fmla="*/ 24 w 30"/>
                    <a:gd name="T5" fmla="*/ 6 h 12"/>
                    <a:gd name="T6" fmla="*/ 6 w 30"/>
                    <a:gd name="T7" fmla="*/ 0 h 12"/>
                    <a:gd name="T8" fmla="*/ 0 w 30"/>
                    <a:gd name="T9" fmla="*/ 6 h 12"/>
                    <a:gd name="T10" fmla="*/ 6 w 30"/>
                    <a:gd name="T11" fmla="*/ 6 h 12"/>
                    <a:gd name="T12" fmla="*/ 24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12"/>
                      </a:lnTo>
                      <a:lnTo>
                        <a:pt x="24" y="6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59" name="Freeform 231"/>
                <p:cNvSpPr>
                  <a:spLocks/>
                </p:cNvSpPr>
                <p:nvPr/>
              </p:nvSpPr>
              <p:spPr bwMode="auto">
                <a:xfrm>
                  <a:off x="4360" y="2712"/>
                  <a:ext cx="30" cy="12"/>
                </a:xfrm>
                <a:custGeom>
                  <a:avLst/>
                  <a:gdLst>
                    <a:gd name="T0" fmla="*/ 30 w 30"/>
                    <a:gd name="T1" fmla="*/ 12 h 12"/>
                    <a:gd name="T2" fmla="*/ 30 w 30"/>
                    <a:gd name="T3" fmla="*/ 12 h 12"/>
                    <a:gd name="T4" fmla="*/ 30 w 30"/>
                    <a:gd name="T5" fmla="*/ 6 h 12"/>
                    <a:gd name="T6" fmla="*/ 6 w 30"/>
                    <a:gd name="T7" fmla="*/ 0 h 12"/>
                    <a:gd name="T8" fmla="*/ 0 w 30"/>
                    <a:gd name="T9" fmla="*/ 6 h 12"/>
                    <a:gd name="T10" fmla="*/ 6 w 30"/>
                    <a:gd name="T11" fmla="*/ 6 h 12"/>
                    <a:gd name="T12" fmla="*/ 30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30" y="12"/>
                      </a:moveTo>
                      <a:lnTo>
                        <a:pt x="30" y="12"/>
                      </a:lnTo>
                      <a:lnTo>
                        <a:pt x="30" y="6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60" name="Freeform 232"/>
                <p:cNvSpPr>
                  <a:spLocks/>
                </p:cNvSpPr>
                <p:nvPr/>
              </p:nvSpPr>
              <p:spPr bwMode="auto">
                <a:xfrm>
                  <a:off x="4324" y="2700"/>
                  <a:ext cx="24" cy="18"/>
                </a:xfrm>
                <a:custGeom>
                  <a:avLst/>
                  <a:gdLst>
                    <a:gd name="T0" fmla="*/ 24 w 24"/>
                    <a:gd name="T1" fmla="*/ 18 h 18"/>
                    <a:gd name="T2" fmla="*/ 24 w 24"/>
                    <a:gd name="T3" fmla="*/ 12 h 18"/>
                    <a:gd name="T4" fmla="*/ 24 w 24"/>
                    <a:gd name="T5" fmla="*/ 12 h 18"/>
                    <a:gd name="T6" fmla="*/ 0 w 24"/>
                    <a:gd name="T7" fmla="*/ 6 h 18"/>
                    <a:gd name="T8" fmla="*/ 0 w 24"/>
                    <a:gd name="T9" fmla="*/ 0 h 18"/>
                    <a:gd name="T10" fmla="*/ 0 w 24"/>
                    <a:gd name="T11" fmla="*/ 6 h 18"/>
                    <a:gd name="T12" fmla="*/ 0 w 24"/>
                    <a:gd name="T13" fmla="*/ 6 h 18"/>
                    <a:gd name="T14" fmla="*/ 0 w 24"/>
                    <a:gd name="T15" fmla="*/ 12 h 18"/>
                    <a:gd name="T16" fmla="*/ 24 w 24"/>
                    <a:gd name="T1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8">
                      <a:moveTo>
                        <a:pt x="24" y="18"/>
                      </a:moveTo>
                      <a:lnTo>
                        <a:pt x="24" y="12"/>
                      </a:lnTo>
                      <a:lnTo>
                        <a:pt x="24" y="12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61" name="Freeform 233"/>
                <p:cNvSpPr>
                  <a:spLocks/>
                </p:cNvSpPr>
                <p:nvPr/>
              </p:nvSpPr>
              <p:spPr bwMode="auto">
                <a:xfrm>
                  <a:off x="4282" y="2694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6 h 12"/>
                    <a:gd name="T4" fmla="*/ 24 w 30"/>
                    <a:gd name="T5" fmla="*/ 6 h 12"/>
                    <a:gd name="T6" fmla="*/ 0 w 30"/>
                    <a:gd name="T7" fmla="*/ 0 h 12"/>
                    <a:gd name="T8" fmla="*/ 0 w 30"/>
                    <a:gd name="T9" fmla="*/ 6 h 12"/>
                    <a:gd name="T10" fmla="*/ 0 w 30"/>
                    <a:gd name="T11" fmla="*/ 6 h 12"/>
                    <a:gd name="T12" fmla="*/ 24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62" name="Freeform 234"/>
                <p:cNvSpPr>
                  <a:spLocks/>
                </p:cNvSpPr>
                <p:nvPr/>
              </p:nvSpPr>
              <p:spPr bwMode="auto">
                <a:xfrm>
                  <a:off x="4240" y="2688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6 h 12"/>
                    <a:gd name="T4" fmla="*/ 24 w 30"/>
                    <a:gd name="T5" fmla="*/ 6 h 12"/>
                    <a:gd name="T6" fmla="*/ 0 w 30"/>
                    <a:gd name="T7" fmla="*/ 0 h 12"/>
                    <a:gd name="T8" fmla="*/ 0 w 30"/>
                    <a:gd name="T9" fmla="*/ 0 h 12"/>
                    <a:gd name="T10" fmla="*/ 0 w 30"/>
                    <a:gd name="T11" fmla="*/ 6 h 12"/>
                    <a:gd name="T12" fmla="*/ 24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63" name="Freeform 235"/>
                <p:cNvSpPr>
                  <a:spLocks/>
                </p:cNvSpPr>
                <p:nvPr/>
              </p:nvSpPr>
              <p:spPr bwMode="auto">
                <a:xfrm>
                  <a:off x="4198" y="2676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12 h 12"/>
                    <a:gd name="T4" fmla="*/ 24 w 30"/>
                    <a:gd name="T5" fmla="*/ 6 h 12"/>
                    <a:gd name="T6" fmla="*/ 0 w 30"/>
                    <a:gd name="T7" fmla="*/ 0 h 12"/>
                    <a:gd name="T8" fmla="*/ 0 w 30"/>
                    <a:gd name="T9" fmla="*/ 6 h 12"/>
                    <a:gd name="T10" fmla="*/ 0 w 30"/>
                    <a:gd name="T11" fmla="*/ 6 h 12"/>
                    <a:gd name="T12" fmla="*/ 24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12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64" name="Freeform 236"/>
                <p:cNvSpPr>
                  <a:spLocks/>
                </p:cNvSpPr>
                <p:nvPr/>
              </p:nvSpPr>
              <p:spPr bwMode="auto">
                <a:xfrm>
                  <a:off x="4156" y="2670"/>
                  <a:ext cx="30" cy="12"/>
                </a:xfrm>
                <a:custGeom>
                  <a:avLst/>
                  <a:gdLst>
                    <a:gd name="T0" fmla="*/ 30 w 30"/>
                    <a:gd name="T1" fmla="*/ 12 h 12"/>
                    <a:gd name="T2" fmla="*/ 30 w 30"/>
                    <a:gd name="T3" fmla="*/ 6 h 12"/>
                    <a:gd name="T4" fmla="*/ 30 w 30"/>
                    <a:gd name="T5" fmla="*/ 6 h 12"/>
                    <a:gd name="T6" fmla="*/ 6 w 30"/>
                    <a:gd name="T7" fmla="*/ 0 h 12"/>
                    <a:gd name="T8" fmla="*/ 0 w 30"/>
                    <a:gd name="T9" fmla="*/ 6 h 12"/>
                    <a:gd name="T10" fmla="*/ 6 w 30"/>
                    <a:gd name="T11" fmla="*/ 6 h 12"/>
                    <a:gd name="T12" fmla="*/ 30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30" y="12"/>
                      </a:move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65" name="Freeform 237"/>
                <p:cNvSpPr>
                  <a:spLocks/>
                </p:cNvSpPr>
                <p:nvPr/>
              </p:nvSpPr>
              <p:spPr bwMode="auto">
                <a:xfrm>
                  <a:off x="4114" y="2664"/>
                  <a:ext cx="30" cy="12"/>
                </a:xfrm>
                <a:custGeom>
                  <a:avLst/>
                  <a:gdLst>
                    <a:gd name="T0" fmla="*/ 30 w 30"/>
                    <a:gd name="T1" fmla="*/ 12 h 12"/>
                    <a:gd name="T2" fmla="*/ 30 w 30"/>
                    <a:gd name="T3" fmla="*/ 6 h 12"/>
                    <a:gd name="T4" fmla="*/ 30 w 30"/>
                    <a:gd name="T5" fmla="*/ 6 h 12"/>
                    <a:gd name="T6" fmla="*/ 6 w 30"/>
                    <a:gd name="T7" fmla="*/ 0 h 12"/>
                    <a:gd name="T8" fmla="*/ 0 w 30"/>
                    <a:gd name="T9" fmla="*/ 6 h 12"/>
                    <a:gd name="T10" fmla="*/ 6 w 30"/>
                    <a:gd name="T11" fmla="*/ 6 h 12"/>
                    <a:gd name="T12" fmla="*/ 30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30" y="12"/>
                      </a:move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66" name="Freeform 238"/>
                <p:cNvSpPr>
                  <a:spLocks/>
                </p:cNvSpPr>
                <p:nvPr/>
              </p:nvSpPr>
              <p:spPr bwMode="auto">
                <a:xfrm>
                  <a:off x="4072" y="2664"/>
                  <a:ext cx="30" cy="6"/>
                </a:xfrm>
                <a:custGeom>
                  <a:avLst/>
                  <a:gdLst>
                    <a:gd name="T0" fmla="*/ 30 w 30"/>
                    <a:gd name="T1" fmla="*/ 6 h 6"/>
                    <a:gd name="T2" fmla="*/ 30 w 30"/>
                    <a:gd name="T3" fmla="*/ 6 h 6"/>
                    <a:gd name="T4" fmla="*/ 30 w 30"/>
                    <a:gd name="T5" fmla="*/ 0 h 6"/>
                    <a:gd name="T6" fmla="*/ 6 w 30"/>
                    <a:gd name="T7" fmla="*/ 0 h 6"/>
                    <a:gd name="T8" fmla="*/ 0 w 30"/>
                    <a:gd name="T9" fmla="*/ 0 h 6"/>
                    <a:gd name="T10" fmla="*/ 6 w 30"/>
                    <a:gd name="T11" fmla="*/ 6 h 6"/>
                    <a:gd name="T12" fmla="*/ 30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67" name="Freeform 239"/>
                <p:cNvSpPr>
                  <a:spLocks/>
                </p:cNvSpPr>
                <p:nvPr/>
              </p:nvSpPr>
              <p:spPr bwMode="auto">
                <a:xfrm>
                  <a:off x="4030" y="2658"/>
                  <a:ext cx="30" cy="6"/>
                </a:xfrm>
                <a:custGeom>
                  <a:avLst/>
                  <a:gdLst>
                    <a:gd name="T0" fmla="*/ 30 w 30"/>
                    <a:gd name="T1" fmla="*/ 6 h 6"/>
                    <a:gd name="T2" fmla="*/ 30 w 30"/>
                    <a:gd name="T3" fmla="*/ 6 h 6"/>
                    <a:gd name="T4" fmla="*/ 30 w 30"/>
                    <a:gd name="T5" fmla="*/ 0 h 6"/>
                    <a:gd name="T6" fmla="*/ 6 w 30"/>
                    <a:gd name="T7" fmla="*/ 0 h 6"/>
                    <a:gd name="T8" fmla="*/ 0 w 30"/>
                    <a:gd name="T9" fmla="*/ 0 h 6"/>
                    <a:gd name="T10" fmla="*/ 6 w 30"/>
                    <a:gd name="T11" fmla="*/ 6 h 6"/>
                    <a:gd name="T12" fmla="*/ 30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68" name="Freeform 240"/>
                <p:cNvSpPr>
                  <a:spLocks/>
                </p:cNvSpPr>
                <p:nvPr/>
              </p:nvSpPr>
              <p:spPr bwMode="auto">
                <a:xfrm>
                  <a:off x="3987" y="2652"/>
                  <a:ext cx="31" cy="6"/>
                </a:xfrm>
                <a:custGeom>
                  <a:avLst/>
                  <a:gdLst>
                    <a:gd name="T0" fmla="*/ 31 w 31"/>
                    <a:gd name="T1" fmla="*/ 6 h 6"/>
                    <a:gd name="T2" fmla="*/ 31 w 31"/>
                    <a:gd name="T3" fmla="*/ 6 h 6"/>
                    <a:gd name="T4" fmla="*/ 31 w 31"/>
                    <a:gd name="T5" fmla="*/ 0 h 6"/>
                    <a:gd name="T6" fmla="*/ 7 w 31"/>
                    <a:gd name="T7" fmla="*/ 0 h 6"/>
                    <a:gd name="T8" fmla="*/ 0 w 31"/>
                    <a:gd name="T9" fmla="*/ 6 h 6"/>
                    <a:gd name="T10" fmla="*/ 7 w 31"/>
                    <a:gd name="T11" fmla="*/ 6 h 6"/>
                    <a:gd name="T12" fmla="*/ 31 w 31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6">
                      <a:moveTo>
                        <a:pt x="31" y="6"/>
                      </a:moveTo>
                      <a:lnTo>
                        <a:pt x="31" y="6"/>
                      </a:lnTo>
                      <a:lnTo>
                        <a:pt x="31" y="0"/>
                      </a:lnTo>
                      <a:lnTo>
                        <a:pt x="7" y="0"/>
                      </a:lnTo>
                      <a:lnTo>
                        <a:pt x="0" y="6"/>
                      </a:lnTo>
                      <a:lnTo>
                        <a:pt x="7" y="6"/>
                      </a:lnTo>
                      <a:lnTo>
                        <a:pt x="31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69" name="Freeform 241"/>
                <p:cNvSpPr>
                  <a:spLocks/>
                </p:cNvSpPr>
                <p:nvPr/>
              </p:nvSpPr>
              <p:spPr bwMode="auto">
                <a:xfrm>
                  <a:off x="3945" y="2652"/>
                  <a:ext cx="30" cy="6"/>
                </a:xfrm>
                <a:custGeom>
                  <a:avLst/>
                  <a:gdLst>
                    <a:gd name="T0" fmla="*/ 30 w 30"/>
                    <a:gd name="T1" fmla="*/ 6 h 6"/>
                    <a:gd name="T2" fmla="*/ 30 w 30"/>
                    <a:gd name="T3" fmla="*/ 0 h 6"/>
                    <a:gd name="T4" fmla="*/ 30 w 30"/>
                    <a:gd name="T5" fmla="*/ 0 h 6"/>
                    <a:gd name="T6" fmla="*/ 6 w 30"/>
                    <a:gd name="T7" fmla="*/ 0 h 6"/>
                    <a:gd name="T8" fmla="*/ 0 w 30"/>
                    <a:gd name="T9" fmla="*/ 0 h 6"/>
                    <a:gd name="T10" fmla="*/ 6 w 30"/>
                    <a:gd name="T11" fmla="*/ 6 h 6"/>
                    <a:gd name="T12" fmla="*/ 30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30" y="6"/>
                      </a:move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70" name="Freeform 242"/>
                <p:cNvSpPr>
                  <a:spLocks/>
                </p:cNvSpPr>
                <p:nvPr/>
              </p:nvSpPr>
              <p:spPr bwMode="auto">
                <a:xfrm>
                  <a:off x="3903" y="2646"/>
                  <a:ext cx="30" cy="6"/>
                </a:xfrm>
                <a:custGeom>
                  <a:avLst/>
                  <a:gdLst>
                    <a:gd name="T0" fmla="*/ 30 w 30"/>
                    <a:gd name="T1" fmla="*/ 6 h 6"/>
                    <a:gd name="T2" fmla="*/ 30 w 30"/>
                    <a:gd name="T3" fmla="*/ 6 h 6"/>
                    <a:gd name="T4" fmla="*/ 30 w 30"/>
                    <a:gd name="T5" fmla="*/ 0 h 6"/>
                    <a:gd name="T6" fmla="*/ 6 w 30"/>
                    <a:gd name="T7" fmla="*/ 0 h 6"/>
                    <a:gd name="T8" fmla="*/ 0 w 30"/>
                    <a:gd name="T9" fmla="*/ 6 h 6"/>
                    <a:gd name="T10" fmla="*/ 6 w 30"/>
                    <a:gd name="T11" fmla="*/ 6 h 6"/>
                    <a:gd name="T12" fmla="*/ 30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71" name="Freeform 243"/>
                <p:cNvSpPr>
                  <a:spLocks/>
                </p:cNvSpPr>
                <p:nvPr/>
              </p:nvSpPr>
              <p:spPr bwMode="auto">
                <a:xfrm>
                  <a:off x="3861" y="2646"/>
                  <a:ext cx="30" cy="6"/>
                </a:xfrm>
                <a:custGeom>
                  <a:avLst/>
                  <a:gdLst>
                    <a:gd name="T0" fmla="*/ 30 w 30"/>
                    <a:gd name="T1" fmla="*/ 6 h 6"/>
                    <a:gd name="T2" fmla="*/ 30 w 30"/>
                    <a:gd name="T3" fmla="*/ 6 h 6"/>
                    <a:gd name="T4" fmla="*/ 30 w 30"/>
                    <a:gd name="T5" fmla="*/ 0 h 6"/>
                    <a:gd name="T6" fmla="*/ 6 w 30"/>
                    <a:gd name="T7" fmla="*/ 0 h 6"/>
                    <a:gd name="T8" fmla="*/ 0 w 30"/>
                    <a:gd name="T9" fmla="*/ 6 h 6"/>
                    <a:gd name="T10" fmla="*/ 6 w 30"/>
                    <a:gd name="T11" fmla="*/ 6 h 6"/>
                    <a:gd name="T12" fmla="*/ 30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72" name="Freeform 244"/>
                <p:cNvSpPr>
                  <a:spLocks/>
                </p:cNvSpPr>
                <p:nvPr/>
              </p:nvSpPr>
              <p:spPr bwMode="auto">
                <a:xfrm>
                  <a:off x="3819" y="2646"/>
                  <a:ext cx="30" cy="6"/>
                </a:xfrm>
                <a:custGeom>
                  <a:avLst/>
                  <a:gdLst>
                    <a:gd name="T0" fmla="*/ 30 w 30"/>
                    <a:gd name="T1" fmla="*/ 6 h 6"/>
                    <a:gd name="T2" fmla="*/ 30 w 30"/>
                    <a:gd name="T3" fmla="*/ 0 h 6"/>
                    <a:gd name="T4" fmla="*/ 30 w 30"/>
                    <a:gd name="T5" fmla="*/ 0 h 6"/>
                    <a:gd name="T6" fmla="*/ 6 w 30"/>
                    <a:gd name="T7" fmla="*/ 0 h 6"/>
                    <a:gd name="T8" fmla="*/ 0 w 30"/>
                    <a:gd name="T9" fmla="*/ 0 h 6"/>
                    <a:gd name="T10" fmla="*/ 6 w 30"/>
                    <a:gd name="T11" fmla="*/ 6 h 6"/>
                    <a:gd name="T12" fmla="*/ 30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30" y="6"/>
                      </a:move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73" name="Freeform 245"/>
                <p:cNvSpPr>
                  <a:spLocks/>
                </p:cNvSpPr>
                <p:nvPr/>
              </p:nvSpPr>
              <p:spPr bwMode="auto">
                <a:xfrm>
                  <a:off x="3777" y="2646"/>
                  <a:ext cx="30" cy="6"/>
                </a:xfrm>
                <a:custGeom>
                  <a:avLst/>
                  <a:gdLst>
                    <a:gd name="T0" fmla="*/ 30 w 30"/>
                    <a:gd name="T1" fmla="*/ 6 h 6"/>
                    <a:gd name="T2" fmla="*/ 30 w 30"/>
                    <a:gd name="T3" fmla="*/ 0 h 6"/>
                    <a:gd name="T4" fmla="*/ 30 w 30"/>
                    <a:gd name="T5" fmla="*/ 0 h 6"/>
                    <a:gd name="T6" fmla="*/ 6 w 30"/>
                    <a:gd name="T7" fmla="*/ 0 h 6"/>
                    <a:gd name="T8" fmla="*/ 0 w 30"/>
                    <a:gd name="T9" fmla="*/ 0 h 6"/>
                    <a:gd name="T10" fmla="*/ 6 w 30"/>
                    <a:gd name="T11" fmla="*/ 6 h 6"/>
                    <a:gd name="T12" fmla="*/ 30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30" y="6"/>
                      </a:move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6869" name="Group 341"/>
              <p:cNvGrpSpPr>
                <a:grpSpLocks/>
              </p:cNvGrpSpPr>
              <p:nvPr/>
            </p:nvGrpSpPr>
            <p:grpSpPr bwMode="auto">
              <a:xfrm>
                <a:off x="2889" y="2694"/>
                <a:ext cx="1777" cy="624"/>
                <a:chOff x="2889" y="2694"/>
                <a:chExt cx="1777" cy="624"/>
              </a:xfrm>
            </p:grpSpPr>
            <p:sp>
              <p:nvSpPr>
                <p:cNvPr id="406775" name="Freeform 247"/>
                <p:cNvSpPr>
                  <a:spLocks/>
                </p:cNvSpPr>
                <p:nvPr/>
              </p:nvSpPr>
              <p:spPr bwMode="auto">
                <a:xfrm>
                  <a:off x="3753" y="2694"/>
                  <a:ext cx="48" cy="6"/>
                </a:xfrm>
                <a:custGeom>
                  <a:avLst/>
                  <a:gdLst>
                    <a:gd name="T0" fmla="*/ 24 w 48"/>
                    <a:gd name="T1" fmla="*/ 6 h 6"/>
                    <a:gd name="T2" fmla="*/ 48 w 48"/>
                    <a:gd name="T3" fmla="*/ 6 h 6"/>
                    <a:gd name="T4" fmla="*/ 48 w 48"/>
                    <a:gd name="T5" fmla="*/ 0 h 6"/>
                    <a:gd name="T6" fmla="*/ 48 w 48"/>
                    <a:gd name="T7" fmla="*/ 0 h 6"/>
                    <a:gd name="T8" fmla="*/ 24 w 48"/>
                    <a:gd name="T9" fmla="*/ 0 h 6"/>
                    <a:gd name="T10" fmla="*/ 0 w 48"/>
                    <a:gd name="T11" fmla="*/ 0 h 6"/>
                    <a:gd name="T12" fmla="*/ 0 w 48"/>
                    <a:gd name="T13" fmla="*/ 0 h 6"/>
                    <a:gd name="T14" fmla="*/ 0 w 48"/>
                    <a:gd name="T15" fmla="*/ 6 h 6"/>
                    <a:gd name="T16" fmla="*/ 24 w 48"/>
                    <a:gd name="T1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8" h="6">
                      <a:moveTo>
                        <a:pt x="24" y="6"/>
                      </a:moveTo>
                      <a:lnTo>
                        <a:pt x="48" y="6"/>
                      </a:lnTo>
                      <a:lnTo>
                        <a:pt x="48" y="0"/>
                      </a:lnTo>
                      <a:lnTo>
                        <a:pt x="48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76" name="Freeform 248"/>
                <p:cNvSpPr>
                  <a:spLocks/>
                </p:cNvSpPr>
                <p:nvPr/>
              </p:nvSpPr>
              <p:spPr bwMode="auto">
                <a:xfrm>
                  <a:off x="3711" y="2694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0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77" name="Freeform 249"/>
                <p:cNvSpPr>
                  <a:spLocks/>
                </p:cNvSpPr>
                <p:nvPr/>
              </p:nvSpPr>
              <p:spPr bwMode="auto">
                <a:xfrm>
                  <a:off x="3669" y="2694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78" name="Freeform 250"/>
                <p:cNvSpPr>
                  <a:spLocks/>
                </p:cNvSpPr>
                <p:nvPr/>
              </p:nvSpPr>
              <p:spPr bwMode="auto">
                <a:xfrm>
                  <a:off x="3627" y="2694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6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79" name="Freeform 251"/>
                <p:cNvSpPr>
                  <a:spLocks/>
                </p:cNvSpPr>
                <p:nvPr/>
              </p:nvSpPr>
              <p:spPr bwMode="auto">
                <a:xfrm>
                  <a:off x="3585" y="2694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6 h 12"/>
                    <a:gd name="T4" fmla="*/ 24 w 30"/>
                    <a:gd name="T5" fmla="*/ 0 h 12"/>
                    <a:gd name="T6" fmla="*/ 12 w 30"/>
                    <a:gd name="T7" fmla="*/ 6 h 12"/>
                    <a:gd name="T8" fmla="*/ 0 w 30"/>
                    <a:gd name="T9" fmla="*/ 6 h 12"/>
                    <a:gd name="T10" fmla="*/ 0 w 30"/>
                    <a:gd name="T11" fmla="*/ 6 h 12"/>
                    <a:gd name="T12" fmla="*/ 0 w 30"/>
                    <a:gd name="T13" fmla="*/ 12 h 12"/>
                    <a:gd name="T14" fmla="*/ 12 w 30"/>
                    <a:gd name="T15" fmla="*/ 12 h 12"/>
                    <a:gd name="T16" fmla="*/ 24 w 30"/>
                    <a:gd name="T1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12" y="6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12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80" name="Freeform 252"/>
                <p:cNvSpPr>
                  <a:spLocks/>
                </p:cNvSpPr>
                <p:nvPr/>
              </p:nvSpPr>
              <p:spPr bwMode="auto">
                <a:xfrm>
                  <a:off x="3543" y="2700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6 h 12"/>
                    <a:gd name="T4" fmla="*/ 24 w 30"/>
                    <a:gd name="T5" fmla="*/ 0 h 12"/>
                    <a:gd name="T6" fmla="*/ 0 w 30"/>
                    <a:gd name="T7" fmla="*/ 6 h 12"/>
                    <a:gd name="T8" fmla="*/ 0 w 30"/>
                    <a:gd name="T9" fmla="*/ 6 h 12"/>
                    <a:gd name="T10" fmla="*/ 0 w 30"/>
                    <a:gd name="T11" fmla="*/ 12 h 12"/>
                    <a:gd name="T12" fmla="*/ 24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81" name="Freeform 253"/>
                <p:cNvSpPr>
                  <a:spLocks/>
                </p:cNvSpPr>
                <p:nvPr/>
              </p:nvSpPr>
              <p:spPr bwMode="auto">
                <a:xfrm>
                  <a:off x="3501" y="2706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82" name="Freeform 254"/>
                <p:cNvSpPr>
                  <a:spLocks/>
                </p:cNvSpPr>
                <p:nvPr/>
              </p:nvSpPr>
              <p:spPr bwMode="auto">
                <a:xfrm>
                  <a:off x="3459" y="2712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83" name="Freeform 255"/>
                <p:cNvSpPr>
                  <a:spLocks/>
                </p:cNvSpPr>
                <p:nvPr/>
              </p:nvSpPr>
              <p:spPr bwMode="auto">
                <a:xfrm>
                  <a:off x="3417" y="2712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6 h 12"/>
                    <a:gd name="T4" fmla="*/ 24 w 30"/>
                    <a:gd name="T5" fmla="*/ 0 h 12"/>
                    <a:gd name="T6" fmla="*/ 12 w 30"/>
                    <a:gd name="T7" fmla="*/ 6 h 12"/>
                    <a:gd name="T8" fmla="*/ 0 w 30"/>
                    <a:gd name="T9" fmla="*/ 6 h 12"/>
                    <a:gd name="T10" fmla="*/ 0 w 30"/>
                    <a:gd name="T11" fmla="*/ 6 h 12"/>
                    <a:gd name="T12" fmla="*/ 0 w 30"/>
                    <a:gd name="T13" fmla="*/ 12 h 12"/>
                    <a:gd name="T14" fmla="*/ 12 w 30"/>
                    <a:gd name="T15" fmla="*/ 12 h 12"/>
                    <a:gd name="T16" fmla="*/ 24 w 30"/>
                    <a:gd name="T1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12" y="6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12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84" name="Freeform 256"/>
                <p:cNvSpPr>
                  <a:spLocks/>
                </p:cNvSpPr>
                <p:nvPr/>
              </p:nvSpPr>
              <p:spPr bwMode="auto">
                <a:xfrm>
                  <a:off x="3375" y="2724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85" name="Freeform 257"/>
                <p:cNvSpPr>
                  <a:spLocks/>
                </p:cNvSpPr>
                <p:nvPr/>
              </p:nvSpPr>
              <p:spPr bwMode="auto">
                <a:xfrm>
                  <a:off x="3333" y="2730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0 h 12"/>
                    <a:gd name="T4" fmla="*/ 24 w 30"/>
                    <a:gd name="T5" fmla="*/ 0 h 12"/>
                    <a:gd name="T6" fmla="*/ 0 w 30"/>
                    <a:gd name="T7" fmla="*/ 6 h 12"/>
                    <a:gd name="T8" fmla="*/ 0 w 30"/>
                    <a:gd name="T9" fmla="*/ 6 h 12"/>
                    <a:gd name="T10" fmla="*/ 0 w 30"/>
                    <a:gd name="T11" fmla="*/ 12 h 12"/>
                    <a:gd name="T12" fmla="*/ 24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86" name="Freeform 258"/>
                <p:cNvSpPr>
                  <a:spLocks/>
                </p:cNvSpPr>
                <p:nvPr/>
              </p:nvSpPr>
              <p:spPr bwMode="auto">
                <a:xfrm>
                  <a:off x="3291" y="2736"/>
                  <a:ext cx="30" cy="12"/>
                </a:xfrm>
                <a:custGeom>
                  <a:avLst/>
                  <a:gdLst>
                    <a:gd name="T0" fmla="*/ 30 w 30"/>
                    <a:gd name="T1" fmla="*/ 6 h 12"/>
                    <a:gd name="T2" fmla="*/ 30 w 30"/>
                    <a:gd name="T3" fmla="*/ 6 h 12"/>
                    <a:gd name="T4" fmla="*/ 30 w 30"/>
                    <a:gd name="T5" fmla="*/ 0 h 12"/>
                    <a:gd name="T6" fmla="*/ 6 w 30"/>
                    <a:gd name="T7" fmla="*/ 6 h 12"/>
                    <a:gd name="T8" fmla="*/ 0 w 30"/>
                    <a:gd name="T9" fmla="*/ 6 h 12"/>
                    <a:gd name="T10" fmla="*/ 6 w 30"/>
                    <a:gd name="T11" fmla="*/ 12 h 12"/>
                    <a:gd name="T12" fmla="*/ 30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6"/>
                      </a:ln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87" name="Freeform 259"/>
                <p:cNvSpPr>
                  <a:spLocks/>
                </p:cNvSpPr>
                <p:nvPr/>
              </p:nvSpPr>
              <p:spPr bwMode="auto">
                <a:xfrm>
                  <a:off x="3249" y="2742"/>
                  <a:ext cx="30" cy="12"/>
                </a:xfrm>
                <a:custGeom>
                  <a:avLst/>
                  <a:gdLst>
                    <a:gd name="T0" fmla="*/ 30 w 30"/>
                    <a:gd name="T1" fmla="*/ 6 h 12"/>
                    <a:gd name="T2" fmla="*/ 30 w 30"/>
                    <a:gd name="T3" fmla="*/ 6 h 12"/>
                    <a:gd name="T4" fmla="*/ 30 w 30"/>
                    <a:gd name="T5" fmla="*/ 0 h 12"/>
                    <a:gd name="T6" fmla="*/ 6 w 30"/>
                    <a:gd name="T7" fmla="*/ 6 h 12"/>
                    <a:gd name="T8" fmla="*/ 0 w 30"/>
                    <a:gd name="T9" fmla="*/ 12 h 12"/>
                    <a:gd name="T10" fmla="*/ 6 w 30"/>
                    <a:gd name="T11" fmla="*/ 12 h 12"/>
                    <a:gd name="T12" fmla="*/ 30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6"/>
                      </a:lnTo>
                      <a:lnTo>
                        <a:pt x="0" y="12"/>
                      </a:lnTo>
                      <a:lnTo>
                        <a:pt x="6" y="12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88" name="Freeform 260"/>
                <p:cNvSpPr>
                  <a:spLocks/>
                </p:cNvSpPr>
                <p:nvPr/>
              </p:nvSpPr>
              <p:spPr bwMode="auto">
                <a:xfrm>
                  <a:off x="3213" y="2754"/>
                  <a:ext cx="24" cy="12"/>
                </a:xfrm>
                <a:custGeom>
                  <a:avLst/>
                  <a:gdLst>
                    <a:gd name="T0" fmla="*/ 24 w 24"/>
                    <a:gd name="T1" fmla="*/ 6 h 12"/>
                    <a:gd name="T2" fmla="*/ 24 w 24"/>
                    <a:gd name="T3" fmla="*/ 6 h 12"/>
                    <a:gd name="T4" fmla="*/ 24 w 24"/>
                    <a:gd name="T5" fmla="*/ 0 h 12"/>
                    <a:gd name="T6" fmla="*/ 0 w 24"/>
                    <a:gd name="T7" fmla="*/ 6 h 12"/>
                    <a:gd name="T8" fmla="*/ 0 w 24"/>
                    <a:gd name="T9" fmla="*/ 12 h 12"/>
                    <a:gd name="T10" fmla="*/ 0 w 24"/>
                    <a:gd name="T11" fmla="*/ 12 h 12"/>
                    <a:gd name="T12" fmla="*/ 24 w 24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2">
                      <a:moveTo>
                        <a:pt x="24" y="6"/>
                      </a:move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89" name="Freeform 261"/>
                <p:cNvSpPr>
                  <a:spLocks/>
                </p:cNvSpPr>
                <p:nvPr/>
              </p:nvSpPr>
              <p:spPr bwMode="auto">
                <a:xfrm>
                  <a:off x="3171" y="2766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6 h 12"/>
                    <a:gd name="T4" fmla="*/ 24 w 30"/>
                    <a:gd name="T5" fmla="*/ 0 h 12"/>
                    <a:gd name="T6" fmla="*/ 0 w 30"/>
                    <a:gd name="T7" fmla="*/ 6 h 12"/>
                    <a:gd name="T8" fmla="*/ 0 w 30"/>
                    <a:gd name="T9" fmla="*/ 12 h 12"/>
                    <a:gd name="T10" fmla="*/ 0 w 30"/>
                    <a:gd name="T11" fmla="*/ 12 h 12"/>
                    <a:gd name="T12" fmla="*/ 24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90" name="Freeform 262"/>
                <p:cNvSpPr>
                  <a:spLocks/>
                </p:cNvSpPr>
                <p:nvPr/>
              </p:nvSpPr>
              <p:spPr bwMode="auto">
                <a:xfrm>
                  <a:off x="3129" y="2778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6 h 12"/>
                    <a:gd name="T4" fmla="*/ 24 w 30"/>
                    <a:gd name="T5" fmla="*/ 0 h 12"/>
                    <a:gd name="T6" fmla="*/ 18 w 30"/>
                    <a:gd name="T7" fmla="*/ 6 h 12"/>
                    <a:gd name="T8" fmla="*/ 6 w 30"/>
                    <a:gd name="T9" fmla="*/ 6 h 12"/>
                    <a:gd name="T10" fmla="*/ 0 w 30"/>
                    <a:gd name="T11" fmla="*/ 12 h 12"/>
                    <a:gd name="T12" fmla="*/ 6 w 30"/>
                    <a:gd name="T13" fmla="*/ 12 h 12"/>
                    <a:gd name="T14" fmla="*/ 18 w 30"/>
                    <a:gd name="T15" fmla="*/ 12 h 12"/>
                    <a:gd name="T16" fmla="*/ 24 w 30"/>
                    <a:gd name="T1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18" y="6"/>
                      </a:lnTo>
                      <a:lnTo>
                        <a:pt x="6" y="6"/>
                      </a:lnTo>
                      <a:lnTo>
                        <a:pt x="0" y="12"/>
                      </a:lnTo>
                      <a:lnTo>
                        <a:pt x="6" y="12"/>
                      </a:lnTo>
                      <a:lnTo>
                        <a:pt x="18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91" name="Freeform 263"/>
                <p:cNvSpPr>
                  <a:spLocks/>
                </p:cNvSpPr>
                <p:nvPr/>
              </p:nvSpPr>
              <p:spPr bwMode="auto">
                <a:xfrm>
                  <a:off x="3093" y="2796"/>
                  <a:ext cx="24" cy="12"/>
                </a:xfrm>
                <a:custGeom>
                  <a:avLst/>
                  <a:gdLst>
                    <a:gd name="T0" fmla="*/ 24 w 24"/>
                    <a:gd name="T1" fmla="*/ 6 h 12"/>
                    <a:gd name="T2" fmla="*/ 24 w 24"/>
                    <a:gd name="T3" fmla="*/ 0 h 12"/>
                    <a:gd name="T4" fmla="*/ 24 w 24"/>
                    <a:gd name="T5" fmla="*/ 0 h 12"/>
                    <a:gd name="T6" fmla="*/ 0 w 24"/>
                    <a:gd name="T7" fmla="*/ 6 h 12"/>
                    <a:gd name="T8" fmla="*/ 0 w 24"/>
                    <a:gd name="T9" fmla="*/ 6 h 12"/>
                    <a:gd name="T10" fmla="*/ 0 w 24"/>
                    <a:gd name="T11" fmla="*/ 12 h 12"/>
                    <a:gd name="T12" fmla="*/ 24 w 24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2">
                      <a:moveTo>
                        <a:pt x="24" y="6"/>
                      </a:move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92" name="Freeform 264"/>
                <p:cNvSpPr>
                  <a:spLocks/>
                </p:cNvSpPr>
                <p:nvPr/>
              </p:nvSpPr>
              <p:spPr bwMode="auto">
                <a:xfrm>
                  <a:off x="3051" y="2808"/>
                  <a:ext cx="30" cy="18"/>
                </a:xfrm>
                <a:custGeom>
                  <a:avLst/>
                  <a:gdLst>
                    <a:gd name="T0" fmla="*/ 24 w 30"/>
                    <a:gd name="T1" fmla="*/ 6 h 18"/>
                    <a:gd name="T2" fmla="*/ 30 w 30"/>
                    <a:gd name="T3" fmla="*/ 6 h 18"/>
                    <a:gd name="T4" fmla="*/ 24 w 30"/>
                    <a:gd name="T5" fmla="*/ 0 h 18"/>
                    <a:gd name="T6" fmla="*/ 6 w 30"/>
                    <a:gd name="T7" fmla="*/ 12 h 18"/>
                    <a:gd name="T8" fmla="*/ 0 w 30"/>
                    <a:gd name="T9" fmla="*/ 12 h 18"/>
                    <a:gd name="T10" fmla="*/ 6 w 30"/>
                    <a:gd name="T11" fmla="*/ 18 h 18"/>
                    <a:gd name="T12" fmla="*/ 24 w 30"/>
                    <a:gd name="T13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6" y="12"/>
                      </a:lnTo>
                      <a:lnTo>
                        <a:pt x="0" y="12"/>
                      </a:lnTo>
                      <a:lnTo>
                        <a:pt x="6" y="18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93" name="Freeform 265"/>
                <p:cNvSpPr>
                  <a:spLocks/>
                </p:cNvSpPr>
                <p:nvPr/>
              </p:nvSpPr>
              <p:spPr bwMode="auto">
                <a:xfrm>
                  <a:off x="3015" y="2826"/>
                  <a:ext cx="30" cy="18"/>
                </a:xfrm>
                <a:custGeom>
                  <a:avLst/>
                  <a:gdLst>
                    <a:gd name="T0" fmla="*/ 24 w 30"/>
                    <a:gd name="T1" fmla="*/ 6 h 18"/>
                    <a:gd name="T2" fmla="*/ 30 w 30"/>
                    <a:gd name="T3" fmla="*/ 6 h 18"/>
                    <a:gd name="T4" fmla="*/ 24 w 30"/>
                    <a:gd name="T5" fmla="*/ 0 h 18"/>
                    <a:gd name="T6" fmla="*/ 6 w 30"/>
                    <a:gd name="T7" fmla="*/ 12 h 18"/>
                    <a:gd name="T8" fmla="*/ 0 w 30"/>
                    <a:gd name="T9" fmla="*/ 18 h 18"/>
                    <a:gd name="T10" fmla="*/ 6 w 30"/>
                    <a:gd name="T11" fmla="*/ 18 h 18"/>
                    <a:gd name="T12" fmla="*/ 24 w 30"/>
                    <a:gd name="T13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6" y="12"/>
                      </a:lnTo>
                      <a:lnTo>
                        <a:pt x="0" y="18"/>
                      </a:lnTo>
                      <a:lnTo>
                        <a:pt x="6" y="18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94" name="Freeform 266"/>
                <p:cNvSpPr>
                  <a:spLocks/>
                </p:cNvSpPr>
                <p:nvPr/>
              </p:nvSpPr>
              <p:spPr bwMode="auto">
                <a:xfrm>
                  <a:off x="2979" y="2850"/>
                  <a:ext cx="24" cy="18"/>
                </a:xfrm>
                <a:custGeom>
                  <a:avLst/>
                  <a:gdLst>
                    <a:gd name="T0" fmla="*/ 24 w 24"/>
                    <a:gd name="T1" fmla="*/ 6 h 18"/>
                    <a:gd name="T2" fmla="*/ 24 w 24"/>
                    <a:gd name="T3" fmla="*/ 0 h 18"/>
                    <a:gd name="T4" fmla="*/ 24 w 24"/>
                    <a:gd name="T5" fmla="*/ 0 h 18"/>
                    <a:gd name="T6" fmla="*/ 18 w 24"/>
                    <a:gd name="T7" fmla="*/ 0 h 18"/>
                    <a:gd name="T8" fmla="*/ 6 w 24"/>
                    <a:gd name="T9" fmla="*/ 12 h 18"/>
                    <a:gd name="T10" fmla="*/ 0 w 24"/>
                    <a:gd name="T11" fmla="*/ 12 h 18"/>
                    <a:gd name="T12" fmla="*/ 6 w 24"/>
                    <a:gd name="T13" fmla="*/ 18 h 18"/>
                    <a:gd name="T14" fmla="*/ 18 w 24"/>
                    <a:gd name="T15" fmla="*/ 6 h 18"/>
                    <a:gd name="T16" fmla="*/ 24 w 24"/>
                    <a:gd name="T17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8">
                      <a:moveTo>
                        <a:pt x="24" y="6"/>
                      </a:move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18" y="0"/>
                      </a:lnTo>
                      <a:lnTo>
                        <a:pt x="6" y="12"/>
                      </a:lnTo>
                      <a:lnTo>
                        <a:pt x="0" y="12"/>
                      </a:lnTo>
                      <a:lnTo>
                        <a:pt x="6" y="18"/>
                      </a:lnTo>
                      <a:lnTo>
                        <a:pt x="18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95" name="Freeform 267"/>
                <p:cNvSpPr>
                  <a:spLocks/>
                </p:cNvSpPr>
                <p:nvPr/>
              </p:nvSpPr>
              <p:spPr bwMode="auto">
                <a:xfrm>
                  <a:off x="2949" y="2874"/>
                  <a:ext cx="24" cy="18"/>
                </a:xfrm>
                <a:custGeom>
                  <a:avLst/>
                  <a:gdLst>
                    <a:gd name="T0" fmla="*/ 18 w 24"/>
                    <a:gd name="T1" fmla="*/ 6 h 18"/>
                    <a:gd name="T2" fmla="*/ 24 w 24"/>
                    <a:gd name="T3" fmla="*/ 0 h 18"/>
                    <a:gd name="T4" fmla="*/ 18 w 24"/>
                    <a:gd name="T5" fmla="*/ 0 h 18"/>
                    <a:gd name="T6" fmla="*/ 12 w 24"/>
                    <a:gd name="T7" fmla="*/ 6 h 18"/>
                    <a:gd name="T8" fmla="*/ 0 w 24"/>
                    <a:gd name="T9" fmla="*/ 12 h 18"/>
                    <a:gd name="T10" fmla="*/ 0 w 24"/>
                    <a:gd name="T11" fmla="*/ 18 h 18"/>
                    <a:gd name="T12" fmla="*/ 0 w 24"/>
                    <a:gd name="T13" fmla="*/ 18 h 18"/>
                    <a:gd name="T14" fmla="*/ 12 w 24"/>
                    <a:gd name="T15" fmla="*/ 12 h 18"/>
                    <a:gd name="T16" fmla="*/ 18 w 24"/>
                    <a:gd name="T17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8">
                      <a:moveTo>
                        <a:pt x="18" y="6"/>
                      </a:moveTo>
                      <a:lnTo>
                        <a:pt x="24" y="0"/>
                      </a:lnTo>
                      <a:lnTo>
                        <a:pt x="18" y="0"/>
                      </a:lnTo>
                      <a:lnTo>
                        <a:pt x="12" y="6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12" y="12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96" name="Freeform 268"/>
                <p:cNvSpPr>
                  <a:spLocks/>
                </p:cNvSpPr>
                <p:nvPr/>
              </p:nvSpPr>
              <p:spPr bwMode="auto">
                <a:xfrm>
                  <a:off x="2919" y="2898"/>
                  <a:ext cx="18" cy="24"/>
                </a:xfrm>
                <a:custGeom>
                  <a:avLst/>
                  <a:gdLst>
                    <a:gd name="T0" fmla="*/ 18 w 18"/>
                    <a:gd name="T1" fmla="*/ 6 h 24"/>
                    <a:gd name="T2" fmla="*/ 18 w 18"/>
                    <a:gd name="T3" fmla="*/ 6 h 24"/>
                    <a:gd name="T4" fmla="*/ 18 w 18"/>
                    <a:gd name="T5" fmla="*/ 0 h 24"/>
                    <a:gd name="T6" fmla="*/ 12 w 18"/>
                    <a:gd name="T7" fmla="*/ 6 h 24"/>
                    <a:gd name="T8" fmla="*/ 6 w 18"/>
                    <a:gd name="T9" fmla="*/ 12 h 24"/>
                    <a:gd name="T10" fmla="*/ 0 w 18"/>
                    <a:gd name="T11" fmla="*/ 24 h 24"/>
                    <a:gd name="T12" fmla="*/ 0 w 18"/>
                    <a:gd name="T13" fmla="*/ 24 h 24"/>
                    <a:gd name="T14" fmla="*/ 6 w 18"/>
                    <a:gd name="T15" fmla="*/ 24 h 24"/>
                    <a:gd name="T16" fmla="*/ 12 w 18"/>
                    <a:gd name="T17" fmla="*/ 12 h 24"/>
                    <a:gd name="T18" fmla="*/ 12 w 18"/>
                    <a:gd name="T19" fmla="*/ 12 h 24"/>
                    <a:gd name="T20" fmla="*/ 12 w 18"/>
                    <a:gd name="T21" fmla="*/ 12 h 24"/>
                    <a:gd name="T22" fmla="*/ 18 w 18"/>
                    <a:gd name="T23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" h="24">
                      <a:moveTo>
                        <a:pt x="18" y="6"/>
                      </a:moveTo>
                      <a:lnTo>
                        <a:pt x="18" y="6"/>
                      </a:lnTo>
                      <a:lnTo>
                        <a:pt x="18" y="0"/>
                      </a:lnTo>
                      <a:lnTo>
                        <a:pt x="12" y="6"/>
                      </a:lnTo>
                      <a:lnTo>
                        <a:pt x="6" y="12"/>
                      </a:lnTo>
                      <a:lnTo>
                        <a:pt x="0" y="24"/>
                      </a:lnTo>
                      <a:lnTo>
                        <a:pt x="0" y="24"/>
                      </a:lnTo>
                      <a:lnTo>
                        <a:pt x="6" y="24"/>
                      </a:lnTo>
                      <a:lnTo>
                        <a:pt x="12" y="12"/>
                      </a:lnTo>
                      <a:lnTo>
                        <a:pt x="12" y="12"/>
                      </a:lnTo>
                      <a:lnTo>
                        <a:pt x="12" y="12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97" name="Freeform 269"/>
                <p:cNvSpPr>
                  <a:spLocks/>
                </p:cNvSpPr>
                <p:nvPr/>
              </p:nvSpPr>
              <p:spPr bwMode="auto">
                <a:xfrm>
                  <a:off x="2895" y="2934"/>
                  <a:ext cx="18" cy="24"/>
                </a:xfrm>
                <a:custGeom>
                  <a:avLst/>
                  <a:gdLst>
                    <a:gd name="T0" fmla="*/ 18 w 18"/>
                    <a:gd name="T1" fmla="*/ 0 h 24"/>
                    <a:gd name="T2" fmla="*/ 18 w 18"/>
                    <a:gd name="T3" fmla="*/ 0 h 24"/>
                    <a:gd name="T4" fmla="*/ 12 w 18"/>
                    <a:gd name="T5" fmla="*/ 0 h 24"/>
                    <a:gd name="T6" fmla="*/ 12 w 18"/>
                    <a:gd name="T7" fmla="*/ 6 h 24"/>
                    <a:gd name="T8" fmla="*/ 0 w 18"/>
                    <a:gd name="T9" fmla="*/ 24 h 24"/>
                    <a:gd name="T10" fmla="*/ 6 w 18"/>
                    <a:gd name="T11" fmla="*/ 24 h 24"/>
                    <a:gd name="T12" fmla="*/ 6 w 18"/>
                    <a:gd name="T13" fmla="*/ 24 h 24"/>
                    <a:gd name="T14" fmla="*/ 18 w 18"/>
                    <a:gd name="T15" fmla="*/ 6 h 24"/>
                    <a:gd name="T16" fmla="*/ 18 w 18"/>
                    <a:gd name="T17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4">
                      <a:moveTo>
                        <a:pt x="18" y="0"/>
                      </a:moveTo>
                      <a:lnTo>
                        <a:pt x="18" y="0"/>
                      </a:lnTo>
                      <a:lnTo>
                        <a:pt x="12" y="0"/>
                      </a:lnTo>
                      <a:lnTo>
                        <a:pt x="12" y="6"/>
                      </a:lnTo>
                      <a:lnTo>
                        <a:pt x="0" y="24"/>
                      </a:lnTo>
                      <a:lnTo>
                        <a:pt x="6" y="24"/>
                      </a:lnTo>
                      <a:lnTo>
                        <a:pt x="6" y="24"/>
                      </a:lnTo>
                      <a:lnTo>
                        <a:pt x="18" y="6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98" name="Freeform 270"/>
                <p:cNvSpPr>
                  <a:spLocks/>
                </p:cNvSpPr>
                <p:nvPr/>
              </p:nvSpPr>
              <p:spPr bwMode="auto">
                <a:xfrm>
                  <a:off x="2889" y="2970"/>
                  <a:ext cx="6" cy="30"/>
                </a:xfrm>
                <a:custGeom>
                  <a:avLst/>
                  <a:gdLst>
                    <a:gd name="T0" fmla="*/ 6 w 6"/>
                    <a:gd name="T1" fmla="*/ 0 h 30"/>
                    <a:gd name="T2" fmla="*/ 6 w 6"/>
                    <a:gd name="T3" fmla="*/ 0 h 30"/>
                    <a:gd name="T4" fmla="*/ 0 w 6"/>
                    <a:gd name="T5" fmla="*/ 0 h 30"/>
                    <a:gd name="T6" fmla="*/ 0 w 6"/>
                    <a:gd name="T7" fmla="*/ 24 h 30"/>
                    <a:gd name="T8" fmla="*/ 0 w 6"/>
                    <a:gd name="T9" fmla="*/ 30 h 30"/>
                    <a:gd name="T10" fmla="*/ 6 w 6"/>
                    <a:gd name="T11" fmla="*/ 24 h 30"/>
                    <a:gd name="T12" fmla="*/ 6 w 6"/>
                    <a:gd name="T13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30">
                      <a:moveTo>
                        <a:pt x="6" y="0"/>
                      </a:move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24"/>
                      </a:lnTo>
                      <a:lnTo>
                        <a:pt x="0" y="30"/>
                      </a:lnTo>
                      <a:lnTo>
                        <a:pt x="6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799" name="Freeform 271"/>
                <p:cNvSpPr>
                  <a:spLocks/>
                </p:cNvSpPr>
                <p:nvPr/>
              </p:nvSpPr>
              <p:spPr bwMode="auto">
                <a:xfrm>
                  <a:off x="2889" y="3012"/>
                  <a:ext cx="12" cy="30"/>
                </a:xfrm>
                <a:custGeom>
                  <a:avLst/>
                  <a:gdLst>
                    <a:gd name="T0" fmla="*/ 6 w 12"/>
                    <a:gd name="T1" fmla="*/ 0 h 30"/>
                    <a:gd name="T2" fmla="*/ 0 w 12"/>
                    <a:gd name="T3" fmla="*/ 0 h 30"/>
                    <a:gd name="T4" fmla="*/ 0 w 12"/>
                    <a:gd name="T5" fmla="*/ 0 h 30"/>
                    <a:gd name="T6" fmla="*/ 0 w 12"/>
                    <a:gd name="T7" fmla="*/ 18 h 30"/>
                    <a:gd name="T8" fmla="*/ 6 w 12"/>
                    <a:gd name="T9" fmla="*/ 24 h 30"/>
                    <a:gd name="T10" fmla="*/ 6 w 12"/>
                    <a:gd name="T11" fmla="*/ 30 h 30"/>
                    <a:gd name="T12" fmla="*/ 12 w 12"/>
                    <a:gd name="T13" fmla="*/ 24 h 30"/>
                    <a:gd name="T14" fmla="*/ 6 w 12"/>
                    <a:gd name="T15" fmla="*/ 18 h 30"/>
                    <a:gd name="T16" fmla="*/ 6 w 12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30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6" y="24"/>
                      </a:lnTo>
                      <a:lnTo>
                        <a:pt x="6" y="30"/>
                      </a:lnTo>
                      <a:lnTo>
                        <a:pt x="12" y="24"/>
                      </a:lnTo>
                      <a:lnTo>
                        <a:pt x="6" y="18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00" name="Freeform 272"/>
                <p:cNvSpPr>
                  <a:spLocks/>
                </p:cNvSpPr>
                <p:nvPr/>
              </p:nvSpPr>
              <p:spPr bwMode="auto">
                <a:xfrm>
                  <a:off x="2901" y="3048"/>
                  <a:ext cx="18" cy="30"/>
                </a:xfrm>
                <a:custGeom>
                  <a:avLst/>
                  <a:gdLst>
                    <a:gd name="T0" fmla="*/ 6 w 18"/>
                    <a:gd name="T1" fmla="*/ 6 h 30"/>
                    <a:gd name="T2" fmla="*/ 0 w 18"/>
                    <a:gd name="T3" fmla="*/ 0 h 30"/>
                    <a:gd name="T4" fmla="*/ 0 w 18"/>
                    <a:gd name="T5" fmla="*/ 6 h 30"/>
                    <a:gd name="T6" fmla="*/ 6 w 18"/>
                    <a:gd name="T7" fmla="*/ 18 h 30"/>
                    <a:gd name="T8" fmla="*/ 12 w 18"/>
                    <a:gd name="T9" fmla="*/ 24 h 30"/>
                    <a:gd name="T10" fmla="*/ 12 w 18"/>
                    <a:gd name="T11" fmla="*/ 30 h 30"/>
                    <a:gd name="T12" fmla="*/ 18 w 18"/>
                    <a:gd name="T13" fmla="*/ 24 h 30"/>
                    <a:gd name="T14" fmla="*/ 12 w 18"/>
                    <a:gd name="T15" fmla="*/ 18 h 30"/>
                    <a:gd name="T16" fmla="*/ 6 w 18"/>
                    <a:gd name="T17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30">
                      <a:moveTo>
                        <a:pt x="6" y="6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6" y="18"/>
                      </a:lnTo>
                      <a:lnTo>
                        <a:pt x="12" y="24"/>
                      </a:lnTo>
                      <a:lnTo>
                        <a:pt x="12" y="30"/>
                      </a:lnTo>
                      <a:lnTo>
                        <a:pt x="18" y="24"/>
                      </a:lnTo>
                      <a:lnTo>
                        <a:pt x="12" y="18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01" name="Freeform 273"/>
                <p:cNvSpPr>
                  <a:spLocks/>
                </p:cNvSpPr>
                <p:nvPr/>
              </p:nvSpPr>
              <p:spPr bwMode="auto">
                <a:xfrm>
                  <a:off x="2925" y="3084"/>
                  <a:ext cx="18" cy="24"/>
                </a:xfrm>
                <a:custGeom>
                  <a:avLst/>
                  <a:gdLst>
                    <a:gd name="T0" fmla="*/ 6 w 18"/>
                    <a:gd name="T1" fmla="*/ 6 h 24"/>
                    <a:gd name="T2" fmla="*/ 0 w 18"/>
                    <a:gd name="T3" fmla="*/ 0 h 24"/>
                    <a:gd name="T4" fmla="*/ 0 w 18"/>
                    <a:gd name="T5" fmla="*/ 6 h 24"/>
                    <a:gd name="T6" fmla="*/ 0 w 18"/>
                    <a:gd name="T7" fmla="*/ 12 h 24"/>
                    <a:gd name="T8" fmla="*/ 6 w 18"/>
                    <a:gd name="T9" fmla="*/ 12 h 24"/>
                    <a:gd name="T10" fmla="*/ 18 w 18"/>
                    <a:gd name="T11" fmla="*/ 24 h 24"/>
                    <a:gd name="T12" fmla="*/ 18 w 18"/>
                    <a:gd name="T13" fmla="*/ 24 h 24"/>
                    <a:gd name="T14" fmla="*/ 18 w 18"/>
                    <a:gd name="T15" fmla="*/ 18 h 24"/>
                    <a:gd name="T16" fmla="*/ 6 w 18"/>
                    <a:gd name="T17" fmla="*/ 6 h 24"/>
                    <a:gd name="T18" fmla="*/ 6 w 18"/>
                    <a:gd name="T19" fmla="*/ 12 h 24"/>
                    <a:gd name="T20" fmla="*/ 6 w 18"/>
                    <a:gd name="T21" fmla="*/ 12 h 24"/>
                    <a:gd name="T22" fmla="*/ 6 w 18"/>
                    <a:gd name="T23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" h="24">
                      <a:moveTo>
                        <a:pt x="6" y="6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6" y="12"/>
                      </a:lnTo>
                      <a:lnTo>
                        <a:pt x="18" y="24"/>
                      </a:lnTo>
                      <a:lnTo>
                        <a:pt x="18" y="24"/>
                      </a:lnTo>
                      <a:lnTo>
                        <a:pt x="18" y="18"/>
                      </a:lnTo>
                      <a:lnTo>
                        <a:pt x="6" y="6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02" name="Freeform 274"/>
                <p:cNvSpPr>
                  <a:spLocks/>
                </p:cNvSpPr>
                <p:nvPr/>
              </p:nvSpPr>
              <p:spPr bwMode="auto">
                <a:xfrm>
                  <a:off x="2955" y="3114"/>
                  <a:ext cx="24" cy="24"/>
                </a:xfrm>
                <a:custGeom>
                  <a:avLst/>
                  <a:gdLst>
                    <a:gd name="T0" fmla="*/ 0 w 24"/>
                    <a:gd name="T1" fmla="*/ 0 h 24"/>
                    <a:gd name="T2" fmla="*/ 0 w 24"/>
                    <a:gd name="T3" fmla="*/ 6 h 24"/>
                    <a:gd name="T4" fmla="*/ 0 w 24"/>
                    <a:gd name="T5" fmla="*/ 6 h 24"/>
                    <a:gd name="T6" fmla="*/ 6 w 24"/>
                    <a:gd name="T7" fmla="*/ 12 h 24"/>
                    <a:gd name="T8" fmla="*/ 18 w 24"/>
                    <a:gd name="T9" fmla="*/ 24 h 24"/>
                    <a:gd name="T10" fmla="*/ 24 w 24"/>
                    <a:gd name="T11" fmla="*/ 18 h 24"/>
                    <a:gd name="T12" fmla="*/ 18 w 24"/>
                    <a:gd name="T13" fmla="*/ 18 h 24"/>
                    <a:gd name="T14" fmla="*/ 6 w 24"/>
                    <a:gd name="T15" fmla="*/ 6 h 24"/>
                    <a:gd name="T16" fmla="*/ 0 w 24"/>
                    <a:gd name="T17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24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18" y="24"/>
                      </a:lnTo>
                      <a:lnTo>
                        <a:pt x="24" y="18"/>
                      </a:lnTo>
                      <a:lnTo>
                        <a:pt x="18" y="18"/>
                      </a:lnTo>
                      <a:lnTo>
                        <a:pt x="6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03" name="Freeform 275"/>
                <p:cNvSpPr>
                  <a:spLocks/>
                </p:cNvSpPr>
                <p:nvPr/>
              </p:nvSpPr>
              <p:spPr bwMode="auto">
                <a:xfrm>
                  <a:off x="2985" y="3144"/>
                  <a:ext cx="24" cy="18"/>
                </a:xfrm>
                <a:custGeom>
                  <a:avLst/>
                  <a:gdLst>
                    <a:gd name="T0" fmla="*/ 6 w 24"/>
                    <a:gd name="T1" fmla="*/ 0 h 18"/>
                    <a:gd name="T2" fmla="*/ 0 w 24"/>
                    <a:gd name="T3" fmla="*/ 0 h 18"/>
                    <a:gd name="T4" fmla="*/ 6 w 24"/>
                    <a:gd name="T5" fmla="*/ 6 h 18"/>
                    <a:gd name="T6" fmla="*/ 12 w 24"/>
                    <a:gd name="T7" fmla="*/ 6 h 18"/>
                    <a:gd name="T8" fmla="*/ 24 w 24"/>
                    <a:gd name="T9" fmla="*/ 18 h 18"/>
                    <a:gd name="T10" fmla="*/ 24 w 24"/>
                    <a:gd name="T11" fmla="*/ 12 h 18"/>
                    <a:gd name="T12" fmla="*/ 24 w 24"/>
                    <a:gd name="T13" fmla="*/ 12 h 18"/>
                    <a:gd name="T14" fmla="*/ 12 w 24"/>
                    <a:gd name="T15" fmla="*/ 0 h 18"/>
                    <a:gd name="T16" fmla="*/ 6 w 24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8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12" y="6"/>
                      </a:lnTo>
                      <a:lnTo>
                        <a:pt x="24" y="18"/>
                      </a:lnTo>
                      <a:lnTo>
                        <a:pt x="24" y="12"/>
                      </a:lnTo>
                      <a:lnTo>
                        <a:pt x="24" y="12"/>
                      </a:lnTo>
                      <a:lnTo>
                        <a:pt x="12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04" name="Freeform 276"/>
                <p:cNvSpPr>
                  <a:spLocks/>
                </p:cNvSpPr>
                <p:nvPr/>
              </p:nvSpPr>
              <p:spPr bwMode="auto">
                <a:xfrm>
                  <a:off x="3021" y="3162"/>
                  <a:ext cx="30" cy="18"/>
                </a:xfrm>
                <a:custGeom>
                  <a:avLst/>
                  <a:gdLst>
                    <a:gd name="T0" fmla="*/ 6 w 30"/>
                    <a:gd name="T1" fmla="*/ 0 h 18"/>
                    <a:gd name="T2" fmla="*/ 0 w 30"/>
                    <a:gd name="T3" fmla="*/ 6 h 18"/>
                    <a:gd name="T4" fmla="*/ 6 w 30"/>
                    <a:gd name="T5" fmla="*/ 6 h 18"/>
                    <a:gd name="T6" fmla="*/ 18 w 30"/>
                    <a:gd name="T7" fmla="*/ 18 h 18"/>
                    <a:gd name="T8" fmla="*/ 24 w 30"/>
                    <a:gd name="T9" fmla="*/ 18 h 18"/>
                    <a:gd name="T10" fmla="*/ 30 w 30"/>
                    <a:gd name="T11" fmla="*/ 18 h 18"/>
                    <a:gd name="T12" fmla="*/ 24 w 30"/>
                    <a:gd name="T13" fmla="*/ 12 h 18"/>
                    <a:gd name="T14" fmla="*/ 18 w 30"/>
                    <a:gd name="T15" fmla="*/ 12 h 18"/>
                    <a:gd name="T16" fmla="*/ 6 w 30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8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18" y="18"/>
                      </a:lnTo>
                      <a:lnTo>
                        <a:pt x="24" y="18"/>
                      </a:lnTo>
                      <a:lnTo>
                        <a:pt x="30" y="18"/>
                      </a:lnTo>
                      <a:lnTo>
                        <a:pt x="24" y="12"/>
                      </a:lnTo>
                      <a:lnTo>
                        <a:pt x="18" y="12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05" name="Freeform 277"/>
                <p:cNvSpPr>
                  <a:spLocks/>
                </p:cNvSpPr>
                <p:nvPr/>
              </p:nvSpPr>
              <p:spPr bwMode="auto">
                <a:xfrm>
                  <a:off x="3057" y="3180"/>
                  <a:ext cx="30" cy="18"/>
                </a:xfrm>
                <a:custGeom>
                  <a:avLst/>
                  <a:gdLst>
                    <a:gd name="T0" fmla="*/ 6 w 30"/>
                    <a:gd name="T1" fmla="*/ 0 h 18"/>
                    <a:gd name="T2" fmla="*/ 0 w 30"/>
                    <a:gd name="T3" fmla="*/ 6 h 18"/>
                    <a:gd name="T4" fmla="*/ 6 w 30"/>
                    <a:gd name="T5" fmla="*/ 6 h 18"/>
                    <a:gd name="T6" fmla="*/ 24 w 30"/>
                    <a:gd name="T7" fmla="*/ 18 h 18"/>
                    <a:gd name="T8" fmla="*/ 30 w 30"/>
                    <a:gd name="T9" fmla="*/ 18 h 18"/>
                    <a:gd name="T10" fmla="*/ 24 w 30"/>
                    <a:gd name="T11" fmla="*/ 12 h 18"/>
                    <a:gd name="T12" fmla="*/ 6 w 30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18"/>
                      </a:lnTo>
                      <a:lnTo>
                        <a:pt x="30" y="18"/>
                      </a:lnTo>
                      <a:lnTo>
                        <a:pt x="24" y="12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06" name="Freeform 278"/>
                <p:cNvSpPr>
                  <a:spLocks/>
                </p:cNvSpPr>
                <p:nvPr/>
              </p:nvSpPr>
              <p:spPr bwMode="auto">
                <a:xfrm>
                  <a:off x="3099" y="3198"/>
                  <a:ext cx="24" cy="18"/>
                </a:xfrm>
                <a:custGeom>
                  <a:avLst/>
                  <a:gdLst>
                    <a:gd name="T0" fmla="*/ 0 w 24"/>
                    <a:gd name="T1" fmla="*/ 0 h 18"/>
                    <a:gd name="T2" fmla="*/ 0 w 24"/>
                    <a:gd name="T3" fmla="*/ 6 h 18"/>
                    <a:gd name="T4" fmla="*/ 0 w 24"/>
                    <a:gd name="T5" fmla="*/ 6 h 18"/>
                    <a:gd name="T6" fmla="*/ 24 w 24"/>
                    <a:gd name="T7" fmla="*/ 18 h 18"/>
                    <a:gd name="T8" fmla="*/ 24 w 24"/>
                    <a:gd name="T9" fmla="*/ 12 h 18"/>
                    <a:gd name="T10" fmla="*/ 24 w 24"/>
                    <a:gd name="T11" fmla="*/ 12 h 18"/>
                    <a:gd name="T12" fmla="*/ 0 w 24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8"/>
                      </a:lnTo>
                      <a:lnTo>
                        <a:pt x="24" y="12"/>
                      </a:lnTo>
                      <a:lnTo>
                        <a:pt x="24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07" name="Freeform 279"/>
                <p:cNvSpPr>
                  <a:spLocks/>
                </p:cNvSpPr>
                <p:nvPr/>
              </p:nvSpPr>
              <p:spPr bwMode="auto">
                <a:xfrm>
                  <a:off x="3135" y="3216"/>
                  <a:ext cx="30" cy="12"/>
                </a:xfrm>
                <a:custGeom>
                  <a:avLst/>
                  <a:gdLst>
                    <a:gd name="T0" fmla="*/ 6 w 30"/>
                    <a:gd name="T1" fmla="*/ 0 h 12"/>
                    <a:gd name="T2" fmla="*/ 0 w 30"/>
                    <a:gd name="T3" fmla="*/ 0 h 12"/>
                    <a:gd name="T4" fmla="*/ 6 w 30"/>
                    <a:gd name="T5" fmla="*/ 6 h 12"/>
                    <a:gd name="T6" fmla="*/ 12 w 30"/>
                    <a:gd name="T7" fmla="*/ 6 h 12"/>
                    <a:gd name="T8" fmla="*/ 24 w 30"/>
                    <a:gd name="T9" fmla="*/ 12 h 12"/>
                    <a:gd name="T10" fmla="*/ 30 w 30"/>
                    <a:gd name="T11" fmla="*/ 12 h 12"/>
                    <a:gd name="T12" fmla="*/ 24 w 30"/>
                    <a:gd name="T13" fmla="*/ 6 h 12"/>
                    <a:gd name="T14" fmla="*/ 12 w 30"/>
                    <a:gd name="T15" fmla="*/ 0 h 12"/>
                    <a:gd name="T16" fmla="*/ 6 w 30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12" y="6"/>
                      </a:lnTo>
                      <a:lnTo>
                        <a:pt x="24" y="12"/>
                      </a:lnTo>
                      <a:lnTo>
                        <a:pt x="30" y="12"/>
                      </a:lnTo>
                      <a:lnTo>
                        <a:pt x="24" y="6"/>
                      </a:lnTo>
                      <a:lnTo>
                        <a:pt x="12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08" name="Freeform 280"/>
                <p:cNvSpPr>
                  <a:spLocks/>
                </p:cNvSpPr>
                <p:nvPr/>
              </p:nvSpPr>
              <p:spPr bwMode="auto">
                <a:xfrm>
                  <a:off x="3177" y="3228"/>
                  <a:ext cx="30" cy="12"/>
                </a:xfrm>
                <a:custGeom>
                  <a:avLst/>
                  <a:gdLst>
                    <a:gd name="T0" fmla="*/ 0 w 30"/>
                    <a:gd name="T1" fmla="*/ 0 h 12"/>
                    <a:gd name="T2" fmla="*/ 0 w 30"/>
                    <a:gd name="T3" fmla="*/ 0 h 12"/>
                    <a:gd name="T4" fmla="*/ 0 w 30"/>
                    <a:gd name="T5" fmla="*/ 6 h 12"/>
                    <a:gd name="T6" fmla="*/ 24 w 30"/>
                    <a:gd name="T7" fmla="*/ 12 h 12"/>
                    <a:gd name="T8" fmla="*/ 30 w 30"/>
                    <a:gd name="T9" fmla="*/ 6 h 12"/>
                    <a:gd name="T10" fmla="*/ 24 w 30"/>
                    <a:gd name="T11" fmla="*/ 6 h 12"/>
                    <a:gd name="T12" fmla="*/ 0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12"/>
                      </a:ln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09" name="Freeform 281"/>
                <p:cNvSpPr>
                  <a:spLocks/>
                </p:cNvSpPr>
                <p:nvPr/>
              </p:nvSpPr>
              <p:spPr bwMode="auto">
                <a:xfrm>
                  <a:off x="3219" y="3240"/>
                  <a:ext cx="24" cy="12"/>
                </a:xfrm>
                <a:custGeom>
                  <a:avLst/>
                  <a:gdLst>
                    <a:gd name="T0" fmla="*/ 0 w 24"/>
                    <a:gd name="T1" fmla="*/ 0 h 12"/>
                    <a:gd name="T2" fmla="*/ 0 w 24"/>
                    <a:gd name="T3" fmla="*/ 0 h 12"/>
                    <a:gd name="T4" fmla="*/ 0 w 24"/>
                    <a:gd name="T5" fmla="*/ 6 h 12"/>
                    <a:gd name="T6" fmla="*/ 24 w 24"/>
                    <a:gd name="T7" fmla="*/ 12 h 12"/>
                    <a:gd name="T8" fmla="*/ 24 w 24"/>
                    <a:gd name="T9" fmla="*/ 6 h 12"/>
                    <a:gd name="T10" fmla="*/ 24 w 24"/>
                    <a:gd name="T11" fmla="*/ 6 h 12"/>
                    <a:gd name="T12" fmla="*/ 0 w 24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12"/>
                      </a:lnTo>
                      <a:lnTo>
                        <a:pt x="24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10" name="Freeform 282"/>
                <p:cNvSpPr>
                  <a:spLocks/>
                </p:cNvSpPr>
                <p:nvPr/>
              </p:nvSpPr>
              <p:spPr bwMode="auto">
                <a:xfrm>
                  <a:off x="3255" y="3252"/>
                  <a:ext cx="30" cy="12"/>
                </a:xfrm>
                <a:custGeom>
                  <a:avLst/>
                  <a:gdLst>
                    <a:gd name="T0" fmla="*/ 6 w 30"/>
                    <a:gd name="T1" fmla="*/ 0 h 12"/>
                    <a:gd name="T2" fmla="*/ 0 w 30"/>
                    <a:gd name="T3" fmla="*/ 0 h 12"/>
                    <a:gd name="T4" fmla="*/ 6 w 30"/>
                    <a:gd name="T5" fmla="*/ 6 h 12"/>
                    <a:gd name="T6" fmla="*/ 24 w 30"/>
                    <a:gd name="T7" fmla="*/ 12 h 12"/>
                    <a:gd name="T8" fmla="*/ 30 w 30"/>
                    <a:gd name="T9" fmla="*/ 12 h 12"/>
                    <a:gd name="T10" fmla="*/ 30 w 30"/>
                    <a:gd name="T11" fmla="*/ 6 h 12"/>
                    <a:gd name="T12" fmla="*/ 30 w 30"/>
                    <a:gd name="T13" fmla="*/ 6 h 12"/>
                    <a:gd name="T14" fmla="*/ 24 w 30"/>
                    <a:gd name="T15" fmla="*/ 6 h 12"/>
                    <a:gd name="T16" fmla="*/ 6 w 30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24" y="12"/>
                      </a:lnTo>
                      <a:lnTo>
                        <a:pt x="30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11" name="Freeform 283"/>
                <p:cNvSpPr>
                  <a:spLocks/>
                </p:cNvSpPr>
                <p:nvPr/>
              </p:nvSpPr>
              <p:spPr bwMode="auto">
                <a:xfrm>
                  <a:off x="3297" y="3258"/>
                  <a:ext cx="30" cy="12"/>
                </a:xfrm>
                <a:custGeom>
                  <a:avLst/>
                  <a:gdLst>
                    <a:gd name="T0" fmla="*/ 6 w 30"/>
                    <a:gd name="T1" fmla="*/ 0 h 12"/>
                    <a:gd name="T2" fmla="*/ 0 w 30"/>
                    <a:gd name="T3" fmla="*/ 6 h 12"/>
                    <a:gd name="T4" fmla="*/ 6 w 30"/>
                    <a:gd name="T5" fmla="*/ 6 h 12"/>
                    <a:gd name="T6" fmla="*/ 30 w 30"/>
                    <a:gd name="T7" fmla="*/ 12 h 12"/>
                    <a:gd name="T8" fmla="*/ 30 w 30"/>
                    <a:gd name="T9" fmla="*/ 12 h 12"/>
                    <a:gd name="T10" fmla="*/ 30 w 30"/>
                    <a:gd name="T11" fmla="*/ 6 h 12"/>
                    <a:gd name="T12" fmla="*/ 6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12"/>
                      </a:lnTo>
                      <a:lnTo>
                        <a:pt x="30" y="12"/>
                      </a:lnTo>
                      <a:lnTo>
                        <a:pt x="30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12" name="Freeform 284"/>
                <p:cNvSpPr>
                  <a:spLocks/>
                </p:cNvSpPr>
                <p:nvPr/>
              </p:nvSpPr>
              <p:spPr bwMode="auto">
                <a:xfrm>
                  <a:off x="3339" y="3270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0 h 6"/>
                    <a:gd name="T4" fmla="*/ 6 w 30"/>
                    <a:gd name="T5" fmla="*/ 6 h 6"/>
                    <a:gd name="T6" fmla="*/ 24 w 30"/>
                    <a:gd name="T7" fmla="*/ 6 h 6"/>
                    <a:gd name="T8" fmla="*/ 30 w 30"/>
                    <a:gd name="T9" fmla="*/ 6 h 6"/>
                    <a:gd name="T10" fmla="*/ 24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13" name="Freeform 285"/>
                <p:cNvSpPr>
                  <a:spLocks/>
                </p:cNvSpPr>
                <p:nvPr/>
              </p:nvSpPr>
              <p:spPr bwMode="auto">
                <a:xfrm>
                  <a:off x="3381" y="3276"/>
                  <a:ext cx="30" cy="12"/>
                </a:xfrm>
                <a:custGeom>
                  <a:avLst/>
                  <a:gdLst>
                    <a:gd name="T0" fmla="*/ 0 w 30"/>
                    <a:gd name="T1" fmla="*/ 0 h 12"/>
                    <a:gd name="T2" fmla="*/ 0 w 30"/>
                    <a:gd name="T3" fmla="*/ 0 h 12"/>
                    <a:gd name="T4" fmla="*/ 0 w 30"/>
                    <a:gd name="T5" fmla="*/ 6 h 12"/>
                    <a:gd name="T6" fmla="*/ 24 w 30"/>
                    <a:gd name="T7" fmla="*/ 12 h 12"/>
                    <a:gd name="T8" fmla="*/ 30 w 30"/>
                    <a:gd name="T9" fmla="*/ 6 h 12"/>
                    <a:gd name="T10" fmla="*/ 24 w 30"/>
                    <a:gd name="T11" fmla="*/ 6 h 12"/>
                    <a:gd name="T12" fmla="*/ 0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12"/>
                      </a:ln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14" name="Freeform 286"/>
                <p:cNvSpPr>
                  <a:spLocks/>
                </p:cNvSpPr>
                <p:nvPr/>
              </p:nvSpPr>
              <p:spPr bwMode="auto">
                <a:xfrm>
                  <a:off x="3423" y="3282"/>
                  <a:ext cx="30" cy="12"/>
                </a:xfrm>
                <a:custGeom>
                  <a:avLst/>
                  <a:gdLst>
                    <a:gd name="T0" fmla="*/ 0 w 30"/>
                    <a:gd name="T1" fmla="*/ 0 h 12"/>
                    <a:gd name="T2" fmla="*/ 0 w 30"/>
                    <a:gd name="T3" fmla="*/ 6 h 12"/>
                    <a:gd name="T4" fmla="*/ 0 w 30"/>
                    <a:gd name="T5" fmla="*/ 6 h 12"/>
                    <a:gd name="T6" fmla="*/ 6 w 30"/>
                    <a:gd name="T7" fmla="*/ 6 h 12"/>
                    <a:gd name="T8" fmla="*/ 24 w 30"/>
                    <a:gd name="T9" fmla="*/ 12 h 12"/>
                    <a:gd name="T10" fmla="*/ 30 w 30"/>
                    <a:gd name="T11" fmla="*/ 6 h 12"/>
                    <a:gd name="T12" fmla="*/ 24 w 30"/>
                    <a:gd name="T13" fmla="*/ 6 h 12"/>
                    <a:gd name="T14" fmla="*/ 6 w 30"/>
                    <a:gd name="T15" fmla="*/ 0 h 12"/>
                    <a:gd name="T16" fmla="*/ 0 w 30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12"/>
                      </a:ln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15" name="Freeform 287"/>
                <p:cNvSpPr>
                  <a:spLocks/>
                </p:cNvSpPr>
                <p:nvPr/>
              </p:nvSpPr>
              <p:spPr bwMode="auto">
                <a:xfrm>
                  <a:off x="3465" y="3288"/>
                  <a:ext cx="30" cy="12"/>
                </a:xfrm>
                <a:custGeom>
                  <a:avLst/>
                  <a:gdLst>
                    <a:gd name="T0" fmla="*/ 0 w 30"/>
                    <a:gd name="T1" fmla="*/ 0 h 12"/>
                    <a:gd name="T2" fmla="*/ 0 w 30"/>
                    <a:gd name="T3" fmla="*/ 6 h 12"/>
                    <a:gd name="T4" fmla="*/ 0 w 30"/>
                    <a:gd name="T5" fmla="*/ 6 h 12"/>
                    <a:gd name="T6" fmla="*/ 24 w 30"/>
                    <a:gd name="T7" fmla="*/ 12 h 12"/>
                    <a:gd name="T8" fmla="*/ 30 w 30"/>
                    <a:gd name="T9" fmla="*/ 6 h 12"/>
                    <a:gd name="T10" fmla="*/ 24 w 30"/>
                    <a:gd name="T11" fmla="*/ 6 h 12"/>
                    <a:gd name="T12" fmla="*/ 0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2"/>
                      </a:ln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16" name="Freeform 288"/>
                <p:cNvSpPr>
                  <a:spLocks/>
                </p:cNvSpPr>
                <p:nvPr/>
              </p:nvSpPr>
              <p:spPr bwMode="auto">
                <a:xfrm>
                  <a:off x="3507" y="3294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6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17" name="Freeform 289"/>
                <p:cNvSpPr>
                  <a:spLocks/>
                </p:cNvSpPr>
                <p:nvPr/>
              </p:nvSpPr>
              <p:spPr bwMode="auto">
                <a:xfrm>
                  <a:off x="3549" y="3300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6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18" name="Freeform 290"/>
                <p:cNvSpPr>
                  <a:spLocks/>
                </p:cNvSpPr>
                <p:nvPr/>
              </p:nvSpPr>
              <p:spPr bwMode="auto">
                <a:xfrm>
                  <a:off x="3591" y="3300"/>
                  <a:ext cx="30" cy="12"/>
                </a:xfrm>
                <a:custGeom>
                  <a:avLst/>
                  <a:gdLst>
                    <a:gd name="T0" fmla="*/ 0 w 30"/>
                    <a:gd name="T1" fmla="*/ 0 h 12"/>
                    <a:gd name="T2" fmla="*/ 0 w 30"/>
                    <a:gd name="T3" fmla="*/ 6 h 12"/>
                    <a:gd name="T4" fmla="*/ 0 w 30"/>
                    <a:gd name="T5" fmla="*/ 6 h 12"/>
                    <a:gd name="T6" fmla="*/ 6 w 30"/>
                    <a:gd name="T7" fmla="*/ 6 h 12"/>
                    <a:gd name="T8" fmla="*/ 24 w 30"/>
                    <a:gd name="T9" fmla="*/ 12 h 12"/>
                    <a:gd name="T10" fmla="*/ 30 w 30"/>
                    <a:gd name="T11" fmla="*/ 6 h 12"/>
                    <a:gd name="T12" fmla="*/ 24 w 30"/>
                    <a:gd name="T13" fmla="*/ 6 h 12"/>
                    <a:gd name="T14" fmla="*/ 6 w 30"/>
                    <a:gd name="T15" fmla="*/ 0 h 12"/>
                    <a:gd name="T16" fmla="*/ 0 w 30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12"/>
                      </a:ln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19" name="Freeform 291"/>
                <p:cNvSpPr>
                  <a:spLocks/>
                </p:cNvSpPr>
                <p:nvPr/>
              </p:nvSpPr>
              <p:spPr bwMode="auto">
                <a:xfrm>
                  <a:off x="3633" y="3306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0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20" name="Freeform 292"/>
                <p:cNvSpPr>
                  <a:spLocks/>
                </p:cNvSpPr>
                <p:nvPr/>
              </p:nvSpPr>
              <p:spPr bwMode="auto">
                <a:xfrm>
                  <a:off x="3675" y="3306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6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21" name="Freeform 293"/>
                <p:cNvSpPr>
                  <a:spLocks/>
                </p:cNvSpPr>
                <p:nvPr/>
              </p:nvSpPr>
              <p:spPr bwMode="auto">
                <a:xfrm>
                  <a:off x="3717" y="3306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6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6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22" name="Freeform 294"/>
                <p:cNvSpPr>
                  <a:spLocks/>
                </p:cNvSpPr>
                <p:nvPr/>
              </p:nvSpPr>
              <p:spPr bwMode="auto">
                <a:xfrm>
                  <a:off x="3759" y="3306"/>
                  <a:ext cx="30" cy="12"/>
                </a:xfrm>
                <a:custGeom>
                  <a:avLst/>
                  <a:gdLst>
                    <a:gd name="T0" fmla="*/ 0 w 30"/>
                    <a:gd name="T1" fmla="*/ 0 h 12"/>
                    <a:gd name="T2" fmla="*/ 0 w 30"/>
                    <a:gd name="T3" fmla="*/ 6 h 12"/>
                    <a:gd name="T4" fmla="*/ 0 w 30"/>
                    <a:gd name="T5" fmla="*/ 6 h 12"/>
                    <a:gd name="T6" fmla="*/ 18 w 30"/>
                    <a:gd name="T7" fmla="*/ 12 h 12"/>
                    <a:gd name="T8" fmla="*/ 24 w 30"/>
                    <a:gd name="T9" fmla="*/ 6 h 12"/>
                    <a:gd name="T10" fmla="*/ 30 w 30"/>
                    <a:gd name="T11" fmla="*/ 6 h 12"/>
                    <a:gd name="T12" fmla="*/ 24 w 30"/>
                    <a:gd name="T13" fmla="*/ 0 h 12"/>
                    <a:gd name="T14" fmla="*/ 18 w 30"/>
                    <a:gd name="T15" fmla="*/ 6 h 12"/>
                    <a:gd name="T16" fmla="*/ 0 w 30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18" y="12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18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23" name="Freeform 295"/>
                <p:cNvSpPr>
                  <a:spLocks/>
                </p:cNvSpPr>
                <p:nvPr/>
              </p:nvSpPr>
              <p:spPr bwMode="auto">
                <a:xfrm>
                  <a:off x="3801" y="3306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6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6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24" name="Freeform 296"/>
                <p:cNvSpPr>
                  <a:spLocks/>
                </p:cNvSpPr>
                <p:nvPr/>
              </p:nvSpPr>
              <p:spPr bwMode="auto">
                <a:xfrm>
                  <a:off x="3843" y="3306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6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0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25" name="Freeform 297"/>
                <p:cNvSpPr>
                  <a:spLocks/>
                </p:cNvSpPr>
                <p:nvPr/>
              </p:nvSpPr>
              <p:spPr bwMode="auto">
                <a:xfrm>
                  <a:off x="3885" y="3306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0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26" name="Freeform 298"/>
                <p:cNvSpPr>
                  <a:spLocks/>
                </p:cNvSpPr>
                <p:nvPr/>
              </p:nvSpPr>
              <p:spPr bwMode="auto">
                <a:xfrm>
                  <a:off x="3927" y="3300"/>
                  <a:ext cx="30" cy="12"/>
                </a:xfrm>
                <a:custGeom>
                  <a:avLst/>
                  <a:gdLst>
                    <a:gd name="T0" fmla="*/ 0 w 30"/>
                    <a:gd name="T1" fmla="*/ 6 h 12"/>
                    <a:gd name="T2" fmla="*/ 0 w 30"/>
                    <a:gd name="T3" fmla="*/ 6 h 12"/>
                    <a:gd name="T4" fmla="*/ 0 w 30"/>
                    <a:gd name="T5" fmla="*/ 12 h 12"/>
                    <a:gd name="T6" fmla="*/ 24 w 30"/>
                    <a:gd name="T7" fmla="*/ 6 h 12"/>
                    <a:gd name="T8" fmla="*/ 30 w 30"/>
                    <a:gd name="T9" fmla="*/ 6 h 12"/>
                    <a:gd name="T10" fmla="*/ 24 w 30"/>
                    <a:gd name="T11" fmla="*/ 0 h 12"/>
                    <a:gd name="T12" fmla="*/ 0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6"/>
                      </a:move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27" name="Freeform 299"/>
                <p:cNvSpPr>
                  <a:spLocks/>
                </p:cNvSpPr>
                <p:nvPr/>
              </p:nvSpPr>
              <p:spPr bwMode="auto">
                <a:xfrm>
                  <a:off x="3969" y="3300"/>
                  <a:ext cx="31" cy="6"/>
                </a:xfrm>
                <a:custGeom>
                  <a:avLst/>
                  <a:gdLst>
                    <a:gd name="T0" fmla="*/ 0 w 31"/>
                    <a:gd name="T1" fmla="*/ 0 h 6"/>
                    <a:gd name="T2" fmla="*/ 0 w 31"/>
                    <a:gd name="T3" fmla="*/ 6 h 6"/>
                    <a:gd name="T4" fmla="*/ 0 w 31"/>
                    <a:gd name="T5" fmla="*/ 6 h 6"/>
                    <a:gd name="T6" fmla="*/ 25 w 31"/>
                    <a:gd name="T7" fmla="*/ 6 h 6"/>
                    <a:gd name="T8" fmla="*/ 31 w 31"/>
                    <a:gd name="T9" fmla="*/ 0 h 6"/>
                    <a:gd name="T10" fmla="*/ 25 w 31"/>
                    <a:gd name="T11" fmla="*/ 0 h 6"/>
                    <a:gd name="T12" fmla="*/ 0 w 31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6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5" y="6"/>
                      </a:lnTo>
                      <a:lnTo>
                        <a:pt x="31" y="0"/>
                      </a:lnTo>
                      <a:lnTo>
                        <a:pt x="2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28" name="Freeform 300"/>
                <p:cNvSpPr>
                  <a:spLocks/>
                </p:cNvSpPr>
                <p:nvPr/>
              </p:nvSpPr>
              <p:spPr bwMode="auto">
                <a:xfrm>
                  <a:off x="4006" y="3294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6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0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29" name="Freeform 301"/>
                <p:cNvSpPr>
                  <a:spLocks/>
                </p:cNvSpPr>
                <p:nvPr/>
              </p:nvSpPr>
              <p:spPr bwMode="auto">
                <a:xfrm>
                  <a:off x="4048" y="3288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6 h 12"/>
                    <a:gd name="T4" fmla="*/ 6 w 30"/>
                    <a:gd name="T5" fmla="*/ 12 h 12"/>
                    <a:gd name="T6" fmla="*/ 30 w 30"/>
                    <a:gd name="T7" fmla="*/ 6 h 12"/>
                    <a:gd name="T8" fmla="*/ 30 w 30"/>
                    <a:gd name="T9" fmla="*/ 6 h 12"/>
                    <a:gd name="T10" fmla="*/ 30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30" name="Freeform 302"/>
                <p:cNvSpPr>
                  <a:spLocks/>
                </p:cNvSpPr>
                <p:nvPr/>
              </p:nvSpPr>
              <p:spPr bwMode="auto">
                <a:xfrm>
                  <a:off x="4090" y="3282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6 h 12"/>
                    <a:gd name="T4" fmla="*/ 6 w 30"/>
                    <a:gd name="T5" fmla="*/ 12 h 12"/>
                    <a:gd name="T6" fmla="*/ 30 w 30"/>
                    <a:gd name="T7" fmla="*/ 6 h 12"/>
                    <a:gd name="T8" fmla="*/ 30 w 30"/>
                    <a:gd name="T9" fmla="*/ 6 h 12"/>
                    <a:gd name="T10" fmla="*/ 30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31" name="Freeform 303"/>
                <p:cNvSpPr>
                  <a:spLocks/>
                </p:cNvSpPr>
                <p:nvPr/>
              </p:nvSpPr>
              <p:spPr bwMode="auto">
                <a:xfrm>
                  <a:off x="4132" y="3276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6 h 12"/>
                    <a:gd name="T4" fmla="*/ 6 w 30"/>
                    <a:gd name="T5" fmla="*/ 12 h 12"/>
                    <a:gd name="T6" fmla="*/ 30 w 30"/>
                    <a:gd name="T7" fmla="*/ 6 h 12"/>
                    <a:gd name="T8" fmla="*/ 30 w 30"/>
                    <a:gd name="T9" fmla="*/ 6 h 12"/>
                    <a:gd name="T10" fmla="*/ 30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32" name="Freeform 304"/>
                <p:cNvSpPr>
                  <a:spLocks/>
                </p:cNvSpPr>
                <p:nvPr/>
              </p:nvSpPr>
              <p:spPr bwMode="auto">
                <a:xfrm>
                  <a:off x="4174" y="3270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6 h 12"/>
                    <a:gd name="T4" fmla="*/ 6 w 30"/>
                    <a:gd name="T5" fmla="*/ 12 h 12"/>
                    <a:gd name="T6" fmla="*/ 30 w 30"/>
                    <a:gd name="T7" fmla="*/ 6 h 12"/>
                    <a:gd name="T8" fmla="*/ 30 w 30"/>
                    <a:gd name="T9" fmla="*/ 0 h 12"/>
                    <a:gd name="T10" fmla="*/ 30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33" name="Freeform 305"/>
                <p:cNvSpPr>
                  <a:spLocks/>
                </p:cNvSpPr>
                <p:nvPr/>
              </p:nvSpPr>
              <p:spPr bwMode="auto">
                <a:xfrm>
                  <a:off x="4216" y="3264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6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0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34" name="Freeform 306"/>
                <p:cNvSpPr>
                  <a:spLocks/>
                </p:cNvSpPr>
                <p:nvPr/>
              </p:nvSpPr>
              <p:spPr bwMode="auto">
                <a:xfrm>
                  <a:off x="4258" y="3252"/>
                  <a:ext cx="30" cy="12"/>
                </a:xfrm>
                <a:custGeom>
                  <a:avLst/>
                  <a:gdLst>
                    <a:gd name="T0" fmla="*/ 0 w 30"/>
                    <a:gd name="T1" fmla="*/ 6 h 12"/>
                    <a:gd name="T2" fmla="*/ 0 w 30"/>
                    <a:gd name="T3" fmla="*/ 12 h 12"/>
                    <a:gd name="T4" fmla="*/ 0 w 30"/>
                    <a:gd name="T5" fmla="*/ 12 h 12"/>
                    <a:gd name="T6" fmla="*/ 12 w 30"/>
                    <a:gd name="T7" fmla="*/ 12 h 12"/>
                    <a:gd name="T8" fmla="*/ 24 w 30"/>
                    <a:gd name="T9" fmla="*/ 6 h 12"/>
                    <a:gd name="T10" fmla="*/ 30 w 30"/>
                    <a:gd name="T11" fmla="*/ 6 h 12"/>
                    <a:gd name="T12" fmla="*/ 24 w 30"/>
                    <a:gd name="T13" fmla="*/ 0 h 12"/>
                    <a:gd name="T14" fmla="*/ 12 w 30"/>
                    <a:gd name="T15" fmla="*/ 6 h 12"/>
                    <a:gd name="T16" fmla="*/ 0 w 30"/>
                    <a:gd name="T1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0" y="6"/>
                      </a:move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12" y="12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12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35" name="Freeform 307"/>
                <p:cNvSpPr>
                  <a:spLocks/>
                </p:cNvSpPr>
                <p:nvPr/>
              </p:nvSpPr>
              <p:spPr bwMode="auto">
                <a:xfrm>
                  <a:off x="4300" y="3240"/>
                  <a:ext cx="30" cy="12"/>
                </a:xfrm>
                <a:custGeom>
                  <a:avLst/>
                  <a:gdLst>
                    <a:gd name="T0" fmla="*/ 0 w 30"/>
                    <a:gd name="T1" fmla="*/ 6 h 12"/>
                    <a:gd name="T2" fmla="*/ 0 w 30"/>
                    <a:gd name="T3" fmla="*/ 12 h 12"/>
                    <a:gd name="T4" fmla="*/ 0 w 30"/>
                    <a:gd name="T5" fmla="*/ 12 h 12"/>
                    <a:gd name="T6" fmla="*/ 24 w 30"/>
                    <a:gd name="T7" fmla="*/ 6 h 12"/>
                    <a:gd name="T8" fmla="*/ 30 w 30"/>
                    <a:gd name="T9" fmla="*/ 6 h 12"/>
                    <a:gd name="T10" fmla="*/ 24 w 30"/>
                    <a:gd name="T11" fmla="*/ 0 h 12"/>
                    <a:gd name="T12" fmla="*/ 0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6"/>
                      </a:move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36" name="Freeform 308"/>
                <p:cNvSpPr>
                  <a:spLocks/>
                </p:cNvSpPr>
                <p:nvPr/>
              </p:nvSpPr>
              <p:spPr bwMode="auto">
                <a:xfrm>
                  <a:off x="4336" y="3228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12 h 12"/>
                    <a:gd name="T4" fmla="*/ 6 w 30"/>
                    <a:gd name="T5" fmla="*/ 12 h 12"/>
                    <a:gd name="T6" fmla="*/ 30 w 30"/>
                    <a:gd name="T7" fmla="*/ 6 h 12"/>
                    <a:gd name="T8" fmla="*/ 30 w 30"/>
                    <a:gd name="T9" fmla="*/ 6 h 12"/>
                    <a:gd name="T10" fmla="*/ 30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12"/>
                      </a:lnTo>
                      <a:lnTo>
                        <a:pt x="6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37" name="Freeform 309"/>
                <p:cNvSpPr>
                  <a:spLocks/>
                </p:cNvSpPr>
                <p:nvPr/>
              </p:nvSpPr>
              <p:spPr bwMode="auto">
                <a:xfrm>
                  <a:off x="4378" y="3216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12 h 12"/>
                    <a:gd name="T4" fmla="*/ 6 w 30"/>
                    <a:gd name="T5" fmla="*/ 12 h 12"/>
                    <a:gd name="T6" fmla="*/ 24 w 30"/>
                    <a:gd name="T7" fmla="*/ 6 h 12"/>
                    <a:gd name="T8" fmla="*/ 24 w 30"/>
                    <a:gd name="T9" fmla="*/ 6 h 12"/>
                    <a:gd name="T10" fmla="*/ 30 w 30"/>
                    <a:gd name="T11" fmla="*/ 6 h 12"/>
                    <a:gd name="T12" fmla="*/ 24 w 30"/>
                    <a:gd name="T13" fmla="*/ 0 h 12"/>
                    <a:gd name="T14" fmla="*/ 24 w 30"/>
                    <a:gd name="T15" fmla="*/ 0 h 12"/>
                    <a:gd name="T16" fmla="*/ 6 w 30"/>
                    <a:gd name="T1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12"/>
                      </a:lnTo>
                      <a:lnTo>
                        <a:pt x="6" y="12"/>
                      </a:lnTo>
                      <a:lnTo>
                        <a:pt x="24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38" name="Freeform 310"/>
                <p:cNvSpPr>
                  <a:spLocks/>
                </p:cNvSpPr>
                <p:nvPr/>
              </p:nvSpPr>
              <p:spPr bwMode="auto">
                <a:xfrm>
                  <a:off x="4420" y="3204"/>
                  <a:ext cx="30" cy="12"/>
                </a:xfrm>
                <a:custGeom>
                  <a:avLst/>
                  <a:gdLst>
                    <a:gd name="T0" fmla="*/ 0 w 30"/>
                    <a:gd name="T1" fmla="*/ 6 h 12"/>
                    <a:gd name="T2" fmla="*/ 0 w 30"/>
                    <a:gd name="T3" fmla="*/ 12 h 12"/>
                    <a:gd name="T4" fmla="*/ 0 w 30"/>
                    <a:gd name="T5" fmla="*/ 12 h 12"/>
                    <a:gd name="T6" fmla="*/ 24 w 30"/>
                    <a:gd name="T7" fmla="*/ 6 h 12"/>
                    <a:gd name="T8" fmla="*/ 30 w 30"/>
                    <a:gd name="T9" fmla="*/ 0 h 12"/>
                    <a:gd name="T10" fmla="*/ 24 w 30"/>
                    <a:gd name="T11" fmla="*/ 0 h 12"/>
                    <a:gd name="T12" fmla="*/ 0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6"/>
                      </a:move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39" name="Freeform 311"/>
                <p:cNvSpPr>
                  <a:spLocks/>
                </p:cNvSpPr>
                <p:nvPr/>
              </p:nvSpPr>
              <p:spPr bwMode="auto">
                <a:xfrm>
                  <a:off x="4456" y="3186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12 h 12"/>
                    <a:gd name="T4" fmla="*/ 6 w 30"/>
                    <a:gd name="T5" fmla="*/ 12 h 12"/>
                    <a:gd name="T6" fmla="*/ 24 w 30"/>
                    <a:gd name="T7" fmla="*/ 6 h 12"/>
                    <a:gd name="T8" fmla="*/ 30 w 30"/>
                    <a:gd name="T9" fmla="*/ 0 h 12"/>
                    <a:gd name="T10" fmla="*/ 24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12"/>
                      </a:lnTo>
                      <a:lnTo>
                        <a:pt x="6" y="12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40" name="Freeform 312"/>
                <p:cNvSpPr>
                  <a:spLocks/>
                </p:cNvSpPr>
                <p:nvPr/>
              </p:nvSpPr>
              <p:spPr bwMode="auto">
                <a:xfrm>
                  <a:off x="4498" y="3168"/>
                  <a:ext cx="24" cy="18"/>
                </a:xfrm>
                <a:custGeom>
                  <a:avLst/>
                  <a:gdLst>
                    <a:gd name="T0" fmla="*/ 0 w 24"/>
                    <a:gd name="T1" fmla="*/ 12 h 18"/>
                    <a:gd name="T2" fmla="*/ 0 w 24"/>
                    <a:gd name="T3" fmla="*/ 12 h 18"/>
                    <a:gd name="T4" fmla="*/ 0 w 24"/>
                    <a:gd name="T5" fmla="*/ 18 h 18"/>
                    <a:gd name="T6" fmla="*/ 12 w 24"/>
                    <a:gd name="T7" fmla="*/ 12 h 18"/>
                    <a:gd name="T8" fmla="*/ 24 w 24"/>
                    <a:gd name="T9" fmla="*/ 6 h 18"/>
                    <a:gd name="T10" fmla="*/ 24 w 24"/>
                    <a:gd name="T11" fmla="*/ 0 h 18"/>
                    <a:gd name="T12" fmla="*/ 24 w 24"/>
                    <a:gd name="T13" fmla="*/ 0 h 18"/>
                    <a:gd name="T14" fmla="*/ 12 w 24"/>
                    <a:gd name="T15" fmla="*/ 6 h 18"/>
                    <a:gd name="T16" fmla="*/ 0 w 24"/>
                    <a:gd name="T17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8">
                      <a:moveTo>
                        <a:pt x="0" y="12"/>
                      </a:move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12" y="12"/>
                      </a:ln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12" y="6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41" name="Freeform 313"/>
                <p:cNvSpPr>
                  <a:spLocks/>
                </p:cNvSpPr>
                <p:nvPr/>
              </p:nvSpPr>
              <p:spPr bwMode="auto">
                <a:xfrm>
                  <a:off x="4534" y="3144"/>
                  <a:ext cx="24" cy="18"/>
                </a:xfrm>
                <a:custGeom>
                  <a:avLst/>
                  <a:gdLst>
                    <a:gd name="T0" fmla="*/ 0 w 24"/>
                    <a:gd name="T1" fmla="*/ 12 h 18"/>
                    <a:gd name="T2" fmla="*/ 0 w 24"/>
                    <a:gd name="T3" fmla="*/ 18 h 18"/>
                    <a:gd name="T4" fmla="*/ 0 w 24"/>
                    <a:gd name="T5" fmla="*/ 18 h 18"/>
                    <a:gd name="T6" fmla="*/ 18 w 24"/>
                    <a:gd name="T7" fmla="*/ 6 h 18"/>
                    <a:gd name="T8" fmla="*/ 24 w 24"/>
                    <a:gd name="T9" fmla="*/ 6 h 18"/>
                    <a:gd name="T10" fmla="*/ 24 w 24"/>
                    <a:gd name="T11" fmla="*/ 6 h 18"/>
                    <a:gd name="T12" fmla="*/ 24 w 24"/>
                    <a:gd name="T13" fmla="*/ 0 h 18"/>
                    <a:gd name="T14" fmla="*/ 18 w 24"/>
                    <a:gd name="T15" fmla="*/ 0 h 18"/>
                    <a:gd name="T16" fmla="*/ 0 w 24"/>
                    <a:gd name="T17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8">
                      <a:moveTo>
                        <a:pt x="0" y="12"/>
                      </a:move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18" y="6"/>
                      </a:lnTo>
                      <a:lnTo>
                        <a:pt x="24" y="6"/>
                      </a:ln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18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42" name="Freeform 314"/>
                <p:cNvSpPr>
                  <a:spLocks/>
                </p:cNvSpPr>
                <p:nvPr/>
              </p:nvSpPr>
              <p:spPr bwMode="auto">
                <a:xfrm>
                  <a:off x="4570" y="3120"/>
                  <a:ext cx="24" cy="18"/>
                </a:xfrm>
                <a:custGeom>
                  <a:avLst/>
                  <a:gdLst>
                    <a:gd name="T0" fmla="*/ 0 w 24"/>
                    <a:gd name="T1" fmla="*/ 12 h 18"/>
                    <a:gd name="T2" fmla="*/ 0 w 24"/>
                    <a:gd name="T3" fmla="*/ 18 h 18"/>
                    <a:gd name="T4" fmla="*/ 0 w 24"/>
                    <a:gd name="T5" fmla="*/ 18 h 18"/>
                    <a:gd name="T6" fmla="*/ 18 w 24"/>
                    <a:gd name="T7" fmla="*/ 6 h 18"/>
                    <a:gd name="T8" fmla="*/ 24 w 24"/>
                    <a:gd name="T9" fmla="*/ 0 h 18"/>
                    <a:gd name="T10" fmla="*/ 18 w 24"/>
                    <a:gd name="T11" fmla="*/ 0 h 18"/>
                    <a:gd name="T12" fmla="*/ 0 w 24"/>
                    <a:gd name="T13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0" y="12"/>
                      </a:move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18" y="6"/>
                      </a:lnTo>
                      <a:lnTo>
                        <a:pt x="24" y="0"/>
                      </a:lnTo>
                      <a:lnTo>
                        <a:pt x="18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43" name="Freeform 315"/>
                <p:cNvSpPr>
                  <a:spLocks/>
                </p:cNvSpPr>
                <p:nvPr/>
              </p:nvSpPr>
              <p:spPr bwMode="auto">
                <a:xfrm>
                  <a:off x="4600" y="3090"/>
                  <a:ext cx="24" cy="24"/>
                </a:xfrm>
                <a:custGeom>
                  <a:avLst/>
                  <a:gdLst>
                    <a:gd name="T0" fmla="*/ 0 w 24"/>
                    <a:gd name="T1" fmla="*/ 18 h 24"/>
                    <a:gd name="T2" fmla="*/ 0 w 24"/>
                    <a:gd name="T3" fmla="*/ 18 h 24"/>
                    <a:gd name="T4" fmla="*/ 0 w 24"/>
                    <a:gd name="T5" fmla="*/ 24 h 24"/>
                    <a:gd name="T6" fmla="*/ 18 w 24"/>
                    <a:gd name="T7" fmla="*/ 6 h 24"/>
                    <a:gd name="T8" fmla="*/ 24 w 24"/>
                    <a:gd name="T9" fmla="*/ 6 h 24"/>
                    <a:gd name="T10" fmla="*/ 18 w 24"/>
                    <a:gd name="T11" fmla="*/ 0 h 24"/>
                    <a:gd name="T12" fmla="*/ 0 w 24"/>
                    <a:gd name="T13" fmla="*/ 18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24">
                      <a:moveTo>
                        <a:pt x="0" y="18"/>
                      </a:moveTo>
                      <a:lnTo>
                        <a:pt x="0" y="18"/>
                      </a:lnTo>
                      <a:lnTo>
                        <a:pt x="0" y="24"/>
                      </a:lnTo>
                      <a:lnTo>
                        <a:pt x="18" y="6"/>
                      </a:lnTo>
                      <a:lnTo>
                        <a:pt x="24" y="6"/>
                      </a:lnTo>
                      <a:lnTo>
                        <a:pt x="18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44" name="Freeform 316"/>
                <p:cNvSpPr>
                  <a:spLocks/>
                </p:cNvSpPr>
                <p:nvPr/>
              </p:nvSpPr>
              <p:spPr bwMode="auto">
                <a:xfrm>
                  <a:off x="4630" y="3054"/>
                  <a:ext cx="18" cy="30"/>
                </a:xfrm>
                <a:custGeom>
                  <a:avLst/>
                  <a:gdLst>
                    <a:gd name="T0" fmla="*/ 0 w 18"/>
                    <a:gd name="T1" fmla="*/ 24 h 30"/>
                    <a:gd name="T2" fmla="*/ 0 w 18"/>
                    <a:gd name="T3" fmla="*/ 30 h 30"/>
                    <a:gd name="T4" fmla="*/ 6 w 18"/>
                    <a:gd name="T5" fmla="*/ 24 h 30"/>
                    <a:gd name="T6" fmla="*/ 18 w 18"/>
                    <a:gd name="T7" fmla="*/ 12 h 30"/>
                    <a:gd name="T8" fmla="*/ 18 w 18"/>
                    <a:gd name="T9" fmla="*/ 6 h 30"/>
                    <a:gd name="T10" fmla="*/ 12 w 18"/>
                    <a:gd name="T11" fmla="*/ 0 h 30"/>
                    <a:gd name="T12" fmla="*/ 12 w 18"/>
                    <a:gd name="T13" fmla="*/ 6 h 30"/>
                    <a:gd name="T14" fmla="*/ 12 w 18"/>
                    <a:gd name="T15" fmla="*/ 12 h 30"/>
                    <a:gd name="T16" fmla="*/ 0 w 18"/>
                    <a:gd name="T17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30">
                      <a:moveTo>
                        <a:pt x="0" y="24"/>
                      </a:moveTo>
                      <a:lnTo>
                        <a:pt x="0" y="30"/>
                      </a:lnTo>
                      <a:lnTo>
                        <a:pt x="6" y="24"/>
                      </a:lnTo>
                      <a:lnTo>
                        <a:pt x="18" y="12"/>
                      </a:lnTo>
                      <a:lnTo>
                        <a:pt x="18" y="6"/>
                      </a:lnTo>
                      <a:lnTo>
                        <a:pt x="12" y="0"/>
                      </a:lnTo>
                      <a:lnTo>
                        <a:pt x="12" y="6"/>
                      </a:lnTo>
                      <a:lnTo>
                        <a:pt x="12" y="12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45" name="Freeform 317"/>
                <p:cNvSpPr>
                  <a:spLocks/>
                </p:cNvSpPr>
                <p:nvPr/>
              </p:nvSpPr>
              <p:spPr bwMode="auto">
                <a:xfrm>
                  <a:off x="4648" y="3018"/>
                  <a:ext cx="12" cy="30"/>
                </a:xfrm>
                <a:custGeom>
                  <a:avLst/>
                  <a:gdLst>
                    <a:gd name="T0" fmla="*/ 0 w 12"/>
                    <a:gd name="T1" fmla="*/ 24 h 30"/>
                    <a:gd name="T2" fmla="*/ 6 w 12"/>
                    <a:gd name="T3" fmla="*/ 30 h 30"/>
                    <a:gd name="T4" fmla="*/ 6 w 12"/>
                    <a:gd name="T5" fmla="*/ 24 h 30"/>
                    <a:gd name="T6" fmla="*/ 12 w 12"/>
                    <a:gd name="T7" fmla="*/ 12 h 30"/>
                    <a:gd name="T8" fmla="*/ 12 w 12"/>
                    <a:gd name="T9" fmla="*/ 0 h 30"/>
                    <a:gd name="T10" fmla="*/ 12 w 12"/>
                    <a:gd name="T11" fmla="*/ 0 h 30"/>
                    <a:gd name="T12" fmla="*/ 6 w 12"/>
                    <a:gd name="T13" fmla="*/ 0 h 30"/>
                    <a:gd name="T14" fmla="*/ 6 w 12"/>
                    <a:gd name="T15" fmla="*/ 12 h 30"/>
                    <a:gd name="T16" fmla="*/ 0 w 12"/>
                    <a:gd name="T17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30">
                      <a:moveTo>
                        <a:pt x="0" y="24"/>
                      </a:moveTo>
                      <a:lnTo>
                        <a:pt x="6" y="30"/>
                      </a:lnTo>
                      <a:lnTo>
                        <a:pt x="6" y="24"/>
                      </a:lnTo>
                      <a:lnTo>
                        <a:pt x="12" y="12"/>
                      </a:ln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6" y="12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46" name="Freeform 318"/>
                <p:cNvSpPr>
                  <a:spLocks/>
                </p:cNvSpPr>
                <p:nvPr/>
              </p:nvSpPr>
              <p:spPr bwMode="auto">
                <a:xfrm>
                  <a:off x="4654" y="2976"/>
                  <a:ext cx="12" cy="30"/>
                </a:xfrm>
                <a:custGeom>
                  <a:avLst/>
                  <a:gdLst>
                    <a:gd name="T0" fmla="*/ 0 w 12"/>
                    <a:gd name="T1" fmla="*/ 24 h 30"/>
                    <a:gd name="T2" fmla="*/ 6 w 12"/>
                    <a:gd name="T3" fmla="*/ 30 h 30"/>
                    <a:gd name="T4" fmla="*/ 6 w 12"/>
                    <a:gd name="T5" fmla="*/ 24 h 30"/>
                    <a:gd name="T6" fmla="*/ 12 w 12"/>
                    <a:gd name="T7" fmla="*/ 24 h 30"/>
                    <a:gd name="T8" fmla="*/ 6 w 12"/>
                    <a:gd name="T9" fmla="*/ 0 h 30"/>
                    <a:gd name="T10" fmla="*/ 0 w 12"/>
                    <a:gd name="T11" fmla="*/ 0 h 30"/>
                    <a:gd name="T12" fmla="*/ 0 w 12"/>
                    <a:gd name="T13" fmla="*/ 0 h 30"/>
                    <a:gd name="T14" fmla="*/ 6 w 12"/>
                    <a:gd name="T15" fmla="*/ 24 h 30"/>
                    <a:gd name="T16" fmla="*/ 0 w 12"/>
                    <a:gd name="T17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30">
                      <a:moveTo>
                        <a:pt x="0" y="24"/>
                      </a:moveTo>
                      <a:lnTo>
                        <a:pt x="6" y="30"/>
                      </a:lnTo>
                      <a:lnTo>
                        <a:pt x="6" y="24"/>
                      </a:lnTo>
                      <a:lnTo>
                        <a:pt x="12" y="24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24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47" name="Freeform 319"/>
                <p:cNvSpPr>
                  <a:spLocks/>
                </p:cNvSpPr>
                <p:nvPr/>
              </p:nvSpPr>
              <p:spPr bwMode="auto">
                <a:xfrm>
                  <a:off x="4642" y="2934"/>
                  <a:ext cx="12" cy="30"/>
                </a:xfrm>
                <a:custGeom>
                  <a:avLst/>
                  <a:gdLst>
                    <a:gd name="T0" fmla="*/ 6 w 12"/>
                    <a:gd name="T1" fmla="*/ 24 h 30"/>
                    <a:gd name="T2" fmla="*/ 12 w 12"/>
                    <a:gd name="T3" fmla="*/ 30 h 30"/>
                    <a:gd name="T4" fmla="*/ 12 w 12"/>
                    <a:gd name="T5" fmla="*/ 24 h 30"/>
                    <a:gd name="T6" fmla="*/ 6 w 12"/>
                    <a:gd name="T7" fmla="*/ 6 h 30"/>
                    <a:gd name="T8" fmla="*/ 0 w 12"/>
                    <a:gd name="T9" fmla="*/ 0 h 30"/>
                    <a:gd name="T10" fmla="*/ 0 w 12"/>
                    <a:gd name="T11" fmla="*/ 6 h 30"/>
                    <a:gd name="T12" fmla="*/ 6 w 12"/>
                    <a:gd name="T13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30">
                      <a:moveTo>
                        <a:pt x="6" y="24"/>
                      </a:moveTo>
                      <a:lnTo>
                        <a:pt x="12" y="30"/>
                      </a:lnTo>
                      <a:lnTo>
                        <a:pt x="12" y="24"/>
                      </a:lnTo>
                      <a:lnTo>
                        <a:pt x="6" y="6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6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48" name="Freeform 320"/>
                <p:cNvSpPr>
                  <a:spLocks/>
                </p:cNvSpPr>
                <p:nvPr/>
              </p:nvSpPr>
              <p:spPr bwMode="auto">
                <a:xfrm>
                  <a:off x="4612" y="2904"/>
                  <a:ext cx="24" cy="24"/>
                </a:xfrm>
                <a:custGeom>
                  <a:avLst/>
                  <a:gdLst>
                    <a:gd name="T0" fmla="*/ 18 w 24"/>
                    <a:gd name="T1" fmla="*/ 18 h 24"/>
                    <a:gd name="T2" fmla="*/ 18 w 24"/>
                    <a:gd name="T3" fmla="*/ 24 h 24"/>
                    <a:gd name="T4" fmla="*/ 24 w 24"/>
                    <a:gd name="T5" fmla="*/ 18 h 24"/>
                    <a:gd name="T6" fmla="*/ 12 w 24"/>
                    <a:gd name="T7" fmla="*/ 6 h 24"/>
                    <a:gd name="T8" fmla="*/ 6 w 24"/>
                    <a:gd name="T9" fmla="*/ 0 h 24"/>
                    <a:gd name="T10" fmla="*/ 6 w 24"/>
                    <a:gd name="T11" fmla="*/ 0 h 24"/>
                    <a:gd name="T12" fmla="*/ 0 w 24"/>
                    <a:gd name="T13" fmla="*/ 0 h 24"/>
                    <a:gd name="T14" fmla="*/ 6 w 24"/>
                    <a:gd name="T15" fmla="*/ 6 h 24"/>
                    <a:gd name="T16" fmla="*/ 6 w 24"/>
                    <a:gd name="T17" fmla="*/ 6 h 24"/>
                    <a:gd name="T18" fmla="*/ 6 w 24"/>
                    <a:gd name="T19" fmla="*/ 6 h 24"/>
                    <a:gd name="T20" fmla="*/ 6 w 24"/>
                    <a:gd name="T21" fmla="*/ 6 h 24"/>
                    <a:gd name="T22" fmla="*/ 18 w 24"/>
                    <a:gd name="T23" fmla="*/ 18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" h="24">
                      <a:moveTo>
                        <a:pt x="18" y="18"/>
                      </a:moveTo>
                      <a:lnTo>
                        <a:pt x="18" y="24"/>
                      </a:lnTo>
                      <a:lnTo>
                        <a:pt x="24" y="18"/>
                      </a:lnTo>
                      <a:lnTo>
                        <a:pt x="12" y="6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6" y="6"/>
                      </a:lnTo>
                      <a:lnTo>
                        <a:pt x="6" y="6"/>
                      </a:lnTo>
                      <a:lnTo>
                        <a:pt x="6" y="6"/>
                      </a:lnTo>
                      <a:lnTo>
                        <a:pt x="18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49" name="Freeform 321"/>
                <p:cNvSpPr>
                  <a:spLocks/>
                </p:cNvSpPr>
                <p:nvPr/>
              </p:nvSpPr>
              <p:spPr bwMode="auto">
                <a:xfrm>
                  <a:off x="4582" y="2874"/>
                  <a:ext cx="24" cy="24"/>
                </a:xfrm>
                <a:custGeom>
                  <a:avLst/>
                  <a:gdLst>
                    <a:gd name="T0" fmla="*/ 24 w 24"/>
                    <a:gd name="T1" fmla="*/ 24 h 24"/>
                    <a:gd name="T2" fmla="*/ 24 w 24"/>
                    <a:gd name="T3" fmla="*/ 18 h 24"/>
                    <a:gd name="T4" fmla="*/ 24 w 24"/>
                    <a:gd name="T5" fmla="*/ 18 h 24"/>
                    <a:gd name="T6" fmla="*/ 6 w 24"/>
                    <a:gd name="T7" fmla="*/ 6 h 24"/>
                    <a:gd name="T8" fmla="*/ 6 w 24"/>
                    <a:gd name="T9" fmla="*/ 0 h 24"/>
                    <a:gd name="T10" fmla="*/ 0 w 24"/>
                    <a:gd name="T11" fmla="*/ 6 h 24"/>
                    <a:gd name="T12" fmla="*/ 6 w 24"/>
                    <a:gd name="T13" fmla="*/ 6 h 24"/>
                    <a:gd name="T14" fmla="*/ 6 w 24"/>
                    <a:gd name="T15" fmla="*/ 12 h 24"/>
                    <a:gd name="T16" fmla="*/ 24 w 24"/>
                    <a:gd name="T17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24">
                      <a:moveTo>
                        <a:pt x="24" y="24"/>
                      </a:moveTo>
                      <a:lnTo>
                        <a:pt x="24" y="18"/>
                      </a:lnTo>
                      <a:lnTo>
                        <a:pt x="24" y="18"/>
                      </a:lnTo>
                      <a:lnTo>
                        <a:pt x="6" y="6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6" y="12"/>
                      </a:lnTo>
                      <a:lnTo>
                        <a:pt x="24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50" name="Freeform 322"/>
                <p:cNvSpPr>
                  <a:spLocks/>
                </p:cNvSpPr>
                <p:nvPr/>
              </p:nvSpPr>
              <p:spPr bwMode="auto">
                <a:xfrm>
                  <a:off x="4546" y="2850"/>
                  <a:ext cx="30" cy="18"/>
                </a:xfrm>
                <a:custGeom>
                  <a:avLst/>
                  <a:gdLst>
                    <a:gd name="T0" fmla="*/ 24 w 30"/>
                    <a:gd name="T1" fmla="*/ 18 h 18"/>
                    <a:gd name="T2" fmla="*/ 30 w 30"/>
                    <a:gd name="T3" fmla="*/ 18 h 18"/>
                    <a:gd name="T4" fmla="*/ 24 w 30"/>
                    <a:gd name="T5" fmla="*/ 12 h 18"/>
                    <a:gd name="T6" fmla="*/ 6 w 30"/>
                    <a:gd name="T7" fmla="*/ 0 h 18"/>
                    <a:gd name="T8" fmla="*/ 6 w 30"/>
                    <a:gd name="T9" fmla="*/ 0 h 18"/>
                    <a:gd name="T10" fmla="*/ 0 w 30"/>
                    <a:gd name="T11" fmla="*/ 6 h 18"/>
                    <a:gd name="T12" fmla="*/ 6 w 30"/>
                    <a:gd name="T13" fmla="*/ 6 h 18"/>
                    <a:gd name="T14" fmla="*/ 6 w 30"/>
                    <a:gd name="T15" fmla="*/ 6 h 18"/>
                    <a:gd name="T16" fmla="*/ 24 w 30"/>
                    <a:gd name="T1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8">
                      <a:moveTo>
                        <a:pt x="24" y="18"/>
                      </a:moveTo>
                      <a:lnTo>
                        <a:pt x="30" y="18"/>
                      </a:lnTo>
                      <a:lnTo>
                        <a:pt x="24" y="1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6" y="6"/>
                      </a:lnTo>
                      <a:lnTo>
                        <a:pt x="24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51" name="Freeform 323"/>
                <p:cNvSpPr>
                  <a:spLocks/>
                </p:cNvSpPr>
                <p:nvPr/>
              </p:nvSpPr>
              <p:spPr bwMode="auto">
                <a:xfrm>
                  <a:off x="4510" y="2832"/>
                  <a:ext cx="30" cy="18"/>
                </a:xfrm>
                <a:custGeom>
                  <a:avLst/>
                  <a:gdLst>
                    <a:gd name="T0" fmla="*/ 24 w 30"/>
                    <a:gd name="T1" fmla="*/ 18 h 18"/>
                    <a:gd name="T2" fmla="*/ 30 w 30"/>
                    <a:gd name="T3" fmla="*/ 12 h 18"/>
                    <a:gd name="T4" fmla="*/ 24 w 30"/>
                    <a:gd name="T5" fmla="*/ 12 h 18"/>
                    <a:gd name="T6" fmla="*/ 6 w 30"/>
                    <a:gd name="T7" fmla="*/ 0 h 18"/>
                    <a:gd name="T8" fmla="*/ 0 w 30"/>
                    <a:gd name="T9" fmla="*/ 0 h 18"/>
                    <a:gd name="T10" fmla="*/ 6 w 30"/>
                    <a:gd name="T11" fmla="*/ 6 h 18"/>
                    <a:gd name="T12" fmla="*/ 24 w 30"/>
                    <a:gd name="T13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24" y="18"/>
                      </a:moveTo>
                      <a:lnTo>
                        <a:pt x="30" y="12"/>
                      </a:lnTo>
                      <a:lnTo>
                        <a:pt x="24" y="12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24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52" name="Freeform 324"/>
                <p:cNvSpPr>
                  <a:spLocks/>
                </p:cNvSpPr>
                <p:nvPr/>
              </p:nvSpPr>
              <p:spPr bwMode="auto">
                <a:xfrm>
                  <a:off x="4474" y="2814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12 h 12"/>
                    <a:gd name="T4" fmla="*/ 24 w 30"/>
                    <a:gd name="T5" fmla="*/ 6 h 12"/>
                    <a:gd name="T6" fmla="*/ 0 w 30"/>
                    <a:gd name="T7" fmla="*/ 0 h 12"/>
                    <a:gd name="T8" fmla="*/ 0 w 30"/>
                    <a:gd name="T9" fmla="*/ 0 h 12"/>
                    <a:gd name="T10" fmla="*/ 0 w 30"/>
                    <a:gd name="T11" fmla="*/ 6 h 12"/>
                    <a:gd name="T12" fmla="*/ 24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12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53" name="Freeform 325"/>
                <p:cNvSpPr>
                  <a:spLocks/>
                </p:cNvSpPr>
                <p:nvPr/>
              </p:nvSpPr>
              <p:spPr bwMode="auto">
                <a:xfrm>
                  <a:off x="4438" y="2796"/>
                  <a:ext cx="24" cy="12"/>
                </a:xfrm>
                <a:custGeom>
                  <a:avLst/>
                  <a:gdLst>
                    <a:gd name="T0" fmla="*/ 24 w 24"/>
                    <a:gd name="T1" fmla="*/ 12 h 12"/>
                    <a:gd name="T2" fmla="*/ 24 w 24"/>
                    <a:gd name="T3" fmla="*/ 12 h 12"/>
                    <a:gd name="T4" fmla="*/ 24 w 24"/>
                    <a:gd name="T5" fmla="*/ 6 h 12"/>
                    <a:gd name="T6" fmla="*/ 18 w 24"/>
                    <a:gd name="T7" fmla="*/ 6 h 12"/>
                    <a:gd name="T8" fmla="*/ 0 w 24"/>
                    <a:gd name="T9" fmla="*/ 0 h 12"/>
                    <a:gd name="T10" fmla="*/ 0 w 24"/>
                    <a:gd name="T11" fmla="*/ 0 h 12"/>
                    <a:gd name="T12" fmla="*/ 0 w 24"/>
                    <a:gd name="T13" fmla="*/ 6 h 12"/>
                    <a:gd name="T14" fmla="*/ 18 w 24"/>
                    <a:gd name="T15" fmla="*/ 12 h 12"/>
                    <a:gd name="T16" fmla="*/ 24 w 24"/>
                    <a:gd name="T1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2">
                      <a:moveTo>
                        <a:pt x="24" y="12"/>
                      </a:moveTo>
                      <a:lnTo>
                        <a:pt x="24" y="12"/>
                      </a:lnTo>
                      <a:lnTo>
                        <a:pt x="24" y="6"/>
                      </a:lnTo>
                      <a:lnTo>
                        <a:pt x="18" y="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18" y="12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54" name="Freeform 326"/>
                <p:cNvSpPr>
                  <a:spLocks/>
                </p:cNvSpPr>
                <p:nvPr/>
              </p:nvSpPr>
              <p:spPr bwMode="auto">
                <a:xfrm>
                  <a:off x="4396" y="2778"/>
                  <a:ext cx="30" cy="18"/>
                </a:xfrm>
                <a:custGeom>
                  <a:avLst/>
                  <a:gdLst>
                    <a:gd name="T0" fmla="*/ 24 w 30"/>
                    <a:gd name="T1" fmla="*/ 18 h 18"/>
                    <a:gd name="T2" fmla="*/ 30 w 30"/>
                    <a:gd name="T3" fmla="*/ 12 h 18"/>
                    <a:gd name="T4" fmla="*/ 24 w 30"/>
                    <a:gd name="T5" fmla="*/ 12 h 18"/>
                    <a:gd name="T6" fmla="*/ 6 w 30"/>
                    <a:gd name="T7" fmla="*/ 6 h 18"/>
                    <a:gd name="T8" fmla="*/ 0 w 30"/>
                    <a:gd name="T9" fmla="*/ 0 h 18"/>
                    <a:gd name="T10" fmla="*/ 0 w 30"/>
                    <a:gd name="T11" fmla="*/ 6 h 18"/>
                    <a:gd name="T12" fmla="*/ 0 w 30"/>
                    <a:gd name="T13" fmla="*/ 6 h 18"/>
                    <a:gd name="T14" fmla="*/ 6 w 30"/>
                    <a:gd name="T15" fmla="*/ 12 h 18"/>
                    <a:gd name="T16" fmla="*/ 24 w 30"/>
                    <a:gd name="T1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8">
                      <a:moveTo>
                        <a:pt x="24" y="18"/>
                      </a:moveTo>
                      <a:lnTo>
                        <a:pt x="30" y="12"/>
                      </a:lnTo>
                      <a:lnTo>
                        <a:pt x="24" y="12"/>
                      </a:lnTo>
                      <a:lnTo>
                        <a:pt x="6" y="6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24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55" name="Freeform 327"/>
                <p:cNvSpPr>
                  <a:spLocks/>
                </p:cNvSpPr>
                <p:nvPr/>
              </p:nvSpPr>
              <p:spPr bwMode="auto">
                <a:xfrm>
                  <a:off x="4354" y="2766"/>
                  <a:ext cx="30" cy="18"/>
                </a:xfrm>
                <a:custGeom>
                  <a:avLst/>
                  <a:gdLst>
                    <a:gd name="T0" fmla="*/ 30 w 30"/>
                    <a:gd name="T1" fmla="*/ 18 h 18"/>
                    <a:gd name="T2" fmla="*/ 30 w 30"/>
                    <a:gd name="T3" fmla="*/ 12 h 18"/>
                    <a:gd name="T4" fmla="*/ 30 w 30"/>
                    <a:gd name="T5" fmla="*/ 12 h 18"/>
                    <a:gd name="T6" fmla="*/ 6 w 30"/>
                    <a:gd name="T7" fmla="*/ 0 h 18"/>
                    <a:gd name="T8" fmla="*/ 0 w 30"/>
                    <a:gd name="T9" fmla="*/ 6 h 18"/>
                    <a:gd name="T10" fmla="*/ 6 w 30"/>
                    <a:gd name="T11" fmla="*/ 6 h 18"/>
                    <a:gd name="T12" fmla="*/ 30 w 30"/>
                    <a:gd name="T13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30" y="18"/>
                      </a:moveTo>
                      <a:lnTo>
                        <a:pt x="30" y="12"/>
                      </a:lnTo>
                      <a:lnTo>
                        <a:pt x="30" y="12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56" name="Freeform 328"/>
                <p:cNvSpPr>
                  <a:spLocks/>
                </p:cNvSpPr>
                <p:nvPr/>
              </p:nvSpPr>
              <p:spPr bwMode="auto">
                <a:xfrm>
                  <a:off x="4318" y="2760"/>
                  <a:ext cx="24" cy="12"/>
                </a:xfrm>
                <a:custGeom>
                  <a:avLst/>
                  <a:gdLst>
                    <a:gd name="T0" fmla="*/ 24 w 24"/>
                    <a:gd name="T1" fmla="*/ 12 h 12"/>
                    <a:gd name="T2" fmla="*/ 24 w 24"/>
                    <a:gd name="T3" fmla="*/ 6 h 12"/>
                    <a:gd name="T4" fmla="*/ 24 w 24"/>
                    <a:gd name="T5" fmla="*/ 6 h 12"/>
                    <a:gd name="T6" fmla="*/ 0 w 24"/>
                    <a:gd name="T7" fmla="*/ 0 h 12"/>
                    <a:gd name="T8" fmla="*/ 0 w 24"/>
                    <a:gd name="T9" fmla="*/ 0 h 12"/>
                    <a:gd name="T10" fmla="*/ 0 w 24"/>
                    <a:gd name="T11" fmla="*/ 6 h 12"/>
                    <a:gd name="T12" fmla="*/ 24 w 24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2">
                      <a:moveTo>
                        <a:pt x="24" y="12"/>
                      </a:moveTo>
                      <a:lnTo>
                        <a:pt x="24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57" name="Freeform 329"/>
                <p:cNvSpPr>
                  <a:spLocks/>
                </p:cNvSpPr>
                <p:nvPr/>
              </p:nvSpPr>
              <p:spPr bwMode="auto">
                <a:xfrm>
                  <a:off x="4276" y="2748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6 h 12"/>
                    <a:gd name="T4" fmla="*/ 24 w 30"/>
                    <a:gd name="T5" fmla="*/ 6 h 12"/>
                    <a:gd name="T6" fmla="*/ 0 w 30"/>
                    <a:gd name="T7" fmla="*/ 0 h 12"/>
                    <a:gd name="T8" fmla="*/ 0 w 30"/>
                    <a:gd name="T9" fmla="*/ 0 h 12"/>
                    <a:gd name="T10" fmla="*/ 0 w 30"/>
                    <a:gd name="T11" fmla="*/ 6 h 12"/>
                    <a:gd name="T12" fmla="*/ 24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58" name="Freeform 330"/>
                <p:cNvSpPr>
                  <a:spLocks/>
                </p:cNvSpPr>
                <p:nvPr/>
              </p:nvSpPr>
              <p:spPr bwMode="auto">
                <a:xfrm>
                  <a:off x="4234" y="2736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6 h 12"/>
                    <a:gd name="T4" fmla="*/ 24 w 30"/>
                    <a:gd name="T5" fmla="*/ 6 h 12"/>
                    <a:gd name="T6" fmla="*/ 0 w 30"/>
                    <a:gd name="T7" fmla="*/ 0 h 12"/>
                    <a:gd name="T8" fmla="*/ 0 w 30"/>
                    <a:gd name="T9" fmla="*/ 6 h 12"/>
                    <a:gd name="T10" fmla="*/ 0 w 30"/>
                    <a:gd name="T11" fmla="*/ 6 h 12"/>
                    <a:gd name="T12" fmla="*/ 24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59" name="Freeform 331"/>
                <p:cNvSpPr>
                  <a:spLocks/>
                </p:cNvSpPr>
                <p:nvPr/>
              </p:nvSpPr>
              <p:spPr bwMode="auto">
                <a:xfrm>
                  <a:off x="4192" y="2730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6 h 12"/>
                    <a:gd name="T4" fmla="*/ 24 w 30"/>
                    <a:gd name="T5" fmla="*/ 6 h 12"/>
                    <a:gd name="T6" fmla="*/ 6 w 30"/>
                    <a:gd name="T7" fmla="*/ 0 h 12"/>
                    <a:gd name="T8" fmla="*/ 0 w 30"/>
                    <a:gd name="T9" fmla="*/ 0 h 12"/>
                    <a:gd name="T10" fmla="*/ 6 w 30"/>
                    <a:gd name="T11" fmla="*/ 6 h 12"/>
                    <a:gd name="T12" fmla="*/ 24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60" name="Freeform 332"/>
                <p:cNvSpPr>
                  <a:spLocks/>
                </p:cNvSpPr>
                <p:nvPr/>
              </p:nvSpPr>
              <p:spPr bwMode="auto">
                <a:xfrm>
                  <a:off x="4150" y="2724"/>
                  <a:ext cx="30" cy="6"/>
                </a:xfrm>
                <a:custGeom>
                  <a:avLst/>
                  <a:gdLst>
                    <a:gd name="T0" fmla="*/ 30 w 30"/>
                    <a:gd name="T1" fmla="*/ 6 h 6"/>
                    <a:gd name="T2" fmla="*/ 30 w 30"/>
                    <a:gd name="T3" fmla="*/ 6 h 6"/>
                    <a:gd name="T4" fmla="*/ 30 w 30"/>
                    <a:gd name="T5" fmla="*/ 0 h 6"/>
                    <a:gd name="T6" fmla="*/ 6 w 30"/>
                    <a:gd name="T7" fmla="*/ 0 h 6"/>
                    <a:gd name="T8" fmla="*/ 0 w 30"/>
                    <a:gd name="T9" fmla="*/ 0 h 6"/>
                    <a:gd name="T10" fmla="*/ 6 w 30"/>
                    <a:gd name="T11" fmla="*/ 6 h 6"/>
                    <a:gd name="T12" fmla="*/ 30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61" name="Freeform 333"/>
                <p:cNvSpPr>
                  <a:spLocks/>
                </p:cNvSpPr>
                <p:nvPr/>
              </p:nvSpPr>
              <p:spPr bwMode="auto">
                <a:xfrm>
                  <a:off x="4108" y="2712"/>
                  <a:ext cx="30" cy="12"/>
                </a:xfrm>
                <a:custGeom>
                  <a:avLst/>
                  <a:gdLst>
                    <a:gd name="T0" fmla="*/ 30 w 30"/>
                    <a:gd name="T1" fmla="*/ 12 h 12"/>
                    <a:gd name="T2" fmla="*/ 30 w 30"/>
                    <a:gd name="T3" fmla="*/ 12 h 12"/>
                    <a:gd name="T4" fmla="*/ 30 w 30"/>
                    <a:gd name="T5" fmla="*/ 6 h 12"/>
                    <a:gd name="T6" fmla="*/ 12 w 30"/>
                    <a:gd name="T7" fmla="*/ 6 h 12"/>
                    <a:gd name="T8" fmla="*/ 6 w 30"/>
                    <a:gd name="T9" fmla="*/ 0 h 12"/>
                    <a:gd name="T10" fmla="*/ 0 w 30"/>
                    <a:gd name="T11" fmla="*/ 6 h 12"/>
                    <a:gd name="T12" fmla="*/ 6 w 30"/>
                    <a:gd name="T13" fmla="*/ 6 h 12"/>
                    <a:gd name="T14" fmla="*/ 12 w 30"/>
                    <a:gd name="T15" fmla="*/ 12 h 12"/>
                    <a:gd name="T16" fmla="*/ 30 w 30"/>
                    <a:gd name="T1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30" y="12"/>
                      </a:moveTo>
                      <a:lnTo>
                        <a:pt x="30" y="12"/>
                      </a:lnTo>
                      <a:lnTo>
                        <a:pt x="30" y="6"/>
                      </a:lnTo>
                      <a:lnTo>
                        <a:pt x="12" y="6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12" y="12"/>
                      </a:lnTo>
                      <a:lnTo>
                        <a:pt x="3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62" name="Freeform 334"/>
                <p:cNvSpPr>
                  <a:spLocks/>
                </p:cNvSpPr>
                <p:nvPr/>
              </p:nvSpPr>
              <p:spPr bwMode="auto">
                <a:xfrm>
                  <a:off x="4066" y="2712"/>
                  <a:ext cx="30" cy="6"/>
                </a:xfrm>
                <a:custGeom>
                  <a:avLst/>
                  <a:gdLst>
                    <a:gd name="T0" fmla="*/ 30 w 30"/>
                    <a:gd name="T1" fmla="*/ 6 h 6"/>
                    <a:gd name="T2" fmla="*/ 30 w 30"/>
                    <a:gd name="T3" fmla="*/ 6 h 6"/>
                    <a:gd name="T4" fmla="*/ 30 w 30"/>
                    <a:gd name="T5" fmla="*/ 0 h 6"/>
                    <a:gd name="T6" fmla="*/ 6 w 30"/>
                    <a:gd name="T7" fmla="*/ 0 h 6"/>
                    <a:gd name="T8" fmla="*/ 0 w 30"/>
                    <a:gd name="T9" fmla="*/ 0 h 6"/>
                    <a:gd name="T10" fmla="*/ 6 w 30"/>
                    <a:gd name="T11" fmla="*/ 6 h 6"/>
                    <a:gd name="T12" fmla="*/ 30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63" name="Freeform 335"/>
                <p:cNvSpPr>
                  <a:spLocks/>
                </p:cNvSpPr>
                <p:nvPr/>
              </p:nvSpPr>
              <p:spPr bwMode="auto">
                <a:xfrm>
                  <a:off x="4024" y="2706"/>
                  <a:ext cx="30" cy="6"/>
                </a:xfrm>
                <a:custGeom>
                  <a:avLst/>
                  <a:gdLst>
                    <a:gd name="T0" fmla="*/ 30 w 30"/>
                    <a:gd name="T1" fmla="*/ 6 h 6"/>
                    <a:gd name="T2" fmla="*/ 30 w 30"/>
                    <a:gd name="T3" fmla="*/ 6 h 6"/>
                    <a:gd name="T4" fmla="*/ 30 w 30"/>
                    <a:gd name="T5" fmla="*/ 0 h 6"/>
                    <a:gd name="T6" fmla="*/ 6 w 30"/>
                    <a:gd name="T7" fmla="*/ 0 h 6"/>
                    <a:gd name="T8" fmla="*/ 0 w 30"/>
                    <a:gd name="T9" fmla="*/ 0 h 6"/>
                    <a:gd name="T10" fmla="*/ 6 w 30"/>
                    <a:gd name="T11" fmla="*/ 6 h 6"/>
                    <a:gd name="T12" fmla="*/ 30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64" name="Freeform 336"/>
                <p:cNvSpPr>
                  <a:spLocks/>
                </p:cNvSpPr>
                <p:nvPr/>
              </p:nvSpPr>
              <p:spPr bwMode="auto">
                <a:xfrm>
                  <a:off x="3981" y="2700"/>
                  <a:ext cx="31" cy="12"/>
                </a:xfrm>
                <a:custGeom>
                  <a:avLst/>
                  <a:gdLst>
                    <a:gd name="T0" fmla="*/ 31 w 31"/>
                    <a:gd name="T1" fmla="*/ 12 h 12"/>
                    <a:gd name="T2" fmla="*/ 31 w 31"/>
                    <a:gd name="T3" fmla="*/ 6 h 12"/>
                    <a:gd name="T4" fmla="*/ 31 w 31"/>
                    <a:gd name="T5" fmla="*/ 6 h 12"/>
                    <a:gd name="T6" fmla="*/ 6 w 31"/>
                    <a:gd name="T7" fmla="*/ 0 h 12"/>
                    <a:gd name="T8" fmla="*/ 0 w 31"/>
                    <a:gd name="T9" fmla="*/ 6 h 12"/>
                    <a:gd name="T10" fmla="*/ 6 w 31"/>
                    <a:gd name="T11" fmla="*/ 6 h 12"/>
                    <a:gd name="T12" fmla="*/ 31 w 31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12">
                      <a:moveTo>
                        <a:pt x="31" y="12"/>
                      </a:moveTo>
                      <a:lnTo>
                        <a:pt x="31" y="6"/>
                      </a:lnTo>
                      <a:lnTo>
                        <a:pt x="31" y="6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1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65" name="Freeform 337"/>
                <p:cNvSpPr>
                  <a:spLocks/>
                </p:cNvSpPr>
                <p:nvPr/>
              </p:nvSpPr>
              <p:spPr bwMode="auto">
                <a:xfrm>
                  <a:off x="3939" y="2700"/>
                  <a:ext cx="30" cy="6"/>
                </a:xfrm>
                <a:custGeom>
                  <a:avLst/>
                  <a:gdLst>
                    <a:gd name="T0" fmla="*/ 30 w 30"/>
                    <a:gd name="T1" fmla="*/ 6 h 6"/>
                    <a:gd name="T2" fmla="*/ 30 w 30"/>
                    <a:gd name="T3" fmla="*/ 0 h 6"/>
                    <a:gd name="T4" fmla="*/ 30 w 30"/>
                    <a:gd name="T5" fmla="*/ 0 h 6"/>
                    <a:gd name="T6" fmla="*/ 18 w 30"/>
                    <a:gd name="T7" fmla="*/ 0 h 6"/>
                    <a:gd name="T8" fmla="*/ 6 w 30"/>
                    <a:gd name="T9" fmla="*/ 0 h 6"/>
                    <a:gd name="T10" fmla="*/ 0 w 30"/>
                    <a:gd name="T11" fmla="*/ 0 h 6"/>
                    <a:gd name="T12" fmla="*/ 6 w 30"/>
                    <a:gd name="T13" fmla="*/ 6 h 6"/>
                    <a:gd name="T14" fmla="*/ 18 w 30"/>
                    <a:gd name="T15" fmla="*/ 6 h 6"/>
                    <a:gd name="T16" fmla="*/ 30 w 30"/>
                    <a:gd name="T1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6">
                      <a:moveTo>
                        <a:pt x="30" y="6"/>
                      </a:move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18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18" y="6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66" name="Freeform 338"/>
                <p:cNvSpPr>
                  <a:spLocks/>
                </p:cNvSpPr>
                <p:nvPr/>
              </p:nvSpPr>
              <p:spPr bwMode="auto">
                <a:xfrm>
                  <a:off x="3897" y="2694"/>
                  <a:ext cx="30" cy="6"/>
                </a:xfrm>
                <a:custGeom>
                  <a:avLst/>
                  <a:gdLst>
                    <a:gd name="T0" fmla="*/ 30 w 30"/>
                    <a:gd name="T1" fmla="*/ 6 h 6"/>
                    <a:gd name="T2" fmla="*/ 30 w 30"/>
                    <a:gd name="T3" fmla="*/ 6 h 6"/>
                    <a:gd name="T4" fmla="*/ 30 w 30"/>
                    <a:gd name="T5" fmla="*/ 0 h 6"/>
                    <a:gd name="T6" fmla="*/ 6 w 30"/>
                    <a:gd name="T7" fmla="*/ 0 h 6"/>
                    <a:gd name="T8" fmla="*/ 0 w 30"/>
                    <a:gd name="T9" fmla="*/ 6 h 6"/>
                    <a:gd name="T10" fmla="*/ 6 w 30"/>
                    <a:gd name="T11" fmla="*/ 6 h 6"/>
                    <a:gd name="T12" fmla="*/ 30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67" name="Freeform 339"/>
                <p:cNvSpPr>
                  <a:spLocks/>
                </p:cNvSpPr>
                <p:nvPr/>
              </p:nvSpPr>
              <p:spPr bwMode="auto">
                <a:xfrm>
                  <a:off x="3855" y="2694"/>
                  <a:ext cx="30" cy="6"/>
                </a:xfrm>
                <a:custGeom>
                  <a:avLst/>
                  <a:gdLst>
                    <a:gd name="T0" fmla="*/ 30 w 30"/>
                    <a:gd name="T1" fmla="*/ 6 h 6"/>
                    <a:gd name="T2" fmla="*/ 30 w 30"/>
                    <a:gd name="T3" fmla="*/ 6 h 6"/>
                    <a:gd name="T4" fmla="*/ 30 w 30"/>
                    <a:gd name="T5" fmla="*/ 0 h 6"/>
                    <a:gd name="T6" fmla="*/ 6 w 30"/>
                    <a:gd name="T7" fmla="*/ 0 h 6"/>
                    <a:gd name="T8" fmla="*/ 0 w 30"/>
                    <a:gd name="T9" fmla="*/ 6 h 6"/>
                    <a:gd name="T10" fmla="*/ 6 w 30"/>
                    <a:gd name="T11" fmla="*/ 6 h 6"/>
                    <a:gd name="T12" fmla="*/ 30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68" name="Freeform 340"/>
                <p:cNvSpPr>
                  <a:spLocks/>
                </p:cNvSpPr>
                <p:nvPr/>
              </p:nvSpPr>
              <p:spPr bwMode="auto">
                <a:xfrm>
                  <a:off x="3813" y="2694"/>
                  <a:ext cx="30" cy="6"/>
                </a:xfrm>
                <a:custGeom>
                  <a:avLst/>
                  <a:gdLst>
                    <a:gd name="T0" fmla="*/ 30 w 30"/>
                    <a:gd name="T1" fmla="*/ 6 h 6"/>
                    <a:gd name="T2" fmla="*/ 30 w 30"/>
                    <a:gd name="T3" fmla="*/ 0 h 6"/>
                    <a:gd name="T4" fmla="*/ 30 w 30"/>
                    <a:gd name="T5" fmla="*/ 0 h 6"/>
                    <a:gd name="T6" fmla="*/ 6 w 30"/>
                    <a:gd name="T7" fmla="*/ 0 h 6"/>
                    <a:gd name="T8" fmla="*/ 0 w 30"/>
                    <a:gd name="T9" fmla="*/ 0 h 6"/>
                    <a:gd name="T10" fmla="*/ 6 w 30"/>
                    <a:gd name="T11" fmla="*/ 6 h 6"/>
                    <a:gd name="T12" fmla="*/ 30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30" y="6"/>
                      </a:move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6934" name="Group 406"/>
              <p:cNvGrpSpPr>
                <a:grpSpLocks/>
              </p:cNvGrpSpPr>
              <p:nvPr/>
            </p:nvGrpSpPr>
            <p:grpSpPr bwMode="auto">
              <a:xfrm>
                <a:off x="3177" y="2790"/>
                <a:ext cx="1195" cy="426"/>
                <a:chOff x="3177" y="2790"/>
                <a:chExt cx="1195" cy="426"/>
              </a:xfrm>
            </p:grpSpPr>
            <p:sp>
              <p:nvSpPr>
                <p:cNvPr id="406870" name="Freeform 342"/>
                <p:cNvSpPr>
                  <a:spLocks/>
                </p:cNvSpPr>
                <p:nvPr/>
              </p:nvSpPr>
              <p:spPr bwMode="auto">
                <a:xfrm>
                  <a:off x="3747" y="2790"/>
                  <a:ext cx="24" cy="6"/>
                </a:xfrm>
                <a:custGeom>
                  <a:avLst/>
                  <a:gdLst>
                    <a:gd name="T0" fmla="*/ 24 w 24"/>
                    <a:gd name="T1" fmla="*/ 6 h 6"/>
                    <a:gd name="T2" fmla="*/ 24 w 24"/>
                    <a:gd name="T3" fmla="*/ 0 h 6"/>
                    <a:gd name="T4" fmla="*/ 24 w 24"/>
                    <a:gd name="T5" fmla="*/ 0 h 6"/>
                    <a:gd name="T6" fmla="*/ 0 w 24"/>
                    <a:gd name="T7" fmla="*/ 0 h 6"/>
                    <a:gd name="T8" fmla="*/ 0 w 24"/>
                    <a:gd name="T9" fmla="*/ 0 h 6"/>
                    <a:gd name="T10" fmla="*/ 0 w 24"/>
                    <a:gd name="T11" fmla="*/ 6 h 6"/>
                    <a:gd name="T12" fmla="*/ 24 w 24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6">
                      <a:moveTo>
                        <a:pt x="24" y="6"/>
                      </a:move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71" name="Freeform 343"/>
                <p:cNvSpPr>
                  <a:spLocks/>
                </p:cNvSpPr>
                <p:nvPr/>
              </p:nvSpPr>
              <p:spPr bwMode="auto">
                <a:xfrm>
                  <a:off x="3705" y="2790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0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72" name="Freeform 344"/>
                <p:cNvSpPr>
                  <a:spLocks/>
                </p:cNvSpPr>
                <p:nvPr/>
              </p:nvSpPr>
              <p:spPr bwMode="auto">
                <a:xfrm>
                  <a:off x="3663" y="2790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6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73" name="Freeform 345"/>
                <p:cNvSpPr>
                  <a:spLocks/>
                </p:cNvSpPr>
                <p:nvPr/>
              </p:nvSpPr>
              <p:spPr bwMode="auto">
                <a:xfrm>
                  <a:off x="3621" y="2790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6 h 12"/>
                    <a:gd name="T4" fmla="*/ 24 w 30"/>
                    <a:gd name="T5" fmla="*/ 0 h 12"/>
                    <a:gd name="T6" fmla="*/ 0 w 30"/>
                    <a:gd name="T7" fmla="*/ 6 h 12"/>
                    <a:gd name="T8" fmla="*/ 0 w 30"/>
                    <a:gd name="T9" fmla="*/ 6 h 12"/>
                    <a:gd name="T10" fmla="*/ 0 w 30"/>
                    <a:gd name="T11" fmla="*/ 12 h 12"/>
                    <a:gd name="T12" fmla="*/ 24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74" name="Freeform 346"/>
                <p:cNvSpPr>
                  <a:spLocks/>
                </p:cNvSpPr>
                <p:nvPr/>
              </p:nvSpPr>
              <p:spPr bwMode="auto">
                <a:xfrm>
                  <a:off x="3579" y="2796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6 h 12"/>
                    <a:gd name="T4" fmla="*/ 24 w 30"/>
                    <a:gd name="T5" fmla="*/ 0 h 12"/>
                    <a:gd name="T6" fmla="*/ 0 w 30"/>
                    <a:gd name="T7" fmla="*/ 6 h 12"/>
                    <a:gd name="T8" fmla="*/ 0 w 30"/>
                    <a:gd name="T9" fmla="*/ 6 h 12"/>
                    <a:gd name="T10" fmla="*/ 0 w 30"/>
                    <a:gd name="T11" fmla="*/ 12 h 12"/>
                    <a:gd name="T12" fmla="*/ 24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75" name="Freeform 347"/>
                <p:cNvSpPr>
                  <a:spLocks/>
                </p:cNvSpPr>
                <p:nvPr/>
              </p:nvSpPr>
              <p:spPr bwMode="auto">
                <a:xfrm>
                  <a:off x="3537" y="2802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0 h 6"/>
                    <a:gd name="T10" fmla="*/ 0 w 30"/>
                    <a:gd name="T11" fmla="*/ 6 h 6"/>
                    <a:gd name="T12" fmla="*/ 0 w 30"/>
                    <a:gd name="T13" fmla="*/ 6 h 6"/>
                    <a:gd name="T14" fmla="*/ 0 w 30"/>
                    <a:gd name="T15" fmla="*/ 6 h 6"/>
                    <a:gd name="T16" fmla="*/ 24 w 30"/>
                    <a:gd name="T1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76" name="Freeform 348"/>
                <p:cNvSpPr>
                  <a:spLocks/>
                </p:cNvSpPr>
                <p:nvPr/>
              </p:nvSpPr>
              <p:spPr bwMode="auto">
                <a:xfrm>
                  <a:off x="3495" y="2808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0 h 12"/>
                    <a:gd name="T4" fmla="*/ 24 w 30"/>
                    <a:gd name="T5" fmla="*/ 0 h 12"/>
                    <a:gd name="T6" fmla="*/ 0 w 30"/>
                    <a:gd name="T7" fmla="*/ 6 h 12"/>
                    <a:gd name="T8" fmla="*/ 0 w 30"/>
                    <a:gd name="T9" fmla="*/ 6 h 12"/>
                    <a:gd name="T10" fmla="*/ 0 w 30"/>
                    <a:gd name="T11" fmla="*/ 12 h 12"/>
                    <a:gd name="T12" fmla="*/ 24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77" name="Freeform 349"/>
                <p:cNvSpPr>
                  <a:spLocks/>
                </p:cNvSpPr>
                <p:nvPr/>
              </p:nvSpPr>
              <p:spPr bwMode="auto">
                <a:xfrm>
                  <a:off x="3453" y="2814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6 h 12"/>
                    <a:gd name="T4" fmla="*/ 24 w 30"/>
                    <a:gd name="T5" fmla="*/ 0 h 12"/>
                    <a:gd name="T6" fmla="*/ 0 w 30"/>
                    <a:gd name="T7" fmla="*/ 6 h 12"/>
                    <a:gd name="T8" fmla="*/ 0 w 30"/>
                    <a:gd name="T9" fmla="*/ 12 h 12"/>
                    <a:gd name="T10" fmla="*/ 0 w 30"/>
                    <a:gd name="T11" fmla="*/ 12 h 12"/>
                    <a:gd name="T12" fmla="*/ 24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78" name="Freeform 350"/>
                <p:cNvSpPr>
                  <a:spLocks/>
                </p:cNvSpPr>
                <p:nvPr/>
              </p:nvSpPr>
              <p:spPr bwMode="auto">
                <a:xfrm>
                  <a:off x="3411" y="2826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0 h 12"/>
                    <a:gd name="T4" fmla="*/ 24 w 30"/>
                    <a:gd name="T5" fmla="*/ 0 h 12"/>
                    <a:gd name="T6" fmla="*/ 6 w 30"/>
                    <a:gd name="T7" fmla="*/ 6 h 12"/>
                    <a:gd name="T8" fmla="*/ 0 w 30"/>
                    <a:gd name="T9" fmla="*/ 6 h 12"/>
                    <a:gd name="T10" fmla="*/ 6 w 30"/>
                    <a:gd name="T11" fmla="*/ 12 h 12"/>
                    <a:gd name="T12" fmla="*/ 24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6" y="6"/>
                      </a:ln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79" name="Freeform 351"/>
                <p:cNvSpPr>
                  <a:spLocks/>
                </p:cNvSpPr>
                <p:nvPr/>
              </p:nvSpPr>
              <p:spPr bwMode="auto">
                <a:xfrm>
                  <a:off x="3369" y="2838"/>
                  <a:ext cx="30" cy="12"/>
                </a:xfrm>
                <a:custGeom>
                  <a:avLst/>
                  <a:gdLst>
                    <a:gd name="T0" fmla="*/ 30 w 30"/>
                    <a:gd name="T1" fmla="*/ 6 h 12"/>
                    <a:gd name="T2" fmla="*/ 30 w 30"/>
                    <a:gd name="T3" fmla="*/ 0 h 12"/>
                    <a:gd name="T4" fmla="*/ 30 w 30"/>
                    <a:gd name="T5" fmla="*/ 0 h 12"/>
                    <a:gd name="T6" fmla="*/ 6 w 30"/>
                    <a:gd name="T7" fmla="*/ 6 h 12"/>
                    <a:gd name="T8" fmla="*/ 0 w 30"/>
                    <a:gd name="T9" fmla="*/ 6 h 12"/>
                    <a:gd name="T10" fmla="*/ 6 w 30"/>
                    <a:gd name="T11" fmla="*/ 12 h 12"/>
                    <a:gd name="T12" fmla="*/ 30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30" y="6"/>
                      </a:move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6"/>
                      </a:ln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80" name="Freeform 352"/>
                <p:cNvSpPr>
                  <a:spLocks/>
                </p:cNvSpPr>
                <p:nvPr/>
              </p:nvSpPr>
              <p:spPr bwMode="auto">
                <a:xfrm>
                  <a:off x="3333" y="2850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0 h 12"/>
                    <a:gd name="T4" fmla="*/ 24 w 30"/>
                    <a:gd name="T5" fmla="*/ 0 h 12"/>
                    <a:gd name="T6" fmla="*/ 18 w 30"/>
                    <a:gd name="T7" fmla="*/ 0 h 12"/>
                    <a:gd name="T8" fmla="*/ 0 w 30"/>
                    <a:gd name="T9" fmla="*/ 6 h 12"/>
                    <a:gd name="T10" fmla="*/ 0 w 30"/>
                    <a:gd name="T11" fmla="*/ 12 h 12"/>
                    <a:gd name="T12" fmla="*/ 0 w 30"/>
                    <a:gd name="T13" fmla="*/ 12 h 12"/>
                    <a:gd name="T14" fmla="*/ 18 w 30"/>
                    <a:gd name="T15" fmla="*/ 6 h 12"/>
                    <a:gd name="T16" fmla="*/ 24 w 30"/>
                    <a:gd name="T1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18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81" name="Freeform 353"/>
                <p:cNvSpPr>
                  <a:spLocks/>
                </p:cNvSpPr>
                <p:nvPr/>
              </p:nvSpPr>
              <p:spPr bwMode="auto">
                <a:xfrm>
                  <a:off x="3291" y="2862"/>
                  <a:ext cx="30" cy="18"/>
                </a:xfrm>
                <a:custGeom>
                  <a:avLst/>
                  <a:gdLst>
                    <a:gd name="T0" fmla="*/ 30 w 30"/>
                    <a:gd name="T1" fmla="*/ 6 h 18"/>
                    <a:gd name="T2" fmla="*/ 30 w 30"/>
                    <a:gd name="T3" fmla="*/ 6 h 18"/>
                    <a:gd name="T4" fmla="*/ 30 w 30"/>
                    <a:gd name="T5" fmla="*/ 0 h 18"/>
                    <a:gd name="T6" fmla="*/ 6 w 30"/>
                    <a:gd name="T7" fmla="*/ 12 h 18"/>
                    <a:gd name="T8" fmla="*/ 0 w 30"/>
                    <a:gd name="T9" fmla="*/ 12 h 18"/>
                    <a:gd name="T10" fmla="*/ 6 w 30"/>
                    <a:gd name="T11" fmla="*/ 18 h 18"/>
                    <a:gd name="T12" fmla="*/ 30 w 30"/>
                    <a:gd name="T13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12"/>
                      </a:lnTo>
                      <a:lnTo>
                        <a:pt x="0" y="12"/>
                      </a:lnTo>
                      <a:lnTo>
                        <a:pt x="6" y="18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82" name="Freeform 354"/>
                <p:cNvSpPr>
                  <a:spLocks/>
                </p:cNvSpPr>
                <p:nvPr/>
              </p:nvSpPr>
              <p:spPr bwMode="auto">
                <a:xfrm>
                  <a:off x="3255" y="2880"/>
                  <a:ext cx="30" cy="18"/>
                </a:xfrm>
                <a:custGeom>
                  <a:avLst/>
                  <a:gdLst>
                    <a:gd name="T0" fmla="*/ 24 w 30"/>
                    <a:gd name="T1" fmla="*/ 6 h 18"/>
                    <a:gd name="T2" fmla="*/ 30 w 30"/>
                    <a:gd name="T3" fmla="*/ 6 h 18"/>
                    <a:gd name="T4" fmla="*/ 24 w 30"/>
                    <a:gd name="T5" fmla="*/ 0 h 18"/>
                    <a:gd name="T6" fmla="*/ 24 w 30"/>
                    <a:gd name="T7" fmla="*/ 0 h 18"/>
                    <a:gd name="T8" fmla="*/ 6 w 30"/>
                    <a:gd name="T9" fmla="*/ 12 h 18"/>
                    <a:gd name="T10" fmla="*/ 0 w 30"/>
                    <a:gd name="T11" fmla="*/ 18 h 18"/>
                    <a:gd name="T12" fmla="*/ 6 w 30"/>
                    <a:gd name="T13" fmla="*/ 18 h 18"/>
                    <a:gd name="T14" fmla="*/ 24 w 30"/>
                    <a:gd name="T15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" h="18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6" y="12"/>
                      </a:lnTo>
                      <a:lnTo>
                        <a:pt x="0" y="18"/>
                      </a:lnTo>
                      <a:lnTo>
                        <a:pt x="6" y="18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83" name="Freeform 355"/>
                <p:cNvSpPr>
                  <a:spLocks/>
                </p:cNvSpPr>
                <p:nvPr/>
              </p:nvSpPr>
              <p:spPr bwMode="auto">
                <a:xfrm>
                  <a:off x="3225" y="2904"/>
                  <a:ext cx="24" cy="18"/>
                </a:xfrm>
                <a:custGeom>
                  <a:avLst/>
                  <a:gdLst>
                    <a:gd name="T0" fmla="*/ 18 w 24"/>
                    <a:gd name="T1" fmla="*/ 6 h 18"/>
                    <a:gd name="T2" fmla="*/ 24 w 24"/>
                    <a:gd name="T3" fmla="*/ 6 h 18"/>
                    <a:gd name="T4" fmla="*/ 18 w 24"/>
                    <a:gd name="T5" fmla="*/ 0 h 18"/>
                    <a:gd name="T6" fmla="*/ 0 w 24"/>
                    <a:gd name="T7" fmla="*/ 12 h 18"/>
                    <a:gd name="T8" fmla="*/ 0 w 24"/>
                    <a:gd name="T9" fmla="*/ 18 h 18"/>
                    <a:gd name="T10" fmla="*/ 0 w 24"/>
                    <a:gd name="T11" fmla="*/ 18 h 18"/>
                    <a:gd name="T12" fmla="*/ 18 w 24"/>
                    <a:gd name="T13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18" y="6"/>
                      </a:moveTo>
                      <a:lnTo>
                        <a:pt x="24" y="6"/>
                      </a:lnTo>
                      <a:lnTo>
                        <a:pt x="18" y="0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84" name="Freeform 356"/>
                <p:cNvSpPr>
                  <a:spLocks/>
                </p:cNvSpPr>
                <p:nvPr/>
              </p:nvSpPr>
              <p:spPr bwMode="auto">
                <a:xfrm>
                  <a:off x="3195" y="2928"/>
                  <a:ext cx="24" cy="30"/>
                </a:xfrm>
                <a:custGeom>
                  <a:avLst/>
                  <a:gdLst>
                    <a:gd name="T0" fmla="*/ 24 w 24"/>
                    <a:gd name="T1" fmla="*/ 6 h 30"/>
                    <a:gd name="T2" fmla="*/ 18 w 24"/>
                    <a:gd name="T3" fmla="*/ 0 h 30"/>
                    <a:gd name="T4" fmla="*/ 18 w 24"/>
                    <a:gd name="T5" fmla="*/ 6 h 30"/>
                    <a:gd name="T6" fmla="*/ 0 w 24"/>
                    <a:gd name="T7" fmla="*/ 24 h 30"/>
                    <a:gd name="T8" fmla="*/ 0 w 24"/>
                    <a:gd name="T9" fmla="*/ 30 h 30"/>
                    <a:gd name="T10" fmla="*/ 6 w 24"/>
                    <a:gd name="T11" fmla="*/ 24 h 30"/>
                    <a:gd name="T12" fmla="*/ 24 w 24"/>
                    <a:gd name="T1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30">
                      <a:moveTo>
                        <a:pt x="24" y="6"/>
                      </a:moveTo>
                      <a:lnTo>
                        <a:pt x="18" y="0"/>
                      </a:lnTo>
                      <a:lnTo>
                        <a:pt x="18" y="6"/>
                      </a:lnTo>
                      <a:lnTo>
                        <a:pt x="0" y="24"/>
                      </a:lnTo>
                      <a:lnTo>
                        <a:pt x="0" y="30"/>
                      </a:lnTo>
                      <a:lnTo>
                        <a:pt x="6" y="24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85" name="Freeform 357"/>
                <p:cNvSpPr>
                  <a:spLocks/>
                </p:cNvSpPr>
                <p:nvPr/>
              </p:nvSpPr>
              <p:spPr bwMode="auto">
                <a:xfrm>
                  <a:off x="3177" y="2964"/>
                  <a:ext cx="12" cy="30"/>
                </a:xfrm>
                <a:custGeom>
                  <a:avLst/>
                  <a:gdLst>
                    <a:gd name="T0" fmla="*/ 12 w 12"/>
                    <a:gd name="T1" fmla="*/ 0 h 30"/>
                    <a:gd name="T2" fmla="*/ 12 w 12"/>
                    <a:gd name="T3" fmla="*/ 0 h 30"/>
                    <a:gd name="T4" fmla="*/ 6 w 12"/>
                    <a:gd name="T5" fmla="*/ 0 h 30"/>
                    <a:gd name="T6" fmla="*/ 0 w 12"/>
                    <a:gd name="T7" fmla="*/ 18 h 30"/>
                    <a:gd name="T8" fmla="*/ 0 w 12"/>
                    <a:gd name="T9" fmla="*/ 24 h 30"/>
                    <a:gd name="T10" fmla="*/ 0 w 12"/>
                    <a:gd name="T11" fmla="*/ 30 h 30"/>
                    <a:gd name="T12" fmla="*/ 6 w 12"/>
                    <a:gd name="T13" fmla="*/ 24 h 30"/>
                    <a:gd name="T14" fmla="*/ 6 w 12"/>
                    <a:gd name="T15" fmla="*/ 18 h 30"/>
                    <a:gd name="T16" fmla="*/ 12 w 12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30">
                      <a:moveTo>
                        <a:pt x="12" y="0"/>
                      </a:move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0" y="18"/>
                      </a:lnTo>
                      <a:lnTo>
                        <a:pt x="0" y="24"/>
                      </a:lnTo>
                      <a:lnTo>
                        <a:pt x="0" y="30"/>
                      </a:lnTo>
                      <a:lnTo>
                        <a:pt x="6" y="24"/>
                      </a:lnTo>
                      <a:lnTo>
                        <a:pt x="6" y="18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86" name="Freeform 358"/>
                <p:cNvSpPr>
                  <a:spLocks/>
                </p:cNvSpPr>
                <p:nvPr/>
              </p:nvSpPr>
              <p:spPr bwMode="auto">
                <a:xfrm>
                  <a:off x="3177" y="3006"/>
                  <a:ext cx="6" cy="30"/>
                </a:xfrm>
                <a:custGeom>
                  <a:avLst/>
                  <a:gdLst>
                    <a:gd name="T0" fmla="*/ 6 w 6"/>
                    <a:gd name="T1" fmla="*/ 0 h 30"/>
                    <a:gd name="T2" fmla="*/ 0 w 6"/>
                    <a:gd name="T3" fmla="*/ 0 h 30"/>
                    <a:gd name="T4" fmla="*/ 0 w 6"/>
                    <a:gd name="T5" fmla="*/ 0 h 30"/>
                    <a:gd name="T6" fmla="*/ 0 w 6"/>
                    <a:gd name="T7" fmla="*/ 24 h 30"/>
                    <a:gd name="T8" fmla="*/ 0 w 6"/>
                    <a:gd name="T9" fmla="*/ 24 h 30"/>
                    <a:gd name="T10" fmla="*/ 6 w 6"/>
                    <a:gd name="T11" fmla="*/ 30 h 30"/>
                    <a:gd name="T12" fmla="*/ 6 w 6"/>
                    <a:gd name="T13" fmla="*/ 24 h 30"/>
                    <a:gd name="T14" fmla="*/ 6 w 6"/>
                    <a:gd name="T15" fmla="*/ 24 h 30"/>
                    <a:gd name="T16" fmla="*/ 6 w 6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30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24"/>
                      </a:lnTo>
                      <a:lnTo>
                        <a:pt x="0" y="24"/>
                      </a:lnTo>
                      <a:lnTo>
                        <a:pt x="6" y="30"/>
                      </a:lnTo>
                      <a:lnTo>
                        <a:pt x="6" y="24"/>
                      </a:lnTo>
                      <a:lnTo>
                        <a:pt x="6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87" name="Freeform 359"/>
                <p:cNvSpPr>
                  <a:spLocks/>
                </p:cNvSpPr>
                <p:nvPr/>
              </p:nvSpPr>
              <p:spPr bwMode="auto">
                <a:xfrm>
                  <a:off x="3183" y="3042"/>
                  <a:ext cx="24" cy="24"/>
                </a:xfrm>
                <a:custGeom>
                  <a:avLst/>
                  <a:gdLst>
                    <a:gd name="T0" fmla="*/ 6 w 24"/>
                    <a:gd name="T1" fmla="*/ 6 h 24"/>
                    <a:gd name="T2" fmla="*/ 6 w 24"/>
                    <a:gd name="T3" fmla="*/ 0 h 24"/>
                    <a:gd name="T4" fmla="*/ 0 w 24"/>
                    <a:gd name="T5" fmla="*/ 6 h 24"/>
                    <a:gd name="T6" fmla="*/ 6 w 24"/>
                    <a:gd name="T7" fmla="*/ 6 h 24"/>
                    <a:gd name="T8" fmla="*/ 18 w 24"/>
                    <a:gd name="T9" fmla="*/ 24 h 24"/>
                    <a:gd name="T10" fmla="*/ 24 w 24"/>
                    <a:gd name="T11" fmla="*/ 24 h 24"/>
                    <a:gd name="T12" fmla="*/ 24 w 24"/>
                    <a:gd name="T13" fmla="*/ 24 h 24"/>
                    <a:gd name="T14" fmla="*/ 12 w 24"/>
                    <a:gd name="T15" fmla="*/ 6 h 24"/>
                    <a:gd name="T16" fmla="*/ 6 w 24"/>
                    <a:gd name="T17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24">
                      <a:moveTo>
                        <a:pt x="6" y="6"/>
                      </a:move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18" y="24"/>
                      </a:lnTo>
                      <a:lnTo>
                        <a:pt x="24" y="24"/>
                      </a:lnTo>
                      <a:lnTo>
                        <a:pt x="24" y="24"/>
                      </a:lnTo>
                      <a:lnTo>
                        <a:pt x="12" y="6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88" name="Freeform 360"/>
                <p:cNvSpPr>
                  <a:spLocks/>
                </p:cNvSpPr>
                <p:nvPr/>
              </p:nvSpPr>
              <p:spPr bwMode="auto">
                <a:xfrm>
                  <a:off x="3213" y="3078"/>
                  <a:ext cx="24" cy="18"/>
                </a:xfrm>
                <a:custGeom>
                  <a:avLst/>
                  <a:gdLst>
                    <a:gd name="T0" fmla="*/ 6 w 24"/>
                    <a:gd name="T1" fmla="*/ 0 h 18"/>
                    <a:gd name="T2" fmla="*/ 6 w 24"/>
                    <a:gd name="T3" fmla="*/ 0 h 18"/>
                    <a:gd name="T4" fmla="*/ 0 w 24"/>
                    <a:gd name="T5" fmla="*/ 0 h 18"/>
                    <a:gd name="T6" fmla="*/ 6 w 24"/>
                    <a:gd name="T7" fmla="*/ 12 h 18"/>
                    <a:gd name="T8" fmla="*/ 12 w 24"/>
                    <a:gd name="T9" fmla="*/ 12 h 18"/>
                    <a:gd name="T10" fmla="*/ 24 w 24"/>
                    <a:gd name="T11" fmla="*/ 18 h 18"/>
                    <a:gd name="T12" fmla="*/ 24 w 24"/>
                    <a:gd name="T13" fmla="*/ 18 h 18"/>
                    <a:gd name="T14" fmla="*/ 24 w 24"/>
                    <a:gd name="T15" fmla="*/ 12 h 18"/>
                    <a:gd name="T16" fmla="*/ 12 w 24"/>
                    <a:gd name="T17" fmla="*/ 6 h 18"/>
                    <a:gd name="T18" fmla="*/ 12 w 24"/>
                    <a:gd name="T19" fmla="*/ 12 h 18"/>
                    <a:gd name="T20" fmla="*/ 12 w 24"/>
                    <a:gd name="T21" fmla="*/ 12 h 18"/>
                    <a:gd name="T22" fmla="*/ 6 w 24"/>
                    <a:gd name="T2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" h="18">
                      <a:moveTo>
                        <a:pt x="6" y="0"/>
                      </a:move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12"/>
                      </a:lnTo>
                      <a:lnTo>
                        <a:pt x="12" y="12"/>
                      </a:lnTo>
                      <a:lnTo>
                        <a:pt x="24" y="18"/>
                      </a:lnTo>
                      <a:lnTo>
                        <a:pt x="24" y="18"/>
                      </a:lnTo>
                      <a:lnTo>
                        <a:pt x="24" y="12"/>
                      </a:lnTo>
                      <a:lnTo>
                        <a:pt x="12" y="6"/>
                      </a:lnTo>
                      <a:lnTo>
                        <a:pt x="12" y="12"/>
                      </a:lnTo>
                      <a:lnTo>
                        <a:pt x="12" y="12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89" name="Freeform 361"/>
                <p:cNvSpPr>
                  <a:spLocks/>
                </p:cNvSpPr>
                <p:nvPr/>
              </p:nvSpPr>
              <p:spPr bwMode="auto">
                <a:xfrm>
                  <a:off x="3249" y="3102"/>
                  <a:ext cx="24" cy="18"/>
                </a:xfrm>
                <a:custGeom>
                  <a:avLst/>
                  <a:gdLst>
                    <a:gd name="T0" fmla="*/ 0 w 24"/>
                    <a:gd name="T1" fmla="*/ 0 h 18"/>
                    <a:gd name="T2" fmla="*/ 0 w 24"/>
                    <a:gd name="T3" fmla="*/ 0 h 18"/>
                    <a:gd name="T4" fmla="*/ 0 w 24"/>
                    <a:gd name="T5" fmla="*/ 6 h 18"/>
                    <a:gd name="T6" fmla="*/ 18 w 24"/>
                    <a:gd name="T7" fmla="*/ 18 h 18"/>
                    <a:gd name="T8" fmla="*/ 24 w 24"/>
                    <a:gd name="T9" fmla="*/ 18 h 18"/>
                    <a:gd name="T10" fmla="*/ 18 w 24"/>
                    <a:gd name="T11" fmla="*/ 12 h 18"/>
                    <a:gd name="T12" fmla="*/ 0 w 24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18" y="18"/>
                      </a:lnTo>
                      <a:lnTo>
                        <a:pt x="24" y="18"/>
                      </a:lnTo>
                      <a:lnTo>
                        <a:pt x="1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90" name="Freeform 362"/>
                <p:cNvSpPr>
                  <a:spLocks/>
                </p:cNvSpPr>
                <p:nvPr/>
              </p:nvSpPr>
              <p:spPr bwMode="auto">
                <a:xfrm>
                  <a:off x="3285" y="3120"/>
                  <a:ext cx="24" cy="18"/>
                </a:xfrm>
                <a:custGeom>
                  <a:avLst/>
                  <a:gdLst>
                    <a:gd name="T0" fmla="*/ 0 w 24"/>
                    <a:gd name="T1" fmla="*/ 0 h 18"/>
                    <a:gd name="T2" fmla="*/ 0 w 24"/>
                    <a:gd name="T3" fmla="*/ 6 h 18"/>
                    <a:gd name="T4" fmla="*/ 0 w 24"/>
                    <a:gd name="T5" fmla="*/ 6 h 18"/>
                    <a:gd name="T6" fmla="*/ 24 w 24"/>
                    <a:gd name="T7" fmla="*/ 18 h 18"/>
                    <a:gd name="T8" fmla="*/ 24 w 24"/>
                    <a:gd name="T9" fmla="*/ 18 h 18"/>
                    <a:gd name="T10" fmla="*/ 24 w 24"/>
                    <a:gd name="T11" fmla="*/ 12 h 18"/>
                    <a:gd name="T12" fmla="*/ 0 w 24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8"/>
                      </a:lnTo>
                      <a:lnTo>
                        <a:pt x="24" y="18"/>
                      </a:lnTo>
                      <a:lnTo>
                        <a:pt x="24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91" name="Freeform 363"/>
                <p:cNvSpPr>
                  <a:spLocks/>
                </p:cNvSpPr>
                <p:nvPr/>
              </p:nvSpPr>
              <p:spPr bwMode="auto">
                <a:xfrm>
                  <a:off x="3321" y="3138"/>
                  <a:ext cx="30" cy="18"/>
                </a:xfrm>
                <a:custGeom>
                  <a:avLst/>
                  <a:gdLst>
                    <a:gd name="T0" fmla="*/ 0 w 30"/>
                    <a:gd name="T1" fmla="*/ 0 h 18"/>
                    <a:gd name="T2" fmla="*/ 0 w 30"/>
                    <a:gd name="T3" fmla="*/ 6 h 18"/>
                    <a:gd name="T4" fmla="*/ 0 w 30"/>
                    <a:gd name="T5" fmla="*/ 6 h 18"/>
                    <a:gd name="T6" fmla="*/ 24 w 30"/>
                    <a:gd name="T7" fmla="*/ 18 h 18"/>
                    <a:gd name="T8" fmla="*/ 30 w 30"/>
                    <a:gd name="T9" fmla="*/ 12 h 18"/>
                    <a:gd name="T10" fmla="*/ 24 w 30"/>
                    <a:gd name="T11" fmla="*/ 12 h 18"/>
                    <a:gd name="T12" fmla="*/ 0 w 30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8"/>
                      </a:lnTo>
                      <a:lnTo>
                        <a:pt x="30" y="12"/>
                      </a:lnTo>
                      <a:lnTo>
                        <a:pt x="24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92" name="Freeform 364"/>
                <p:cNvSpPr>
                  <a:spLocks/>
                </p:cNvSpPr>
                <p:nvPr/>
              </p:nvSpPr>
              <p:spPr bwMode="auto">
                <a:xfrm>
                  <a:off x="3357" y="3156"/>
                  <a:ext cx="30" cy="12"/>
                </a:xfrm>
                <a:custGeom>
                  <a:avLst/>
                  <a:gdLst>
                    <a:gd name="T0" fmla="*/ 6 w 30"/>
                    <a:gd name="T1" fmla="*/ 0 h 12"/>
                    <a:gd name="T2" fmla="*/ 0 w 30"/>
                    <a:gd name="T3" fmla="*/ 0 h 12"/>
                    <a:gd name="T4" fmla="*/ 6 w 30"/>
                    <a:gd name="T5" fmla="*/ 6 h 12"/>
                    <a:gd name="T6" fmla="*/ 30 w 30"/>
                    <a:gd name="T7" fmla="*/ 12 h 12"/>
                    <a:gd name="T8" fmla="*/ 30 w 30"/>
                    <a:gd name="T9" fmla="*/ 6 h 12"/>
                    <a:gd name="T10" fmla="*/ 30 w 30"/>
                    <a:gd name="T11" fmla="*/ 6 h 12"/>
                    <a:gd name="T12" fmla="*/ 6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93" name="Freeform 365"/>
                <p:cNvSpPr>
                  <a:spLocks/>
                </p:cNvSpPr>
                <p:nvPr/>
              </p:nvSpPr>
              <p:spPr bwMode="auto">
                <a:xfrm>
                  <a:off x="3399" y="3168"/>
                  <a:ext cx="30" cy="12"/>
                </a:xfrm>
                <a:custGeom>
                  <a:avLst/>
                  <a:gdLst>
                    <a:gd name="T0" fmla="*/ 6 w 30"/>
                    <a:gd name="T1" fmla="*/ 0 h 12"/>
                    <a:gd name="T2" fmla="*/ 0 w 30"/>
                    <a:gd name="T3" fmla="*/ 0 h 12"/>
                    <a:gd name="T4" fmla="*/ 6 w 30"/>
                    <a:gd name="T5" fmla="*/ 6 h 12"/>
                    <a:gd name="T6" fmla="*/ 30 w 30"/>
                    <a:gd name="T7" fmla="*/ 12 h 12"/>
                    <a:gd name="T8" fmla="*/ 30 w 30"/>
                    <a:gd name="T9" fmla="*/ 6 h 12"/>
                    <a:gd name="T10" fmla="*/ 30 w 30"/>
                    <a:gd name="T11" fmla="*/ 6 h 12"/>
                    <a:gd name="T12" fmla="*/ 6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94" name="Freeform 366"/>
                <p:cNvSpPr>
                  <a:spLocks/>
                </p:cNvSpPr>
                <p:nvPr/>
              </p:nvSpPr>
              <p:spPr bwMode="auto">
                <a:xfrm>
                  <a:off x="3441" y="3180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6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95" name="Freeform 367"/>
                <p:cNvSpPr>
                  <a:spLocks/>
                </p:cNvSpPr>
                <p:nvPr/>
              </p:nvSpPr>
              <p:spPr bwMode="auto">
                <a:xfrm>
                  <a:off x="3483" y="3186"/>
                  <a:ext cx="30" cy="12"/>
                </a:xfrm>
                <a:custGeom>
                  <a:avLst/>
                  <a:gdLst>
                    <a:gd name="T0" fmla="*/ 0 w 30"/>
                    <a:gd name="T1" fmla="*/ 0 h 12"/>
                    <a:gd name="T2" fmla="*/ 0 w 30"/>
                    <a:gd name="T3" fmla="*/ 0 h 12"/>
                    <a:gd name="T4" fmla="*/ 0 w 30"/>
                    <a:gd name="T5" fmla="*/ 6 h 12"/>
                    <a:gd name="T6" fmla="*/ 24 w 30"/>
                    <a:gd name="T7" fmla="*/ 12 h 12"/>
                    <a:gd name="T8" fmla="*/ 30 w 30"/>
                    <a:gd name="T9" fmla="*/ 6 h 12"/>
                    <a:gd name="T10" fmla="*/ 24 w 30"/>
                    <a:gd name="T11" fmla="*/ 6 h 12"/>
                    <a:gd name="T12" fmla="*/ 0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12"/>
                      </a:ln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96" name="Freeform 368"/>
                <p:cNvSpPr>
                  <a:spLocks/>
                </p:cNvSpPr>
                <p:nvPr/>
              </p:nvSpPr>
              <p:spPr bwMode="auto">
                <a:xfrm>
                  <a:off x="3525" y="3192"/>
                  <a:ext cx="30" cy="12"/>
                </a:xfrm>
                <a:custGeom>
                  <a:avLst/>
                  <a:gdLst>
                    <a:gd name="T0" fmla="*/ 0 w 30"/>
                    <a:gd name="T1" fmla="*/ 0 h 12"/>
                    <a:gd name="T2" fmla="*/ 0 w 30"/>
                    <a:gd name="T3" fmla="*/ 6 h 12"/>
                    <a:gd name="T4" fmla="*/ 0 w 30"/>
                    <a:gd name="T5" fmla="*/ 6 h 12"/>
                    <a:gd name="T6" fmla="*/ 12 w 30"/>
                    <a:gd name="T7" fmla="*/ 12 h 12"/>
                    <a:gd name="T8" fmla="*/ 24 w 30"/>
                    <a:gd name="T9" fmla="*/ 12 h 12"/>
                    <a:gd name="T10" fmla="*/ 30 w 30"/>
                    <a:gd name="T11" fmla="*/ 6 h 12"/>
                    <a:gd name="T12" fmla="*/ 24 w 30"/>
                    <a:gd name="T13" fmla="*/ 6 h 12"/>
                    <a:gd name="T14" fmla="*/ 12 w 30"/>
                    <a:gd name="T15" fmla="*/ 6 h 12"/>
                    <a:gd name="T16" fmla="*/ 0 w 30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12" y="12"/>
                      </a:lnTo>
                      <a:lnTo>
                        <a:pt x="24" y="12"/>
                      </a:ln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12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97" name="Freeform 369"/>
                <p:cNvSpPr>
                  <a:spLocks/>
                </p:cNvSpPr>
                <p:nvPr/>
              </p:nvSpPr>
              <p:spPr bwMode="auto">
                <a:xfrm>
                  <a:off x="3567" y="3198"/>
                  <a:ext cx="30" cy="12"/>
                </a:xfrm>
                <a:custGeom>
                  <a:avLst/>
                  <a:gdLst>
                    <a:gd name="T0" fmla="*/ 0 w 30"/>
                    <a:gd name="T1" fmla="*/ 0 h 12"/>
                    <a:gd name="T2" fmla="*/ 0 w 30"/>
                    <a:gd name="T3" fmla="*/ 6 h 12"/>
                    <a:gd name="T4" fmla="*/ 0 w 30"/>
                    <a:gd name="T5" fmla="*/ 6 h 12"/>
                    <a:gd name="T6" fmla="*/ 24 w 30"/>
                    <a:gd name="T7" fmla="*/ 12 h 12"/>
                    <a:gd name="T8" fmla="*/ 30 w 30"/>
                    <a:gd name="T9" fmla="*/ 6 h 12"/>
                    <a:gd name="T10" fmla="*/ 24 w 30"/>
                    <a:gd name="T11" fmla="*/ 6 h 12"/>
                    <a:gd name="T12" fmla="*/ 0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2"/>
                      </a:ln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98" name="Freeform 370"/>
                <p:cNvSpPr>
                  <a:spLocks/>
                </p:cNvSpPr>
                <p:nvPr/>
              </p:nvSpPr>
              <p:spPr bwMode="auto">
                <a:xfrm>
                  <a:off x="3609" y="3204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6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899" name="Freeform 371"/>
                <p:cNvSpPr>
                  <a:spLocks/>
                </p:cNvSpPr>
                <p:nvPr/>
              </p:nvSpPr>
              <p:spPr bwMode="auto">
                <a:xfrm>
                  <a:off x="3651" y="3210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0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00" name="Freeform 372"/>
                <p:cNvSpPr>
                  <a:spLocks/>
                </p:cNvSpPr>
                <p:nvPr/>
              </p:nvSpPr>
              <p:spPr bwMode="auto">
                <a:xfrm>
                  <a:off x="3687" y="3210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6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6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01" name="Freeform 373"/>
                <p:cNvSpPr>
                  <a:spLocks/>
                </p:cNvSpPr>
                <p:nvPr/>
              </p:nvSpPr>
              <p:spPr bwMode="auto">
                <a:xfrm>
                  <a:off x="3729" y="3210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6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6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02" name="Freeform 374"/>
                <p:cNvSpPr>
                  <a:spLocks/>
                </p:cNvSpPr>
                <p:nvPr/>
              </p:nvSpPr>
              <p:spPr bwMode="auto">
                <a:xfrm>
                  <a:off x="3771" y="3210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6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6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03" name="Freeform 375"/>
                <p:cNvSpPr>
                  <a:spLocks/>
                </p:cNvSpPr>
                <p:nvPr/>
              </p:nvSpPr>
              <p:spPr bwMode="auto">
                <a:xfrm>
                  <a:off x="3813" y="3210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6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6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04" name="Freeform 376"/>
                <p:cNvSpPr>
                  <a:spLocks/>
                </p:cNvSpPr>
                <p:nvPr/>
              </p:nvSpPr>
              <p:spPr bwMode="auto">
                <a:xfrm>
                  <a:off x="3855" y="3210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0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0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05" name="Freeform 377"/>
                <p:cNvSpPr>
                  <a:spLocks/>
                </p:cNvSpPr>
                <p:nvPr/>
              </p:nvSpPr>
              <p:spPr bwMode="auto">
                <a:xfrm>
                  <a:off x="3897" y="3204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6 h 12"/>
                    <a:gd name="T4" fmla="*/ 6 w 30"/>
                    <a:gd name="T5" fmla="*/ 12 h 12"/>
                    <a:gd name="T6" fmla="*/ 30 w 30"/>
                    <a:gd name="T7" fmla="*/ 6 h 12"/>
                    <a:gd name="T8" fmla="*/ 30 w 30"/>
                    <a:gd name="T9" fmla="*/ 6 h 12"/>
                    <a:gd name="T10" fmla="*/ 30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06" name="Freeform 378"/>
                <p:cNvSpPr>
                  <a:spLocks/>
                </p:cNvSpPr>
                <p:nvPr/>
              </p:nvSpPr>
              <p:spPr bwMode="auto">
                <a:xfrm>
                  <a:off x="3939" y="3198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6 h 12"/>
                    <a:gd name="T4" fmla="*/ 6 w 30"/>
                    <a:gd name="T5" fmla="*/ 12 h 12"/>
                    <a:gd name="T6" fmla="*/ 30 w 30"/>
                    <a:gd name="T7" fmla="*/ 6 h 12"/>
                    <a:gd name="T8" fmla="*/ 30 w 30"/>
                    <a:gd name="T9" fmla="*/ 6 h 12"/>
                    <a:gd name="T10" fmla="*/ 30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07" name="Freeform 379"/>
                <p:cNvSpPr>
                  <a:spLocks/>
                </p:cNvSpPr>
                <p:nvPr/>
              </p:nvSpPr>
              <p:spPr bwMode="auto">
                <a:xfrm>
                  <a:off x="3981" y="3192"/>
                  <a:ext cx="31" cy="12"/>
                </a:xfrm>
                <a:custGeom>
                  <a:avLst/>
                  <a:gdLst>
                    <a:gd name="T0" fmla="*/ 6 w 31"/>
                    <a:gd name="T1" fmla="*/ 6 h 12"/>
                    <a:gd name="T2" fmla="*/ 0 w 31"/>
                    <a:gd name="T3" fmla="*/ 12 h 12"/>
                    <a:gd name="T4" fmla="*/ 6 w 31"/>
                    <a:gd name="T5" fmla="*/ 12 h 12"/>
                    <a:gd name="T6" fmla="*/ 25 w 31"/>
                    <a:gd name="T7" fmla="*/ 12 h 12"/>
                    <a:gd name="T8" fmla="*/ 31 w 31"/>
                    <a:gd name="T9" fmla="*/ 6 h 12"/>
                    <a:gd name="T10" fmla="*/ 31 w 31"/>
                    <a:gd name="T11" fmla="*/ 6 h 12"/>
                    <a:gd name="T12" fmla="*/ 31 w 31"/>
                    <a:gd name="T13" fmla="*/ 0 h 12"/>
                    <a:gd name="T14" fmla="*/ 25 w 31"/>
                    <a:gd name="T15" fmla="*/ 6 h 12"/>
                    <a:gd name="T16" fmla="*/ 6 w 31"/>
                    <a:gd name="T1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1" h="12">
                      <a:moveTo>
                        <a:pt x="6" y="6"/>
                      </a:moveTo>
                      <a:lnTo>
                        <a:pt x="0" y="12"/>
                      </a:lnTo>
                      <a:lnTo>
                        <a:pt x="6" y="12"/>
                      </a:lnTo>
                      <a:lnTo>
                        <a:pt x="25" y="12"/>
                      </a:lnTo>
                      <a:lnTo>
                        <a:pt x="31" y="6"/>
                      </a:lnTo>
                      <a:lnTo>
                        <a:pt x="31" y="6"/>
                      </a:lnTo>
                      <a:lnTo>
                        <a:pt x="31" y="0"/>
                      </a:lnTo>
                      <a:lnTo>
                        <a:pt x="25" y="6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08" name="Freeform 380"/>
                <p:cNvSpPr>
                  <a:spLocks/>
                </p:cNvSpPr>
                <p:nvPr/>
              </p:nvSpPr>
              <p:spPr bwMode="auto">
                <a:xfrm>
                  <a:off x="4024" y="3186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6 h 12"/>
                    <a:gd name="T4" fmla="*/ 6 w 30"/>
                    <a:gd name="T5" fmla="*/ 12 h 12"/>
                    <a:gd name="T6" fmla="*/ 30 w 30"/>
                    <a:gd name="T7" fmla="*/ 6 h 12"/>
                    <a:gd name="T8" fmla="*/ 30 w 30"/>
                    <a:gd name="T9" fmla="*/ 6 h 12"/>
                    <a:gd name="T10" fmla="*/ 30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09" name="Freeform 381"/>
                <p:cNvSpPr>
                  <a:spLocks/>
                </p:cNvSpPr>
                <p:nvPr/>
              </p:nvSpPr>
              <p:spPr bwMode="auto">
                <a:xfrm>
                  <a:off x="4066" y="3180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6 h 12"/>
                    <a:gd name="T4" fmla="*/ 6 w 30"/>
                    <a:gd name="T5" fmla="*/ 12 h 12"/>
                    <a:gd name="T6" fmla="*/ 30 w 30"/>
                    <a:gd name="T7" fmla="*/ 6 h 12"/>
                    <a:gd name="T8" fmla="*/ 30 w 30"/>
                    <a:gd name="T9" fmla="*/ 0 h 12"/>
                    <a:gd name="T10" fmla="*/ 30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10" name="Freeform 382"/>
                <p:cNvSpPr>
                  <a:spLocks/>
                </p:cNvSpPr>
                <p:nvPr/>
              </p:nvSpPr>
              <p:spPr bwMode="auto">
                <a:xfrm>
                  <a:off x="4108" y="3168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12 h 12"/>
                    <a:gd name="T4" fmla="*/ 6 w 30"/>
                    <a:gd name="T5" fmla="*/ 12 h 12"/>
                    <a:gd name="T6" fmla="*/ 24 w 30"/>
                    <a:gd name="T7" fmla="*/ 6 h 12"/>
                    <a:gd name="T8" fmla="*/ 30 w 30"/>
                    <a:gd name="T9" fmla="*/ 6 h 12"/>
                    <a:gd name="T10" fmla="*/ 24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12"/>
                      </a:lnTo>
                      <a:lnTo>
                        <a:pt x="6" y="12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11" name="Freeform 383"/>
                <p:cNvSpPr>
                  <a:spLocks/>
                </p:cNvSpPr>
                <p:nvPr/>
              </p:nvSpPr>
              <p:spPr bwMode="auto">
                <a:xfrm>
                  <a:off x="4150" y="3156"/>
                  <a:ext cx="30" cy="12"/>
                </a:xfrm>
                <a:custGeom>
                  <a:avLst/>
                  <a:gdLst>
                    <a:gd name="T0" fmla="*/ 0 w 30"/>
                    <a:gd name="T1" fmla="*/ 6 h 12"/>
                    <a:gd name="T2" fmla="*/ 0 w 30"/>
                    <a:gd name="T3" fmla="*/ 12 h 12"/>
                    <a:gd name="T4" fmla="*/ 0 w 30"/>
                    <a:gd name="T5" fmla="*/ 12 h 12"/>
                    <a:gd name="T6" fmla="*/ 24 w 30"/>
                    <a:gd name="T7" fmla="*/ 6 h 12"/>
                    <a:gd name="T8" fmla="*/ 30 w 30"/>
                    <a:gd name="T9" fmla="*/ 6 h 12"/>
                    <a:gd name="T10" fmla="*/ 24 w 30"/>
                    <a:gd name="T11" fmla="*/ 0 h 12"/>
                    <a:gd name="T12" fmla="*/ 0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6"/>
                      </a:move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12" name="Freeform 384"/>
                <p:cNvSpPr>
                  <a:spLocks/>
                </p:cNvSpPr>
                <p:nvPr/>
              </p:nvSpPr>
              <p:spPr bwMode="auto">
                <a:xfrm>
                  <a:off x="4186" y="3144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12 h 12"/>
                    <a:gd name="T4" fmla="*/ 6 w 30"/>
                    <a:gd name="T5" fmla="*/ 12 h 12"/>
                    <a:gd name="T6" fmla="*/ 12 w 30"/>
                    <a:gd name="T7" fmla="*/ 12 h 12"/>
                    <a:gd name="T8" fmla="*/ 30 w 30"/>
                    <a:gd name="T9" fmla="*/ 6 h 12"/>
                    <a:gd name="T10" fmla="*/ 30 w 30"/>
                    <a:gd name="T11" fmla="*/ 0 h 12"/>
                    <a:gd name="T12" fmla="*/ 30 w 30"/>
                    <a:gd name="T13" fmla="*/ 0 h 12"/>
                    <a:gd name="T14" fmla="*/ 12 w 30"/>
                    <a:gd name="T15" fmla="*/ 6 h 12"/>
                    <a:gd name="T16" fmla="*/ 6 w 30"/>
                    <a:gd name="T1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12"/>
                      </a:lnTo>
                      <a:lnTo>
                        <a:pt x="6" y="12"/>
                      </a:lnTo>
                      <a:lnTo>
                        <a:pt x="12" y="12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12" y="6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13" name="Freeform 385"/>
                <p:cNvSpPr>
                  <a:spLocks/>
                </p:cNvSpPr>
                <p:nvPr/>
              </p:nvSpPr>
              <p:spPr bwMode="auto">
                <a:xfrm>
                  <a:off x="4228" y="3126"/>
                  <a:ext cx="30" cy="18"/>
                </a:xfrm>
                <a:custGeom>
                  <a:avLst/>
                  <a:gdLst>
                    <a:gd name="T0" fmla="*/ 0 w 30"/>
                    <a:gd name="T1" fmla="*/ 12 h 18"/>
                    <a:gd name="T2" fmla="*/ 0 w 30"/>
                    <a:gd name="T3" fmla="*/ 12 h 18"/>
                    <a:gd name="T4" fmla="*/ 0 w 30"/>
                    <a:gd name="T5" fmla="*/ 18 h 18"/>
                    <a:gd name="T6" fmla="*/ 24 w 30"/>
                    <a:gd name="T7" fmla="*/ 6 h 18"/>
                    <a:gd name="T8" fmla="*/ 30 w 30"/>
                    <a:gd name="T9" fmla="*/ 6 h 18"/>
                    <a:gd name="T10" fmla="*/ 24 w 30"/>
                    <a:gd name="T11" fmla="*/ 0 h 18"/>
                    <a:gd name="T12" fmla="*/ 0 w 30"/>
                    <a:gd name="T13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0" y="12"/>
                      </a:move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14" name="Freeform 386"/>
                <p:cNvSpPr>
                  <a:spLocks/>
                </p:cNvSpPr>
                <p:nvPr/>
              </p:nvSpPr>
              <p:spPr bwMode="auto">
                <a:xfrm>
                  <a:off x="4264" y="3108"/>
                  <a:ext cx="30" cy="18"/>
                </a:xfrm>
                <a:custGeom>
                  <a:avLst/>
                  <a:gdLst>
                    <a:gd name="T0" fmla="*/ 6 w 30"/>
                    <a:gd name="T1" fmla="*/ 12 h 18"/>
                    <a:gd name="T2" fmla="*/ 0 w 30"/>
                    <a:gd name="T3" fmla="*/ 12 h 18"/>
                    <a:gd name="T4" fmla="*/ 6 w 30"/>
                    <a:gd name="T5" fmla="*/ 18 h 18"/>
                    <a:gd name="T6" fmla="*/ 24 w 30"/>
                    <a:gd name="T7" fmla="*/ 6 h 18"/>
                    <a:gd name="T8" fmla="*/ 30 w 30"/>
                    <a:gd name="T9" fmla="*/ 0 h 18"/>
                    <a:gd name="T10" fmla="*/ 24 w 30"/>
                    <a:gd name="T11" fmla="*/ 0 h 18"/>
                    <a:gd name="T12" fmla="*/ 6 w 30"/>
                    <a:gd name="T13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6" y="12"/>
                      </a:moveTo>
                      <a:lnTo>
                        <a:pt x="0" y="12"/>
                      </a:lnTo>
                      <a:lnTo>
                        <a:pt x="6" y="18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6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15" name="Freeform 387"/>
                <p:cNvSpPr>
                  <a:spLocks/>
                </p:cNvSpPr>
                <p:nvPr/>
              </p:nvSpPr>
              <p:spPr bwMode="auto">
                <a:xfrm>
                  <a:off x="4300" y="3084"/>
                  <a:ext cx="30" cy="18"/>
                </a:xfrm>
                <a:custGeom>
                  <a:avLst/>
                  <a:gdLst>
                    <a:gd name="T0" fmla="*/ 6 w 30"/>
                    <a:gd name="T1" fmla="*/ 12 h 18"/>
                    <a:gd name="T2" fmla="*/ 0 w 30"/>
                    <a:gd name="T3" fmla="*/ 18 h 18"/>
                    <a:gd name="T4" fmla="*/ 6 w 30"/>
                    <a:gd name="T5" fmla="*/ 18 h 18"/>
                    <a:gd name="T6" fmla="*/ 24 w 30"/>
                    <a:gd name="T7" fmla="*/ 6 h 18"/>
                    <a:gd name="T8" fmla="*/ 30 w 30"/>
                    <a:gd name="T9" fmla="*/ 6 h 18"/>
                    <a:gd name="T10" fmla="*/ 30 w 30"/>
                    <a:gd name="T11" fmla="*/ 0 h 18"/>
                    <a:gd name="T12" fmla="*/ 24 w 30"/>
                    <a:gd name="T13" fmla="*/ 0 h 18"/>
                    <a:gd name="T14" fmla="*/ 24 w 30"/>
                    <a:gd name="T15" fmla="*/ 0 h 18"/>
                    <a:gd name="T16" fmla="*/ 24 w 30"/>
                    <a:gd name="T17" fmla="*/ 6 h 18"/>
                    <a:gd name="T18" fmla="*/ 24 w 30"/>
                    <a:gd name="T19" fmla="*/ 6 h 18"/>
                    <a:gd name="T20" fmla="*/ 24 w 30"/>
                    <a:gd name="T21" fmla="*/ 0 h 18"/>
                    <a:gd name="T22" fmla="*/ 6 w 30"/>
                    <a:gd name="T23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0" h="18">
                      <a:moveTo>
                        <a:pt x="6" y="12"/>
                      </a:moveTo>
                      <a:lnTo>
                        <a:pt x="0" y="18"/>
                      </a:lnTo>
                      <a:lnTo>
                        <a:pt x="6" y="18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24" y="6"/>
                      </a:ln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6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16" name="Freeform 388"/>
                <p:cNvSpPr>
                  <a:spLocks/>
                </p:cNvSpPr>
                <p:nvPr/>
              </p:nvSpPr>
              <p:spPr bwMode="auto">
                <a:xfrm>
                  <a:off x="4336" y="3054"/>
                  <a:ext cx="18" cy="24"/>
                </a:xfrm>
                <a:custGeom>
                  <a:avLst/>
                  <a:gdLst>
                    <a:gd name="T0" fmla="*/ 0 w 18"/>
                    <a:gd name="T1" fmla="*/ 18 h 24"/>
                    <a:gd name="T2" fmla="*/ 0 w 18"/>
                    <a:gd name="T3" fmla="*/ 24 h 24"/>
                    <a:gd name="T4" fmla="*/ 6 w 18"/>
                    <a:gd name="T5" fmla="*/ 18 h 24"/>
                    <a:gd name="T6" fmla="*/ 18 w 18"/>
                    <a:gd name="T7" fmla="*/ 0 h 24"/>
                    <a:gd name="T8" fmla="*/ 18 w 18"/>
                    <a:gd name="T9" fmla="*/ 0 h 24"/>
                    <a:gd name="T10" fmla="*/ 12 w 18"/>
                    <a:gd name="T11" fmla="*/ 0 h 24"/>
                    <a:gd name="T12" fmla="*/ 0 w 18"/>
                    <a:gd name="T13" fmla="*/ 18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" h="24">
                      <a:moveTo>
                        <a:pt x="0" y="18"/>
                      </a:moveTo>
                      <a:lnTo>
                        <a:pt x="0" y="24"/>
                      </a:lnTo>
                      <a:lnTo>
                        <a:pt x="6" y="18"/>
                      </a:lnTo>
                      <a:lnTo>
                        <a:pt x="18" y="0"/>
                      </a:lnTo>
                      <a:lnTo>
                        <a:pt x="18" y="0"/>
                      </a:lnTo>
                      <a:lnTo>
                        <a:pt x="12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17" name="Freeform 389"/>
                <p:cNvSpPr>
                  <a:spLocks/>
                </p:cNvSpPr>
                <p:nvPr/>
              </p:nvSpPr>
              <p:spPr bwMode="auto">
                <a:xfrm>
                  <a:off x="4360" y="3018"/>
                  <a:ext cx="12" cy="24"/>
                </a:xfrm>
                <a:custGeom>
                  <a:avLst/>
                  <a:gdLst>
                    <a:gd name="T0" fmla="*/ 0 w 12"/>
                    <a:gd name="T1" fmla="*/ 24 h 24"/>
                    <a:gd name="T2" fmla="*/ 0 w 12"/>
                    <a:gd name="T3" fmla="*/ 24 h 24"/>
                    <a:gd name="T4" fmla="*/ 6 w 12"/>
                    <a:gd name="T5" fmla="*/ 24 h 24"/>
                    <a:gd name="T6" fmla="*/ 12 w 12"/>
                    <a:gd name="T7" fmla="*/ 12 h 24"/>
                    <a:gd name="T8" fmla="*/ 12 w 12"/>
                    <a:gd name="T9" fmla="*/ 0 h 24"/>
                    <a:gd name="T10" fmla="*/ 12 w 12"/>
                    <a:gd name="T11" fmla="*/ 0 h 24"/>
                    <a:gd name="T12" fmla="*/ 6 w 12"/>
                    <a:gd name="T13" fmla="*/ 0 h 24"/>
                    <a:gd name="T14" fmla="*/ 6 w 12"/>
                    <a:gd name="T15" fmla="*/ 12 h 24"/>
                    <a:gd name="T16" fmla="*/ 0 w 12"/>
                    <a:gd name="T17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24">
                      <a:moveTo>
                        <a:pt x="0" y="24"/>
                      </a:moveTo>
                      <a:lnTo>
                        <a:pt x="0" y="24"/>
                      </a:lnTo>
                      <a:lnTo>
                        <a:pt x="6" y="24"/>
                      </a:lnTo>
                      <a:lnTo>
                        <a:pt x="12" y="12"/>
                      </a:ln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6" y="12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18" name="Freeform 390"/>
                <p:cNvSpPr>
                  <a:spLocks/>
                </p:cNvSpPr>
                <p:nvPr/>
              </p:nvSpPr>
              <p:spPr bwMode="auto">
                <a:xfrm>
                  <a:off x="4366" y="2976"/>
                  <a:ext cx="6" cy="30"/>
                </a:xfrm>
                <a:custGeom>
                  <a:avLst/>
                  <a:gdLst>
                    <a:gd name="T0" fmla="*/ 0 w 6"/>
                    <a:gd name="T1" fmla="*/ 24 h 30"/>
                    <a:gd name="T2" fmla="*/ 6 w 6"/>
                    <a:gd name="T3" fmla="*/ 30 h 30"/>
                    <a:gd name="T4" fmla="*/ 6 w 6"/>
                    <a:gd name="T5" fmla="*/ 24 h 30"/>
                    <a:gd name="T6" fmla="*/ 6 w 6"/>
                    <a:gd name="T7" fmla="*/ 6 h 30"/>
                    <a:gd name="T8" fmla="*/ 6 w 6"/>
                    <a:gd name="T9" fmla="*/ 0 h 30"/>
                    <a:gd name="T10" fmla="*/ 0 w 6"/>
                    <a:gd name="T11" fmla="*/ 0 h 30"/>
                    <a:gd name="T12" fmla="*/ 0 w 6"/>
                    <a:gd name="T13" fmla="*/ 0 h 30"/>
                    <a:gd name="T14" fmla="*/ 0 w 6"/>
                    <a:gd name="T15" fmla="*/ 6 h 30"/>
                    <a:gd name="T16" fmla="*/ 0 w 6"/>
                    <a:gd name="T17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30">
                      <a:moveTo>
                        <a:pt x="0" y="24"/>
                      </a:moveTo>
                      <a:lnTo>
                        <a:pt x="6" y="30"/>
                      </a:lnTo>
                      <a:lnTo>
                        <a:pt x="6" y="24"/>
                      </a:lnTo>
                      <a:lnTo>
                        <a:pt x="6" y="6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19" name="Freeform 391"/>
                <p:cNvSpPr>
                  <a:spLocks/>
                </p:cNvSpPr>
                <p:nvPr/>
              </p:nvSpPr>
              <p:spPr bwMode="auto">
                <a:xfrm>
                  <a:off x="4342" y="2940"/>
                  <a:ext cx="18" cy="24"/>
                </a:xfrm>
                <a:custGeom>
                  <a:avLst/>
                  <a:gdLst>
                    <a:gd name="T0" fmla="*/ 12 w 18"/>
                    <a:gd name="T1" fmla="*/ 18 h 24"/>
                    <a:gd name="T2" fmla="*/ 18 w 18"/>
                    <a:gd name="T3" fmla="*/ 24 h 24"/>
                    <a:gd name="T4" fmla="*/ 18 w 18"/>
                    <a:gd name="T5" fmla="*/ 18 h 24"/>
                    <a:gd name="T6" fmla="*/ 6 w 18"/>
                    <a:gd name="T7" fmla="*/ 0 h 24"/>
                    <a:gd name="T8" fmla="*/ 0 w 18"/>
                    <a:gd name="T9" fmla="*/ 0 h 24"/>
                    <a:gd name="T10" fmla="*/ 0 w 18"/>
                    <a:gd name="T11" fmla="*/ 0 h 24"/>
                    <a:gd name="T12" fmla="*/ 12 w 18"/>
                    <a:gd name="T13" fmla="*/ 18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" h="24">
                      <a:moveTo>
                        <a:pt x="12" y="18"/>
                      </a:moveTo>
                      <a:lnTo>
                        <a:pt x="18" y="24"/>
                      </a:lnTo>
                      <a:lnTo>
                        <a:pt x="18" y="18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2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20" name="Freeform 392"/>
                <p:cNvSpPr>
                  <a:spLocks/>
                </p:cNvSpPr>
                <p:nvPr/>
              </p:nvSpPr>
              <p:spPr bwMode="auto">
                <a:xfrm>
                  <a:off x="4312" y="2910"/>
                  <a:ext cx="24" cy="24"/>
                </a:xfrm>
                <a:custGeom>
                  <a:avLst/>
                  <a:gdLst>
                    <a:gd name="T0" fmla="*/ 18 w 24"/>
                    <a:gd name="T1" fmla="*/ 18 h 24"/>
                    <a:gd name="T2" fmla="*/ 18 w 24"/>
                    <a:gd name="T3" fmla="*/ 24 h 24"/>
                    <a:gd name="T4" fmla="*/ 24 w 24"/>
                    <a:gd name="T5" fmla="*/ 18 h 24"/>
                    <a:gd name="T6" fmla="*/ 18 w 24"/>
                    <a:gd name="T7" fmla="*/ 12 h 24"/>
                    <a:gd name="T8" fmla="*/ 12 w 24"/>
                    <a:gd name="T9" fmla="*/ 6 h 24"/>
                    <a:gd name="T10" fmla="*/ 0 w 24"/>
                    <a:gd name="T11" fmla="*/ 0 h 24"/>
                    <a:gd name="T12" fmla="*/ 0 w 24"/>
                    <a:gd name="T13" fmla="*/ 6 h 24"/>
                    <a:gd name="T14" fmla="*/ 0 w 24"/>
                    <a:gd name="T15" fmla="*/ 6 h 24"/>
                    <a:gd name="T16" fmla="*/ 12 w 24"/>
                    <a:gd name="T17" fmla="*/ 12 h 24"/>
                    <a:gd name="T18" fmla="*/ 12 w 24"/>
                    <a:gd name="T19" fmla="*/ 12 h 24"/>
                    <a:gd name="T20" fmla="*/ 12 w 24"/>
                    <a:gd name="T21" fmla="*/ 12 h 24"/>
                    <a:gd name="T22" fmla="*/ 18 w 24"/>
                    <a:gd name="T23" fmla="*/ 18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" h="24">
                      <a:moveTo>
                        <a:pt x="18" y="18"/>
                      </a:moveTo>
                      <a:lnTo>
                        <a:pt x="18" y="24"/>
                      </a:lnTo>
                      <a:lnTo>
                        <a:pt x="24" y="18"/>
                      </a:lnTo>
                      <a:lnTo>
                        <a:pt x="18" y="12"/>
                      </a:lnTo>
                      <a:lnTo>
                        <a:pt x="12" y="6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12" y="12"/>
                      </a:lnTo>
                      <a:lnTo>
                        <a:pt x="12" y="12"/>
                      </a:lnTo>
                      <a:lnTo>
                        <a:pt x="12" y="12"/>
                      </a:lnTo>
                      <a:lnTo>
                        <a:pt x="18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21" name="Freeform 393"/>
                <p:cNvSpPr>
                  <a:spLocks/>
                </p:cNvSpPr>
                <p:nvPr/>
              </p:nvSpPr>
              <p:spPr bwMode="auto">
                <a:xfrm>
                  <a:off x="4276" y="2886"/>
                  <a:ext cx="24" cy="18"/>
                </a:xfrm>
                <a:custGeom>
                  <a:avLst/>
                  <a:gdLst>
                    <a:gd name="T0" fmla="*/ 24 w 24"/>
                    <a:gd name="T1" fmla="*/ 18 h 18"/>
                    <a:gd name="T2" fmla="*/ 24 w 24"/>
                    <a:gd name="T3" fmla="*/ 18 h 18"/>
                    <a:gd name="T4" fmla="*/ 24 w 24"/>
                    <a:gd name="T5" fmla="*/ 12 h 18"/>
                    <a:gd name="T6" fmla="*/ 0 w 24"/>
                    <a:gd name="T7" fmla="*/ 0 h 18"/>
                    <a:gd name="T8" fmla="*/ 0 w 24"/>
                    <a:gd name="T9" fmla="*/ 6 h 18"/>
                    <a:gd name="T10" fmla="*/ 0 w 24"/>
                    <a:gd name="T11" fmla="*/ 6 h 18"/>
                    <a:gd name="T12" fmla="*/ 24 w 24"/>
                    <a:gd name="T13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24" y="18"/>
                      </a:moveTo>
                      <a:lnTo>
                        <a:pt x="24" y="18"/>
                      </a:lnTo>
                      <a:lnTo>
                        <a:pt x="24" y="12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22" name="Freeform 394"/>
                <p:cNvSpPr>
                  <a:spLocks/>
                </p:cNvSpPr>
                <p:nvPr/>
              </p:nvSpPr>
              <p:spPr bwMode="auto">
                <a:xfrm>
                  <a:off x="4240" y="2868"/>
                  <a:ext cx="24" cy="18"/>
                </a:xfrm>
                <a:custGeom>
                  <a:avLst/>
                  <a:gdLst>
                    <a:gd name="T0" fmla="*/ 24 w 24"/>
                    <a:gd name="T1" fmla="*/ 18 h 18"/>
                    <a:gd name="T2" fmla="*/ 24 w 24"/>
                    <a:gd name="T3" fmla="*/ 12 h 18"/>
                    <a:gd name="T4" fmla="*/ 24 w 24"/>
                    <a:gd name="T5" fmla="*/ 12 h 18"/>
                    <a:gd name="T6" fmla="*/ 0 w 24"/>
                    <a:gd name="T7" fmla="*/ 0 h 18"/>
                    <a:gd name="T8" fmla="*/ 0 w 24"/>
                    <a:gd name="T9" fmla="*/ 6 h 18"/>
                    <a:gd name="T10" fmla="*/ 0 w 24"/>
                    <a:gd name="T11" fmla="*/ 6 h 18"/>
                    <a:gd name="T12" fmla="*/ 24 w 24"/>
                    <a:gd name="T13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24" y="18"/>
                      </a:moveTo>
                      <a:lnTo>
                        <a:pt x="24" y="12"/>
                      </a:lnTo>
                      <a:lnTo>
                        <a:pt x="24" y="12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23" name="Freeform 395"/>
                <p:cNvSpPr>
                  <a:spLocks/>
                </p:cNvSpPr>
                <p:nvPr/>
              </p:nvSpPr>
              <p:spPr bwMode="auto">
                <a:xfrm>
                  <a:off x="4198" y="2850"/>
                  <a:ext cx="30" cy="18"/>
                </a:xfrm>
                <a:custGeom>
                  <a:avLst/>
                  <a:gdLst>
                    <a:gd name="T0" fmla="*/ 24 w 30"/>
                    <a:gd name="T1" fmla="*/ 18 h 18"/>
                    <a:gd name="T2" fmla="*/ 30 w 30"/>
                    <a:gd name="T3" fmla="*/ 18 h 18"/>
                    <a:gd name="T4" fmla="*/ 24 w 30"/>
                    <a:gd name="T5" fmla="*/ 12 h 18"/>
                    <a:gd name="T6" fmla="*/ 6 w 30"/>
                    <a:gd name="T7" fmla="*/ 0 h 18"/>
                    <a:gd name="T8" fmla="*/ 0 w 30"/>
                    <a:gd name="T9" fmla="*/ 6 h 18"/>
                    <a:gd name="T10" fmla="*/ 6 w 30"/>
                    <a:gd name="T11" fmla="*/ 6 h 18"/>
                    <a:gd name="T12" fmla="*/ 24 w 30"/>
                    <a:gd name="T13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24" y="18"/>
                      </a:moveTo>
                      <a:lnTo>
                        <a:pt x="30" y="18"/>
                      </a:lnTo>
                      <a:lnTo>
                        <a:pt x="24" y="12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24" name="Freeform 396"/>
                <p:cNvSpPr>
                  <a:spLocks/>
                </p:cNvSpPr>
                <p:nvPr/>
              </p:nvSpPr>
              <p:spPr bwMode="auto">
                <a:xfrm>
                  <a:off x="4156" y="2838"/>
                  <a:ext cx="30" cy="12"/>
                </a:xfrm>
                <a:custGeom>
                  <a:avLst/>
                  <a:gdLst>
                    <a:gd name="T0" fmla="*/ 30 w 30"/>
                    <a:gd name="T1" fmla="*/ 12 h 12"/>
                    <a:gd name="T2" fmla="*/ 30 w 30"/>
                    <a:gd name="T3" fmla="*/ 12 h 12"/>
                    <a:gd name="T4" fmla="*/ 30 w 30"/>
                    <a:gd name="T5" fmla="*/ 6 h 12"/>
                    <a:gd name="T6" fmla="*/ 6 w 30"/>
                    <a:gd name="T7" fmla="*/ 0 h 12"/>
                    <a:gd name="T8" fmla="*/ 0 w 30"/>
                    <a:gd name="T9" fmla="*/ 6 h 12"/>
                    <a:gd name="T10" fmla="*/ 6 w 30"/>
                    <a:gd name="T11" fmla="*/ 6 h 12"/>
                    <a:gd name="T12" fmla="*/ 30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30" y="12"/>
                      </a:moveTo>
                      <a:lnTo>
                        <a:pt x="30" y="12"/>
                      </a:lnTo>
                      <a:lnTo>
                        <a:pt x="30" y="6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25" name="Freeform 397"/>
                <p:cNvSpPr>
                  <a:spLocks/>
                </p:cNvSpPr>
                <p:nvPr/>
              </p:nvSpPr>
              <p:spPr bwMode="auto">
                <a:xfrm>
                  <a:off x="4120" y="2826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12 h 12"/>
                    <a:gd name="T4" fmla="*/ 24 w 30"/>
                    <a:gd name="T5" fmla="*/ 6 h 12"/>
                    <a:gd name="T6" fmla="*/ 0 w 30"/>
                    <a:gd name="T7" fmla="*/ 0 h 12"/>
                    <a:gd name="T8" fmla="*/ 0 w 30"/>
                    <a:gd name="T9" fmla="*/ 6 h 12"/>
                    <a:gd name="T10" fmla="*/ 0 w 30"/>
                    <a:gd name="T11" fmla="*/ 6 h 12"/>
                    <a:gd name="T12" fmla="*/ 24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12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26" name="Freeform 398"/>
                <p:cNvSpPr>
                  <a:spLocks/>
                </p:cNvSpPr>
                <p:nvPr/>
              </p:nvSpPr>
              <p:spPr bwMode="auto">
                <a:xfrm>
                  <a:off x="4078" y="2820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6 h 12"/>
                    <a:gd name="T4" fmla="*/ 24 w 30"/>
                    <a:gd name="T5" fmla="*/ 6 h 12"/>
                    <a:gd name="T6" fmla="*/ 0 w 30"/>
                    <a:gd name="T7" fmla="*/ 0 h 12"/>
                    <a:gd name="T8" fmla="*/ 0 w 30"/>
                    <a:gd name="T9" fmla="*/ 0 h 12"/>
                    <a:gd name="T10" fmla="*/ 0 w 30"/>
                    <a:gd name="T11" fmla="*/ 6 h 12"/>
                    <a:gd name="T12" fmla="*/ 24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27" name="Freeform 399"/>
                <p:cNvSpPr>
                  <a:spLocks/>
                </p:cNvSpPr>
                <p:nvPr/>
              </p:nvSpPr>
              <p:spPr bwMode="auto">
                <a:xfrm>
                  <a:off x="4036" y="2808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12 h 12"/>
                    <a:gd name="T4" fmla="*/ 24 w 30"/>
                    <a:gd name="T5" fmla="*/ 6 h 12"/>
                    <a:gd name="T6" fmla="*/ 6 w 30"/>
                    <a:gd name="T7" fmla="*/ 0 h 12"/>
                    <a:gd name="T8" fmla="*/ 0 w 30"/>
                    <a:gd name="T9" fmla="*/ 6 h 12"/>
                    <a:gd name="T10" fmla="*/ 6 w 30"/>
                    <a:gd name="T11" fmla="*/ 6 h 12"/>
                    <a:gd name="T12" fmla="*/ 24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12"/>
                      </a:lnTo>
                      <a:lnTo>
                        <a:pt x="24" y="6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28" name="Freeform 400"/>
                <p:cNvSpPr>
                  <a:spLocks/>
                </p:cNvSpPr>
                <p:nvPr/>
              </p:nvSpPr>
              <p:spPr bwMode="auto">
                <a:xfrm>
                  <a:off x="3994" y="2802"/>
                  <a:ext cx="30" cy="12"/>
                </a:xfrm>
                <a:custGeom>
                  <a:avLst/>
                  <a:gdLst>
                    <a:gd name="T0" fmla="*/ 30 w 30"/>
                    <a:gd name="T1" fmla="*/ 12 h 12"/>
                    <a:gd name="T2" fmla="*/ 30 w 30"/>
                    <a:gd name="T3" fmla="*/ 6 h 12"/>
                    <a:gd name="T4" fmla="*/ 30 w 30"/>
                    <a:gd name="T5" fmla="*/ 6 h 12"/>
                    <a:gd name="T6" fmla="*/ 12 w 30"/>
                    <a:gd name="T7" fmla="*/ 0 h 12"/>
                    <a:gd name="T8" fmla="*/ 6 w 30"/>
                    <a:gd name="T9" fmla="*/ 0 h 12"/>
                    <a:gd name="T10" fmla="*/ 0 w 30"/>
                    <a:gd name="T11" fmla="*/ 6 h 12"/>
                    <a:gd name="T12" fmla="*/ 6 w 30"/>
                    <a:gd name="T13" fmla="*/ 6 h 12"/>
                    <a:gd name="T14" fmla="*/ 12 w 30"/>
                    <a:gd name="T15" fmla="*/ 6 h 12"/>
                    <a:gd name="T16" fmla="*/ 30 w 30"/>
                    <a:gd name="T1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30" y="12"/>
                      </a:move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12" y="6"/>
                      </a:lnTo>
                      <a:lnTo>
                        <a:pt x="3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29" name="Freeform 401"/>
                <p:cNvSpPr>
                  <a:spLocks/>
                </p:cNvSpPr>
                <p:nvPr/>
              </p:nvSpPr>
              <p:spPr bwMode="auto">
                <a:xfrm>
                  <a:off x="3951" y="2796"/>
                  <a:ext cx="30" cy="12"/>
                </a:xfrm>
                <a:custGeom>
                  <a:avLst/>
                  <a:gdLst>
                    <a:gd name="T0" fmla="*/ 30 w 30"/>
                    <a:gd name="T1" fmla="*/ 12 h 12"/>
                    <a:gd name="T2" fmla="*/ 30 w 30"/>
                    <a:gd name="T3" fmla="*/ 6 h 12"/>
                    <a:gd name="T4" fmla="*/ 30 w 30"/>
                    <a:gd name="T5" fmla="*/ 6 h 12"/>
                    <a:gd name="T6" fmla="*/ 6 w 30"/>
                    <a:gd name="T7" fmla="*/ 0 h 12"/>
                    <a:gd name="T8" fmla="*/ 0 w 30"/>
                    <a:gd name="T9" fmla="*/ 6 h 12"/>
                    <a:gd name="T10" fmla="*/ 6 w 30"/>
                    <a:gd name="T11" fmla="*/ 6 h 12"/>
                    <a:gd name="T12" fmla="*/ 30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30" y="12"/>
                      </a:move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30" name="Freeform 402"/>
                <p:cNvSpPr>
                  <a:spLocks/>
                </p:cNvSpPr>
                <p:nvPr/>
              </p:nvSpPr>
              <p:spPr bwMode="auto">
                <a:xfrm>
                  <a:off x="3909" y="2796"/>
                  <a:ext cx="30" cy="6"/>
                </a:xfrm>
                <a:custGeom>
                  <a:avLst/>
                  <a:gdLst>
                    <a:gd name="T0" fmla="*/ 30 w 30"/>
                    <a:gd name="T1" fmla="*/ 6 h 6"/>
                    <a:gd name="T2" fmla="*/ 30 w 30"/>
                    <a:gd name="T3" fmla="*/ 6 h 6"/>
                    <a:gd name="T4" fmla="*/ 30 w 30"/>
                    <a:gd name="T5" fmla="*/ 0 h 6"/>
                    <a:gd name="T6" fmla="*/ 6 w 30"/>
                    <a:gd name="T7" fmla="*/ 0 h 6"/>
                    <a:gd name="T8" fmla="*/ 0 w 30"/>
                    <a:gd name="T9" fmla="*/ 0 h 6"/>
                    <a:gd name="T10" fmla="*/ 6 w 30"/>
                    <a:gd name="T11" fmla="*/ 6 h 6"/>
                    <a:gd name="T12" fmla="*/ 30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31" name="Freeform 403"/>
                <p:cNvSpPr>
                  <a:spLocks/>
                </p:cNvSpPr>
                <p:nvPr/>
              </p:nvSpPr>
              <p:spPr bwMode="auto">
                <a:xfrm>
                  <a:off x="3867" y="2790"/>
                  <a:ext cx="30" cy="6"/>
                </a:xfrm>
                <a:custGeom>
                  <a:avLst/>
                  <a:gdLst>
                    <a:gd name="T0" fmla="*/ 30 w 30"/>
                    <a:gd name="T1" fmla="*/ 6 h 6"/>
                    <a:gd name="T2" fmla="*/ 30 w 30"/>
                    <a:gd name="T3" fmla="*/ 6 h 6"/>
                    <a:gd name="T4" fmla="*/ 30 w 30"/>
                    <a:gd name="T5" fmla="*/ 0 h 6"/>
                    <a:gd name="T6" fmla="*/ 24 w 30"/>
                    <a:gd name="T7" fmla="*/ 0 h 6"/>
                    <a:gd name="T8" fmla="*/ 6 w 30"/>
                    <a:gd name="T9" fmla="*/ 0 h 6"/>
                    <a:gd name="T10" fmla="*/ 0 w 30"/>
                    <a:gd name="T11" fmla="*/ 6 h 6"/>
                    <a:gd name="T12" fmla="*/ 6 w 30"/>
                    <a:gd name="T13" fmla="*/ 6 h 6"/>
                    <a:gd name="T14" fmla="*/ 24 w 30"/>
                    <a:gd name="T15" fmla="*/ 6 h 6"/>
                    <a:gd name="T16" fmla="*/ 30 w 30"/>
                    <a:gd name="T1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32" name="Freeform 404"/>
                <p:cNvSpPr>
                  <a:spLocks/>
                </p:cNvSpPr>
                <p:nvPr/>
              </p:nvSpPr>
              <p:spPr bwMode="auto">
                <a:xfrm>
                  <a:off x="3825" y="2790"/>
                  <a:ext cx="30" cy="6"/>
                </a:xfrm>
                <a:custGeom>
                  <a:avLst/>
                  <a:gdLst>
                    <a:gd name="T0" fmla="*/ 30 w 30"/>
                    <a:gd name="T1" fmla="*/ 6 h 6"/>
                    <a:gd name="T2" fmla="*/ 30 w 30"/>
                    <a:gd name="T3" fmla="*/ 6 h 6"/>
                    <a:gd name="T4" fmla="*/ 30 w 30"/>
                    <a:gd name="T5" fmla="*/ 0 h 6"/>
                    <a:gd name="T6" fmla="*/ 6 w 30"/>
                    <a:gd name="T7" fmla="*/ 0 h 6"/>
                    <a:gd name="T8" fmla="*/ 0 w 30"/>
                    <a:gd name="T9" fmla="*/ 0 h 6"/>
                    <a:gd name="T10" fmla="*/ 6 w 30"/>
                    <a:gd name="T11" fmla="*/ 6 h 6"/>
                    <a:gd name="T12" fmla="*/ 30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33" name="Freeform 405"/>
                <p:cNvSpPr>
                  <a:spLocks/>
                </p:cNvSpPr>
                <p:nvPr/>
              </p:nvSpPr>
              <p:spPr bwMode="auto">
                <a:xfrm>
                  <a:off x="3783" y="2790"/>
                  <a:ext cx="30" cy="6"/>
                </a:xfrm>
                <a:custGeom>
                  <a:avLst/>
                  <a:gdLst>
                    <a:gd name="T0" fmla="*/ 30 w 30"/>
                    <a:gd name="T1" fmla="*/ 6 h 6"/>
                    <a:gd name="T2" fmla="*/ 30 w 30"/>
                    <a:gd name="T3" fmla="*/ 0 h 6"/>
                    <a:gd name="T4" fmla="*/ 30 w 30"/>
                    <a:gd name="T5" fmla="*/ 0 h 6"/>
                    <a:gd name="T6" fmla="*/ 6 w 30"/>
                    <a:gd name="T7" fmla="*/ 0 h 6"/>
                    <a:gd name="T8" fmla="*/ 0 w 30"/>
                    <a:gd name="T9" fmla="*/ 0 h 6"/>
                    <a:gd name="T10" fmla="*/ 6 w 30"/>
                    <a:gd name="T11" fmla="*/ 6 h 6"/>
                    <a:gd name="T12" fmla="*/ 30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30" y="6"/>
                      </a:move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6935" name="Oval 407"/>
              <p:cNvSpPr>
                <a:spLocks noChangeArrowheads="1"/>
              </p:cNvSpPr>
              <p:nvPr/>
            </p:nvSpPr>
            <p:spPr bwMode="auto">
              <a:xfrm>
                <a:off x="3465" y="2886"/>
                <a:ext cx="625" cy="2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6940" name="Group 412"/>
              <p:cNvGrpSpPr>
                <a:grpSpLocks/>
              </p:cNvGrpSpPr>
              <p:nvPr/>
            </p:nvGrpSpPr>
            <p:grpSpPr bwMode="auto">
              <a:xfrm>
                <a:off x="3651" y="2934"/>
                <a:ext cx="246" cy="144"/>
                <a:chOff x="3651" y="2934"/>
                <a:chExt cx="246" cy="144"/>
              </a:xfrm>
            </p:grpSpPr>
            <p:sp>
              <p:nvSpPr>
                <p:cNvPr id="406936" name="Oval 408"/>
                <p:cNvSpPr>
                  <a:spLocks noChangeArrowheads="1"/>
                </p:cNvSpPr>
                <p:nvPr/>
              </p:nvSpPr>
              <p:spPr bwMode="auto">
                <a:xfrm>
                  <a:off x="3651" y="2982"/>
                  <a:ext cx="246" cy="9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37" name="Oval 409"/>
                <p:cNvSpPr>
                  <a:spLocks noChangeArrowheads="1"/>
                </p:cNvSpPr>
                <p:nvPr/>
              </p:nvSpPr>
              <p:spPr bwMode="auto">
                <a:xfrm>
                  <a:off x="3651" y="2934"/>
                  <a:ext cx="246" cy="9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38" name="Line 410"/>
                <p:cNvSpPr>
                  <a:spLocks noChangeShapeType="1"/>
                </p:cNvSpPr>
                <p:nvPr/>
              </p:nvSpPr>
              <p:spPr bwMode="auto">
                <a:xfrm>
                  <a:off x="3651" y="2982"/>
                  <a:ext cx="1" cy="4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39" name="Line 411"/>
                <p:cNvSpPr>
                  <a:spLocks noChangeShapeType="1"/>
                </p:cNvSpPr>
                <p:nvPr/>
              </p:nvSpPr>
              <p:spPr bwMode="auto">
                <a:xfrm>
                  <a:off x="3891" y="2982"/>
                  <a:ext cx="1" cy="4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6941" name="Freeform 413"/>
              <p:cNvSpPr>
                <a:spLocks/>
              </p:cNvSpPr>
              <p:nvPr/>
            </p:nvSpPr>
            <p:spPr bwMode="auto">
              <a:xfrm>
                <a:off x="4348" y="2754"/>
                <a:ext cx="906" cy="402"/>
              </a:xfrm>
              <a:custGeom>
                <a:avLst/>
                <a:gdLst>
                  <a:gd name="T0" fmla="*/ 18 w 906"/>
                  <a:gd name="T1" fmla="*/ 0 h 402"/>
                  <a:gd name="T2" fmla="*/ 0 w 906"/>
                  <a:gd name="T3" fmla="*/ 42 h 402"/>
                  <a:gd name="T4" fmla="*/ 888 w 906"/>
                  <a:gd name="T5" fmla="*/ 402 h 402"/>
                  <a:gd name="T6" fmla="*/ 906 w 906"/>
                  <a:gd name="T7" fmla="*/ 360 h 402"/>
                  <a:gd name="T8" fmla="*/ 18 w 906"/>
                  <a:gd name="T9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6" h="402">
                    <a:moveTo>
                      <a:pt x="18" y="0"/>
                    </a:moveTo>
                    <a:lnTo>
                      <a:pt x="0" y="42"/>
                    </a:lnTo>
                    <a:lnTo>
                      <a:pt x="888" y="402"/>
                    </a:lnTo>
                    <a:lnTo>
                      <a:pt x="906" y="36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942" name="Freeform 414"/>
              <p:cNvSpPr>
                <a:spLocks/>
              </p:cNvSpPr>
              <p:nvPr/>
            </p:nvSpPr>
            <p:spPr bwMode="auto">
              <a:xfrm>
                <a:off x="4324" y="2736"/>
                <a:ext cx="144" cy="102"/>
              </a:xfrm>
              <a:custGeom>
                <a:avLst/>
                <a:gdLst>
                  <a:gd name="T0" fmla="*/ 84 w 144"/>
                  <a:gd name="T1" fmla="*/ 6 h 102"/>
                  <a:gd name="T2" fmla="*/ 54 w 144"/>
                  <a:gd name="T3" fmla="*/ 0 h 102"/>
                  <a:gd name="T4" fmla="*/ 30 w 144"/>
                  <a:gd name="T5" fmla="*/ 6 h 102"/>
                  <a:gd name="T6" fmla="*/ 12 w 144"/>
                  <a:gd name="T7" fmla="*/ 18 h 102"/>
                  <a:gd name="T8" fmla="*/ 0 w 144"/>
                  <a:gd name="T9" fmla="*/ 36 h 102"/>
                  <a:gd name="T10" fmla="*/ 0 w 144"/>
                  <a:gd name="T11" fmla="*/ 54 h 102"/>
                  <a:gd name="T12" fmla="*/ 12 w 144"/>
                  <a:gd name="T13" fmla="*/ 72 h 102"/>
                  <a:gd name="T14" fmla="*/ 36 w 144"/>
                  <a:gd name="T15" fmla="*/ 90 h 102"/>
                  <a:gd name="T16" fmla="*/ 60 w 144"/>
                  <a:gd name="T17" fmla="*/ 96 h 102"/>
                  <a:gd name="T18" fmla="*/ 90 w 144"/>
                  <a:gd name="T19" fmla="*/ 102 h 102"/>
                  <a:gd name="T20" fmla="*/ 114 w 144"/>
                  <a:gd name="T21" fmla="*/ 96 h 102"/>
                  <a:gd name="T22" fmla="*/ 132 w 144"/>
                  <a:gd name="T23" fmla="*/ 90 h 102"/>
                  <a:gd name="T24" fmla="*/ 144 w 144"/>
                  <a:gd name="T25" fmla="*/ 72 h 102"/>
                  <a:gd name="T26" fmla="*/ 144 w 144"/>
                  <a:gd name="T27" fmla="*/ 48 h 102"/>
                  <a:gd name="T28" fmla="*/ 132 w 144"/>
                  <a:gd name="T29" fmla="*/ 30 h 102"/>
                  <a:gd name="T30" fmla="*/ 108 w 144"/>
                  <a:gd name="T31" fmla="*/ 12 h 102"/>
                  <a:gd name="T32" fmla="*/ 84 w 144"/>
                  <a:gd name="T33" fmla="*/ 6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" h="102">
                    <a:moveTo>
                      <a:pt x="84" y="6"/>
                    </a:moveTo>
                    <a:lnTo>
                      <a:pt x="54" y="0"/>
                    </a:lnTo>
                    <a:lnTo>
                      <a:pt x="30" y="6"/>
                    </a:lnTo>
                    <a:lnTo>
                      <a:pt x="12" y="18"/>
                    </a:lnTo>
                    <a:lnTo>
                      <a:pt x="0" y="36"/>
                    </a:lnTo>
                    <a:lnTo>
                      <a:pt x="0" y="54"/>
                    </a:lnTo>
                    <a:lnTo>
                      <a:pt x="12" y="72"/>
                    </a:lnTo>
                    <a:lnTo>
                      <a:pt x="36" y="90"/>
                    </a:lnTo>
                    <a:lnTo>
                      <a:pt x="60" y="96"/>
                    </a:lnTo>
                    <a:lnTo>
                      <a:pt x="90" y="102"/>
                    </a:lnTo>
                    <a:lnTo>
                      <a:pt x="114" y="96"/>
                    </a:lnTo>
                    <a:lnTo>
                      <a:pt x="132" y="90"/>
                    </a:lnTo>
                    <a:lnTo>
                      <a:pt x="144" y="72"/>
                    </a:lnTo>
                    <a:lnTo>
                      <a:pt x="144" y="48"/>
                    </a:lnTo>
                    <a:lnTo>
                      <a:pt x="132" y="30"/>
                    </a:lnTo>
                    <a:lnTo>
                      <a:pt x="108" y="12"/>
                    </a:lnTo>
                    <a:lnTo>
                      <a:pt x="8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7339" name="Group 811"/>
            <p:cNvGrpSpPr>
              <a:grpSpLocks/>
            </p:cNvGrpSpPr>
            <p:nvPr/>
          </p:nvGrpSpPr>
          <p:grpSpPr bwMode="auto">
            <a:xfrm>
              <a:off x="2601" y="2405"/>
              <a:ext cx="2653" cy="961"/>
              <a:chOff x="2601" y="2405"/>
              <a:chExt cx="2653" cy="961"/>
            </a:xfrm>
          </p:grpSpPr>
          <p:sp>
            <p:nvSpPr>
              <p:cNvPr id="406944" name="Oval 416"/>
              <p:cNvSpPr>
                <a:spLocks noChangeArrowheads="1"/>
              </p:cNvSpPr>
              <p:nvPr/>
            </p:nvSpPr>
            <p:spPr bwMode="auto">
              <a:xfrm>
                <a:off x="2601" y="2453"/>
                <a:ext cx="2353" cy="91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945" name="Oval 417"/>
              <p:cNvSpPr>
                <a:spLocks noChangeArrowheads="1"/>
              </p:cNvSpPr>
              <p:nvPr/>
            </p:nvSpPr>
            <p:spPr bwMode="auto">
              <a:xfrm>
                <a:off x="2601" y="2405"/>
                <a:ext cx="2353" cy="91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7063" name="Group 535"/>
              <p:cNvGrpSpPr>
                <a:grpSpLocks/>
              </p:cNvGrpSpPr>
              <p:nvPr/>
            </p:nvGrpSpPr>
            <p:grpSpPr bwMode="auto">
              <a:xfrm>
                <a:off x="2697" y="2453"/>
                <a:ext cx="2161" cy="817"/>
                <a:chOff x="2697" y="2453"/>
                <a:chExt cx="2161" cy="817"/>
              </a:xfrm>
            </p:grpSpPr>
            <p:sp>
              <p:nvSpPr>
                <p:cNvPr id="406946" name="Freeform 418"/>
                <p:cNvSpPr>
                  <a:spLocks/>
                </p:cNvSpPr>
                <p:nvPr/>
              </p:nvSpPr>
              <p:spPr bwMode="auto">
                <a:xfrm>
                  <a:off x="3753" y="2453"/>
                  <a:ext cx="24" cy="6"/>
                </a:xfrm>
                <a:custGeom>
                  <a:avLst/>
                  <a:gdLst>
                    <a:gd name="T0" fmla="*/ 24 w 24"/>
                    <a:gd name="T1" fmla="*/ 6 h 6"/>
                    <a:gd name="T2" fmla="*/ 24 w 24"/>
                    <a:gd name="T3" fmla="*/ 0 h 6"/>
                    <a:gd name="T4" fmla="*/ 24 w 24"/>
                    <a:gd name="T5" fmla="*/ 0 h 6"/>
                    <a:gd name="T6" fmla="*/ 0 w 24"/>
                    <a:gd name="T7" fmla="*/ 0 h 6"/>
                    <a:gd name="T8" fmla="*/ 0 w 24"/>
                    <a:gd name="T9" fmla="*/ 0 h 6"/>
                    <a:gd name="T10" fmla="*/ 0 w 24"/>
                    <a:gd name="T11" fmla="*/ 6 h 6"/>
                    <a:gd name="T12" fmla="*/ 24 w 24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6">
                      <a:moveTo>
                        <a:pt x="24" y="6"/>
                      </a:move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47" name="Freeform 419"/>
                <p:cNvSpPr>
                  <a:spLocks/>
                </p:cNvSpPr>
                <p:nvPr/>
              </p:nvSpPr>
              <p:spPr bwMode="auto">
                <a:xfrm>
                  <a:off x="3711" y="2453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0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48" name="Freeform 420"/>
                <p:cNvSpPr>
                  <a:spLocks/>
                </p:cNvSpPr>
                <p:nvPr/>
              </p:nvSpPr>
              <p:spPr bwMode="auto">
                <a:xfrm>
                  <a:off x="3669" y="2453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6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49" name="Freeform 421"/>
                <p:cNvSpPr>
                  <a:spLocks/>
                </p:cNvSpPr>
                <p:nvPr/>
              </p:nvSpPr>
              <p:spPr bwMode="auto">
                <a:xfrm>
                  <a:off x="3627" y="2453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6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50" name="Freeform 422"/>
                <p:cNvSpPr>
                  <a:spLocks/>
                </p:cNvSpPr>
                <p:nvPr/>
              </p:nvSpPr>
              <p:spPr bwMode="auto">
                <a:xfrm>
                  <a:off x="3585" y="2459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0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51" name="Freeform 423"/>
                <p:cNvSpPr>
                  <a:spLocks/>
                </p:cNvSpPr>
                <p:nvPr/>
              </p:nvSpPr>
              <p:spPr bwMode="auto">
                <a:xfrm>
                  <a:off x="3543" y="2459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18 w 30"/>
                    <a:gd name="T7" fmla="*/ 0 h 6"/>
                    <a:gd name="T8" fmla="*/ 0 w 30"/>
                    <a:gd name="T9" fmla="*/ 0 h 6"/>
                    <a:gd name="T10" fmla="*/ 0 w 30"/>
                    <a:gd name="T11" fmla="*/ 6 h 6"/>
                    <a:gd name="T12" fmla="*/ 0 w 30"/>
                    <a:gd name="T13" fmla="*/ 6 h 6"/>
                    <a:gd name="T14" fmla="*/ 18 w 30"/>
                    <a:gd name="T15" fmla="*/ 6 h 6"/>
                    <a:gd name="T16" fmla="*/ 24 w 30"/>
                    <a:gd name="T1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18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18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52" name="Freeform 424"/>
                <p:cNvSpPr>
                  <a:spLocks/>
                </p:cNvSpPr>
                <p:nvPr/>
              </p:nvSpPr>
              <p:spPr bwMode="auto">
                <a:xfrm>
                  <a:off x="3501" y="2465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53" name="Freeform 425"/>
                <p:cNvSpPr>
                  <a:spLocks/>
                </p:cNvSpPr>
                <p:nvPr/>
              </p:nvSpPr>
              <p:spPr bwMode="auto">
                <a:xfrm>
                  <a:off x="3459" y="2465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6 h 12"/>
                    <a:gd name="T4" fmla="*/ 24 w 30"/>
                    <a:gd name="T5" fmla="*/ 0 h 12"/>
                    <a:gd name="T6" fmla="*/ 0 w 30"/>
                    <a:gd name="T7" fmla="*/ 6 h 12"/>
                    <a:gd name="T8" fmla="*/ 0 w 30"/>
                    <a:gd name="T9" fmla="*/ 6 h 12"/>
                    <a:gd name="T10" fmla="*/ 0 w 30"/>
                    <a:gd name="T11" fmla="*/ 12 h 12"/>
                    <a:gd name="T12" fmla="*/ 24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54" name="Freeform 426"/>
                <p:cNvSpPr>
                  <a:spLocks/>
                </p:cNvSpPr>
                <p:nvPr/>
              </p:nvSpPr>
              <p:spPr bwMode="auto">
                <a:xfrm>
                  <a:off x="3417" y="2471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6 h 12"/>
                    <a:gd name="T4" fmla="*/ 24 w 30"/>
                    <a:gd name="T5" fmla="*/ 0 h 12"/>
                    <a:gd name="T6" fmla="*/ 0 w 30"/>
                    <a:gd name="T7" fmla="*/ 6 h 12"/>
                    <a:gd name="T8" fmla="*/ 0 w 30"/>
                    <a:gd name="T9" fmla="*/ 6 h 12"/>
                    <a:gd name="T10" fmla="*/ 0 w 30"/>
                    <a:gd name="T11" fmla="*/ 12 h 12"/>
                    <a:gd name="T12" fmla="*/ 24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55" name="Freeform 427"/>
                <p:cNvSpPr>
                  <a:spLocks/>
                </p:cNvSpPr>
                <p:nvPr/>
              </p:nvSpPr>
              <p:spPr bwMode="auto">
                <a:xfrm>
                  <a:off x="3375" y="2477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56" name="Freeform 428"/>
                <p:cNvSpPr>
                  <a:spLocks/>
                </p:cNvSpPr>
                <p:nvPr/>
              </p:nvSpPr>
              <p:spPr bwMode="auto">
                <a:xfrm>
                  <a:off x="3333" y="2483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0 h 12"/>
                    <a:gd name="T4" fmla="*/ 24 w 30"/>
                    <a:gd name="T5" fmla="*/ 0 h 12"/>
                    <a:gd name="T6" fmla="*/ 24 w 30"/>
                    <a:gd name="T7" fmla="*/ 0 h 12"/>
                    <a:gd name="T8" fmla="*/ 0 w 30"/>
                    <a:gd name="T9" fmla="*/ 6 h 12"/>
                    <a:gd name="T10" fmla="*/ 0 w 30"/>
                    <a:gd name="T11" fmla="*/ 6 h 12"/>
                    <a:gd name="T12" fmla="*/ 0 w 30"/>
                    <a:gd name="T13" fmla="*/ 12 h 12"/>
                    <a:gd name="T14" fmla="*/ 24 w 30"/>
                    <a:gd name="T15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57" name="Freeform 429"/>
                <p:cNvSpPr>
                  <a:spLocks/>
                </p:cNvSpPr>
                <p:nvPr/>
              </p:nvSpPr>
              <p:spPr bwMode="auto">
                <a:xfrm>
                  <a:off x="3291" y="2489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6 h 12"/>
                    <a:gd name="T4" fmla="*/ 24 w 30"/>
                    <a:gd name="T5" fmla="*/ 0 h 12"/>
                    <a:gd name="T6" fmla="*/ 0 w 30"/>
                    <a:gd name="T7" fmla="*/ 6 h 12"/>
                    <a:gd name="T8" fmla="*/ 0 w 30"/>
                    <a:gd name="T9" fmla="*/ 6 h 12"/>
                    <a:gd name="T10" fmla="*/ 0 w 30"/>
                    <a:gd name="T11" fmla="*/ 12 h 12"/>
                    <a:gd name="T12" fmla="*/ 24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58" name="Freeform 430"/>
                <p:cNvSpPr>
                  <a:spLocks/>
                </p:cNvSpPr>
                <p:nvPr/>
              </p:nvSpPr>
              <p:spPr bwMode="auto">
                <a:xfrm>
                  <a:off x="3249" y="2501"/>
                  <a:ext cx="30" cy="6"/>
                </a:xfrm>
                <a:custGeom>
                  <a:avLst/>
                  <a:gdLst>
                    <a:gd name="T0" fmla="*/ 30 w 30"/>
                    <a:gd name="T1" fmla="*/ 6 h 6"/>
                    <a:gd name="T2" fmla="*/ 30 w 30"/>
                    <a:gd name="T3" fmla="*/ 0 h 6"/>
                    <a:gd name="T4" fmla="*/ 30 w 30"/>
                    <a:gd name="T5" fmla="*/ 0 h 6"/>
                    <a:gd name="T6" fmla="*/ 6 w 30"/>
                    <a:gd name="T7" fmla="*/ 0 h 6"/>
                    <a:gd name="T8" fmla="*/ 0 w 30"/>
                    <a:gd name="T9" fmla="*/ 6 h 6"/>
                    <a:gd name="T10" fmla="*/ 6 w 30"/>
                    <a:gd name="T11" fmla="*/ 6 h 6"/>
                    <a:gd name="T12" fmla="*/ 30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30" y="6"/>
                      </a:move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59" name="Freeform 431"/>
                <p:cNvSpPr>
                  <a:spLocks/>
                </p:cNvSpPr>
                <p:nvPr/>
              </p:nvSpPr>
              <p:spPr bwMode="auto">
                <a:xfrm>
                  <a:off x="3207" y="2507"/>
                  <a:ext cx="30" cy="13"/>
                </a:xfrm>
                <a:custGeom>
                  <a:avLst/>
                  <a:gdLst>
                    <a:gd name="T0" fmla="*/ 30 w 30"/>
                    <a:gd name="T1" fmla="*/ 7 h 13"/>
                    <a:gd name="T2" fmla="*/ 30 w 30"/>
                    <a:gd name="T3" fmla="*/ 0 h 13"/>
                    <a:gd name="T4" fmla="*/ 30 w 30"/>
                    <a:gd name="T5" fmla="*/ 0 h 13"/>
                    <a:gd name="T6" fmla="*/ 6 w 30"/>
                    <a:gd name="T7" fmla="*/ 7 h 13"/>
                    <a:gd name="T8" fmla="*/ 0 w 30"/>
                    <a:gd name="T9" fmla="*/ 7 h 13"/>
                    <a:gd name="T10" fmla="*/ 6 w 30"/>
                    <a:gd name="T11" fmla="*/ 13 h 13"/>
                    <a:gd name="T12" fmla="*/ 30 w 30"/>
                    <a:gd name="T13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3">
                      <a:moveTo>
                        <a:pt x="30" y="7"/>
                      </a:move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7"/>
                      </a:lnTo>
                      <a:lnTo>
                        <a:pt x="0" y="7"/>
                      </a:lnTo>
                      <a:lnTo>
                        <a:pt x="6" y="13"/>
                      </a:lnTo>
                      <a:lnTo>
                        <a:pt x="30" y="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60" name="Freeform 432"/>
                <p:cNvSpPr>
                  <a:spLocks/>
                </p:cNvSpPr>
                <p:nvPr/>
              </p:nvSpPr>
              <p:spPr bwMode="auto">
                <a:xfrm>
                  <a:off x="3165" y="2514"/>
                  <a:ext cx="30" cy="12"/>
                </a:xfrm>
                <a:custGeom>
                  <a:avLst/>
                  <a:gdLst>
                    <a:gd name="T0" fmla="*/ 30 w 30"/>
                    <a:gd name="T1" fmla="*/ 6 h 12"/>
                    <a:gd name="T2" fmla="*/ 30 w 30"/>
                    <a:gd name="T3" fmla="*/ 6 h 12"/>
                    <a:gd name="T4" fmla="*/ 30 w 30"/>
                    <a:gd name="T5" fmla="*/ 0 h 12"/>
                    <a:gd name="T6" fmla="*/ 12 w 30"/>
                    <a:gd name="T7" fmla="*/ 6 h 12"/>
                    <a:gd name="T8" fmla="*/ 6 w 30"/>
                    <a:gd name="T9" fmla="*/ 6 h 12"/>
                    <a:gd name="T10" fmla="*/ 0 w 30"/>
                    <a:gd name="T11" fmla="*/ 12 h 12"/>
                    <a:gd name="T12" fmla="*/ 6 w 30"/>
                    <a:gd name="T13" fmla="*/ 12 h 12"/>
                    <a:gd name="T14" fmla="*/ 12 w 30"/>
                    <a:gd name="T15" fmla="*/ 12 h 12"/>
                    <a:gd name="T16" fmla="*/ 30 w 30"/>
                    <a:gd name="T1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12" y="6"/>
                      </a:lnTo>
                      <a:lnTo>
                        <a:pt x="6" y="6"/>
                      </a:lnTo>
                      <a:lnTo>
                        <a:pt x="0" y="12"/>
                      </a:lnTo>
                      <a:lnTo>
                        <a:pt x="6" y="12"/>
                      </a:lnTo>
                      <a:lnTo>
                        <a:pt x="12" y="12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61" name="Freeform 433"/>
                <p:cNvSpPr>
                  <a:spLocks/>
                </p:cNvSpPr>
                <p:nvPr/>
              </p:nvSpPr>
              <p:spPr bwMode="auto">
                <a:xfrm>
                  <a:off x="3129" y="2526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0 h 12"/>
                    <a:gd name="T4" fmla="*/ 24 w 30"/>
                    <a:gd name="T5" fmla="*/ 0 h 12"/>
                    <a:gd name="T6" fmla="*/ 0 w 30"/>
                    <a:gd name="T7" fmla="*/ 6 h 12"/>
                    <a:gd name="T8" fmla="*/ 0 w 30"/>
                    <a:gd name="T9" fmla="*/ 12 h 12"/>
                    <a:gd name="T10" fmla="*/ 0 w 30"/>
                    <a:gd name="T11" fmla="*/ 12 h 12"/>
                    <a:gd name="T12" fmla="*/ 24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62" name="Freeform 434"/>
                <p:cNvSpPr>
                  <a:spLocks/>
                </p:cNvSpPr>
                <p:nvPr/>
              </p:nvSpPr>
              <p:spPr bwMode="auto">
                <a:xfrm>
                  <a:off x="3087" y="2538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0 h 12"/>
                    <a:gd name="T4" fmla="*/ 24 w 30"/>
                    <a:gd name="T5" fmla="*/ 0 h 12"/>
                    <a:gd name="T6" fmla="*/ 6 w 30"/>
                    <a:gd name="T7" fmla="*/ 6 h 12"/>
                    <a:gd name="T8" fmla="*/ 0 w 30"/>
                    <a:gd name="T9" fmla="*/ 6 h 12"/>
                    <a:gd name="T10" fmla="*/ 0 w 30"/>
                    <a:gd name="T11" fmla="*/ 6 h 12"/>
                    <a:gd name="T12" fmla="*/ 0 w 30"/>
                    <a:gd name="T13" fmla="*/ 12 h 12"/>
                    <a:gd name="T14" fmla="*/ 6 w 30"/>
                    <a:gd name="T15" fmla="*/ 12 h 12"/>
                    <a:gd name="T16" fmla="*/ 24 w 30"/>
                    <a:gd name="T1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6" y="6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6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63" name="Freeform 435"/>
                <p:cNvSpPr>
                  <a:spLocks/>
                </p:cNvSpPr>
                <p:nvPr/>
              </p:nvSpPr>
              <p:spPr bwMode="auto">
                <a:xfrm>
                  <a:off x="3045" y="2550"/>
                  <a:ext cx="30" cy="12"/>
                </a:xfrm>
                <a:custGeom>
                  <a:avLst/>
                  <a:gdLst>
                    <a:gd name="T0" fmla="*/ 30 w 30"/>
                    <a:gd name="T1" fmla="*/ 6 h 12"/>
                    <a:gd name="T2" fmla="*/ 30 w 30"/>
                    <a:gd name="T3" fmla="*/ 0 h 12"/>
                    <a:gd name="T4" fmla="*/ 30 w 30"/>
                    <a:gd name="T5" fmla="*/ 0 h 12"/>
                    <a:gd name="T6" fmla="*/ 6 w 30"/>
                    <a:gd name="T7" fmla="*/ 6 h 12"/>
                    <a:gd name="T8" fmla="*/ 0 w 30"/>
                    <a:gd name="T9" fmla="*/ 12 h 12"/>
                    <a:gd name="T10" fmla="*/ 6 w 30"/>
                    <a:gd name="T11" fmla="*/ 12 h 12"/>
                    <a:gd name="T12" fmla="*/ 30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30" y="6"/>
                      </a:move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6"/>
                      </a:lnTo>
                      <a:lnTo>
                        <a:pt x="0" y="12"/>
                      </a:lnTo>
                      <a:lnTo>
                        <a:pt x="6" y="12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64" name="Freeform 436"/>
                <p:cNvSpPr>
                  <a:spLocks/>
                </p:cNvSpPr>
                <p:nvPr/>
              </p:nvSpPr>
              <p:spPr bwMode="auto">
                <a:xfrm>
                  <a:off x="3009" y="2562"/>
                  <a:ext cx="24" cy="18"/>
                </a:xfrm>
                <a:custGeom>
                  <a:avLst/>
                  <a:gdLst>
                    <a:gd name="T0" fmla="*/ 24 w 24"/>
                    <a:gd name="T1" fmla="*/ 6 h 18"/>
                    <a:gd name="T2" fmla="*/ 24 w 24"/>
                    <a:gd name="T3" fmla="*/ 6 h 18"/>
                    <a:gd name="T4" fmla="*/ 24 w 24"/>
                    <a:gd name="T5" fmla="*/ 0 h 18"/>
                    <a:gd name="T6" fmla="*/ 6 w 24"/>
                    <a:gd name="T7" fmla="*/ 6 h 18"/>
                    <a:gd name="T8" fmla="*/ 0 w 24"/>
                    <a:gd name="T9" fmla="*/ 12 h 18"/>
                    <a:gd name="T10" fmla="*/ 0 w 24"/>
                    <a:gd name="T11" fmla="*/ 12 h 18"/>
                    <a:gd name="T12" fmla="*/ 0 w 24"/>
                    <a:gd name="T13" fmla="*/ 18 h 18"/>
                    <a:gd name="T14" fmla="*/ 6 w 24"/>
                    <a:gd name="T15" fmla="*/ 12 h 18"/>
                    <a:gd name="T16" fmla="*/ 24 w 24"/>
                    <a:gd name="T17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8">
                      <a:moveTo>
                        <a:pt x="24" y="6"/>
                      </a:move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6" y="6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6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65" name="Freeform 437"/>
                <p:cNvSpPr>
                  <a:spLocks/>
                </p:cNvSpPr>
                <p:nvPr/>
              </p:nvSpPr>
              <p:spPr bwMode="auto">
                <a:xfrm>
                  <a:off x="2967" y="2580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0 h 12"/>
                    <a:gd name="T4" fmla="*/ 24 w 30"/>
                    <a:gd name="T5" fmla="*/ 0 h 12"/>
                    <a:gd name="T6" fmla="*/ 6 w 30"/>
                    <a:gd name="T7" fmla="*/ 6 h 12"/>
                    <a:gd name="T8" fmla="*/ 0 w 30"/>
                    <a:gd name="T9" fmla="*/ 12 h 12"/>
                    <a:gd name="T10" fmla="*/ 6 w 30"/>
                    <a:gd name="T11" fmla="*/ 12 h 12"/>
                    <a:gd name="T12" fmla="*/ 24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6" y="6"/>
                      </a:lnTo>
                      <a:lnTo>
                        <a:pt x="0" y="12"/>
                      </a:lnTo>
                      <a:lnTo>
                        <a:pt x="6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66" name="Freeform 438"/>
                <p:cNvSpPr>
                  <a:spLocks/>
                </p:cNvSpPr>
                <p:nvPr/>
              </p:nvSpPr>
              <p:spPr bwMode="auto">
                <a:xfrm>
                  <a:off x="2931" y="2592"/>
                  <a:ext cx="24" cy="18"/>
                </a:xfrm>
                <a:custGeom>
                  <a:avLst/>
                  <a:gdLst>
                    <a:gd name="T0" fmla="*/ 24 w 24"/>
                    <a:gd name="T1" fmla="*/ 6 h 18"/>
                    <a:gd name="T2" fmla="*/ 24 w 24"/>
                    <a:gd name="T3" fmla="*/ 6 h 18"/>
                    <a:gd name="T4" fmla="*/ 24 w 24"/>
                    <a:gd name="T5" fmla="*/ 0 h 18"/>
                    <a:gd name="T6" fmla="*/ 12 w 24"/>
                    <a:gd name="T7" fmla="*/ 6 h 18"/>
                    <a:gd name="T8" fmla="*/ 0 w 24"/>
                    <a:gd name="T9" fmla="*/ 12 h 18"/>
                    <a:gd name="T10" fmla="*/ 0 w 24"/>
                    <a:gd name="T11" fmla="*/ 18 h 18"/>
                    <a:gd name="T12" fmla="*/ 0 w 24"/>
                    <a:gd name="T13" fmla="*/ 18 h 18"/>
                    <a:gd name="T14" fmla="*/ 12 w 24"/>
                    <a:gd name="T15" fmla="*/ 12 h 18"/>
                    <a:gd name="T16" fmla="*/ 24 w 24"/>
                    <a:gd name="T17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8">
                      <a:moveTo>
                        <a:pt x="24" y="6"/>
                      </a:move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12" y="6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12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67" name="Freeform 439"/>
                <p:cNvSpPr>
                  <a:spLocks/>
                </p:cNvSpPr>
                <p:nvPr/>
              </p:nvSpPr>
              <p:spPr bwMode="auto">
                <a:xfrm>
                  <a:off x="2895" y="2610"/>
                  <a:ext cx="24" cy="18"/>
                </a:xfrm>
                <a:custGeom>
                  <a:avLst/>
                  <a:gdLst>
                    <a:gd name="T0" fmla="*/ 24 w 24"/>
                    <a:gd name="T1" fmla="*/ 6 h 18"/>
                    <a:gd name="T2" fmla="*/ 24 w 24"/>
                    <a:gd name="T3" fmla="*/ 6 h 18"/>
                    <a:gd name="T4" fmla="*/ 24 w 24"/>
                    <a:gd name="T5" fmla="*/ 0 h 18"/>
                    <a:gd name="T6" fmla="*/ 0 w 24"/>
                    <a:gd name="T7" fmla="*/ 12 h 18"/>
                    <a:gd name="T8" fmla="*/ 0 w 24"/>
                    <a:gd name="T9" fmla="*/ 18 h 18"/>
                    <a:gd name="T10" fmla="*/ 0 w 24"/>
                    <a:gd name="T11" fmla="*/ 18 h 18"/>
                    <a:gd name="T12" fmla="*/ 24 w 24"/>
                    <a:gd name="T13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24" y="6"/>
                      </a:move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68" name="Freeform 440"/>
                <p:cNvSpPr>
                  <a:spLocks/>
                </p:cNvSpPr>
                <p:nvPr/>
              </p:nvSpPr>
              <p:spPr bwMode="auto">
                <a:xfrm>
                  <a:off x="2859" y="2634"/>
                  <a:ext cx="24" cy="18"/>
                </a:xfrm>
                <a:custGeom>
                  <a:avLst/>
                  <a:gdLst>
                    <a:gd name="T0" fmla="*/ 18 w 24"/>
                    <a:gd name="T1" fmla="*/ 6 h 18"/>
                    <a:gd name="T2" fmla="*/ 24 w 24"/>
                    <a:gd name="T3" fmla="*/ 0 h 18"/>
                    <a:gd name="T4" fmla="*/ 18 w 24"/>
                    <a:gd name="T5" fmla="*/ 0 h 18"/>
                    <a:gd name="T6" fmla="*/ 0 w 24"/>
                    <a:gd name="T7" fmla="*/ 12 h 18"/>
                    <a:gd name="T8" fmla="*/ 0 w 24"/>
                    <a:gd name="T9" fmla="*/ 12 h 18"/>
                    <a:gd name="T10" fmla="*/ 0 w 24"/>
                    <a:gd name="T11" fmla="*/ 18 h 18"/>
                    <a:gd name="T12" fmla="*/ 18 w 24"/>
                    <a:gd name="T13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18" y="6"/>
                      </a:moveTo>
                      <a:lnTo>
                        <a:pt x="24" y="0"/>
                      </a:lnTo>
                      <a:lnTo>
                        <a:pt x="18" y="0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69" name="Freeform 441"/>
                <p:cNvSpPr>
                  <a:spLocks/>
                </p:cNvSpPr>
                <p:nvPr/>
              </p:nvSpPr>
              <p:spPr bwMode="auto">
                <a:xfrm>
                  <a:off x="2823" y="2652"/>
                  <a:ext cx="24" cy="18"/>
                </a:xfrm>
                <a:custGeom>
                  <a:avLst/>
                  <a:gdLst>
                    <a:gd name="T0" fmla="*/ 18 w 24"/>
                    <a:gd name="T1" fmla="*/ 6 h 18"/>
                    <a:gd name="T2" fmla="*/ 24 w 24"/>
                    <a:gd name="T3" fmla="*/ 6 h 18"/>
                    <a:gd name="T4" fmla="*/ 18 w 24"/>
                    <a:gd name="T5" fmla="*/ 0 h 18"/>
                    <a:gd name="T6" fmla="*/ 6 w 24"/>
                    <a:gd name="T7" fmla="*/ 12 h 18"/>
                    <a:gd name="T8" fmla="*/ 0 w 24"/>
                    <a:gd name="T9" fmla="*/ 12 h 18"/>
                    <a:gd name="T10" fmla="*/ 0 w 24"/>
                    <a:gd name="T11" fmla="*/ 18 h 18"/>
                    <a:gd name="T12" fmla="*/ 0 w 24"/>
                    <a:gd name="T13" fmla="*/ 18 h 18"/>
                    <a:gd name="T14" fmla="*/ 6 w 24"/>
                    <a:gd name="T15" fmla="*/ 18 h 18"/>
                    <a:gd name="T16" fmla="*/ 18 w 24"/>
                    <a:gd name="T17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8">
                      <a:moveTo>
                        <a:pt x="18" y="6"/>
                      </a:moveTo>
                      <a:lnTo>
                        <a:pt x="24" y="6"/>
                      </a:lnTo>
                      <a:lnTo>
                        <a:pt x="18" y="0"/>
                      </a:lnTo>
                      <a:lnTo>
                        <a:pt x="6" y="12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6" y="18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70" name="Freeform 442"/>
                <p:cNvSpPr>
                  <a:spLocks/>
                </p:cNvSpPr>
                <p:nvPr/>
              </p:nvSpPr>
              <p:spPr bwMode="auto">
                <a:xfrm>
                  <a:off x="2787" y="2676"/>
                  <a:ext cx="24" cy="24"/>
                </a:xfrm>
                <a:custGeom>
                  <a:avLst/>
                  <a:gdLst>
                    <a:gd name="T0" fmla="*/ 24 w 24"/>
                    <a:gd name="T1" fmla="*/ 6 h 24"/>
                    <a:gd name="T2" fmla="*/ 24 w 24"/>
                    <a:gd name="T3" fmla="*/ 6 h 24"/>
                    <a:gd name="T4" fmla="*/ 24 w 24"/>
                    <a:gd name="T5" fmla="*/ 0 h 24"/>
                    <a:gd name="T6" fmla="*/ 6 w 24"/>
                    <a:gd name="T7" fmla="*/ 18 h 24"/>
                    <a:gd name="T8" fmla="*/ 0 w 24"/>
                    <a:gd name="T9" fmla="*/ 18 h 24"/>
                    <a:gd name="T10" fmla="*/ 6 w 24"/>
                    <a:gd name="T11" fmla="*/ 24 h 24"/>
                    <a:gd name="T12" fmla="*/ 24 w 24"/>
                    <a:gd name="T13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24">
                      <a:moveTo>
                        <a:pt x="24" y="6"/>
                      </a:move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6" y="18"/>
                      </a:lnTo>
                      <a:lnTo>
                        <a:pt x="0" y="18"/>
                      </a:lnTo>
                      <a:lnTo>
                        <a:pt x="6" y="24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71" name="Freeform 443"/>
                <p:cNvSpPr>
                  <a:spLocks/>
                </p:cNvSpPr>
                <p:nvPr/>
              </p:nvSpPr>
              <p:spPr bwMode="auto">
                <a:xfrm>
                  <a:off x="2757" y="2706"/>
                  <a:ext cx="24" cy="24"/>
                </a:xfrm>
                <a:custGeom>
                  <a:avLst/>
                  <a:gdLst>
                    <a:gd name="T0" fmla="*/ 24 w 24"/>
                    <a:gd name="T1" fmla="*/ 0 h 24"/>
                    <a:gd name="T2" fmla="*/ 18 w 24"/>
                    <a:gd name="T3" fmla="*/ 0 h 24"/>
                    <a:gd name="T4" fmla="*/ 18 w 24"/>
                    <a:gd name="T5" fmla="*/ 0 h 24"/>
                    <a:gd name="T6" fmla="*/ 0 w 24"/>
                    <a:gd name="T7" fmla="*/ 18 h 24"/>
                    <a:gd name="T8" fmla="*/ 6 w 24"/>
                    <a:gd name="T9" fmla="*/ 24 h 24"/>
                    <a:gd name="T10" fmla="*/ 6 w 24"/>
                    <a:gd name="T11" fmla="*/ 18 h 24"/>
                    <a:gd name="T12" fmla="*/ 24 w 24"/>
                    <a:gd name="T13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24">
                      <a:moveTo>
                        <a:pt x="24" y="0"/>
                      </a:moveTo>
                      <a:lnTo>
                        <a:pt x="18" y="0"/>
                      </a:lnTo>
                      <a:lnTo>
                        <a:pt x="18" y="0"/>
                      </a:lnTo>
                      <a:lnTo>
                        <a:pt x="0" y="18"/>
                      </a:lnTo>
                      <a:lnTo>
                        <a:pt x="6" y="24"/>
                      </a:lnTo>
                      <a:lnTo>
                        <a:pt x="6" y="18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72" name="Freeform 444"/>
                <p:cNvSpPr>
                  <a:spLocks/>
                </p:cNvSpPr>
                <p:nvPr/>
              </p:nvSpPr>
              <p:spPr bwMode="auto">
                <a:xfrm>
                  <a:off x="2733" y="2736"/>
                  <a:ext cx="18" cy="24"/>
                </a:xfrm>
                <a:custGeom>
                  <a:avLst/>
                  <a:gdLst>
                    <a:gd name="T0" fmla="*/ 18 w 18"/>
                    <a:gd name="T1" fmla="*/ 0 h 24"/>
                    <a:gd name="T2" fmla="*/ 12 w 18"/>
                    <a:gd name="T3" fmla="*/ 0 h 24"/>
                    <a:gd name="T4" fmla="*/ 12 w 18"/>
                    <a:gd name="T5" fmla="*/ 0 h 24"/>
                    <a:gd name="T6" fmla="*/ 12 w 18"/>
                    <a:gd name="T7" fmla="*/ 6 h 24"/>
                    <a:gd name="T8" fmla="*/ 0 w 18"/>
                    <a:gd name="T9" fmla="*/ 24 h 24"/>
                    <a:gd name="T10" fmla="*/ 0 w 18"/>
                    <a:gd name="T11" fmla="*/ 24 h 24"/>
                    <a:gd name="T12" fmla="*/ 6 w 18"/>
                    <a:gd name="T13" fmla="*/ 24 h 24"/>
                    <a:gd name="T14" fmla="*/ 18 w 18"/>
                    <a:gd name="T15" fmla="*/ 6 h 24"/>
                    <a:gd name="T16" fmla="*/ 18 w 18"/>
                    <a:gd name="T17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4">
                      <a:moveTo>
                        <a:pt x="18" y="0"/>
                      </a:move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12" y="6"/>
                      </a:lnTo>
                      <a:lnTo>
                        <a:pt x="0" y="24"/>
                      </a:lnTo>
                      <a:lnTo>
                        <a:pt x="0" y="24"/>
                      </a:lnTo>
                      <a:lnTo>
                        <a:pt x="6" y="24"/>
                      </a:lnTo>
                      <a:lnTo>
                        <a:pt x="18" y="6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73" name="Freeform 445"/>
                <p:cNvSpPr>
                  <a:spLocks/>
                </p:cNvSpPr>
                <p:nvPr/>
              </p:nvSpPr>
              <p:spPr bwMode="auto">
                <a:xfrm>
                  <a:off x="2709" y="2772"/>
                  <a:ext cx="18" cy="24"/>
                </a:xfrm>
                <a:custGeom>
                  <a:avLst/>
                  <a:gdLst>
                    <a:gd name="T0" fmla="*/ 18 w 18"/>
                    <a:gd name="T1" fmla="*/ 0 h 24"/>
                    <a:gd name="T2" fmla="*/ 12 w 18"/>
                    <a:gd name="T3" fmla="*/ 0 h 24"/>
                    <a:gd name="T4" fmla="*/ 12 w 18"/>
                    <a:gd name="T5" fmla="*/ 0 h 24"/>
                    <a:gd name="T6" fmla="*/ 6 w 18"/>
                    <a:gd name="T7" fmla="*/ 6 h 24"/>
                    <a:gd name="T8" fmla="*/ 0 w 18"/>
                    <a:gd name="T9" fmla="*/ 24 h 24"/>
                    <a:gd name="T10" fmla="*/ 6 w 18"/>
                    <a:gd name="T11" fmla="*/ 24 h 24"/>
                    <a:gd name="T12" fmla="*/ 6 w 18"/>
                    <a:gd name="T13" fmla="*/ 24 h 24"/>
                    <a:gd name="T14" fmla="*/ 12 w 18"/>
                    <a:gd name="T15" fmla="*/ 6 h 24"/>
                    <a:gd name="T16" fmla="*/ 18 w 18"/>
                    <a:gd name="T17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4">
                      <a:moveTo>
                        <a:pt x="18" y="0"/>
                      </a:move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6" y="6"/>
                      </a:lnTo>
                      <a:lnTo>
                        <a:pt x="0" y="24"/>
                      </a:lnTo>
                      <a:lnTo>
                        <a:pt x="6" y="24"/>
                      </a:lnTo>
                      <a:lnTo>
                        <a:pt x="6" y="24"/>
                      </a:lnTo>
                      <a:lnTo>
                        <a:pt x="12" y="6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74" name="Freeform 446"/>
                <p:cNvSpPr>
                  <a:spLocks/>
                </p:cNvSpPr>
                <p:nvPr/>
              </p:nvSpPr>
              <p:spPr bwMode="auto">
                <a:xfrm>
                  <a:off x="2697" y="2808"/>
                  <a:ext cx="12" cy="30"/>
                </a:xfrm>
                <a:custGeom>
                  <a:avLst/>
                  <a:gdLst>
                    <a:gd name="T0" fmla="*/ 12 w 12"/>
                    <a:gd name="T1" fmla="*/ 0 h 30"/>
                    <a:gd name="T2" fmla="*/ 12 w 12"/>
                    <a:gd name="T3" fmla="*/ 0 h 30"/>
                    <a:gd name="T4" fmla="*/ 6 w 12"/>
                    <a:gd name="T5" fmla="*/ 0 h 30"/>
                    <a:gd name="T6" fmla="*/ 0 w 12"/>
                    <a:gd name="T7" fmla="*/ 12 h 30"/>
                    <a:gd name="T8" fmla="*/ 0 w 12"/>
                    <a:gd name="T9" fmla="*/ 24 h 30"/>
                    <a:gd name="T10" fmla="*/ 6 w 12"/>
                    <a:gd name="T11" fmla="*/ 30 h 30"/>
                    <a:gd name="T12" fmla="*/ 6 w 12"/>
                    <a:gd name="T13" fmla="*/ 24 h 30"/>
                    <a:gd name="T14" fmla="*/ 6 w 12"/>
                    <a:gd name="T15" fmla="*/ 12 h 30"/>
                    <a:gd name="T16" fmla="*/ 12 w 12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30">
                      <a:moveTo>
                        <a:pt x="12" y="0"/>
                      </a:move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0" y="12"/>
                      </a:lnTo>
                      <a:lnTo>
                        <a:pt x="0" y="24"/>
                      </a:lnTo>
                      <a:lnTo>
                        <a:pt x="6" y="30"/>
                      </a:lnTo>
                      <a:lnTo>
                        <a:pt x="6" y="24"/>
                      </a:lnTo>
                      <a:lnTo>
                        <a:pt x="6" y="12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75" name="Freeform 447"/>
                <p:cNvSpPr>
                  <a:spLocks/>
                </p:cNvSpPr>
                <p:nvPr/>
              </p:nvSpPr>
              <p:spPr bwMode="auto">
                <a:xfrm>
                  <a:off x="2697" y="2850"/>
                  <a:ext cx="6" cy="30"/>
                </a:xfrm>
                <a:custGeom>
                  <a:avLst/>
                  <a:gdLst>
                    <a:gd name="T0" fmla="*/ 6 w 6"/>
                    <a:gd name="T1" fmla="*/ 0 h 30"/>
                    <a:gd name="T2" fmla="*/ 0 w 6"/>
                    <a:gd name="T3" fmla="*/ 0 h 30"/>
                    <a:gd name="T4" fmla="*/ 0 w 6"/>
                    <a:gd name="T5" fmla="*/ 0 h 30"/>
                    <a:gd name="T6" fmla="*/ 0 w 6"/>
                    <a:gd name="T7" fmla="*/ 12 h 30"/>
                    <a:gd name="T8" fmla="*/ 0 w 6"/>
                    <a:gd name="T9" fmla="*/ 24 h 30"/>
                    <a:gd name="T10" fmla="*/ 0 w 6"/>
                    <a:gd name="T11" fmla="*/ 30 h 30"/>
                    <a:gd name="T12" fmla="*/ 6 w 6"/>
                    <a:gd name="T13" fmla="*/ 24 h 30"/>
                    <a:gd name="T14" fmla="*/ 6 w 6"/>
                    <a:gd name="T15" fmla="*/ 12 h 30"/>
                    <a:gd name="T16" fmla="*/ 6 w 6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30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2"/>
                      </a:lnTo>
                      <a:lnTo>
                        <a:pt x="0" y="24"/>
                      </a:lnTo>
                      <a:lnTo>
                        <a:pt x="0" y="30"/>
                      </a:lnTo>
                      <a:lnTo>
                        <a:pt x="6" y="24"/>
                      </a:lnTo>
                      <a:lnTo>
                        <a:pt x="6" y="12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76" name="Freeform 448"/>
                <p:cNvSpPr>
                  <a:spLocks/>
                </p:cNvSpPr>
                <p:nvPr/>
              </p:nvSpPr>
              <p:spPr bwMode="auto">
                <a:xfrm>
                  <a:off x="2697" y="2892"/>
                  <a:ext cx="12" cy="24"/>
                </a:xfrm>
                <a:custGeom>
                  <a:avLst/>
                  <a:gdLst>
                    <a:gd name="T0" fmla="*/ 6 w 12"/>
                    <a:gd name="T1" fmla="*/ 0 h 24"/>
                    <a:gd name="T2" fmla="*/ 6 w 12"/>
                    <a:gd name="T3" fmla="*/ 0 h 24"/>
                    <a:gd name="T4" fmla="*/ 0 w 12"/>
                    <a:gd name="T5" fmla="*/ 0 h 24"/>
                    <a:gd name="T6" fmla="*/ 0 w 12"/>
                    <a:gd name="T7" fmla="*/ 12 h 24"/>
                    <a:gd name="T8" fmla="*/ 6 w 12"/>
                    <a:gd name="T9" fmla="*/ 24 h 24"/>
                    <a:gd name="T10" fmla="*/ 12 w 12"/>
                    <a:gd name="T11" fmla="*/ 24 h 24"/>
                    <a:gd name="T12" fmla="*/ 12 w 12"/>
                    <a:gd name="T13" fmla="*/ 24 h 24"/>
                    <a:gd name="T14" fmla="*/ 6 w 12"/>
                    <a:gd name="T15" fmla="*/ 12 h 24"/>
                    <a:gd name="T16" fmla="*/ 6 w 12"/>
                    <a:gd name="T17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24">
                      <a:moveTo>
                        <a:pt x="6" y="0"/>
                      </a:move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12"/>
                      </a:lnTo>
                      <a:lnTo>
                        <a:pt x="6" y="24"/>
                      </a:lnTo>
                      <a:lnTo>
                        <a:pt x="12" y="24"/>
                      </a:lnTo>
                      <a:lnTo>
                        <a:pt x="12" y="24"/>
                      </a:lnTo>
                      <a:lnTo>
                        <a:pt x="6" y="12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77" name="Freeform 449"/>
                <p:cNvSpPr>
                  <a:spLocks/>
                </p:cNvSpPr>
                <p:nvPr/>
              </p:nvSpPr>
              <p:spPr bwMode="auto">
                <a:xfrm>
                  <a:off x="2709" y="2928"/>
                  <a:ext cx="18" cy="30"/>
                </a:xfrm>
                <a:custGeom>
                  <a:avLst/>
                  <a:gdLst>
                    <a:gd name="T0" fmla="*/ 6 w 18"/>
                    <a:gd name="T1" fmla="*/ 6 h 30"/>
                    <a:gd name="T2" fmla="*/ 6 w 18"/>
                    <a:gd name="T3" fmla="*/ 0 h 30"/>
                    <a:gd name="T4" fmla="*/ 0 w 18"/>
                    <a:gd name="T5" fmla="*/ 6 h 30"/>
                    <a:gd name="T6" fmla="*/ 6 w 18"/>
                    <a:gd name="T7" fmla="*/ 18 h 30"/>
                    <a:gd name="T8" fmla="*/ 12 w 18"/>
                    <a:gd name="T9" fmla="*/ 24 h 30"/>
                    <a:gd name="T10" fmla="*/ 18 w 18"/>
                    <a:gd name="T11" fmla="*/ 30 h 30"/>
                    <a:gd name="T12" fmla="*/ 18 w 18"/>
                    <a:gd name="T13" fmla="*/ 24 h 30"/>
                    <a:gd name="T14" fmla="*/ 12 w 18"/>
                    <a:gd name="T15" fmla="*/ 18 h 30"/>
                    <a:gd name="T16" fmla="*/ 6 w 18"/>
                    <a:gd name="T17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30">
                      <a:moveTo>
                        <a:pt x="6" y="6"/>
                      </a:move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18"/>
                      </a:lnTo>
                      <a:lnTo>
                        <a:pt x="12" y="24"/>
                      </a:lnTo>
                      <a:lnTo>
                        <a:pt x="18" y="30"/>
                      </a:lnTo>
                      <a:lnTo>
                        <a:pt x="18" y="24"/>
                      </a:lnTo>
                      <a:lnTo>
                        <a:pt x="12" y="18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78" name="Freeform 450"/>
                <p:cNvSpPr>
                  <a:spLocks/>
                </p:cNvSpPr>
                <p:nvPr/>
              </p:nvSpPr>
              <p:spPr bwMode="auto">
                <a:xfrm>
                  <a:off x="2733" y="2964"/>
                  <a:ext cx="18" cy="24"/>
                </a:xfrm>
                <a:custGeom>
                  <a:avLst/>
                  <a:gdLst>
                    <a:gd name="T0" fmla="*/ 6 w 18"/>
                    <a:gd name="T1" fmla="*/ 6 h 24"/>
                    <a:gd name="T2" fmla="*/ 6 w 18"/>
                    <a:gd name="T3" fmla="*/ 0 h 24"/>
                    <a:gd name="T4" fmla="*/ 0 w 18"/>
                    <a:gd name="T5" fmla="*/ 6 h 24"/>
                    <a:gd name="T6" fmla="*/ 12 w 18"/>
                    <a:gd name="T7" fmla="*/ 18 h 24"/>
                    <a:gd name="T8" fmla="*/ 12 w 18"/>
                    <a:gd name="T9" fmla="*/ 24 h 24"/>
                    <a:gd name="T10" fmla="*/ 18 w 18"/>
                    <a:gd name="T11" fmla="*/ 24 h 24"/>
                    <a:gd name="T12" fmla="*/ 18 w 18"/>
                    <a:gd name="T13" fmla="*/ 24 h 24"/>
                    <a:gd name="T14" fmla="*/ 18 w 18"/>
                    <a:gd name="T15" fmla="*/ 18 h 24"/>
                    <a:gd name="T16" fmla="*/ 6 w 18"/>
                    <a:gd name="T17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4">
                      <a:moveTo>
                        <a:pt x="6" y="6"/>
                      </a:move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12" y="18"/>
                      </a:lnTo>
                      <a:lnTo>
                        <a:pt x="12" y="24"/>
                      </a:lnTo>
                      <a:lnTo>
                        <a:pt x="18" y="24"/>
                      </a:lnTo>
                      <a:lnTo>
                        <a:pt x="18" y="24"/>
                      </a:lnTo>
                      <a:lnTo>
                        <a:pt x="18" y="18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79" name="Freeform 451"/>
                <p:cNvSpPr>
                  <a:spLocks/>
                </p:cNvSpPr>
                <p:nvPr/>
              </p:nvSpPr>
              <p:spPr bwMode="auto">
                <a:xfrm>
                  <a:off x="2763" y="2994"/>
                  <a:ext cx="18" cy="24"/>
                </a:xfrm>
                <a:custGeom>
                  <a:avLst/>
                  <a:gdLst>
                    <a:gd name="T0" fmla="*/ 6 w 18"/>
                    <a:gd name="T1" fmla="*/ 6 h 24"/>
                    <a:gd name="T2" fmla="*/ 0 w 18"/>
                    <a:gd name="T3" fmla="*/ 0 h 24"/>
                    <a:gd name="T4" fmla="*/ 0 w 18"/>
                    <a:gd name="T5" fmla="*/ 6 h 24"/>
                    <a:gd name="T6" fmla="*/ 12 w 18"/>
                    <a:gd name="T7" fmla="*/ 24 h 24"/>
                    <a:gd name="T8" fmla="*/ 18 w 18"/>
                    <a:gd name="T9" fmla="*/ 24 h 24"/>
                    <a:gd name="T10" fmla="*/ 18 w 18"/>
                    <a:gd name="T11" fmla="*/ 24 h 24"/>
                    <a:gd name="T12" fmla="*/ 6 w 18"/>
                    <a:gd name="T13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" h="24">
                      <a:moveTo>
                        <a:pt x="6" y="6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12" y="24"/>
                      </a:lnTo>
                      <a:lnTo>
                        <a:pt x="18" y="24"/>
                      </a:lnTo>
                      <a:lnTo>
                        <a:pt x="18" y="24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80" name="Freeform 452"/>
                <p:cNvSpPr>
                  <a:spLocks/>
                </p:cNvSpPr>
                <p:nvPr/>
              </p:nvSpPr>
              <p:spPr bwMode="auto">
                <a:xfrm>
                  <a:off x="2793" y="3024"/>
                  <a:ext cx="24" cy="24"/>
                </a:xfrm>
                <a:custGeom>
                  <a:avLst/>
                  <a:gdLst>
                    <a:gd name="T0" fmla="*/ 0 w 24"/>
                    <a:gd name="T1" fmla="*/ 0 h 24"/>
                    <a:gd name="T2" fmla="*/ 0 w 24"/>
                    <a:gd name="T3" fmla="*/ 6 h 24"/>
                    <a:gd name="T4" fmla="*/ 0 w 24"/>
                    <a:gd name="T5" fmla="*/ 6 h 24"/>
                    <a:gd name="T6" fmla="*/ 18 w 24"/>
                    <a:gd name="T7" fmla="*/ 24 h 24"/>
                    <a:gd name="T8" fmla="*/ 24 w 24"/>
                    <a:gd name="T9" fmla="*/ 18 h 24"/>
                    <a:gd name="T10" fmla="*/ 18 w 24"/>
                    <a:gd name="T11" fmla="*/ 18 h 24"/>
                    <a:gd name="T12" fmla="*/ 0 w 24"/>
                    <a:gd name="T13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24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18" y="24"/>
                      </a:lnTo>
                      <a:lnTo>
                        <a:pt x="24" y="18"/>
                      </a:lnTo>
                      <a:lnTo>
                        <a:pt x="18" y="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81" name="Freeform 453"/>
                <p:cNvSpPr>
                  <a:spLocks/>
                </p:cNvSpPr>
                <p:nvPr/>
              </p:nvSpPr>
              <p:spPr bwMode="auto">
                <a:xfrm>
                  <a:off x="2823" y="3048"/>
                  <a:ext cx="30" cy="24"/>
                </a:xfrm>
                <a:custGeom>
                  <a:avLst/>
                  <a:gdLst>
                    <a:gd name="T0" fmla="*/ 6 w 30"/>
                    <a:gd name="T1" fmla="*/ 0 h 24"/>
                    <a:gd name="T2" fmla="*/ 0 w 30"/>
                    <a:gd name="T3" fmla="*/ 6 h 24"/>
                    <a:gd name="T4" fmla="*/ 6 w 30"/>
                    <a:gd name="T5" fmla="*/ 6 h 24"/>
                    <a:gd name="T6" fmla="*/ 6 w 30"/>
                    <a:gd name="T7" fmla="*/ 6 h 24"/>
                    <a:gd name="T8" fmla="*/ 24 w 30"/>
                    <a:gd name="T9" fmla="*/ 24 h 24"/>
                    <a:gd name="T10" fmla="*/ 30 w 30"/>
                    <a:gd name="T11" fmla="*/ 18 h 24"/>
                    <a:gd name="T12" fmla="*/ 24 w 30"/>
                    <a:gd name="T13" fmla="*/ 18 h 24"/>
                    <a:gd name="T14" fmla="*/ 6 w 30"/>
                    <a:gd name="T15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" h="24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6" y="6"/>
                      </a:lnTo>
                      <a:lnTo>
                        <a:pt x="24" y="24"/>
                      </a:lnTo>
                      <a:lnTo>
                        <a:pt x="30" y="18"/>
                      </a:lnTo>
                      <a:lnTo>
                        <a:pt x="24" y="18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82" name="Freeform 454"/>
                <p:cNvSpPr>
                  <a:spLocks/>
                </p:cNvSpPr>
                <p:nvPr/>
              </p:nvSpPr>
              <p:spPr bwMode="auto">
                <a:xfrm>
                  <a:off x="2859" y="3072"/>
                  <a:ext cx="30" cy="18"/>
                </a:xfrm>
                <a:custGeom>
                  <a:avLst/>
                  <a:gdLst>
                    <a:gd name="T0" fmla="*/ 6 w 30"/>
                    <a:gd name="T1" fmla="*/ 0 h 18"/>
                    <a:gd name="T2" fmla="*/ 0 w 30"/>
                    <a:gd name="T3" fmla="*/ 6 h 18"/>
                    <a:gd name="T4" fmla="*/ 6 w 30"/>
                    <a:gd name="T5" fmla="*/ 6 h 18"/>
                    <a:gd name="T6" fmla="*/ 24 w 30"/>
                    <a:gd name="T7" fmla="*/ 18 h 18"/>
                    <a:gd name="T8" fmla="*/ 24 w 30"/>
                    <a:gd name="T9" fmla="*/ 18 h 18"/>
                    <a:gd name="T10" fmla="*/ 30 w 30"/>
                    <a:gd name="T11" fmla="*/ 18 h 18"/>
                    <a:gd name="T12" fmla="*/ 24 w 30"/>
                    <a:gd name="T13" fmla="*/ 12 h 18"/>
                    <a:gd name="T14" fmla="*/ 24 w 30"/>
                    <a:gd name="T15" fmla="*/ 12 h 18"/>
                    <a:gd name="T16" fmla="*/ 6 w 30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8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18"/>
                      </a:lnTo>
                      <a:lnTo>
                        <a:pt x="24" y="18"/>
                      </a:lnTo>
                      <a:lnTo>
                        <a:pt x="30" y="18"/>
                      </a:lnTo>
                      <a:lnTo>
                        <a:pt x="24" y="12"/>
                      </a:lnTo>
                      <a:lnTo>
                        <a:pt x="24" y="12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83" name="Freeform 455"/>
                <p:cNvSpPr>
                  <a:spLocks/>
                </p:cNvSpPr>
                <p:nvPr/>
              </p:nvSpPr>
              <p:spPr bwMode="auto">
                <a:xfrm>
                  <a:off x="2895" y="3090"/>
                  <a:ext cx="30" cy="18"/>
                </a:xfrm>
                <a:custGeom>
                  <a:avLst/>
                  <a:gdLst>
                    <a:gd name="T0" fmla="*/ 6 w 30"/>
                    <a:gd name="T1" fmla="*/ 0 h 18"/>
                    <a:gd name="T2" fmla="*/ 0 w 30"/>
                    <a:gd name="T3" fmla="*/ 6 h 18"/>
                    <a:gd name="T4" fmla="*/ 6 w 30"/>
                    <a:gd name="T5" fmla="*/ 6 h 18"/>
                    <a:gd name="T6" fmla="*/ 24 w 30"/>
                    <a:gd name="T7" fmla="*/ 18 h 18"/>
                    <a:gd name="T8" fmla="*/ 30 w 30"/>
                    <a:gd name="T9" fmla="*/ 18 h 18"/>
                    <a:gd name="T10" fmla="*/ 24 w 30"/>
                    <a:gd name="T11" fmla="*/ 12 h 18"/>
                    <a:gd name="T12" fmla="*/ 6 w 30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18"/>
                      </a:lnTo>
                      <a:lnTo>
                        <a:pt x="30" y="18"/>
                      </a:lnTo>
                      <a:lnTo>
                        <a:pt x="24" y="12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84" name="Freeform 456"/>
                <p:cNvSpPr>
                  <a:spLocks/>
                </p:cNvSpPr>
                <p:nvPr/>
              </p:nvSpPr>
              <p:spPr bwMode="auto">
                <a:xfrm>
                  <a:off x="2937" y="3114"/>
                  <a:ext cx="24" cy="12"/>
                </a:xfrm>
                <a:custGeom>
                  <a:avLst/>
                  <a:gdLst>
                    <a:gd name="T0" fmla="*/ 0 w 24"/>
                    <a:gd name="T1" fmla="*/ 0 h 12"/>
                    <a:gd name="T2" fmla="*/ 0 w 24"/>
                    <a:gd name="T3" fmla="*/ 0 h 12"/>
                    <a:gd name="T4" fmla="*/ 0 w 24"/>
                    <a:gd name="T5" fmla="*/ 6 h 12"/>
                    <a:gd name="T6" fmla="*/ 6 w 24"/>
                    <a:gd name="T7" fmla="*/ 6 h 12"/>
                    <a:gd name="T8" fmla="*/ 24 w 24"/>
                    <a:gd name="T9" fmla="*/ 12 h 12"/>
                    <a:gd name="T10" fmla="*/ 24 w 24"/>
                    <a:gd name="T11" fmla="*/ 12 h 12"/>
                    <a:gd name="T12" fmla="*/ 24 w 24"/>
                    <a:gd name="T13" fmla="*/ 6 h 12"/>
                    <a:gd name="T14" fmla="*/ 6 w 24"/>
                    <a:gd name="T15" fmla="*/ 0 h 12"/>
                    <a:gd name="T16" fmla="*/ 0 w 2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12"/>
                      </a:lnTo>
                      <a:lnTo>
                        <a:pt x="24" y="12"/>
                      </a:lnTo>
                      <a:lnTo>
                        <a:pt x="24" y="6"/>
                      </a:lnTo>
                      <a:lnTo>
                        <a:pt x="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85" name="Freeform 457"/>
                <p:cNvSpPr>
                  <a:spLocks/>
                </p:cNvSpPr>
                <p:nvPr/>
              </p:nvSpPr>
              <p:spPr bwMode="auto">
                <a:xfrm>
                  <a:off x="2973" y="3126"/>
                  <a:ext cx="30" cy="18"/>
                </a:xfrm>
                <a:custGeom>
                  <a:avLst/>
                  <a:gdLst>
                    <a:gd name="T0" fmla="*/ 6 w 30"/>
                    <a:gd name="T1" fmla="*/ 0 h 18"/>
                    <a:gd name="T2" fmla="*/ 0 w 30"/>
                    <a:gd name="T3" fmla="*/ 6 h 18"/>
                    <a:gd name="T4" fmla="*/ 6 w 30"/>
                    <a:gd name="T5" fmla="*/ 6 h 18"/>
                    <a:gd name="T6" fmla="*/ 24 w 30"/>
                    <a:gd name="T7" fmla="*/ 18 h 18"/>
                    <a:gd name="T8" fmla="*/ 30 w 30"/>
                    <a:gd name="T9" fmla="*/ 12 h 18"/>
                    <a:gd name="T10" fmla="*/ 24 w 30"/>
                    <a:gd name="T11" fmla="*/ 12 h 18"/>
                    <a:gd name="T12" fmla="*/ 6 w 30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18"/>
                      </a:lnTo>
                      <a:lnTo>
                        <a:pt x="30" y="12"/>
                      </a:lnTo>
                      <a:lnTo>
                        <a:pt x="24" y="12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86" name="Freeform 458"/>
                <p:cNvSpPr>
                  <a:spLocks/>
                </p:cNvSpPr>
                <p:nvPr/>
              </p:nvSpPr>
              <p:spPr bwMode="auto">
                <a:xfrm>
                  <a:off x="3015" y="3144"/>
                  <a:ext cx="24" cy="12"/>
                </a:xfrm>
                <a:custGeom>
                  <a:avLst/>
                  <a:gdLst>
                    <a:gd name="T0" fmla="*/ 0 w 24"/>
                    <a:gd name="T1" fmla="*/ 0 h 12"/>
                    <a:gd name="T2" fmla="*/ 0 w 24"/>
                    <a:gd name="T3" fmla="*/ 0 h 12"/>
                    <a:gd name="T4" fmla="*/ 0 w 24"/>
                    <a:gd name="T5" fmla="*/ 6 h 12"/>
                    <a:gd name="T6" fmla="*/ 24 w 24"/>
                    <a:gd name="T7" fmla="*/ 12 h 12"/>
                    <a:gd name="T8" fmla="*/ 24 w 24"/>
                    <a:gd name="T9" fmla="*/ 12 h 12"/>
                    <a:gd name="T10" fmla="*/ 24 w 24"/>
                    <a:gd name="T11" fmla="*/ 6 h 12"/>
                    <a:gd name="T12" fmla="*/ 0 w 24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12"/>
                      </a:lnTo>
                      <a:lnTo>
                        <a:pt x="24" y="12"/>
                      </a:lnTo>
                      <a:lnTo>
                        <a:pt x="24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87" name="Freeform 459"/>
                <p:cNvSpPr>
                  <a:spLocks/>
                </p:cNvSpPr>
                <p:nvPr/>
              </p:nvSpPr>
              <p:spPr bwMode="auto">
                <a:xfrm>
                  <a:off x="3051" y="3156"/>
                  <a:ext cx="30" cy="12"/>
                </a:xfrm>
                <a:custGeom>
                  <a:avLst/>
                  <a:gdLst>
                    <a:gd name="T0" fmla="*/ 6 w 30"/>
                    <a:gd name="T1" fmla="*/ 0 h 12"/>
                    <a:gd name="T2" fmla="*/ 0 w 30"/>
                    <a:gd name="T3" fmla="*/ 6 h 12"/>
                    <a:gd name="T4" fmla="*/ 6 w 30"/>
                    <a:gd name="T5" fmla="*/ 6 h 12"/>
                    <a:gd name="T6" fmla="*/ 30 w 30"/>
                    <a:gd name="T7" fmla="*/ 12 h 12"/>
                    <a:gd name="T8" fmla="*/ 30 w 30"/>
                    <a:gd name="T9" fmla="*/ 12 h 12"/>
                    <a:gd name="T10" fmla="*/ 30 w 30"/>
                    <a:gd name="T11" fmla="*/ 6 h 12"/>
                    <a:gd name="T12" fmla="*/ 6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12"/>
                      </a:lnTo>
                      <a:lnTo>
                        <a:pt x="30" y="12"/>
                      </a:lnTo>
                      <a:lnTo>
                        <a:pt x="30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88" name="Freeform 460"/>
                <p:cNvSpPr>
                  <a:spLocks/>
                </p:cNvSpPr>
                <p:nvPr/>
              </p:nvSpPr>
              <p:spPr bwMode="auto">
                <a:xfrm>
                  <a:off x="3093" y="3168"/>
                  <a:ext cx="30" cy="12"/>
                </a:xfrm>
                <a:custGeom>
                  <a:avLst/>
                  <a:gdLst>
                    <a:gd name="T0" fmla="*/ 0 w 30"/>
                    <a:gd name="T1" fmla="*/ 0 h 12"/>
                    <a:gd name="T2" fmla="*/ 0 w 30"/>
                    <a:gd name="T3" fmla="*/ 6 h 12"/>
                    <a:gd name="T4" fmla="*/ 0 w 30"/>
                    <a:gd name="T5" fmla="*/ 6 h 12"/>
                    <a:gd name="T6" fmla="*/ 24 w 30"/>
                    <a:gd name="T7" fmla="*/ 12 h 12"/>
                    <a:gd name="T8" fmla="*/ 30 w 30"/>
                    <a:gd name="T9" fmla="*/ 12 h 12"/>
                    <a:gd name="T10" fmla="*/ 24 w 30"/>
                    <a:gd name="T11" fmla="*/ 6 h 12"/>
                    <a:gd name="T12" fmla="*/ 0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2"/>
                      </a:lnTo>
                      <a:lnTo>
                        <a:pt x="30" y="12"/>
                      </a:lnTo>
                      <a:lnTo>
                        <a:pt x="24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89" name="Freeform 461"/>
                <p:cNvSpPr>
                  <a:spLocks/>
                </p:cNvSpPr>
                <p:nvPr/>
              </p:nvSpPr>
              <p:spPr bwMode="auto">
                <a:xfrm>
                  <a:off x="3135" y="3180"/>
                  <a:ext cx="24" cy="12"/>
                </a:xfrm>
                <a:custGeom>
                  <a:avLst/>
                  <a:gdLst>
                    <a:gd name="T0" fmla="*/ 0 w 24"/>
                    <a:gd name="T1" fmla="*/ 0 h 12"/>
                    <a:gd name="T2" fmla="*/ 0 w 24"/>
                    <a:gd name="T3" fmla="*/ 6 h 12"/>
                    <a:gd name="T4" fmla="*/ 0 w 24"/>
                    <a:gd name="T5" fmla="*/ 6 h 12"/>
                    <a:gd name="T6" fmla="*/ 24 w 24"/>
                    <a:gd name="T7" fmla="*/ 12 h 12"/>
                    <a:gd name="T8" fmla="*/ 24 w 24"/>
                    <a:gd name="T9" fmla="*/ 12 h 12"/>
                    <a:gd name="T10" fmla="*/ 24 w 24"/>
                    <a:gd name="T11" fmla="*/ 6 h 12"/>
                    <a:gd name="T12" fmla="*/ 0 w 24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2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2"/>
                      </a:lnTo>
                      <a:lnTo>
                        <a:pt x="24" y="12"/>
                      </a:lnTo>
                      <a:lnTo>
                        <a:pt x="24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90" name="Freeform 462"/>
                <p:cNvSpPr>
                  <a:spLocks/>
                </p:cNvSpPr>
                <p:nvPr/>
              </p:nvSpPr>
              <p:spPr bwMode="auto">
                <a:xfrm>
                  <a:off x="3171" y="3192"/>
                  <a:ext cx="30" cy="12"/>
                </a:xfrm>
                <a:custGeom>
                  <a:avLst/>
                  <a:gdLst>
                    <a:gd name="T0" fmla="*/ 6 w 30"/>
                    <a:gd name="T1" fmla="*/ 0 h 12"/>
                    <a:gd name="T2" fmla="*/ 0 w 30"/>
                    <a:gd name="T3" fmla="*/ 6 h 12"/>
                    <a:gd name="T4" fmla="*/ 6 w 30"/>
                    <a:gd name="T5" fmla="*/ 6 h 12"/>
                    <a:gd name="T6" fmla="*/ 30 w 30"/>
                    <a:gd name="T7" fmla="*/ 12 h 12"/>
                    <a:gd name="T8" fmla="*/ 30 w 30"/>
                    <a:gd name="T9" fmla="*/ 6 h 12"/>
                    <a:gd name="T10" fmla="*/ 30 w 30"/>
                    <a:gd name="T11" fmla="*/ 6 h 12"/>
                    <a:gd name="T12" fmla="*/ 6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91" name="Freeform 463"/>
                <p:cNvSpPr>
                  <a:spLocks/>
                </p:cNvSpPr>
                <p:nvPr/>
              </p:nvSpPr>
              <p:spPr bwMode="auto">
                <a:xfrm>
                  <a:off x="3213" y="3204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0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6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92" name="Freeform 464"/>
                <p:cNvSpPr>
                  <a:spLocks/>
                </p:cNvSpPr>
                <p:nvPr/>
              </p:nvSpPr>
              <p:spPr bwMode="auto">
                <a:xfrm>
                  <a:off x="3255" y="3210"/>
                  <a:ext cx="30" cy="12"/>
                </a:xfrm>
                <a:custGeom>
                  <a:avLst/>
                  <a:gdLst>
                    <a:gd name="T0" fmla="*/ 6 w 30"/>
                    <a:gd name="T1" fmla="*/ 0 h 12"/>
                    <a:gd name="T2" fmla="*/ 0 w 30"/>
                    <a:gd name="T3" fmla="*/ 0 h 12"/>
                    <a:gd name="T4" fmla="*/ 6 w 30"/>
                    <a:gd name="T5" fmla="*/ 6 h 12"/>
                    <a:gd name="T6" fmla="*/ 24 w 30"/>
                    <a:gd name="T7" fmla="*/ 12 h 12"/>
                    <a:gd name="T8" fmla="*/ 30 w 30"/>
                    <a:gd name="T9" fmla="*/ 6 h 12"/>
                    <a:gd name="T10" fmla="*/ 24 w 30"/>
                    <a:gd name="T11" fmla="*/ 6 h 12"/>
                    <a:gd name="T12" fmla="*/ 6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24" y="12"/>
                      </a:ln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93" name="Freeform 465"/>
                <p:cNvSpPr>
                  <a:spLocks/>
                </p:cNvSpPr>
                <p:nvPr/>
              </p:nvSpPr>
              <p:spPr bwMode="auto">
                <a:xfrm>
                  <a:off x="3297" y="3216"/>
                  <a:ext cx="30" cy="12"/>
                </a:xfrm>
                <a:custGeom>
                  <a:avLst/>
                  <a:gdLst>
                    <a:gd name="T0" fmla="*/ 0 w 30"/>
                    <a:gd name="T1" fmla="*/ 0 h 12"/>
                    <a:gd name="T2" fmla="*/ 0 w 30"/>
                    <a:gd name="T3" fmla="*/ 6 h 12"/>
                    <a:gd name="T4" fmla="*/ 0 w 30"/>
                    <a:gd name="T5" fmla="*/ 6 h 12"/>
                    <a:gd name="T6" fmla="*/ 24 w 30"/>
                    <a:gd name="T7" fmla="*/ 12 h 12"/>
                    <a:gd name="T8" fmla="*/ 30 w 30"/>
                    <a:gd name="T9" fmla="*/ 12 h 12"/>
                    <a:gd name="T10" fmla="*/ 24 w 30"/>
                    <a:gd name="T11" fmla="*/ 6 h 12"/>
                    <a:gd name="T12" fmla="*/ 0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2"/>
                      </a:lnTo>
                      <a:lnTo>
                        <a:pt x="30" y="12"/>
                      </a:lnTo>
                      <a:lnTo>
                        <a:pt x="24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94" name="Freeform 466"/>
                <p:cNvSpPr>
                  <a:spLocks/>
                </p:cNvSpPr>
                <p:nvPr/>
              </p:nvSpPr>
              <p:spPr bwMode="auto">
                <a:xfrm>
                  <a:off x="3339" y="3228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18 w 30"/>
                    <a:gd name="T7" fmla="*/ 6 h 6"/>
                    <a:gd name="T8" fmla="*/ 24 w 30"/>
                    <a:gd name="T9" fmla="*/ 6 h 6"/>
                    <a:gd name="T10" fmla="*/ 30 w 30"/>
                    <a:gd name="T11" fmla="*/ 6 h 6"/>
                    <a:gd name="T12" fmla="*/ 24 w 30"/>
                    <a:gd name="T13" fmla="*/ 0 h 6"/>
                    <a:gd name="T14" fmla="*/ 18 w 30"/>
                    <a:gd name="T15" fmla="*/ 0 h 6"/>
                    <a:gd name="T16" fmla="*/ 0 w 30"/>
                    <a:gd name="T1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18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1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95" name="Freeform 467"/>
                <p:cNvSpPr>
                  <a:spLocks/>
                </p:cNvSpPr>
                <p:nvPr/>
              </p:nvSpPr>
              <p:spPr bwMode="auto">
                <a:xfrm>
                  <a:off x="3381" y="3234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6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96" name="Freeform 468"/>
                <p:cNvSpPr>
                  <a:spLocks/>
                </p:cNvSpPr>
                <p:nvPr/>
              </p:nvSpPr>
              <p:spPr bwMode="auto">
                <a:xfrm>
                  <a:off x="3423" y="3240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0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97" name="Freeform 469"/>
                <p:cNvSpPr>
                  <a:spLocks/>
                </p:cNvSpPr>
                <p:nvPr/>
              </p:nvSpPr>
              <p:spPr bwMode="auto">
                <a:xfrm>
                  <a:off x="3465" y="3240"/>
                  <a:ext cx="30" cy="12"/>
                </a:xfrm>
                <a:custGeom>
                  <a:avLst/>
                  <a:gdLst>
                    <a:gd name="T0" fmla="*/ 0 w 30"/>
                    <a:gd name="T1" fmla="*/ 0 h 12"/>
                    <a:gd name="T2" fmla="*/ 0 w 30"/>
                    <a:gd name="T3" fmla="*/ 6 h 12"/>
                    <a:gd name="T4" fmla="*/ 0 w 30"/>
                    <a:gd name="T5" fmla="*/ 6 h 12"/>
                    <a:gd name="T6" fmla="*/ 24 w 30"/>
                    <a:gd name="T7" fmla="*/ 12 h 12"/>
                    <a:gd name="T8" fmla="*/ 30 w 30"/>
                    <a:gd name="T9" fmla="*/ 6 h 12"/>
                    <a:gd name="T10" fmla="*/ 24 w 30"/>
                    <a:gd name="T11" fmla="*/ 6 h 12"/>
                    <a:gd name="T12" fmla="*/ 0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2"/>
                      </a:ln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98" name="Freeform 470"/>
                <p:cNvSpPr>
                  <a:spLocks/>
                </p:cNvSpPr>
                <p:nvPr/>
              </p:nvSpPr>
              <p:spPr bwMode="auto">
                <a:xfrm>
                  <a:off x="3507" y="3246"/>
                  <a:ext cx="30" cy="12"/>
                </a:xfrm>
                <a:custGeom>
                  <a:avLst/>
                  <a:gdLst>
                    <a:gd name="T0" fmla="*/ 0 w 30"/>
                    <a:gd name="T1" fmla="*/ 0 h 12"/>
                    <a:gd name="T2" fmla="*/ 0 w 30"/>
                    <a:gd name="T3" fmla="*/ 6 h 12"/>
                    <a:gd name="T4" fmla="*/ 0 w 30"/>
                    <a:gd name="T5" fmla="*/ 6 h 12"/>
                    <a:gd name="T6" fmla="*/ 24 w 30"/>
                    <a:gd name="T7" fmla="*/ 12 h 12"/>
                    <a:gd name="T8" fmla="*/ 30 w 30"/>
                    <a:gd name="T9" fmla="*/ 6 h 12"/>
                    <a:gd name="T10" fmla="*/ 24 w 30"/>
                    <a:gd name="T11" fmla="*/ 6 h 12"/>
                    <a:gd name="T12" fmla="*/ 0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2"/>
                      </a:ln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999" name="Freeform 471"/>
                <p:cNvSpPr>
                  <a:spLocks/>
                </p:cNvSpPr>
                <p:nvPr/>
              </p:nvSpPr>
              <p:spPr bwMode="auto">
                <a:xfrm>
                  <a:off x="3549" y="3252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12 w 30"/>
                    <a:gd name="T7" fmla="*/ 6 h 6"/>
                    <a:gd name="T8" fmla="*/ 24 w 30"/>
                    <a:gd name="T9" fmla="*/ 6 h 6"/>
                    <a:gd name="T10" fmla="*/ 30 w 30"/>
                    <a:gd name="T11" fmla="*/ 6 h 6"/>
                    <a:gd name="T12" fmla="*/ 24 w 30"/>
                    <a:gd name="T13" fmla="*/ 0 h 6"/>
                    <a:gd name="T14" fmla="*/ 12 w 30"/>
                    <a:gd name="T15" fmla="*/ 0 h 6"/>
                    <a:gd name="T16" fmla="*/ 0 w 30"/>
                    <a:gd name="T1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12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1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00" name="Freeform 472"/>
                <p:cNvSpPr>
                  <a:spLocks/>
                </p:cNvSpPr>
                <p:nvPr/>
              </p:nvSpPr>
              <p:spPr bwMode="auto">
                <a:xfrm>
                  <a:off x="3591" y="3252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6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6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01" name="Freeform 473"/>
                <p:cNvSpPr>
                  <a:spLocks/>
                </p:cNvSpPr>
                <p:nvPr/>
              </p:nvSpPr>
              <p:spPr bwMode="auto">
                <a:xfrm>
                  <a:off x="3633" y="3258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0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02" name="Freeform 474"/>
                <p:cNvSpPr>
                  <a:spLocks/>
                </p:cNvSpPr>
                <p:nvPr/>
              </p:nvSpPr>
              <p:spPr bwMode="auto">
                <a:xfrm>
                  <a:off x="3675" y="3258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6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03" name="Freeform 475"/>
                <p:cNvSpPr>
                  <a:spLocks/>
                </p:cNvSpPr>
                <p:nvPr/>
              </p:nvSpPr>
              <p:spPr bwMode="auto">
                <a:xfrm>
                  <a:off x="3717" y="3258"/>
                  <a:ext cx="24" cy="6"/>
                </a:xfrm>
                <a:custGeom>
                  <a:avLst/>
                  <a:gdLst>
                    <a:gd name="T0" fmla="*/ 0 w 24"/>
                    <a:gd name="T1" fmla="*/ 0 h 6"/>
                    <a:gd name="T2" fmla="*/ 0 w 24"/>
                    <a:gd name="T3" fmla="*/ 6 h 6"/>
                    <a:gd name="T4" fmla="*/ 0 w 24"/>
                    <a:gd name="T5" fmla="*/ 6 h 6"/>
                    <a:gd name="T6" fmla="*/ 24 w 24"/>
                    <a:gd name="T7" fmla="*/ 6 h 6"/>
                    <a:gd name="T8" fmla="*/ 24 w 24"/>
                    <a:gd name="T9" fmla="*/ 6 h 6"/>
                    <a:gd name="T10" fmla="*/ 24 w 24"/>
                    <a:gd name="T11" fmla="*/ 0 h 6"/>
                    <a:gd name="T12" fmla="*/ 0 w 24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6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04" name="Freeform 476"/>
                <p:cNvSpPr>
                  <a:spLocks/>
                </p:cNvSpPr>
                <p:nvPr/>
              </p:nvSpPr>
              <p:spPr bwMode="auto">
                <a:xfrm>
                  <a:off x="3753" y="3258"/>
                  <a:ext cx="30" cy="12"/>
                </a:xfrm>
                <a:custGeom>
                  <a:avLst/>
                  <a:gdLst>
                    <a:gd name="T0" fmla="*/ 6 w 30"/>
                    <a:gd name="T1" fmla="*/ 0 h 12"/>
                    <a:gd name="T2" fmla="*/ 0 w 30"/>
                    <a:gd name="T3" fmla="*/ 6 h 12"/>
                    <a:gd name="T4" fmla="*/ 6 w 30"/>
                    <a:gd name="T5" fmla="*/ 6 h 12"/>
                    <a:gd name="T6" fmla="*/ 24 w 30"/>
                    <a:gd name="T7" fmla="*/ 12 h 12"/>
                    <a:gd name="T8" fmla="*/ 30 w 30"/>
                    <a:gd name="T9" fmla="*/ 6 h 12"/>
                    <a:gd name="T10" fmla="*/ 30 w 30"/>
                    <a:gd name="T11" fmla="*/ 6 h 12"/>
                    <a:gd name="T12" fmla="*/ 30 w 30"/>
                    <a:gd name="T13" fmla="*/ 0 h 12"/>
                    <a:gd name="T14" fmla="*/ 24 w 30"/>
                    <a:gd name="T15" fmla="*/ 6 h 12"/>
                    <a:gd name="T16" fmla="*/ 6 w 30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24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05" name="Freeform 477"/>
                <p:cNvSpPr>
                  <a:spLocks/>
                </p:cNvSpPr>
                <p:nvPr/>
              </p:nvSpPr>
              <p:spPr bwMode="auto">
                <a:xfrm>
                  <a:off x="3795" y="3258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6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6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06" name="Freeform 478"/>
                <p:cNvSpPr>
                  <a:spLocks/>
                </p:cNvSpPr>
                <p:nvPr/>
              </p:nvSpPr>
              <p:spPr bwMode="auto">
                <a:xfrm>
                  <a:off x="3837" y="3258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6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0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07" name="Freeform 479"/>
                <p:cNvSpPr>
                  <a:spLocks/>
                </p:cNvSpPr>
                <p:nvPr/>
              </p:nvSpPr>
              <p:spPr bwMode="auto">
                <a:xfrm>
                  <a:off x="3879" y="3258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0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0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08" name="Freeform 480"/>
                <p:cNvSpPr>
                  <a:spLocks/>
                </p:cNvSpPr>
                <p:nvPr/>
              </p:nvSpPr>
              <p:spPr bwMode="auto">
                <a:xfrm>
                  <a:off x="3921" y="3252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6 h 12"/>
                    <a:gd name="T4" fmla="*/ 6 w 30"/>
                    <a:gd name="T5" fmla="*/ 12 h 12"/>
                    <a:gd name="T6" fmla="*/ 30 w 30"/>
                    <a:gd name="T7" fmla="*/ 6 h 12"/>
                    <a:gd name="T8" fmla="*/ 30 w 30"/>
                    <a:gd name="T9" fmla="*/ 6 h 12"/>
                    <a:gd name="T10" fmla="*/ 30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09" name="Freeform 481"/>
                <p:cNvSpPr>
                  <a:spLocks/>
                </p:cNvSpPr>
                <p:nvPr/>
              </p:nvSpPr>
              <p:spPr bwMode="auto">
                <a:xfrm>
                  <a:off x="3963" y="3252"/>
                  <a:ext cx="31" cy="6"/>
                </a:xfrm>
                <a:custGeom>
                  <a:avLst/>
                  <a:gdLst>
                    <a:gd name="T0" fmla="*/ 6 w 31"/>
                    <a:gd name="T1" fmla="*/ 0 h 6"/>
                    <a:gd name="T2" fmla="*/ 0 w 31"/>
                    <a:gd name="T3" fmla="*/ 6 h 6"/>
                    <a:gd name="T4" fmla="*/ 6 w 31"/>
                    <a:gd name="T5" fmla="*/ 6 h 6"/>
                    <a:gd name="T6" fmla="*/ 31 w 31"/>
                    <a:gd name="T7" fmla="*/ 6 h 6"/>
                    <a:gd name="T8" fmla="*/ 31 w 31"/>
                    <a:gd name="T9" fmla="*/ 6 h 6"/>
                    <a:gd name="T10" fmla="*/ 31 w 31"/>
                    <a:gd name="T11" fmla="*/ 0 h 6"/>
                    <a:gd name="T12" fmla="*/ 6 w 31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6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1" y="6"/>
                      </a:lnTo>
                      <a:lnTo>
                        <a:pt x="31" y="6"/>
                      </a:lnTo>
                      <a:lnTo>
                        <a:pt x="31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10" name="Freeform 482"/>
                <p:cNvSpPr>
                  <a:spLocks/>
                </p:cNvSpPr>
                <p:nvPr/>
              </p:nvSpPr>
              <p:spPr bwMode="auto">
                <a:xfrm>
                  <a:off x="4006" y="3246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6 h 12"/>
                    <a:gd name="T4" fmla="*/ 6 w 30"/>
                    <a:gd name="T5" fmla="*/ 12 h 12"/>
                    <a:gd name="T6" fmla="*/ 30 w 30"/>
                    <a:gd name="T7" fmla="*/ 6 h 12"/>
                    <a:gd name="T8" fmla="*/ 30 w 30"/>
                    <a:gd name="T9" fmla="*/ 6 h 12"/>
                    <a:gd name="T10" fmla="*/ 30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11" name="Freeform 483"/>
                <p:cNvSpPr>
                  <a:spLocks/>
                </p:cNvSpPr>
                <p:nvPr/>
              </p:nvSpPr>
              <p:spPr bwMode="auto">
                <a:xfrm>
                  <a:off x="4048" y="3246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0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0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12" name="Freeform 484"/>
                <p:cNvSpPr>
                  <a:spLocks/>
                </p:cNvSpPr>
                <p:nvPr/>
              </p:nvSpPr>
              <p:spPr bwMode="auto">
                <a:xfrm>
                  <a:off x="4090" y="3240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6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0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13" name="Freeform 485"/>
                <p:cNvSpPr>
                  <a:spLocks/>
                </p:cNvSpPr>
                <p:nvPr/>
              </p:nvSpPr>
              <p:spPr bwMode="auto">
                <a:xfrm>
                  <a:off x="4132" y="3234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6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0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14" name="Freeform 486"/>
                <p:cNvSpPr>
                  <a:spLocks/>
                </p:cNvSpPr>
                <p:nvPr/>
              </p:nvSpPr>
              <p:spPr bwMode="auto">
                <a:xfrm>
                  <a:off x="4174" y="3228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6 h 12"/>
                    <a:gd name="T4" fmla="*/ 6 w 30"/>
                    <a:gd name="T5" fmla="*/ 12 h 12"/>
                    <a:gd name="T6" fmla="*/ 24 w 30"/>
                    <a:gd name="T7" fmla="*/ 6 h 12"/>
                    <a:gd name="T8" fmla="*/ 30 w 30"/>
                    <a:gd name="T9" fmla="*/ 6 h 12"/>
                    <a:gd name="T10" fmla="*/ 30 w 30"/>
                    <a:gd name="T11" fmla="*/ 6 h 12"/>
                    <a:gd name="T12" fmla="*/ 30 w 30"/>
                    <a:gd name="T13" fmla="*/ 0 h 12"/>
                    <a:gd name="T14" fmla="*/ 24 w 30"/>
                    <a:gd name="T15" fmla="*/ 0 h 12"/>
                    <a:gd name="T16" fmla="*/ 6 w 30"/>
                    <a:gd name="T1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15" name="Freeform 487"/>
                <p:cNvSpPr>
                  <a:spLocks/>
                </p:cNvSpPr>
                <p:nvPr/>
              </p:nvSpPr>
              <p:spPr bwMode="auto">
                <a:xfrm>
                  <a:off x="4216" y="3222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6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0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16" name="Freeform 488"/>
                <p:cNvSpPr>
                  <a:spLocks/>
                </p:cNvSpPr>
                <p:nvPr/>
              </p:nvSpPr>
              <p:spPr bwMode="auto">
                <a:xfrm>
                  <a:off x="4258" y="3210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12 h 12"/>
                    <a:gd name="T4" fmla="*/ 6 w 30"/>
                    <a:gd name="T5" fmla="*/ 12 h 12"/>
                    <a:gd name="T6" fmla="*/ 24 w 30"/>
                    <a:gd name="T7" fmla="*/ 6 h 12"/>
                    <a:gd name="T8" fmla="*/ 30 w 30"/>
                    <a:gd name="T9" fmla="*/ 6 h 12"/>
                    <a:gd name="T10" fmla="*/ 24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12"/>
                      </a:lnTo>
                      <a:lnTo>
                        <a:pt x="6" y="12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17" name="Freeform 489"/>
                <p:cNvSpPr>
                  <a:spLocks/>
                </p:cNvSpPr>
                <p:nvPr/>
              </p:nvSpPr>
              <p:spPr bwMode="auto">
                <a:xfrm>
                  <a:off x="4300" y="3204"/>
                  <a:ext cx="30" cy="12"/>
                </a:xfrm>
                <a:custGeom>
                  <a:avLst/>
                  <a:gdLst>
                    <a:gd name="T0" fmla="*/ 0 w 30"/>
                    <a:gd name="T1" fmla="*/ 6 h 12"/>
                    <a:gd name="T2" fmla="*/ 0 w 30"/>
                    <a:gd name="T3" fmla="*/ 6 h 12"/>
                    <a:gd name="T4" fmla="*/ 0 w 30"/>
                    <a:gd name="T5" fmla="*/ 12 h 12"/>
                    <a:gd name="T6" fmla="*/ 24 w 30"/>
                    <a:gd name="T7" fmla="*/ 6 h 12"/>
                    <a:gd name="T8" fmla="*/ 30 w 30"/>
                    <a:gd name="T9" fmla="*/ 0 h 12"/>
                    <a:gd name="T10" fmla="*/ 24 w 30"/>
                    <a:gd name="T11" fmla="*/ 0 h 12"/>
                    <a:gd name="T12" fmla="*/ 0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6"/>
                      </a:move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18" name="Freeform 490"/>
                <p:cNvSpPr>
                  <a:spLocks/>
                </p:cNvSpPr>
                <p:nvPr/>
              </p:nvSpPr>
              <p:spPr bwMode="auto">
                <a:xfrm>
                  <a:off x="4342" y="3192"/>
                  <a:ext cx="30" cy="12"/>
                </a:xfrm>
                <a:custGeom>
                  <a:avLst/>
                  <a:gdLst>
                    <a:gd name="T0" fmla="*/ 0 w 30"/>
                    <a:gd name="T1" fmla="*/ 6 h 12"/>
                    <a:gd name="T2" fmla="*/ 0 w 30"/>
                    <a:gd name="T3" fmla="*/ 12 h 12"/>
                    <a:gd name="T4" fmla="*/ 0 w 30"/>
                    <a:gd name="T5" fmla="*/ 12 h 12"/>
                    <a:gd name="T6" fmla="*/ 24 w 30"/>
                    <a:gd name="T7" fmla="*/ 6 h 12"/>
                    <a:gd name="T8" fmla="*/ 30 w 30"/>
                    <a:gd name="T9" fmla="*/ 6 h 12"/>
                    <a:gd name="T10" fmla="*/ 24 w 30"/>
                    <a:gd name="T11" fmla="*/ 0 h 12"/>
                    <a:gd name="T12" fmla="*/ 0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6"/>
                      </a:move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19" name="Freeform 491"/>
                <p:cNvSpPr>
                  <a:spLocks/>
                </p:cNvSpPr>
                <p:nvPr/>
              </p:nvSpPr>
              <p:spPr bwMode="auto">
                <a:xfrm>
                  <a:off x="4384" y="3186"/>
                  <a:ext cx="24" cy="12"/>
                </a:xfrm>
                <a:custGeom>
                  <a:avLst/>
                  <a:gdLst>
                    <a:gd name="T0" fmla="*/ 0 w 24"/>
                    <a:gd name="T1" fmla="*/ 6 h 12"/>
                    <a:gd name="T2" fmla="*/ 0 w 24"/>
                    <a:gd name="T3" fmla="*/ 6 h 12"/>
                    <a:gd name="T4" fmla="*/ 0 w 24"/>
                    <a:gd name="T5" fmla="*/ 12 h 12"/>
                    <a:gd name="T6" fmla="*/ 24 w 24"/>
                    <a:gd name="T7" fmla="*/ 6 h 12"/>
                    <a:gd name="T8" fmla="*/ 24 w 24"/>
                    <a:gd name="T9" fmla="*/ 0 h 12"/>
                    <a:gd name="T10" fmla="*/ 24 w 24"/>
                    <a:gd name="T11" fmla="*/ 0 h 12"/>
                    <a:gd name="T12" fmla="*/ 0 w 24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2">
                      <a:moveTo>
                        <a:pt x="0" y="6"/>
                      </a:move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20" name="Freeform 492"/>
                <p:cNvSpPr>
                  <a:spLocks/>
                </p:cNvSpPr>
                <p:nvPr/>
              </p:nvSpPr>
              <p:spPr bwMode="auto">
                <a:xfrm>
                  <a:off x="4420" y="3174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6 h 12"/>
                    <a:gd name="T4" fmla="*/ 6 w 30"/>
                    <a:gd name="T5" fmla="*/ 12 h 12"/>
                    <a:gd name="T6" fmla="*/ 30 w 30"/>
                    <a:gd name="T7" fmla="*/ 6 h 12"/>
                    <a:gd name="T8" fmla="*/ 30 w 30"/>
                    <a:gd name="T9" fmla="*/ 0 h 12"/>
                    <a:gd name="T10" fmla="*/ 30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21" name="Freeform 493"/>
                <p:cNvSpPr>
                  <a:spLocks/>
                </p:cNvSpPr>
                <p:nvPr/>
              </p:nvSpPr>
              <p:spPr bwMode="auto">
                <a:xfrm>
                  <a:off x="4462" y="3162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6 h 12"/>
                    <a:gd name="T4" fmla="*/ 6 w 30"/>
                    <a:gd name="T5" fmla="*/ 12 h 12"/>
                    <a:gd name="T6" fmla="*/ 24 w 30"/>
                    <a:gd name="T7" fmla="*/ 6 h 12"/>
                    <a:gd name="T8" fmla="*/ 30 w 30"/>
                    <a:gd name="T9" fmla="*/ 0 h 12"/>
                    <a:gd name="T10" fmla="*/ 24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22" name="Freeform 494"/>
                <p:cNvSpPr>
                  <a:spLocks/>
                </p:cNvSpPr>
                <p:nvPr/>
              </p:nvSpPr>
              <p:spPr bwMode="auto">
                <a:xfrm>
                  <a:off x="4504" y="3144"/>
                  <a:ext cx="24" cy="18"/>
                </a:xfrm>
                <a:custGeom>
                  <a:avLst/>
                  <a:gdLst>
                    <a:gd name="T0" fmla="*/ 0 w 24"/>
                    <a:gd name="T1" fmla="*/ 12 h 18"/>
                    <a:gd name="T2" fmla="*/ 0 w 24"/>
                    <a:gd name="T3" fmla="*/ 12 h 18"/>
                    <a:gd name="T4" fmla="*/ 0 w 24"/>
                    <a:gd name="T5" fmla="*/ 18 h 18"/>
                    <a:gd name="T6" fmla="*/ 24 w 24"/>
                    <a:gd name="T7" fmla="*/ 6 h 18"/>
                    <a:gd name="T8" fmla="*/ 24 w 24"/>
                    <a:gd name="T9" fmla="*/ 6 h 18"/>
                    <a:gd name="T10" fmla="*/ 24 w 24"/>
                    <a:gd name="T11" fmla="*/ 0 h 18"/>
                    <a:gd name="T12" fmla="*/ 0 w 24"/>
                    <a:gd name="T13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0" y="12"/>
                      </a:move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24" y="6"/>
                      </a:ln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23" name="Freeform 495"/>
                <p:cNvSpPr>
                  <a:spLocks/>
                </p:cNvSpPr>
                <p:nvPr/>
              </p:nvSpPr>
              <p:spPr bwMode="auto">
                <a:xfrm>
                  <a:off x="4540" y="3132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12 h 12"/>
                    <a:gd name="T4" fmla="*/ 6 w 30"/>
                    <a:gd name="T5" fmla="*/ 12 h 12"/>
                    <a:gd name="T6" fmla="*/ 24 w 30"/>
                    <a:gd name="T7" fmla="*/ 6 h 12"/>
                    <a:gd name="T8" fmla="*/ 30 w 30"/>
                    <a:gd name="T9" fmla="*/ 0 h 12"/>
                    <a:gd name="T10" fmla="*/ 24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12"/>
                      </a:lnTo>
                      <a:lnTo>
                        <a:pt x="6" y="12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24" name="Freeform 496"/>
                <p:cNvSpPr>
                  <a:spLocks/>
                </p:cNvSpPr>
                <p:nvPr/>
              </p:nvSpPr>
              <p:spPr bwMode="auto">
                <a:xfrm>
                  <a:off x="4582" y="3114"/>
                  <a:ext cx="24" cy="18"/>
                </a:xfrm>
                <a:custGeom>
                  <a:avLst/>
                  <a:gdLst>
                    <a:gd name="T0" fmla="*/ 0 w 24"/>
                    <a:gd name="T1" fmla="*/ 12 h 18"/>
                    <a:gd name="T2" fmla="*/ 0 w 24"/>
                    <a:gd name="T3" fmla="*/ 12 h 18"/>
                    <a:gd name="T4" fmla="*/ 0 w 24"/>
                    <a:gd name="T5" fmla="*/ 18 h 18"/>
                    <a:gd name="T6" fmla="*/ 24 w 24"/>
                    <a:gd name="T7" fmla="*/ 6 h 18"/>
                    <a:gd name="T8" fmla="*/ 24 w 24"/>
                    <a:gd name="T9" fmla="*/ 6 h 18"/>
                    <a:gd name="T10" fmla="*/ 24 w 24"/>
                    <a:gd name="T11" fmla="*/ 0 h 18"/>
                    <a:gd name="T12" fmla="*/ 0 w 24"/>
                    <a:gd name="T13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0" y="12"/>
                      </a:move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24" y="6"/>
                      </a:ln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25" name="Freeform 497"/>
                <p:cNvSpPr>
                  <a:spLocks/>
                </p:cNvSpPr>
                <p:nvPr/>
              </p:nvSpPr>
              <p:spPr bwMode="auto">
                <a:xfrm>
                  <a:off x="4618" y="3096"/>
                  <a:ext cx="30" cy="18"/>
                </a:xfrm>
                <a:custGeom>
                  <a:avLst/>
                  <a:gdLst>
                    <a:gd name="T0" fmla="*/ 6 w 30"/>
                    <a:gd name="T1" fmla="*/ 12 h 18"/>
                    <a:gd name="T2" fmla="*/ 0 w 30"/>
                    <a:gd name="T3" fmla="*/ 12 h 18"/>
                    <a:gd name="T4" fmla="*/ 6 w 30"/>
                    <a:gd name="T5" fmla="*/ 18 h 18"/>
                    <a:gd name="T6" fmla="*/ 24 w 30"/>
                    <a:gd name="T7" fmla="*/ 6 h 18"/>
                    <a:gd name="T8" fmla="*/ 30 w 30"/>
                    <a:gd name="T9" fmla="*/ 6 h 18"/>
                    <a:gd name="T10" fmla="*/ 24 w 30"/>
                    <a:gd name="T11" fmla="*/ 0 h 18"/>
                    <a:gd name="T12" fmla="*/ 6 w 30"/>
                    <a:gd name="T13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6" y="12"/>
                      </a:moveTo>
                      <a:lnTo>
                        <a:pt x="0" y="12"/>
                      </a:lnTo>
                      <a:lnTo>
                        <a:pt x="6" y="18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6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26" name="Freeform 498"/>
                <p:cNvSpPr>
                  <a:spLocks/>
                </p:cNvSpPr>
                <p:nvPr/>
              </p:nvSpPr>
              <p:spPr bwMode="auto">
                <a:xfrm>
                  <a:off x="4654" y="3078"/>
                  <a:ext cx="30" cy="18"/>
                </a:xfrm>
                <a:custGeom>
                  <a:avLst/>
                  <a:gdLst>
                    <a:gd name="T0" fmla="*/ 6 w 30"/>
                    <a:gd name="T1" fmla="*/ 12 h 18"/>
                    <a:gd name="T2" fmla="*/ 0 w 30"/>
                    <a:gd name="T3" fmla="*/ 12 h 18"/>
                    <a:gd name="T4" fmla="*/ 6 w 30"/>
                    <a:gd name="T5" fmla="*/ 18 h 18"/>
                    <a:gd name="T6" fmla="*/ 12 w 30"/>
                    <a:gd name="T7" fmla="*/ 12 h 18"/>
                    <a:gd name="T8" fmla="*/ 24 w 30"/>
                    <a:gd name="T9" fmla="*/ 6 h 18"/>
                    <a:gd name="T10" fmla="*/ 30 w 30"/>
                    <a:gd name="T11" fmla="*/ 0 h 18"/>
                    <a:gd name="T12" fmla="*/ 24 w 30"/>
                    <a:gd name="T13" fmla="*/ 0 h 18"/>
                    <a:gd name="T14" fmla="*/ 12 w 30"/>
                    <a:gd name="T15" fmla="*/ 6 h 18"/>
                    <a:gd name="T16" fmla="*/ 6 w 30"/>
                    <a:gd name="T17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8">
                      <a:moveTo>
                        <a:pt x="6" y="12"/>
                      </a:moveTo>
                      <a:lnTo>
                        <a:pt x="0" y="12"/>
                      </a:lnTo>
                      <a:lnTo>
                        <a:pt x="6" y="18"/>
                      </a:lnTo>
                      <a:lnTo>
                        <a:pt x="12" y="12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12" y="6"/>
                      </a:lnTo>
                      <a:lnTo>
                        <a:pt x="6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27" name="Freeform 499"/>
                <p:cNvSpPr>
                  <a:spLocks/>
                </p:cNvSpPr>
                <p:nvPr/>
              </p:nvSpPr>
              <p:spPr bwMode="auto">
                <a:xfrm>
                  <a:off x="4690" y="3054"/>
                  <a:ext cx="30" cy="18"/>
                </a:xfrm>
                <a:custGeom>
                  <a:avLst/>
                  <a:gdLst>
                    <a:gd name="T0" fmla="*/ 6 w 30"/>
                    <a:gd name="T1" fmla="*/ 12 h 18"/>
                    <a:gd name="T2" fmla="*/ 0 w 30"/>
                    <a:gd name="T3" fmla="*/ 18 h 18"/>
                    <a:gd name="T4" fmla="*/ 6 w 30"/>
                    <a:gd name="T5" fmla="*/ 18 h 18"/>
                    <a:gd name="T6" fmla="*/ 24 w 30"/>
                    <a:gd name="T7" fmla="*/ 6 h 18"/>
                    <a:gd name="T8" fmla="*/ 30 w 30"/>
                    <a:gd name="T9" fmla="*/ 6 h 18"/>
                    <a:gd name="T10" fmla="*/ 24 w 30"/>
                    <a:gd name="T11" fmla="*/ 0 h 18"/>
                    <a:gd name="T12" fmla="*/ 6 w 30"/>
                    <a:gd name="T13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6" y="12"/>
                      </a:moveTo>
                      <a:lnTo>
                        <a:pt x="0" y="18"/>
                      </a:lnTo>
                      <a:lnTo>
                        <a:pt x="6" y="18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6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28" name="Freeform 500"/>
                <p:cNvSpPr>
                  <a:spLocks/>
                </p:cNvSpPr>
                <p:nvPr/>
              </p:nvSpPr>
              <p:spPr bwMode="auto">
                <a:xfrm>
                  <a:off x="4726" y="3030"/>
                  <a:ext cx="24" cy="18"/>
                </a:xfrm>
                <a:custGeom>
                  <a:avLst/>
                  <a:gdLst>
                    <a:gd name="T0" fmla="*/ 6 w 24"/>
                    <a:gd name="T1" fmla="*/ 12 h 18"/>
                    <a:gd name="T2" fmla="*/ 0 w 24"/>
                    <a:gd name="T3" fmla="*/ 18 h 18"/>
                    <a:gd name="T4" fmla="*/ 6 w 24"/>
                    <a:gd name="T5" fmla="*/ 18 h 18"/>
                    <a:gd name="T6" fmla="*/ 24 w 24"/>
                    <a:gd name="T7" fmla="*/ 6 h 18"/>
                    <a:gd name="T8" fmla="*/ 24 w 24"/>
                    <a:gd name="T9" fmla="*/ 0 h 18"/>
                    <a:gd name="T10" fmla="*/ 24 w 24"/>
                    <a:gd name="T11" fmla="*/ 0 h 18"/>
                    <a:gd name="T12" fmla="*/ 6 w 24"/>
                    <a:gd name="T13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6" y="12"/>
                      </a:moveTo>
                      <a:lnTo>
                        <a:pt x="0" y="18"/>
                      </a:lnTo>
                      <a:lnTo>
                        <a:pt x="6" y="18"/>
                      </a:ln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6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29" name="Freeform 501"/>
                <p:cNvSpPr>
                  <a:spLocks/>
                </p:cNvSpPr>
                <p:nvPr/>
              </p:nvSpPr>
              <p:spPr bwMode="auto">
                <a:xfrm>
                  <a:off x="4762" y="3000"/>
                  <a:ext cx="24" cy="24"/>
                </a:xfrm>
                <a:custGeom>
                  <a:avLst/>
                  <a:gdLst>
                    <a:gd name="T0" fmla="*/ 0 w 24"/>
                    <a:gd name="T1" fmla="*/ 18 h 24"/>
                    <a:gd name="T2" fmla="*/ 0 w 24"/>
                    <a:gd name="T3" fmla="*/ 24 h 24"/>
                    <a:gd name="T4" fmla="*/ 0 w 24"/>
                    <a:gd name="T5" fmla="*/ 24 h 24"/>
                    <a:gd name="T6" fmla="*/ 6 w 24"/>
                    <a:gd name="T7" fmla="*/ 24 h 24"/>
                    <a:gd name="T8" fmla="*/ 6 w 24"/>
                    <a:gd name="T9" fmla="*/ 18 h 24"/>
                    <a:gd name="T10" fmla="*/ 24 w 24"/>
                    <a:gd name="T11" fmla="*/ 6 h 24"/>
                    <a:gd name="T12" fmla="*/ 18 w 24"/>
                    <a:gd name="T13" fmla="*/ 0 h 24"/>
                    <a:gd name="T14" fmla="*/ 18 w 24"/>
                    <a:gd name="T15" fmla="*/ 6 h 24"/>
                    <a:gd name="T16" fmla="*/ 0 w 24"/>
                    <a:gd name="T17" fmla="*/ 18 h 24"/>
                    <a:gd name="T18" fmla="*/ 6 w 24"/>
                    <a:gd name="T19" fmla="*/ 18 h 24"/>
                    <a:gd name="T20" fmla="*/ 6 w 24"/>
                    <a:gd name="T21" fmla="*/ 18 h 24"/>
                    <a:gd name="T22" fmla="*/ 0 w 24"/>
                    <a:gd name="T23" fmla="*/ 18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" h="24">
                      <a:moveTo>
                        <a:pt x="0" y="18"/>
                      </a:moveTo>
                      <a:lnTo>
                        <a:pt x="0" y="24"/>
                      </a:lnTo>
                      <a:lnTo>
                        <a:pt x="0" y="24"/>
                      </a:lnTo>
                      <a:lnTo>
                        <a:pt x="6" y="24"/>
                      </a:lnTo>
                      <a:lnTo>
                        <a:pt x="6" y="18"/>
                      </a:lnTo>
                      <a:lnTo>
                        <a:pt x="24" y="6"/>
                      </a:lnTo>
                      <a:lnTo>
                        <a:pt x="18" y="0"/>
                      </a:lnTo>
                      <a:lnTo>
                        <a:pt x="18" y="6"/>
                      </a:lnTo>
                      <a:lnTo>
                        <a:pt x="0" y="18"/>
                      </a:lnTo>
                      <a:lnTo>
                        <a:pt x="6" y="18"/>
                      </a:lnTo>
                      <a:lnTo>
                        <a:pt x="6" y="18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30" name="Freeform 502"/>
                <p:cNvSpPr>
                  <a:spLocks/>
                </p:cNvSpPr>
                <p:nvPr/>
              </p:nvSpPr>
              <p:spPr bwMode="auto">
                <a:xfrm>
                  <a:off x="4792" y="2970"/>
                  <a:ext cx="18" cy="24"/>
                </a:xfrm>
                <a:custGeom>
                  <a:avLst/>
                  <a:gdLst>
                    <a:gd name="T0" fmla="*/ 0 w 18"/>
                    <a:gd name="T1" fmla="*/ 24 h 24"/>
                    <a:gd name="T2" fmla="*/ 0 w 18"/>
                    <a:gd name="T3" fmla="*/ 24 h 24"/>
                    <a:gd name="T4" fmla="*/ 6 w 18"/>
                    <a:gd name="T5" fmla="*/ 24 h 24"/>
                    <a:gd name="T6" fmla="*/ 12 w 18"/>
                    <a:gd name="T7" fmla="*/ 12 h 24"/>
                    <a:gd name="T8" fmla="*/ 18 w 18"/>
                    <a:gd name="T9" fmla="*/ 6 h 24"/>
                    <a:gd name="T10" fmla="*/ 18 w 18"/>
                    <a:gd name="T11" fmla="*/ 0 h 24"/>
                    <a:gd name="T12" fmla="*/ 12 w 18"/>
                    <a:gd name="T13" fmla="*/ 6 h 24"/>
                    <a:gd name="T14" fmla="*/ 6 w 18"/>
                    <a:gd name="T15" fmla="*/ 12 h 24"/>
                    <a:gd name="T16" fmla="*/ 0 w 18"/>
                    <a:gd name="T17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4">
                      <a:moveTo>
                        <a:pt x="0" y="24"/>
                      </a:moveTo>
                      <a:lnTo>
                        <a:pt x="0" y="24"/>
                      </a:lnTo>
                      <a:lnTo>
                        <a:pt x="6" y="24"/>
                      </a:lnTo>
                      <a:lnTo>
                        <a:pt x="12" y="12"/>
                      </a:lnTo>
                      <a:lnTo>
                        <a:pt x="18" y="6"/>
                      </a:lnTo>
                      <a:lnTo>
                        <a:pt x="18" y="0"/>
                      </a:lnTo>
                      <a:lnTo>
                        <a:pt x="12" y="6"/>
                      </a:lnTo>
                      <a:lnTo>
                        <a:pt x="6" y="12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31" name="Freeform 503"/>
                <p:cNvSpPr>
                  <a:spLocks/>
                </p:cNvSpPr>
                <p:nvPr/>
              </p:nvSpPr>
              <p:spPr bwMode="auto">
                <a:xfrm>
                  <a:off x="4816" y="2934"/>
                  <a:ext cx="18" cy="30"/>
                </a:xfrm>
                <a:custGeom>
                  <a:avLst/>
                  <a:gdLst>
                    <a:gd name="T0" fmla="*/ 0 w 18"/>
                    <a:gd name="T1" fmla="*/ 24 h 30"/>
                    <a:gd name="T2" fmla="*/ 6 w 18"/>
                    <a:gd name="T3" fmla="*/ 30 h 30"/>
                    <a:gd name="T4" fmla="*/ 6 w 18"/>
                    <a:gd name="T5" fmla="*/ 24 h 30"/>
                    <a:gd name="T6" fmla="*/ 18 w 18"/>
                    <a:gd name="T7" fmla="*/ 12 h 30"/>
                    <a:gd name="T8" fmla="*/ 18 w 18"/>
                    <a:gd name="T9" fmla="*/ 6 h 30"/>
                    <a:gd name="T10" fmla="*/ 18 w 18"/>
                    <a:gd name="T11" fmla="*/ 0 h 30"/>
                    <a:gd name="T12" fmla="*/ 12 w 18"/>
                    <a:gd name="T13" fmla="*/ 6 h 30"/>
                    <a:gd name="T14" fmla="*/ 12 w 18"/>
                    <a:gd name="T15" fmla="*/ 12 h 30"/>
                    <a:gd name="T16" fmla="*/ 0 w 18"/>
                    <a:gd name="T17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30">
                      <a:moveTo>
                        <a:pt x="0" y="24"/>
                      </a:moveTo>
                      <a:lnTo>
                        <a:pt x="6" y="30"/>
                      </a:lnTo>
                      <a:lnTo>
                        <a:pt x="6" y="24"/>
                      </a:lnTo>
                      <a:lnTo>
                        <a:pt x="18" y="12"/>
                      </a:lnTo>
                      <a:lnTo>
                        <a:pt x="18" y="6"/>
                      </a:lnTo>
                      <a:lnTo>
                        <a:pt x="18" y="0"/>
                      </a:lnTo>
                      <a:lnTo>
                        <a:pt x="12" y="6"/>
                      </a:lnTo>
                      <a:lnTo>
                        <a:pt x="12" y="12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32" name="Freeform 504"/>
                <p:cNvSpPr>
                  <a:spLocks/>
                </p:cNvSpPr>
                <p:nvPr/>
              </p:nvSpPr>
              <p:spPr bwMode="auto">
                <a:xfrm>
                  <a:off x="4834" y="2898"/>
                  <a:ext cx="18" cy="24"/>
                </a:xfrm>
                <a:custGeom>
                  <a:avLst/>
                  <a:gdLst>
                    <a:gd name="T0" fmla="*/ 0 w 18"/>
                    <a:gd name="T1" fmla="*/ 24 h 24"/>
                    <a:gd name="T2" fmla="*/ 6 w 18"/>
                    <a:gd name="T3" fmla="*/ 24 h 24"/>
                    <a:gd name="T4" fmla="*/ 6 w 18"/>
                    <a:gd name="T5" fmla="*/ 24 h 24"/>
                    <a:gd name="T6" fmla="*/ 18 w 18"/>
                    <a:gd name="T7" fmla="*/ 6 h 24"/>
                    <a:gd name="T8" fmla="*/ 18 w 18"/>
                    <a:gd name="T9" fmla="*/ 0 h 24"/>
                    <a:gd name="T10" fmla="*/ 12 w 18"/>
                    <a:gd name="T11" fmla="*/ 0 h 24"/>
                    <a:gd name="T12" fmla="*/ 12 w 18"/>
                    <a:gd name="T13" fmla="*/ 0 h 24"/>
                    <a:gd name="T14" fmla="*/ 12 w 18"/>
                    <a:gd name="T15" fmla="*/ 6 h 24"/>
                    <a:gd name="T16" fmla="*/ 0 w 18"/>
                    <a:gd name="T17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4">
                      <a:moveTo>
                        <a:pt x="0" y="24"/>
                      </a:moveTo>
                      <a:lnTo>
                        <a:pt x="6" y="24"/>
                      </a:lnTo>
                      <a:lnTo>
                        <a:pt x="6" y="24"/>
                      </a:lnTo>
                      <a:lnTo>
                        <a:pt x="18" y="6"/>
                      </a:lnTo>
                      <a:lnTo>
                        <a:pt x="18" y="0"/>
                      </a:ln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12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33" name="Freeform 505"/>
                <p:cNvSpPr>
                  <a:spLocks/>
                </p:cNvSpPr>
                <p:nvPr/>
              </p:nvSpPr>
              <p:spPr bwMode="auto">
                <a:xfrm>
                  <a:off x="4846" y="2856"/>
                  <a:ext cx="12" cy="30"/>
                </a:xfrm>
                <a:custGeom>
                  <a:avLst/>
                  <a:gdLst>
                    <a:gd name="T0" fmla="*/ 0 w 12"/>
                    <a:gd name="T1" fmla="*/ 24 h 30"/>
                    <a:gd name="T2" fmla="*/ 6 w 12"/>
                    <a:gd name="T3" fmla="*/ 30 h 30"/>
                    <a:gd name="T4" fmla="*/ 6 w 12"/>
                    <a:gd name="T5" fmla="*/ 24 h 30"/>
                    <a:gd name="T6" fmla="*/ 12 w 12"/>
                    <a:gd name="T7" fmla="*/ 6 h 30"/>
                    <a:gd name="T8" fmla="*/ 6 w 12"/>
                    <a:gd name="T9" fmla="*/ 0 h 30"/>
                    <a:gd name="T10" fmla="*/ 6 w 12"/>
                    <a:gd name="T11" fmla="*/ 0 h 30"/>
                    <a:gd name="T12" fmla="*/ 0 w 12"/>
                    <a:gd name="T13" fmla="*/ 0 h 30"/>
                    <a:gd name="T14" fmla="*/ 6 w 12"/>
                    <a:gd name="T15" fmla="*/ 6 h 30"/>
                    <a:gd name="T16" fmla="*/ 0 w 12"/>
                    <a:gd name="T17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30">
                      <a:moveTo>
                        <a:pt x="0" y="24"/>
                      </a:moveTo>
                      <a:lnTo>
                        <a:pt x="6" y="30"/>
                      </a:lnTo>
                      <a:lnTo>
                        <a:pt x="6" y="24"/>
                      </a:lnTo>
                      <a:lnTo>
                        <a:pt x="12" y="6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34" name="Freeform 506"/>
                <p:cNvSpPr>
                  <a:spLocks/>
                </p:cNvSpPr>
                <p:nvPr/>
              </p:nvSpPr>
              <p:spPr bwMode="auto">
                <a:xfrm>
                  <a:off x="4840" y="2814"/>
                  <a:ext cx="12" cy="30"/>
                </a:xfrm>
                <a:custGeom>
                  <a:avLst/>
                  <a:gdLst>
                    <a:gd name="T0" fmla="*/ 6 w 12"/>
                    <a:gd name="T1" fmla="*/ 24 h 30"/>
                    <a:gd name="T2" fmla="*/ 12 w 12"/>
                    <a:gd name="T3" fmla="*/ 30 h 30"/>
                    <a:gd name="T4" fmla="*/ 12 w 12"/>
                    <a:gd name="T5" fmla="*/ 24 h 30"/>
                    <a:gd name="T6" fmla="*/ 12 w 12"/>
                    <a:gd name="T7" fmla="*/ 6 h 30"/>
                    <a:gd name="T8" fmla="*/ 6 w 12"/>
                    <a:gd name="T9" fmla="*/ 0 h 30"/>
                    <a:gd name="T10" fmla="*/ 6 w 12"/>
                    <a:gd name="T11" fmla="*/ 0 h 30"/>
                    <a:gd name="T12" fmla="*/ 0 w 12"/>
                    <a:gd name="T13" fmla="*/ 0 h 30"/>
                    <a:gd name="T14" fmla="*/ 6 w 12"/>
                    <a:gd name="T15" fmla="*/ 6 h 30"/>
                    <a:gd name="T16" fmla="*/ 6 w 12"/>
                    <a:gd name="T17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30">
                      <a:moveTo>
                        <a:pt x="6" y="24"/>
                      </a:moveTo>
                      <a:lnTo>
                        <a:pt x="12" y="30"/>
                      </a:lnTo>
                      <a:lnTo>
                        <a:pt x="12" y="24"/>
                      </a:lnTo>
                      <a:lnTo>
                        <a:pt x="12" y="6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6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35" name="Freeform 507"/>
                <p:cNvSpPr>
                  <a:spLocks/>
                </p:cNvSpPr>
                <p:nvPr/>
              </p:nvSpPr>
              <p:spPr bwMode="auto">
                <a:xfrm>
                  <a:off x="4828" y="2772"/>
                  <a:ext cx="12" cy="30"/>
                </a:xfrm>
                <a:custGeom>
                  <a:avLst/>
                  <a:gdLst>
                    <a:gd name="T0" fmla="*/ 6 w 12"/>
                    <a:gd name="T1" fmla="*/ 30 h 30"/>
                    <a:gd name="T2" fmla="*/ 12 w 12"/>
                    <a:gd name="T3" fmla="*/ 30 h 30"/>
                    <a:gd name="T4" fmla="*/ 12 w 12"/>
                    <a:gd name="T5" fmla="*/ 30 h 30"/>
                    <a:gd name="T6" fmla="*/ 6 w 12"/>
                    <a:gd name="T7" fmla="*/ 6 h 30"/>
                    <a:gd name="T8" fmla="*/ 6 w 12"/>
                    <a:gd name="T9" fmla="*/ 6 h 30"/>
                    <a:gd name="T10" fmla="*/ 0 w 12"/>
                    <a:gd name="T11" fmla="*/ 0 h 30"/>
                    <a:gd name="T12" fmla="*/ 0 w 12"/>
                    <a:gd name="T13" fmla="*/ 6 h 30"/>
                    <a:gd name="T14" fmla="*/ 0 w 12"/>
                    <a:gd name="T15" fmla="*/ 6 h 30"/>
                    <a:gd name="T16" fmla="*/ 6 w 12"/>
                    <a:gd name="T1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30">
                      <a:moveTo>
                        <a:pt x="6" y="30"/>
                      </a:moveTo>
                      <a:lnTo>
                        <a:pt x="12" y="30"/>
                      </a:lnTo>
                      <a:lnTo>
                        <a:pt x="12" y="30"/>
                      </a:lnTo>
                      <a:lnTo>
                        <a:pt x="6" y="6"/>
                      </a:lnTo>
                      <a:lnTo>
                        <a:pt x="6" y="6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6" y="3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36" name="Freeform 508"/>
                <p:cNvSpPr>
                  <a:spLocks/>
                </p:cNvSpPr>
                <p:nvPr/>
              </p:nvSpPr>
              <p:spPr bwMode="auto">
                <a:xfrm>
                  <a:off x="4804" y="2742"/>
                  <a:ext cx="18" cy="24"/>
                </a:xfrm>
                <a:custGeom>
                  <a:avLst/>
                  <a:gdLst>
                    <a:gd name="T0" fmla="*/ 12 w 18"/>
                    <a:gd name="T1" fmla="*/ 18 h 24"/>
                    <a:gd name="T2" fmla="*/ 18 w 18"/>
                    <a:gd name="T3" fmla="*/ 24 h 24"/>
                    <a:gd name="T4" fmla="*/ 18 w 18"/>
                    <a:gd name="T5" fmla="*/ 18 h 24"/>
                    <a:gd name="T6" fmla="*/ 6 w 18"/>
                    <a:gd name="T7" fmla="*/ 0 h 24"/>
                    <a:gd name="T8" fmla="*/ 0 w 18"/>
                    <a:gd name="T9" fmla="*/ 0 h 24"/>
                    <a:gd name="T10" fmla="*/ 0 w 18"/>
                    <a:gd name="T11" fmla="*/ 0 h 24"/>
                    <a:gd name="T12" fmla="*/ 12 w 18"/>
                    <a:gd name="T13" fmla="*/ 18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" h="24">
                      <a:moveTo>
                        <a:pt x="12" y="18"/>
                      </a:moveTo>
                      <a:lnTo>
                        <a:pt x="18" y="24"/>
                      </a:lnTo>
                      <a:lnTo>
                        <a:pt x="18" y="18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2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37" name="Freeform 509"/>
                <p:cNvSpPr>
                  <a:spLocks/>
                </p:cNvSpPr>
                <p:nvPr/>
              </p:nvSpPr>
              <p:spPr bwMode="auto">
                <a:xfrm>
                  <a:off x="4774" y="2712"/>
                  <a:ext cx="24" cy="18"/>
                </a:xfrm>
                <a:custGeom>
                  <a:avLst/>
                  <a:gdLst>
                    <a:gd name="T0" fmla="*/ 18 w 24"/>
                    <a:gd name="T1" fmla="*/ 18 h 18"/>
                    <a:gd name="T2" fmla="*/ 18 w 24"/>
                    <a:gd name="T3" fmla="*/ 18 h 18"/>
                    <a:gd name="T4" fmla="*/ 24 w 24"/>
                    <a:gd name="T5" fmla="*/ 18 h 18"/>
                    <a:gd name="T6" fmla="*/ 6 w 24"/>
                    <a:gd name="T7" fmla="*/ 0 h 18"/>
                    <a:gd name="T8" fmla="*/ 6 w 24"/>
                    <a:gd name="T9" fmla="*/ 0 h 18"/>
                    <a:gd name="T10" fmla="*/ 0 w 24"/>
                    <a:gd name="T11" fmla="*/ 0 h 18"/>
                    <a:gd name="T12" fmla="*/ 18 w 24"/>
                    <a:gd name="T13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18" y="18"/>
                      </a:moveTo>
                      <a:lnTo>
                        <a:pt x="18" y="18"/>
                      </a:lnTo>
                      <a:lnTo>
                        <a:pt x="24" y="18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18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38" name="Freeform 510"/>
                <p:cNvSpPr>
                  <a:spLocks/>
                </p:cNvSpPr>
                <p:nvPr/>
              </p:nvSpPr>
              <p:spPr bwMode="auto">
                <a:xfrm>
                  <a:off x="4744" y="2682"/>
                  <a:ext cx="24" cy="18"/>
                </a:xfrm>
                <a:custGeom>
                  <a:avLst/>
                  <a:gdLst>
                    <a:gd name="T0" fmla="*/ 18 w 24"/>
                    <a:gd name="T1" fmla="*/ 18 h 18"/>
                    <a:gd name="T2" fmla="*/ 24 w 24"/>
                    <a:gd name="T3" fmla="*/ 18 h 18"/>
                    <a:gd name="T4" fmla="*/ 18 w 24"/>
                    <a:gd name="T5" fmla="*/ 12 h 18"/>
                    <a:gd name="T6" fmla="*/ 0 w 24"/>
                    <a:gd name="T7" fmla="*/ 0 h 18"/>
                    <a:gd name="T8" fmla="*/ 0 w 24"/>
                    <a:gd name="T9" fmla="*/ 0 h 18"/>
                    <a:gd name="T10" fmla="*/ 0 w 24"/>
                    <a:gd name="T11" fmla="*/ 6 h 18"/>
                    <a:gd name="T12" fmla="*/ 18 w 24"/>
                    <a:gd name="T13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18" y="18"/>
                      </a:moveTo>
                      <a:lnTo>
                        <a:pt x="24" y="18"/>
                      </a:lnTo>
                      <a:lnTo>
                        <a:pt x="18" y="1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18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39" name="Freeform 511"/>
                <p:cNvSpPr>
                  <a:spLocks/>
                </p:cNvSpPr>
                <p:nvPr/>
              </p:nvSpPr>
              <p:spPr bwMode="auto">
                <a:xfrm>
                  <a:off x="4708" y="2658"/>
                  <a:ext cx="24" cy="18"/>
                </a:xfrm>
                <a:custGeom>
                  <a:avLst/>
                  <a:gdLst>
                    <a:gd name="T0" fmla="*/ 24 w 24"/>
                    <a:gd name="T1" fmla="*/ 18 h 18"/>
                    <a:gd name="T2" fmla="*/ 24 w 24"/>
                    <a:gd name="T3" fmla="*/ 18 h 18"/>
                    <a:gd name="T4" fmla="*/ 24 w 24"/>
                    <a:gd name="T5" fmla="*/ 12 h 18"/>
                    <a:gd name="T6" fmla="*/ 12 w 24"/>
                    <a:gd name="T7" fmla="*/ 6 h 18"/>
                    <a:gd name="T8" fmla="*/ 6 w 24"/>
                    <a:gd name="T9" fmla="*/ 0 h 18"/>
                    <a:gd name="T10" fmla="*/ 0 w 24"/>
                    <a:gd name="T11" fmla="*/ 0 h 18"/>
                    <a:gd name="T12" fmla="*/ 6 w 24"/>
                    <a:gd name="T13" fmla="*/ 6 h 18"/>
                    <a:gd name="T14" fmla="*/ 12 w 24"/>
                    <a:gd name="T15" fmla="*/ 12 h 18"/>
                    <a:gd name="T16" fmla="*/ 24 w 24"/>
                    <a:gd name="T1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8">
                      <a:moveTo>
                        <a:pt x="24" y="18"/>
                      </a:moveTo>
                      <a:lnTo>
                        <a:pt x="24" y="18"/>
                      </a:lnTo>
                      <a:lnTo>
                        <a:pt x="24" y="12"/>
                      </a:lnTo>
                      <a:lnTo>
                        <a:pt x="12" y="6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12" y="12"/>
                      </a:lnTo>
                      <a:lnTo>
                        <a:pt x="24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40" name="Freeform 512"/>
                <p:cNvSpPr>
                  <a:spLocks/>
                </p:cNvSpPr>
                <p:nvPr/>
              </p:nvSpPr>
              <p:spPr bwMode="auto">
                <a:xfrm>
                  <a:off x="4672" y="2634"/>
                  <a:ext cx="30" cy="18"/>
                </a:xfrm>
                <a:custGeom>
                  <a:avLst/>
                  <a:gdLst>
                    <a:gd name="T0" fmla="*/ 24 w 30"/>
                    <a:gd name="T1" fmla="*/ 18 h 18"/>
                    <a:gd name="T2" fmla="*/ 30 w 30"/>
                    <a:gd name="T3" fmla="*/ 18 h 18"/>
                    <a:gd name="T4" fmla="*/ 24 w 30"/>
                    <a:gd name="T5" fmla="*/ 12 h 18"/>
                    <a:gd name="T6" fmla="*/ 6 w 30"/>
                    <a:gd name="T7" fmla="*/ 0 h 18"/>
                    <a:gd name="T8" fmla="*/ 0 w 30"/>
                    <a:gd name="T9" fmla="*/ 6 h 18"/>
                    <a:gd name="T10" fmla="*/ 6 w 30"/>
                    <a:gd name="T11" fmla="*/ 6 h 18"/>
                    <a:gd name="T12" fmla="*/ 24 w 30"/>
                    <a:gd name="T13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24" y="18"/>
                      </a:moveTo>
                      <a:lnTo>
                        <a:pt x="30" y="18"/>
                      </a:lnTo>
                      <a:lnTo>
                        <a:pt x="24" y="12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41" name="Freeform 513"/>
                <p:cNvSpPr>
                  <a:spLocks/>
                </p:cNvSpPr>
                <p:nvPr/>
              </p:nvSpPr>
              <p:spPr bwMode="auto">
                <a:xfrm>
                  <a:off x="4636" y="2616"/>
                  <a:ext cx="30" cy="18"/>
                </a:xfrm>
                <a:custGeom>
                  <a:avLst/>
                  <a:gdLst>
                    <a:gd name="T0" fmla="*/ 24 w 30"/>
                    <a:gd name="T1" fmla="*/ 18 h 18"/>
                    <a:gd name="T2" fmla="*/ 30 w 30"/>
                    <a:gd name="T3" fmla="*/ 12 h 18"/>
                    <a:gd name="T4" fmla="*/ 24 w 30"/>
                    <a:gd name="T5" fmla="*/ 12 h 18"/>
                    <a:gd name="T6" fmla="*/ 0 w 30"/>
                    <a:gd name="T7" fmla="*/ 0 h 18"/>
                    <a:gd name="T8" fmla="*/ 0 w 30"/>
                    <a:gd name="T9" fmla="*/ 0 h 18"/>
                    <a:gd name="T10" fmla="*/ 0 w 30"/>
                    <a:gd name="T11" fmla="*/ 6 h 18"/>
                    <a:gd name="T12" fmla="*/ 24 w 30"/>
                    <a:gd name="T13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24" y="18"/>
                      </a:moveTo>
                      <a:lnTo>
                        <a:pt x="30" y="12"/>
                      </a:lnTo>
                      <a:lnTo>
                        <a:pt x="24" y="1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42" name="Freeform 514"/>
                <p:cNvSpPr>
                  <a:spLocks/>
                </p:cNvSpPr>
                <p:nvPr/>
              </p:nvSpPr>
              <p:spPr bwMode="auto">
                <a:xfrm>
                  <a:off x="4600" y="2598"/>
                  <a:ext cx="24" cy="12"/>
                </a:xfrm>
                <a:custGeom>
                  <a:avLst/>
                  <a:gdLst>
                    <a:gd name="T0" fmla="*/ 24 w 24"/>
                    <a:gd name="T1" fmla="*/ 12 h 12"/>
                    <a:gd name="T2" fmla="*/ 24 w 24"/>
                    <a:gd name="T3" fmla="*/ 12 h 12"/>
                    <a:gd name="T4" fmla="*/ 24 w 24"/>
                    <a:gd name="T5" fmla="*/ 6 h 12"/>
                    <a:gd name="T6" fmla="*/ 6 w 24"/>
                    <a:gd name="T7" fmla="*/ 0 h 12"/>
                    <a:gd name="T8" fmla="*/ 0 w 24"/>
                    <a:gd name="T9" fmla="*/ 0 h 12"/>
                    <a:gd name="T10" fmla="*/ 0 w 24"/>
                    <a:gd name="T11" fmla="*/ 0 h 12"/>
                    <a:gd name="T12" fmla="*/ 0 w 24"/>
                    <a:gd name="T13" fmla="*/ 6 h 12"/>
                    <a:gd name="T14" fmla="*/ 6 w 24"/>
                    <a:gd name="T15" fmla="*/ 6 h 12"/>
                    <a:gd name="T16" fmla="*/ 24 w 24"/>
                    <a:gd name="T1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2">
                      <a:moveTo>
                        <a:pt x="24" y="12"/>
                      </a:moveTo>
                      <a:lnTo>
                        <a:pt x="24" y="12"/>
                      </a:lnTo>
                      <a:lnTo>
                        <a:pt x="24" y="6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43" name="Freeform 515"/>
                <p:cNvSpPr>
                  <a:spLocks/>
                </p:cNvSpPr>
                <p:nvPr/>
              </p:nvSpPr>
              <p:spPr bwMode="auto">
                <a:xfrm>
                  <a:off x="4558" y="2580"/>
                  <a:ext cx="30" cy="18"/>
                </a:xfrm>
                <a:custGeom>
                  <a:avLst/>
                  <a:gdLst>
                    <a:gd name="T0" fmla="*/ 24 w 30"/>
                    <a:gd name="T1" fmla="*/ 18 h 18"/>
                    <a:gd name="T2" fmla="*/ 30 w 30"/>
                    <a:gd name="T3" fmla="*/ 12 h 18"/>
                    <a:gd name="T4" fmla="*/ 24 w 30"/>
                    <a:gd name="T5" fmla="*/ 12 h 18"/>
                    <a:gd name="T6" fmla="*/ 6 w 30"/>
                    <a:gd name="T7" fmla="*/ 0 h 18"/>
                    <a:gd name="T8" fmla="*/ 0 w 30"/>
                    <a:gd name="T9" fmla="*/ 0 h 18"/>
                    <a:gd name="T10" fmla="*/ 6 w 30"/>
                    <a:gd name="T11" fmla="*/ 6 h 18"/>
                    <a:gd name="T12" fmla="*/ 24 w 30"/>
                    <a:gd name="T13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24" y="18"/>
                      </a:moveTo>
                      <a:lnTo>
                        <a:pt x="30" y="12"/>
                      </a:lnTo>
                      <a:lnTo>
                        <a:pt x="24" y="12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24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44" name="Freeform 516"/>
                <p:cNvSpPr>
                  <a:spLocks/>
                </p:cNvSpPr>
                <p:nvPr/>
              </p:nvSpPr>
              <p:spPr bwMode="auto">
                <a:xfrm>
                  <a:off x="4522" y="2562"/>
                  <a:ext cx="24" cy="18"/>
                </a:xfrm>
                <a:custGeom>
                  <a:avLst/>
                  <a:gdLst>
                    <a:gd name="T0" fmla="*/ 24 w 24"/>
                    <a:gd name="T1" fmla="*/ 18 h 18"/>
                    <a:gd name="T2" fmla="*/ 24 w 24"/>
                    <a:gd name="T3" fmla="*/ 12 h 18"/>
                    <a:gd name="T4" fmla="*/ 24 w 24"/>
                    <a:gd name="T5" fmla="*/ 12 h 18"/>
                    <a:gd name="T6" fmla="*/ 18 w 24"/>
                    <a:gd name="T7" fmla="*/ 6 h 18"/>
                    <a:gd name="T8" fmla="*/ 0 w 24"/>
                    <a:gd name="T9" fmla="*/ 0 h 18"/>
                    <a:gd name="T10" fmla="*/ 0 w 24"/>
                    <a:gd name="T11" fmla="*/ 6 h 18"/>
                    <a:gd name="T12" fmla="*/ 0 w 24"/>
                    <a:gd name="T13" fmla="*/ 6 h 18"/>
                    <a:gd name="T14" fmla="*/ 18 w 24"/>
                    <a:gd name="T15" fmla="*/ 12 h 18"/>
                    <a:gd name="T16" fmla="*/ 24 w 24"/>
                    <a:gd name="T1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8">
                      <a:moveTo>
                        <a:pt x="24" y="18"/>
                      </a:moveTo>
                      <a:lnTo>
                        <a:pt x="24" y="12"/>
                      </a:lnTo>
                      <a:lnTo>
                        <a:pt x="24" y="12"/>
                      </a:lnTo>
                      <a:lnTo>
                        <a:pt x="18" y="6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18" y="12"/>
                      </a:lnTo>
                      <a:lnTo>
                        <a:pt x="24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45" name="Freeform 517"/>
                <p:cNvSpPr>
                  <a:spLocks/>
                </p:cNvSpPr>
                <p:nvPr/>
              </p:nvSpPr>
              <p:spPr bwMode="auto">
                <a:xfrm>
                  <a:off x="4480" y="2550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12 h 12"/>
                    <a:gd name="T4" fmla="*/ 24 w 30"/>
                    <a:gd name="T5" fmla="*/ 6 h 12"/>
                    <a:gd name="T6" fmla="*/ 6 w 30"/>
                    <a:gd name="T7" fmla="*/ 0 h 12"/>
                    <a:gd name="T8" fmla="*/ 0 w 30"/>
                    <a:gd name="T9" fmla="*/ 6 h 12"/>
                    <a:gd name="T10" fmla="*/ 6 w 30"/>
                    <a:gd name="T11" fmla="*/ 6 h 12"/>
                    <a:gd name="T12" fmla="*/ 24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12"/>
                      </a:lnTo>
                      <a:lnTo>
                        <a:pt x="24" y="6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46" name="Freeform 518"/>
                <p:cNvSpPr>
                  <a:spLocks/>
                </p:cNvSpPr>
                <p:nvPr/>
              </p:nvSpPr>
              <p:spPr bwMode="auto">
                <a:xfrm>
                  <a:off x="4438" y="2538"/>
                  <a:ext cx="30" cy="12"/>
                </a:xfrm>
                <a:custGeom>
                  <a:avLst/>
                  <a:gdLst>
                    <a:gd name="T0" fmla="*/ 30 w 30"/>
                    <a:gd name="T1" fmla="*/ 12 h 12"/>
                    <a:gd name="T2" fmla="*/ 30 w 30"/>
                    <a:gd name="T3" fmla="*/ 12 h 12"/>
                    <a:gd name="T4" fmla="*/ 30 w 30"/>
                    <a:gd name="T5" fmla="*/ 6 h 12"/>
                    <a:gd name="T6" fmla="*/ 24 w 30"/>
                    <a:gd name="T7" fmla="*/ 6 h 12"/>
                    <a:gd name="T8" fmla="*/ 6 w 30"/>
                    <a:gd name="T9" fmla="*/ 0 h 12"/>
                    <a:gd name="T10" fmla="*/ 0 w 30"/>
                    <a:gd name="T11" fmla="*/ 6 h 12"/>
                    <a:gd name="T12" fmla="*/ 6 w 30"/>
                    <a:gd name="T13" fmla="*/ 6 h 12"/>
                    <a:gd name="T14" fmla="*/ 24 w 30"/>
                    <a:gd name="T15" fmla="*/ 12 h 12"/>
                    <a:gd name="T16" fmla="*/ 30 w 30"/>
                    <a:gd name="T1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30" y="12"/>
                      </a:moveTo>
                      <a:lnTo>
                        <a:pt x="30" y="12"/>
                      </a:ln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12"/>
                      </a:lnTo>
                      <a:lnTo>
                        <a:pt x="3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47" name="Freeform 519"/>
                <p:cNvSpPr>
                  <a:spLocks/>
                </p:cNvSpPr>
                <p:nvPr/>
              </p:nvSpPr>
              <p:spPr bwMode="auto">
                <a:xfrm>
                  <a:off x="4402" y="2526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12 h 12"/>
                    <a:gd name="T4" fmla="*/ 24 w 30"/>
                    <a:gd name="T5" fmla="*/ 6 h 12"/>
                    <a:gd name="T6" fmla="*/ 0 w 30"/>
                    <a:gd name="T7" fmla="*/ 0 h 12"/>
                    <a:gd name="T8" fmla="*/ 0 w 30"/>
                    <a:gd name="T9" fmla="*/ 6 h 12"/>
                    <a:gd name="T10" fmla="*/ 0 w 30"/>
                    <a:gd name="T11" fmla="*/ 6 h 12"/>
                    <a:gd name="T12" fmla="*/ 24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12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48" name="Freeform 520"/>
                <p:cNvSpPr>
                  <a:spLocks/>
                </p:cNvSpPr>
                <p:nvPr/>
              </p:nvSpPr>
              <p:spPr bwMode="auto">
                <a:xfrm>
                  <a:off x="4360" y="2514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12 h 12"/>
                    <a:gd name="T4" fmla="*/ 24 w 30"/>
                    <a:gd name="T5" fmla="*/ 6 h 12"/>
                    <a:gd name="T6" fmla="*/ 18 w 30"/>
                    <a:gd name="T7" fmla="*/ 6 h 12"/>
                    <a:gd name="T8" fmla="*/ 0 w 30"/>
                    <a:gd name="T9" fmla="*/ 0 h 12"/>
                    <a:gd name="T10" fmla="*/ 0 w 30"/>
                    <a:gd name="T11" fmla="*/ 6 h 12"/>
                    <a:gd name="T12" fmla="*/ 0 w 30"/>
                    <a:gd name="T13" fmla="*/ 6 h 12"/>
                    <a:gd name="T14" fmla="*/ 18 w 30"/>
                    <a:gd name="T15" fmla="*/ 12 h 12"/>
                    <a:gd name="T16" fmla="*/ 24 w 30"/>
                    <a:gd name="T1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12"/>
                      </a:lnTo>
                      <a:lnTo>
                        <a:pt x="24" y="6"/>
                      </a:lnTo>
                      <a:lnTo>
                        <a:pt x="18" y="6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18" y="12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49" name="Freeform 521"/>
                <p:cNvSpPr>
                  <a:spLocks/>
                </p:cNvSpPr>
                <p:nvPr/>
              </p:nvSpPr>
              <p:spPr bwMode="auto">
                <a:xfrm>
                  <a:off x="4318" y="2507"/>
                  <a:ext cx="30" cy="13"/>
                </a:xfrm>
                <a:custGeom>
                  <a:avLst/>
                  <a:gdLst>
                    <a:gd name="T0" fmla="*/ 24 w 30"/>
                    <a:gd name="T1" fmla="*/ 13 h 13"/>
                    <a:gd name="T2" fmla="*/ 30 w 30"/>
                    <a:gd name="T3" fmla="*/ 7 h 13"/>
                    <a:gd name="T4" fmla="*/ 24 w 30"/>
                    <a:gd name="T5" fmla="*/ 7 h 13"/>
                    <a:gd name="T6" fmla="*/ 6 w 30"/>
                    <a:gd name="T7" fmla="*/ 0 h 13"/>
                    <a:gd name="T8" fmla="*/ 0 w 30"/>
                    <a:gd name="T9" fmla="*/ 7 h 13"/>
                    <a:gd name="T10" fmla="*/ 6 w 30"/>
                    <a:gd name="T11" fmla="*/ 7 h 13"/>
                    <a:gd name="T12" fmla="*/ 24 w 30"/>
                    <a:gd name="T13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3">
                      <a:moveTo>
                        <a:pt x="24" y="13"/>
                      </a:moveTo>
                      <a:lnTo>
                        <a:pt x="30" y="7"/>
                      </a:lnTo>
                      <a:lnTo>
                        <a:pt x="24" y="7"/>
                      </a:lnTo>
                      <a:lnTo>
                        <a:pt x="6" y="0"/>
                      </a:lnTo>
                      <a:lnTo>
                        <a:pt x="0" y="7"/>
                      </a:lnTo>
                      <a:lnTo>
                        <a:pt x="6" y="7"/>
                      </a:lnTo>
                      <a:lnTo>
                        <a:pt x="24" y="1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50" name="Freeform 522"/>
                <p:cNvSpPr>
                  <a:spLocks/>
                </p:cNvSpPr>
                <p:nvPr/>
              </p:nvSpPr>
              <p:spPr bwMode="auto">
                <a:xfrm>
                  <a:off x="4276" y="2501"/>
                  <a:ext cx="30" cy="6"/>
                </a:xfrm>
                <a:custGeom>
                  <a:avLst/>
                  <a:gdLst>
                    <a:gd name="T0" fmla="*/ 30 w 30"/>
                    <a:gd name="T1" fmla="*/ 6 h 6"/>
                    <a:gd name="T2" fmla="*/ 30 w 30"/>
                    <a:gd name="T3" fmla="*/ 6 h 6"/>
                    <a:gd name="T4" fmla="*/ 30 w 30"/>
                    <a:gd name="T5" fmla="*/ 0 h 6"/>
                    <a:gd name="T6" fmla="*/ 6 w 30"/>
                    <a:gd name="T7" fmla="*/ 0 h 6"/>
                    <a:gd name="T8" fmla="*/ 0 w 30"/>
                    <a:gd name="T9" fmla="*/ 0 h 6"/>
                    <a:gd name="T10" fmla="*/ 6 w 30"/>
                    <a:gd name="T11" fmla="*/ 6 h 6"/>
                    <a:gd name="T12" fmla="*/ 30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51" name="Freeform 523"/>
                <p:cNvSpPr>
                  <a:spLocks/>
                </p:cNvSpPr>
                <p:nvPr/>
              </p:nvSpPr>
              <p:spPr bwMode="auto">
                <a:xfrm>
                  <a:off x="4234" y="2489"/>
                  <a:ext cx="30" cy="12"/>
                </a:xfrm>
                <a:custGeom>
                  <a:avLst/>
                  <a:gdLst>
                    <a:gd name="T0" fmla="*/ 30 w 30"/>
                    <a:gd name="T1" fmla="*/ 12 h 12"/>
                    <a:gd name="T2" fmla="*/ 30 w 30"/>
                    <a:gd name="T3" fmla="*/ 12 h 12"/>
                    <a:gd name="T4" fmla="*/ 30 w 30"/>
                    <a:gd name="T5" fmla="*/ 6 h 12"/>
                    <a:gd name="T6" fmla="*/ 6 w 30"/>
                    <a:gd name="T7" fmla="*/ 0 h 12"/>
                    <a:gd name="T8" fmla="*/ 0 w 30"/>
                    <a:gd name="T9" fmla="*/ 6 h 12"/>
                    <a:gd name="T10" fmla="*/ 6 w 30"/>
                    <a:gd name="T11" fmla="*/ 6 h 12"/>
                    <a:gd name="T12" fmla="*/ 30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30" y="12"/>
                      </a:moveTo>
                      <a:lnTo>
                        <a:pt x="30" y="12"/>
                      </a:lnTo>
                      <a:lnTo>
                        <a:pt x="30" y="6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52" name="Freeform 524"/>
                <p:cNvSpPr>
                  <a:spLocks/>
                </p:cNvSpPr>
                <p:nvPr/>
              </p:nvSpPr>
              <p:spPr bwMode="auto">
                <a:xfrm>
                  <a:off x="4192" y="2483"/>
                  <a:ext cx="30" cy="12"/>
                </a:xfrm>
                <a:custGeom>
                  <a:avLst/>
                  <a:gdLst>
                    <a:gd name="T0" fmla="*/ 30 w 30"/>
                    <a:gd name="T1" fmla="*/ 12 h 12"/>
                    <a:gd name="T2" fmla="*/ 30 w 30"/>
                    <a:gd name="T3" fmla="*/ 6 h 12"/>
                    <a:gd name="T4" fmla="*/ 30 w 30"/>
                    <a:gd name="T5" fmla="*/ 6 h 12"/>
                    <a:gd name="T6" fmla="*/ 6 w 30"/>
                    <a:gd name="T7" fmla="*/ 0 h 12"/>
                    <a:gd name="T8" fmla="*/ 0 w 30"/>
                    <a:gd name="T9" fmla="*/ 0 h 12"/>
                    <a:gd name="T10" fmla="*/ 6 w 30"/>
                    <a:gd name="T11" fmla="*/ 6 h 12"/>
                    <a:gd name="T12" fmla="*/ 30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30" y="12"/>
                      </a:move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53" name="Freeform 525"/>
                <p:cNvSpPr>
                  <a:spLocks/>
                </p:cNvSpPr>
                <p:nvPr/>
              </p:nvSpPr>
              <p:spPr bwMode="auto">
                <a:xfrm>
                  <a:off x="4156" y="2477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6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54" name="Freeform 526"/>
                <p:cNvSpPr>
                  <a:spLocks/>
                </p:cNvSpPr>
                <p:nvPr/>
              </p:nvSpPr>
              <p:spPr bwMode="auto">
                <a:xfrm>
                  <a:off x="4114" y="2471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6 h 12"/>
                    <a:gd name="T4" fmla="*/ 24 w 30"/>
                    <a:gd name="T5" fmla="*/ 6 h 12"/>
                    <a:gd name="T6" fmla="*/ 0 w 30"/>
                    <a:gd name="T7" fmla="*/ 0 h 12"/>
                    <a:gd name="T8" fmla="*/ 0 w 30"/>
                    <a:gd name="T9" fmla="*/ 6 h 12"/>
                    <a:gd name="T10" fmla="*/ 0 w 30"/>
                    <a:gd name="T11" fmla="*/ 6 h 12"/>
                    <a:gd name="T12" fmla="*/ 24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55" name="Freeform 527"/>
                <p:cNvSpPr>
                  <a:spLocks/>
                </p:cNvSpPr>
                <p:nvPr/>
              </p:nvSpPr>
              <p:spPr bwMode="auto">
                <a:xfrm>
                  <a:off x="4072" y="2465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6 h 12"/>
                    <a:gd name="T4" fmla="*/ 24 w 30"/>
                    <a:gd name="T5" fmla="*/ 6 h 12"/>
                    <a:gd name="T6" fmla="*/ 0 w 30"/>
                    <a:gd name="T7" fmla="*/ 0 h 12"/>
                    <a:gd name="T8" fmla="*/ 0 w 30"/>
                    <a:gd name="T9" fmla="*/ 6 h 12"/>
                    <a:gd name="T10" fmla="*/ 0 w 30"/>
                    <a:gd name="T11" fmla="*/ 6 h 12"/>
                    <a:gd name="T12" fmla="*/ 24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56" name="Freeform 528"/>
                <p:cNvSpPr>
                  <a:spLocks/>
                </p:cNvSpPr>
                <p:nvPr/>
              </p:nvSpPr>
              <p:spPr bwMode="auto">
                <a:xfrm>
                  <a:off x="4030" y="2465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6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0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57" name="Freeform 529"/>
                <p:cNvSpPr>
                  <a:spLocks/>
                </p:cNvSpPr>
                <p:nvPr/>
              </p:nvSpPr>
              <p:spPr bwMode="auto">
                <a:xfrm>
                  <a:off x="3987" y="2459"/>
                  <a:ext cx="31" cy="6"/>
                </a:xfrm>
                <a:custGeom>
                  <a:avLst/>
                  <a:gdLst>
                    <a:gd name="T0" fmla="*/ 25 w 31"/>
                    <a:gd name="T1" fmla="*/ 6 h 6"/>
                    <a:gd name="T2" fmla="*/ 31 w 31"/>
                    <a:gd name="T3" fmla="*/ 6 h 6"/>
                    <a:gd name="T4" fmla="*/ 25 w 31"/>
                    <a:gd name="T5" fmla="*/ 0 h 6"/>
                    <a:gd name="T6" fmla="*/ 7 w 31"/>
                    <a:gd name="T7" fmla="*/ 0 h 6"/>
                    <a:gd name="T8" fmla="*/ 0 w 31"/>
                    <a:gd name="T9" fmla="*/ 0 h 6"/>
                    <a:gd name="T10" fmla="*/ 0 w 31"/>
                    <a:gd name="T11" fmla="*/ 0 h 6"/>
                    <a:gd name="T12" fmla="*/ 0 w 31"/>
                    <a:gd name="T13" fmla="*/ 6 h 6"/>
                    <a:gd name="T14" fmla="*/ 7 w 31"/>
                    <a:gd name="T15" fmla="*/ 6 h 6"/>
                    <a:gd name="T16" fmla="*/ 25 w 31"/>
                    <a:gd name="T1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1" h="6">
                      <a:moveTo>
                        <a:pt x="25" y="6"/>
                      </a:moveTo>
                      <a:lnTo>
                        <a:pt x="31" y="6"/>
                      </a:lnTo>
                      <a:lnTo>
                        <a:pt x="25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7" y="6"/>
                      </a:lnTo>
                      <a:lnTo>
                        <a:pt x="25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58" name="Freeform 530"/>
                <p:cNvSpPr>
                  <a:spLocks/>
                </p:cNvSpPr>
                <p:nvPr/>
              </p:nvSpPr>
              <p:spPr bwMode="auto">
                <a:xfrm>
                  <a:off x="3945" y="2459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0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59" name="Freeform 531"/>
                <p:cNvSpPr>
                  <a:spLocks/>
                </p:cNvSpPr>
                <p:nvPr/>
              </p:nvSpPr>
              <p:spPr bwMode="auto">
                <a:xfrm>
                  <a:off x="3903" y="2453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6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60" name="Freeform 532"/>
                <p:cNvSpPr>
                  <a:spLocks/>
                </p:cNvSpPr>
                <p:nvPr/>
              </p:nvSpPr>
              <p:spPr bwMode="auto">
                <a:xfrm>
                  <a:off x="3861" y="2453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6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61" name="Freeform 533"/>
                <p:cNvSpPr>
                  <a:spLocks/>
                </p:cNvSpPr>
                <p:nvPr/>
              </p:nvSpPr>
              <p:spPr bwMode="auto">
                <a:xfrm>
                  <a:off x="3819" y="2453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0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62" name="Freeform 534"/>
                <p:cNvSpPr>
                  <a:spLocks/>
                </p:cNvSpPr>
                <p:nvPr/>
              </p:nvSpPr>
              <p:spPr bwMode="auto">
                <a:xfrm>
                  <a:off x="3777" y="2453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0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7170" name="Group 642"/>
              <p:cNvGrpSpPr>
                <a:grpSpLocks/>
              </p:cNvGrpSpPr>
              <p:nvPr/>
            </p:nvGrpSpPr>
            <p:grpSpPr bwMode="auto">
              <a:xfrm>
                <a:off x="2793" y="2501"/>
                <a:ext cx="1969" cy="715"/>
                <a:chOff x="2793" y="2501"/>
                <a:chExt cx="1969" cy="715"/>
              </a:xfrm>
            </p:grpSpPr>
            <p:sp>
              <p:nvSpPr>
                <p:cNvPr id="407064" name="Freeform 536"/>
                <p:cNvSpPr>
                  <a:spLocks/>
                </p:cNvSpPr>
                <p:nvPr/>
              </p:nvSpPr>
              <p:spPr bwMode="auto">
                <a:xfrm>
                  <a:off x="3753" y="2501"/>
                  <a:ext cx="24" cy="6"/>
                </a:xfrm>
                <a:custGeom>
                  <a:avLst/>
                  <a:gdLst>
                    <a:gd name="T0" fmla="*/ 24 w 24"/>
                    <a:gd name="T1" fmla="*/ 6 h 6"/>
                    <a:gd name="T2" fmla="*/ 24 w 24"/>
                    <a:gd name="T3" fmla="*/ 0 h 6"/>
                    <a:gd name="T4" fmla="*/ 24 w 24"/>
                    <a:gd name="T5" fmla="*/ 0 h 6"/>
                    <a:gd name="T6" fmla="*/ 0 w 24"/>
                    <a:gd name="T7" fmla="*/ 0 h 6"/>
                    <a:gd name="T8" fmla="*/ 0 w 24"/>
                    <a:gd name="T9" fmla="*/ 0 h 6"/>
                    <a:gd name="T10" fmla="*/ 0 w 24"/>
                    <a:gd name="T11" fmla="*/ 6 h 6"/>
                    <a:gd name="T12" fmla="*/ 24 w 24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6">
                      <a:moveTo>
                        <a:pt x="24" y="6"/>
                      </a:move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65" name="Freeform 537"/>
                <p:cNvSpPr>
                  <a:spLocks/>
                </p:cNvSpPr>
                <p:nvPr/>
              </p:nvSpPr>
              <p:spPr bwMode="auto">
                <a:xfrm>
                  <a:off x="3711" y="2501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0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66" name="Freeform 538"/>
                <p:cNvSpPr>
                  <a:spLocks/>
                </p:cNvSpPr>
                <p:nvPr/>
              </p:nvSpPr>
              <p:spPr bwMode="auto">
                <a:xfrm>
                  <a:off x="3669" y="2501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6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67" name="Freeform 539"/>
                <p:cNvSpPr>
                  <a:spLocks/>
                </p:cNvSpPr>
                <p:nvPr/>
              </p:nvSpPr>
              <p:spPr bwMode="auto">
                <a:xfrm>
                  <a:off x="3627" y="2501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6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68" name="Freeform 540"/>
                <p:cNvSpPr>
                  <a:spLocks/>
                </p:cNvSpPr>
                <p:nvPr/>
              </p:nvSpPr>
              <p:spPr bwMode="auto">
                <a:xfrm>
                  <a:off x="3585" y="2507"/>
                  <a:ext cx="24" cy="7"/>
                </a:xfrm>
                <a:custGeom>
                  <a:avLst/>
                  <a:gdLst>
                    <a:gd name="T0" fmla="*/ 24 w 24"/>
                    <a:gd name="T1" fmla="*/ 7 h 7"/>
                    <a:gd name="T2" fmla="*/ 24 w 24"/>
                    <a:gd name="T3" fmla="*/ 0 h 7"/>
                    <a:gd name="T4" fmla="*/ 24 w 24"/>
                    <a:gd name="T5" fmla="*/ 0 h 7"/>
                    <a:gd name="T6" fmla="*/ 0 w 24"/>
                    <a:gd name="T7" fmla="*/ 0 h 7"/>
                    <a:gd name="T8" fmla="*/ 0 w 24"/>
                    <a:gd name="T9" fmla="*/ 0 h 7"/>
                    <a:gd name="T10" fmla="*/ 0 w 24"/>
                    <a:gd name="T11" fmla="*/ 7 h 7"/>
                    <a:gd name="T12" fmla="*/ 24 w 24"/>
                    <a:gd name="T13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7">
                      <a:moveTo>
                        <a:pt x="24" y="7"/>
                      </a:move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24" y="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69" name="Freeform 541"/>
                <p:cNvSpPr>
                  <a:spLocks/>
                </p:cNvSpPr>
                <p:nvPr/>
              </p:nvSpPr>
              <p:spPr bwMode="auto">
                <a:xfrm>
                  <a:off x="3543" y="2507"/>
                  <a:ext cx="30" cy="7"/>
                </a:xfrm>
                <a:custGeom>
                  <a:avLst/>
                  <a:gdLst>
                    <a:gd name="T0" fmla="*/ 24 w 30"/>
                    <a:gd name="T1" fmla="*/ 7 h 7"/>
                    <a:gd name="T2" fmla="*/ 30 w 30"/>
                    <a:gd name="T3" fmla="*/ 0 h 7"/>
                    <a:gd name="T4" fmla="*/ 24 w 30"/>
                    <a:gd name="T5" fmla="*/ 0 h 7"/>
                    <a:gd name="T6" fmla="*/ 0 w 30"/>
                    <a:gd name="T7" fmla="*/ 0 h 7"/>
                    <a:gd name="T8" fmla="*/ 0 w 30"/>
                    <a:gd name="T9" fmla="*/ 7 h 7"/>
                    <a:gd name="T10" fmla="*/ 0 w 30"/>
                    <a:gd name="T11" fmla="*/ 7 h 7"/>
                    <a:gd name="T12" fmla="*/ 24 w 30"/>
                    <a:gd name="T13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7">
                      <a:moveTo>
                        <a:pt x="24" y="7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24" y="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70" name="Freeform 542"/>
                <p:cNvSpPr>
                  <a:spLocks/>
                </p:cNvSpPr>
                <p:nvPr/>
              </p:nvSpPr>
              <p:spPr bwMode="auto">
                <a:xfrm>
                  <a:off x="3501" y="2514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71" name="Freeform 543"/>
                <p:cNvSpPr>
                  <a:spLocks/>
                </p:cNvSpPr>
                <p:nvPr/>
              </p:nvSpPr>
              <p:spPr bwMode="auto">
                <a:xfrm>
                  <a:off x="3459" y="2520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0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72" name="Freeform 544"/>
                <p:cNvSpPr>
                  <a:spLocks/>
                </p:cNvSpPr>
                <p:nvPr/>
              </p:nvSpPr>
              <p:spPr bwMode="auto">
                <a:xfrm>
                  <a:off x="3417" y="2520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6 h 12"/>
                    <a:gd name="T4" fmla="*/ 24 w 30"/>
                    <a:gd name="T5" fmla="*/ 0 h 12"/>
                    <a:gd name="T6" fmla="*/ 0 w 30"/>
                    <a:gd name="T7" fmla="*/ 6 h 12"/>
                    <a:gd name="T8" fmla="*/ 0 w 30"/>
                    <a:gd name="T9" fmla="*/ 6 h 12"/>
                    <a:gd name="T10" fmla="*/ 0 w 30"/>
                    <a:gd name="T11" fmla="*/ 12 h 12"/>
                    <a:gd name="T12" fmla="*/ 24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73" name="Freeform 545"/>
                <p:cNvSpPr>
                  <a:spLocks/>
                </p:cNvSpPr>
                <p:nvPr/>
              </p:nvSpPr>
              <p:spPr bwMode="auto">
                <a:xfrm>
                  <a:off x="3375" y="2526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6 h 12"/>
                    <a:gd name="T4" fmla="*/ 24 w 30"/>
                    <a:gd name="T5" fmla="*/ 0 h 12"/>
                    <a:gd name="T6" fmla="*/ 18 w 30"/>
                    <a:gd name="T7" fmla="*/ 0 h 12"/>
                    <a:gd name="T8" fmla="*/ 0 w 30"/>
                    <a:gd name="T9" fmla="*/ 6 h 12"/>
                    <a:gd name="T10" fmla="*/ 0 w 30"/>
                    <a:gd name="T11" fmla="*/ 6 h 12"/>
                    <a:gd name="T12" fmla="*/ 0 w 30"/>
                    <a:gd name="T13" fmla="*/ 12 h 12"/>
                    <a:gd name="T14" fmla="*/ 18 w 30"/>
                    <a:gd name="T15" fmla="*/ 6 h 12"/>
                    <a:gd name="T16" fmla="*/ 24 w 30"/>
                    <a:gd name="T1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18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74" name="Freeform 546"/>
                <p:cNvSpPr>
                  <a:spLocks/>
                </p:cNvSpPr>
                <p:nvPr/>
              </p:nvSpPr>
              <p:spPr bwMode="auto">
                <a:xfrm>
                  <a:off x="3333" y="2532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6 h 12"/>
                    <a:gd name="T4" fmla="*/ 24 w 30"/>
                    <a:gd name="T5" fmla="*/ 0 h 12"/>
                    <a:gd name="T6" fmla="*/ 0 w 30"/>
                    <a:gd name="T7" fmla="*/ 6 h 12"/>
                    <a:gd name="T8" fmla="*/ 0 w 30"/>
                    <a:gd name="T9" fmla="*/ 12 h 12"/>
                    <a:gd name="T10" fmla="*/ 0 w 30"/>
                    <a:gd name="T11" fmla="*/ 12 h 12"/>
                    <a:gd name="T12" fmla="*/ 24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75" name="Freeform 547"/>
                <p:cNvSpPr>
                  <a:spLocks/>
                </p:cNvSpPr>
                <p:nvPr/>
              </p:nvSpPr>
              <p:spPr bwMode="auto">
                <a:xfrm>
                  <a:off x="3291" y="2544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0 h 12"/>
                    <a:gd name="T4" fmla="*/ 24 w 30"/>
                    <a:gd name="T5" fmla="*/ 0 h 12"/>
                    <a:gd name="T6" fmla="*/ 6 w 30"/>
                    <a:gd name="T7" fmla="*/ 6 h 12"/>
                    <a:gd name="T8" fmla="*/ 0 w 30"/>
                    <a:gd name="T9" fmla="*/ 6 h 12"/>
                    <a:gd name="T10" fmla="*/ 6 w 30"/>
                    <a:gd name="T11" fmla="*/ 12 h 12"/>
                    <a:gd name="T12" fmla="*/ 24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6" y="6"/>
                      </a:ln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76" name="Freeform 548"/>
                <p:cNvSpPr>
                  <a:spLocks/>
                </p:cNvSpPr>
                <p:nvPr/>
              </p:nvSpPr>
              <p:spPr bwMode="auto">
                <a:xfrm>
                  <a:off x="3249" y="2550"/>
                  <a:ext cx="30" cy="12"/>
                </a:xfrm>
                <a:custGeom>
                  <a:avLst/>
                  <a:gdLst>
                    <a:gd name="T0" fmla="*/ 30 w 30"/>
                    <a:gd name="T1" fmla="*/ 6 h 12"/>
                    <a:gd name="T2" fmla="*/ 30 w 30"/>
                    <a:gd name="T3" fmla="*/ 6 h 12"/>
                    <a:gd name="T4" fmla="*/ 30 w 30"/>
                    <a:gd name="T5" fmla="*/ 0 h 12"/>
                    <a:gd name="T6" fmla="*/ 6 w 30"/>
                    <a:gd name="T7" fmla="*/ 6 h 12"/>
                    <a:gd name="T8" fmla="*/ 0 w 30"/>
                    <a:gd name="T9" fmla="*/ 6 h 12"/>
                    <a:gd name="T10" fmla="*/ 6 w 30"/>
                    <a:gd name="T11" fmla="*/ 12 h 12"/>
                    <a:gd name="T12" fmla="*/ 30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6"/>
                      </a:ln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77" name="Freeform 549"/>
                <p:cNvSpPr>
                  <a:spLocks/>
                </p:cNvSpPr>
                <p:nvPr/>
              </p:nvSpPr>
              <p:spPr bwMode="auto">
                <a:xfrm>
                  <a:off x="3207" y="2556"/>
                  <a:ext cx="30" cy="12"/>
                </a:xfrm>
                <a:custGeom>
                  <a:avLst/>
                  <a:gdLst>
                    <a:gd name="T0" fmla="*/ 30 w 30"/>
                    <a:gd name="T1" fmla="*/ 6 h 12"/>
                    <a:gd name="T2" fmla="*/ 30 w 30"/>
                    <a:gd name="T3" fmla="*/ 6 h 12"/>
                    <a:gd name="T4" fmla="*/ 30 w 30"/>
                    <a:gd name="T5" fmla="*/ 0 h 12"/>
                    <a:gd name="T6" fmla="*/ 18 w 30"/>
                    <a:gd name="T7" fmla="*/ 6 h 12"/>
                    <a:gd name="T8" fmla="*/ 6 w 30"/>
                    <a:gd name="T9" fmla="*/ 6 h 12"/>
                    <a:gd name="T10" fmla="*/ 0 w 30"/>
                    <a:gd name="T11" fmla="*/ 12 h 12"/>
                    <a:gd name="T12" fmla="*/ 6 w 30"/>
                    <a:gd name="T13" fmla="*/ 12 h 12"/>
                    <a:gd name="T14" fmla="*/ 18 w 30"/>
                    <a:gd name="T15" fmla="*/ 12 h 12"/>
                    <a:gd name="T16" fmla="*/ 30 w 30"/>
                    <a:gd name="T1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18" y="6"/>
                      </a:lnTo>
                      <a:lnTo>
                        <a:pt x="6" y="6"/>
                      </a:lnTo>
                      <a:lnTo>
                        <a:pt x="0" y="12"/>
                      </a:lnTo>
                      <a:lnTo>
                        <a:pt x="6" y="12"/>
                      </a:lnTo>
                      <a:lnTo>
                        <a:pt x="18" y="12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78" name="Freeform 550"/>
                <p:cNvSpPr>
                  <a:spLocks/>
                </p:cNvSpPr>
                <p:nvPr/>
              </p:nvSpPr>
              <p:spPr bwMode="auto">
                <a:xfrm>
                  <a:off x="3171" y="2568"/>
                  <a:ext cx="24" cy="12"/>
                </a:xfrm>
                <a:custGeom>
                  <a:avLst/>
                  <a:gdLst>
                    <a:gd name="T0" fmla="*/ 24 w 24"/>
                    <a:gd name="T1" fmla="*/ 6 h 12"/>
                    <a:gd name="T2" fmla="*/ 24 w 24"/>
                    <a:gd name="T3" fmla="*/ 6 h 12"/>
                    <a:gd name="T4" fmla="*/ 24 w 24"/>
                    <a:gd name="T5" fmla="*/ 0 h 12"/>
                    <a:gd name="T6" fmla="*/ 0 w 24"/>
                    <a:gd name="T7" fmla="*/ 6 h 12"/>
                    <a:gd name="T8" fmla="*/ 0 w 24"/>
                    <a:gd name="T9" fmla="*/ 12 h 12"/>
                    <a:gd name="T10" fmla="*/ 0 w 24"/>
                    <a:gd name="T11" fmla="*/ 12 h 12"/>
                    <a:gd name="T12" fmla="*/ 24 w 24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2">
                      <a:moveTo>
                        <a:pt x="24" y="6"/>
                      </a:move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79" name="Freeform 551"/>
                <p:cNvSpPr>
                  <a:spLocks/>
                </p:cNvSpPr>
                <p:nvPr/>
              </p:nvSpPr>
              <p:spPr bwMode="auto">
                <a:xfrm>
                  <a:off x="3129" y="2580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6 h 12"/>
                    <a:gd name="T4" fmla="*/ 24 w 30"/>
                    <a:gd name="T5" fmla="*/ 0 h 12"/>
                    <a:gd name="T6" fmla="*/ 24 w 30"/>
                    <a:gd name="T7" fmla="*/ 0 h 12"/>
                    <a:gd name="T8" fmla="*/ 0 w 30"/>
                    <a:gd name="T9" fmla="*/ 6 h 12"/>
                    <a:gd name="T10" fmla="*/ 0 w 30"/>
                    <a:gd name="T11" fmla="*/ 12 h 12"/>
                    <a:gd name="T12" fmla="*/ 0 w 30"/>
                    <a:gd name="T13" fmla="*/ 12 h 12"/>
                    <a:gd name="T14" fmla="*/ 24 w 30"/>
                    <a:gd name="T15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80" name="Freeform 552"/>
                <p:cNvSpPr>
                  <a:spLocks/>
                </p:cNvSpPr>
                <p:nvPr/>
              </p:nvSpPr>
              <p:spPr bwMode="auto">
                <a:xfrm>
                  <a:off x="3087" y="2592"/>
                  <a:ext cx="30" cy="12"/>
                </a:xfrm>
                <a:custGeom>
                  <a:avLst/>
                  <a:gdLst>
                    <a:gd name="T0" fmla="*/ 30 w 30"/>
                    <a:gd name="T1" fmla="*/ 6 h 12"/>
                    <a:gd name="T2" fmla="*/ 30 w 30"/>
                    <a:gd name="T3" fmla="*/ 6 h 12"/>
                    <a:gd name="T4" fmla="*/ 30 w 30"/>
                    <a:gd name="T5" fmla="*/ 0 h 12"/>
                    <a:gd name="T6" fmla="*/ 6 w 30"/>
                    <a:gd name="T7" fmla="*/ 6 h 12"/>
                    <a:gd name="T8" fmla="*/ 0 w 30"/>
                    <a:gd name="T9" fmla="*/ 12 h 12"/>
                    <a:gd name="T10" fmla="*/ 6 w 30"/>
                    <a:gd name="T11" fmla="*/ 12 h 12"/>
                    <a:gd name="T12" fmla="*/ 30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6"/>
                      </a:lnTo>
                      <a:lnTo>
                        <a:pt x="0" y="12"/>
                      </a:lnTo>
                      <a:lnTo>
                        <a:pt x="6" y="12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81" name="Freeform 553"/>
                <p:cNvSpPr>
                  <a:spLocks/>
                </p:cNvSpPr>
                <p:nvPr/>
              </p:nvSpPr>
              <p:spPr bwMode="auto">
                <a:xfrm>
                  <a:off x="3051" y="2610"/>
                  <a:ext cx="24" cy="12"/>
                </a:xfrm>
                <a:custGeom>
                  <a:avLst/>
                  <a:gdLst>
                    <a:gd name="T0" fmla="*/ 24 w 24"/>
                    <a:gd name="T1" fmla="*/ 6 h 12"/>
                    <a:gd name="T2" fmla="*/ 24 w 24"/>
                    <a:gd name="T3" fmla="*/ 0 h 12"/>
                    <a:gd name="T4" fmla="*/ 24 w 24"/>
                    <a:gd name="T5" fmla="*/ 0 h 12"/>
                    <a:gd name="T6" fmla="*/ 0 w 24"/>
                    <a:gd name="T7" fmla="*/ 6 h 12"/>
                    <a:gd name="T8" fmla="*/ 0 w 24"/>
                    <a:gd name="T9" fmla="*/ 6 h 12"/>
                    <a:gd name="T10" fmla="*/ 0 w 24"/>
                    <a:gd name="T11" fmla="*/ 12 h 12"/>
                    <a:gd name="T12" fmla="*/ 24 w 24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2">
                      <a:moveTo>
                        <a:pt x="24" y="6"/>
                      </a:move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82" name="Freeform 554"/>
                <p:cNvSpPr>
                  <a:spLocks/>
                </p:cNvSpPr>
                <p:nvPr/>
              </p:nvSpPr>
              <p:spPr bwMode="auto">
                <a:xfrm>
                  <a:off x="3009" y="2622"/>
                  <a:ext cx="30" cy="18"/>
                </a:xfrm>
                <a:custGeom>
                  <a:avLst/>
                  <a:gdLst>
                    <a:gd name="T0" fmla="*/ 24 w 30"/>
                    <a:gd name="T1" fmla="*/ 6 h 18"/>
                    <a:gd name="T2" fmla="*/ 30 w 30"/>
                    <a:gd name="T3" fmla="*/ 6 h 18"/>
                    <a:gd name="T4" fmla="*/ 24 w 30"/>
                    <a:gd name="T5" fmla="*/ 0 h 18"/>
                    <a:gd name="T6" fmla="*/ 6 w 30"/>
                    <a:gd name="T7" fmla="*/ 6 h 18"/>
                    <a:gd name="T8" fmla="*/ 6 w 30"/>
                    <a:gd name="T9" fmla="*/ 12 h 18"/>
                    <a:gd name="T10" fmla="*/ 0 w 30"/>
                    <a:gd name="T11" fmla="*/ 12 h 18"/>
                    <a:gd name="T12" fmla="*/ 6 w 30"/>
                    <a:gd name="T13" fmla="*/ 18 h 18"/>
                    <a:gd name="T14" fmla="*/ 6 w 30"/>
                    <a:gd name="T15" fmla="*/ 12 h 18"/>
                    <a:gd name="T16" fmla="*/ 24 w 30"/>
                    <a:gd name="T17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8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6" y="6"/>
                      </a:lnTo>
                      <a:lnTo>
                        <a:pt x="6" y="12"/>
                      </a:lnTo>
                      <a:lnTo>
                        <a:pt x="0" y="12"/>
                      </a:lnTo>
                      <a:lnTo>
                        <a:pt x="6" y="18"/>
                      </a:lnTo>
                      <a:lnTo>
                        <a:pt x="6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83" name="Freeform 555"/>
                <p:cNvSpPr>
                  <a:spLocks/>
                </p:cNvSpPr>
                <p:nvPr/>
              </p:nvSpPr>
              <p:spPr bwMode="auto">
                <a:xfrm>
                  <a:off x="2973" y="2640"/>
                  <a:ext cx="30" cy="18"/>
                </a:xfrm>
                <a:custGeom>
                  <a:avLst/>
                  <a:gdLst>
                    <a:gd name="T0" fmla="*/ 24 w 30"/>
                    <a:gd name="T1" fmla="*/ 6 h 18"/>
                    <a:gd name="T2" fmla="*/ 30 w 30"/>
                    <a:gd name="T3" fmla="*/ 0 h 18"/>
                    <a:gd name="T4" fmla="*/ 24 w 30"/>
                    <a:gd name="T5" fmla="*/ 0 h 18"/>
                    <a:gd name="T6" fmla="*/ 0 w 30"/>
                    <a:gd name="T7" fmla="*/ 12 h 18"/>
                    <a:gd name="T8" fmla="*/ 0 w 30"/>
                    <a:gd name="T9" fmla="*/ 12 h 18"/>
                    <a:gd name="T10" fmla="*/ 0 w 30"/>
                    <a:gd name="T11" fmla="*/ 18 h 18"/>
                    <a:gd name="T12" fmla="*/ 24 w 30"/>
                    <a:gd name="T13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84" name="Freeform 556"/>
                <p:cNvSpPr>
                  <a:spLocks/>
                </p:cNvSpPr>
                <p:nvPr/>
              </p:nvSpPr>
              <p:spPr bwMode="auto">
                <a:xfrm>
                  <a:off x="2937" y="2658"/>
                  <a:ext cx="24" cy="18"/>
                </a:xfrm>
                <a:custGeom>
                  <a:avLst/>
                  <a:gdLst>
                    <a:gd name="T0" fmla="*/ 24 w 24"/>
                    <a:gd name="T1" fmla="*/ 6 h 18"/>
                    <a:gd name="T2" fmla="*/ 24 w 24"/>
                    <a:gd name="T3" fmla="*/ 6 h 18"/>
                    <a:gd name="T4" fmla="*/ 24 w 24"/>
                    <a:gd name="T5" fmla="*/ 0 h 18"/>
                    <a:gd name="T6" fmla="*/ 0 w 24"/>
                    <a:gd name="T7" fmla="*/ 12 h 18"/>
                    <a:gd name="T8" fmla="*/ 0 w 24"/>
                    <a:gd name="T9" fmla="*/ 18 h 18"/>
                    <a:gd name="T10" fmla="*/ 0 w 24"/>
                    <a:gd name="T11" fmla="*/ 18 h 18"/>
                    <a:gd name="T12" fmla="*/ 24 w 24"/>
                    <a:gd name="T13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24" y="6"/>
                      </a:move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85" name="Freeform 557"/>
                <p:cNvSpPr>
                  <a:spLocks/>
                </p:cNvSpPr>
                <p:nvPr/>
              </p:nvSpPr>
              <p:spPr bwMode="auto">
                <a:xfrm>
                  <a:off x="2901" y="2682"/>
                  <a:ext cx="24" cy="18"/>
                </a:xfrm>
                <a:custGeom>
                  <a:avLst/>
                  <a:gdLst>
                    <a:gd name="T0" fmla="*/ 24 w 24"/>
                    <a:gd name="T1" fmla="*/ 6 h 18"/>
                    <a:gd name="T2" fmla="*/ 24 w 24"/>
                    <a:gd name="T3" fmla="*/ 0 h 18"/>
                    <a:gd name="T4" fmla="*/ 24 w 24"/>
                    <a:gd name="T5" fmla="*/ 0 h 18"/>
                    <a:gd name="T6" fmla="*/ 12 w 24"/>
                    <a:gd name="T7" fmla="*/ 6 h 18"/>
                    <a:gd name="T8" fmla="*/ 0 w 24"/>
                    <a:gd name="T9" fmla="*/ 12 h 18"/>
                    <a:gd name="T10" fmla="*/ 0 w 24"/>
                    <a:gd name="T11" fmla="*/ 12 h 18"/>
                    <a:gd name="T12" fmla="*/ 0 w 24"/>
                    <a:gd name="T13" fmla="*/ 18 h 18"/>
                    <a:gd name="T14" fmla="*/ 12 w 24"/>
                    <a:gd name="T15" fmla="*/ 12 h 18"/>
                    <a:gd name="T16" fmla="*/ 24 w 24"/>
                    <a:gd name="T17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8">
                      <a:moveTo>
                        <a:pt x="24" y="6"/>
                      </a:move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12" y="6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12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86" name="Freeform 558"/>
                <p:cNvSpPr>
                  <a:spLocks/>
                </p:cNvSpPr>
                <p:nvPr/>
              </p:nvSpPr>
              <p:spPr bwMode="auto">
                <a:xfrm>
                  <a:off x="2865" y="2706"/>
                  <a:ext cx="30" cy="18"/>
                </a:xfrm>
                <a:custGeom>
                  <a:avLst/>
                  <a:gdLst>
                    <a:gd name="T0" fmla="*/ 24 w 30"/>
                    <a:gd name="T1" fmla="*/ 6 h 18"/>
                    <a:gd name="T2" fmla="*/ 30 w 30"/>
                    <a:gd name="T3" fmla="*/ 0 h 18"/>
                    <a:gd name="T4" fmla="*/ 24 w 30"/>
                    <a:gd name="T5" fmla="*/ 0 h 18"/>
                    <a:gd name="T6" fmla="*/ 6 w 30"/>
                    <a:gd name="T7" fmla="*/ 12 h 18"/>
                    <a:gd name="T8" fmla="*/ 0 w 30"/>
                    <a:gd name="T9" fmla="*/ 18 h 18"/>
                    <a:gd name="T10" fmla="*/ 6 w 30"/>
                    <a:gd name="T11" fmla="*/ 18 h 18"/>
                    <a:gd name="T12" fmla="*/ 24 w 30"/>
                    <a:gd name="T13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6" y="12"/>
                      </a:lnTo>
                      <a:lnTo>
                        <a:pt x="0" y="18"/>
                      </a:lnTo>
                      <a:lnTo>
                        <a:pt x="6" y="18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87" name="Freeform 559"/>
                <p:cNvSpPr>
                  <a:spLocks/>
                </p:cNvSpPr>
                <p:nvPr/>
              </p:nvSpPr>
              <p:spPr bwMode="auto">
                <a:xfrm>
                  <a:off x="2835" y="2730"/>
                  <a:ext cx="24" cy="24"/>
                </a:xfrm>
                <a:custGeom>
                  <a:avLst/>
                  <a:gdLst>
                    <a:gd name="T0" fmla="*/ 24 w 24"/>
                    <a:gd name="T1" fmla="*/ 6 h 24"/>
                    <a:gd name="T2" fmla="*/ 24 w 24"/>
                    <a:gd name="T3" fmla="*/ 6 h 24"/>
                    <a:gd name="T4" fmla="*/ 24 w 24"/>
                    <a:gd name="T5" fmla="*/ 0 h 24"/>
                    <a:gd name="T6" fmla="*/ 6 w 24"/>
                    <a:gd name="T7" fmla="*/ 18 h 24"/>
                    <a:gd name="T8" fmla="*/ 0 w 24"/>
                    <a:gd name="T9" fmla="*/ 24 h 24"/>
                    <a:gd name="T10" fmla="*/ 6 w 24"/>
                    <a:gd name="T11" fmla="*/ 24 h 24"/>
                    <a:gd name="T12" fmla="*/ 24 w 24"/>
                    <a:gd name="T13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24">
                      <a:moveTo>
                        <a:pt x="24" y="6"/>
                      </a:move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6" y="18"/>
                      </a:lnTo>
                      <a:lnTo>
                        <a:pt x="0" y="24"/>
                      </a:lnTo>
                      <a:lnTo>
                        <a:pt x="6" y="24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88" name="Freeform 560"/>
                <p:cNvSpPr>
                  <a:spLocks/>
                </p:cNvSpPr>
                <p:nvPr/>
              </p:nvSpPr>
              <p:spPr bwMode="auto">
                <a:xfrm>
                  <a:off x="2811" y="2760"/>
                  <a:ext cx="24" cy="30"/>
                </a:xfrm>
                <a:custGeom>
                  <a:avLst/>
                  <a:gdLst>
                    <a:gd name="T0" fmla="*/ 24 w 24"/>
                    <a:gd name="T1" fmla="*/ 6 h 30"/>
                    <a:gd name="T2" fmla="*/ 18 w 24"/>
                    <a:gd name="T3" fmla="*/ 0 h 30"/>
                    <a:gd name="T4" fmla="*/ 18 w 24"/>
                    <a:gd name="T5" fmla="*/ 6 h 30"/>
                    <a:gd name="T6" fmla="*/ 0 w 24"/>
                    <a:gd name="T7" fmla="*/ 24 h 30"/>
                    <a:gd name="T8" fmla="*/ 6 w 24"/>
                    <a:gd name="T9" fmla="*/ 30 h 30"/>
                    <a:gd name="T10" fmla="*/ 6 w 24"/>
                    <a:gd name="T11" fmla="*/ 24 h 30"/>
                    <a:gd name="T12" fmla="*/ 24 w 24"/>
                    <a:gd name="T1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30">
                      <a:moveTo>
                        <a:pt x="24" y="6"/>
                      </a:moveTo>
                      <a:lnTo>
                        <a:pt x="18" y="0"/>
                      </a:lnTo>
                      <a:lnTo>
                        <a:pt x="18" y="6"/>
                      </a:lnTo>
                      <a:lnTo>
                        <a:pt x="0" y="24"/>
                      </a:lnTo>
                      <a:lnTo>
                        <a:pt x="6" y="30"/>
                      </a:lnTo>
                      <a:lnTo>
                        <a:pt x="6" y="24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89" name="Freeform 561"/>
                <p:cNvSpPr>
                  <a:spLocks/>
                </p:cNvSpPr>
                <p:nvPr/>
              </p:nvSpPr>
              <p:spPr bwMode="auto">
                <a:xfrm>
                  <a:off x="2793" y="2796"/>
                  <a:ext cx="18" cy="30"/>
                </a:xfrm>
                <a:custGeom>
                  <a:avLst/>
                  <a:gdLst>
                    <a:gd name="T0" fmla="*/ 18 w 18"/>
                    <a:gd name="T1" fmla="*/ 6 h 30"/>
                    <a:gd name="T2" fmla="*/ 12 w 18"/>
                    <a:gd name="T3" fmla="*/ 0 h 30"/>
                    <a:gd name="T4" fmla="*/ 12 w 18"/>
                    <a:gd name="T5" fmla="*/ 6 h 30"/>
                    <a:gd name="T6" fmla="*/ 0 w 18"/>
                    <a:gd name="T7" fmla="*/ 30 h 30"/>
                    <a:gd name="T8" fmla="*/ 6 w 18"/>
                    <a:gd name="T9" fmla="*/ 30 h 30"/>
                    <a:gd name="T10" fmla="*/ 6 w 18"/>
                    <a:gd name="T11" fmla="*/ 30 h 30"/>
                    <a:gd name="T12" fmla="*/ 18 w 18"/>
                    <a:gd name="T1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" h="30">
                      <a:moveTo>
                        <a:pt x="18" y="6"/>
                      </a:moveTo>
                      <a:lnTo>
                        <a:pt x="12" y="0"/>
                      </a:lnTo>
                      <a:lnTo>
                        <a:pt x="12" y="6"/>
                      </a:lnTo>
                      <a:lnTo>
                        <a:pt x="0" y="30"/>
                      </a:lnTo>
                      <a:lnTo>
                        <a:pt x="6" y="30"/>
                      </a:lnTo>
                      <a:lnTo>
                        <a:pt x="6" y="30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90" name="Freeform 562"/>
                <p:cNvSpPr>
                  <a:spLocks/>
                </p:cNvSpPr>
                <p:nvPr/>
              </p:nvSpPr>
              <p:spPr bwMode="auto">
                <a:xfrm>
                  <a:off x="2793" y="2838"/>
                  <a:ext cx="6" cy="30"/>
                </a:xfrm>
                <a:custGeom>
                  <a:avLst/>
                  <a:gdLst>
                    <a:gd name="T0" fmla="*/ 6 w 6"/>
                    <a:gd name="T1" fmla="*/ 6 h 30"/>
                    <a:gd name="T2" fmla="*/ 0 w 6"/>
                    <a:gd name="T3" fmla="*/ 0 h 30"/>
                    <a:gd name="T4" fmla="*/ 0 w 6"/>
                    <a:gd name="T5" fmla="*/ 6 h 30"/>
                    <a:gd name="T6" fmla="*/ 0 w 6"/>
                    <a:gd name="T7" fmla="*/ 24 h 30"/>
                    <a:gd name="T8" fmla="*/ 0 w 6"/>
                    <a:gd name="T9" fmla="*/ 30 h 30"/>
                    <a:gd name="T10" fmla="*/ 0 w 6"/>
                    <a:gd name="T11" fmla="*/ 30 h 30"/>
                    <a:gd name="T12" fmla="*/ 6 w 6"/>
                    <a:gd name="T13" fmla="*/ 30 h 30"/>
                    <a:gd name="T14" fmla="*/ 6 w 6"/>
                    <a:gd name="T15" fmla="*/ 24 h 30"/>
                    <a:gd name="T16" fmla="*/ 6 w 6"/>
                    <a:gd name="T17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30">
                      <a:moveTo>
                        <a:pt x="6" y="6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24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6" y="30"/>
                      </a:lnTo>
                      <a:lnTo>
                        <a:pt x="6" y="24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91" name="Freeform 563"/>
                <p:cNvSpPr>
                  <a:spLocks/>
                </p:cNvSpPr>
                <p:nvPr/>
              </p:nvSpPr>
              <p:spPr bwMode="auto">
                <a:xfrm>
                  <a:off x="2793" y="2880"/>
                  <a:ext cx="12" cy="30"/>
                </a:xfrm>
                <a:custGeom>
                  <a:avLst/>
                  <a:gdLst>
                    <a:gd name="T0" fmla="*/ 6 w 12"/>
                    <a:gd name="T1" fmla="*/ 0 h 30"/>
                    <a:gd name="T2" fmla="*/ 0 w 12"/>
                    <a:gd name="T3" fmla="*/ 0 h 30"/>
                    <a:gd name="T4" fmla="*/ 0 w 12"/>
                    <a:gd name="T5" fmla="*/ 0 h 30"/>
                    <a:gd name="T6" fmla="*/ 0 w 12"/>
                    <a:gd name="T7" fmla="*/ 18 h 30"/>
                    <a:gd name="T8" fmla="*/ 6 w 12"/>
                    <a:gd name="T9" fmla="*/ 24 h 30"/>
                    <a:gd name="T10" fmla="*/ 6 w 12"/>
                    <a:gd name="T11" fmla="*/ 30 h 30"/>
                    <a:gd name="T12" fmla="*/ 12 w 12"/>
                    <a:gd name="T13" fmla="*/ 24 h 30"/>
                    <a:gd name="T14" fmla="*/ 6 w 12"/>
                    <a:gd name="T15" fmla="*/ 18 h 30"/>
                    <a:gd name="T16" fmla="*/ 6 w 12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30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6" y="24"/>
                      </a:lnTo>
                      <a:lnTo>
                        <a:pt x="6" y="30"/>
                      </a:lnTo>
                      <a:lnTo>
                        <a:pt x="12" y="24"/>
                      </a:lnTo>
                      <a:lnTo>
                        <a:pt x="6" y="18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92" name="Freeform 564"/>
                <p:cNvSpPr>
                  <a:spLocks/>
                </p:cNvSpPr>
                <p:nvPr/>
              </p:nvSpPr>
              <p:spPr bwMode="auto">
                <a:xfrm>
                  <a:off x="2805" y="2922"/>
                  <a:ext cx="18" cy="24"/>
                </a:xfrm>
                <a:custGeom>
                  <a:avLst/>
                  <a:gdLst>
                    <a:gd name="T0" fmla="*/ 6 w 18"/>
                    <a:gd name="T1" fmla="*/ 0 h 24"/>
                    <a:gd name="T2" fmla="*/ 6 w 18"/>
                    <a:gd name="T3" fmla="*/ 0 h 24"/>
                    <a:gd name="T4" fmla="*/ 0 w 18"/>
                    <a:gd name="T5" fmla="*/ 0 h 24"/>
                    <a:gd name="T6" fmla="*/ 6 w 18"/>
                    <a:gd name="T7" fmla="*/ 12 h 24"/>
                    <a:gd name="T8" fmla="*/ 12 w 18"/>
                    <a:gd name="T9" fmla="*/ 24 h 24"/>
                    <a:gd name="T10" fmla="*/ 12 w 18"/>
                    <a:gd name="T11" fmla="*/ 24 h 24"/>
                    <a:gd name="T12" fmla="*/ 18 w 18"/>
                    <a:gd name="T13" fmla="*/ 24 h 24"/>
                    <a:gd name="T14" fmla="*/ 12 w 18"/>
                    <a:gd name="T15" fmla="*/ 12 h 24"/>
                    <a:gd name="T16" fmla="*/ 6 w 18"/>
                    <a:gd name="T17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4">
                      <a:moveTo>
                        <a:pt x="6" y="0"/>
                      </a:move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12"/>
                      </a:lnTo>
                      <a:lnTo>
                        <a:pt x="12" y="24"/>
                      </a:lnTo>
                      <a:lnTo>
                        <a:pt x="12" y="24"/>
                      </a:lnTo>
                      <a:lnTo>
                        <a:pt x="18" y="24"/>
                      </a:lnTo>
                      <a:lnTo>
                        <a:pt x="12" y="12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93" name="Freeform 565"/>
                <p:cNvSpPr>
                  <a:spLocks/>
                </p:cNvSpPr>
                <p:nvPr/>
              </p:nvSpPr>
              <p:spPr bwMode="auto">
                <a:xfrm>
                  <a:off x="2829" y="2958"/>
                  <a:ext cx="18" cy="24"/>
                </a:xfrm>
                <a:custGeom>
                  <a:avLst/>
                  <a:gdLst>
                    <a:gd name="T0" fmla="*/ 6 w 18"/>
                    <a:gd name="T1" fmla="*/ 0 h 24"/>
                    <a:gd name="T2" fmla="*/ 0 w 18"/>
                    <a:gd name="T3" fmla="*/ 0 h 24"/>
                    <a:gd name="T4" fmla="*/ 0 w 18"/>
                    <a:gd name="T5" fmla="*/ 0 h 24"/>
                    <a:gd name="T6" fmla="*/ 6 w 18"/>
                    <a:gd name="T7" fmla="*/ 12 h 24"/>
                    <a:gd name="T8" fmla="*/ 6 w 18"/>
                    <a:gd name="T9" fmla="*/ 12 h 24"/>
                    <a:gd name="T10" fmla="*/ 18 w 18"/>
                    <a:gd name="T11" fmla="*/ 24 h 24"/>
                    <a:gd name="T12" fmla="*/ 18 w 18"/>
                    <a:gd name="T13" fmla="*/ 18 h 24"/>
                    <a:gd name="T14" fmla="*/ 18 w 18"/>
                    <a:gd name="T15" fmla="*/ 18 h 24"/>
                    <a:gd name="T16" fmla="*/ 6 w 18"/>
                    <a:gd name="T17" fmla="*/ 6 h 24"/>
                    <a:gd name="T18" fmla="*/ 6 w 18"/>
                    <a:gd name="T19" fmla="*/ 12 h 24"/>
                    <a:gd name="T20" fmla="*/ 12 w 18"/>
                    <a:gd name="T21" fmla="*/ 12 h 24"/>
                    <a:gd name="T22" fmla="*/ 6 w 18"/>
                    <a:gd name="T23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" h="24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18" y="24"/>
                      </a:lnTo>
                      <a:lnTo>
                        <a:pt x="18" y="18"/>
                      </a:lnTo>
                      <a:lnTo>
                        <a:pt x="18" y="18"/>
                      </a:lnTo>
                      <a:lnTo>
                        <a:pt x="6" y="6"/>
                      </a:lnTo>
                      <a:lnTo>
                        <a:pt x="6" y="12"/>
                      </a:lnTo>
                      <a:lnTo>
                        <a:pt x="12" y="12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94" name="Freeform 566"/>
                <p:cNvSpPr>
                  <a:spLocks/>
                </p:cNvSpPr>
                <p:nvPr/>
              </p:nvSpPr>
              <p:spPr bwMode="auto">
                <a:xfrm>
                  <a:off x="2853" y="2988"/>
                  <a:ext cx="24" cy="18"/>
                </a:xfrm>
                <a:custGeom>
                  <a:avLst/>
                  <a:gdLst>
                    <a:gd name="T0" fmla="*/ 6 w 24"/>
                    <a:gd name="T1" fmla="*/ 0 h 18"/>
                    <a:gd name="T2" fmla="*/ 0 w 24"/>
                    <a:gd name="T3" fmla="*/ 0 h 18"/>
                    <a:gd name="T4" fmla="*/ 6 w 24"/>
                    <a:gd name="T5" fmla="*/ 6 h 18"/>
                    <a:gd name="T6" fmla="*/ 18 w 24"/>
                    <a:gd name="T7" fmla="*/ 18 h 18"/>
                    <a:gd name="T8" fmla="*/ 24 w 24"/>
                    <a:gd name="T9" fmla="*/ 18 h 18"/>
                    <a:gd name="T10" fmla="*/ 24 w 24"/>
                    <a:gd name="T11" fmla="*/ 18 h 18"/>
                    <a:gd name="T12" fmla="*/ 24 w 24"/>
                    <a:gd name="T13" fmla="*/ 12 h 18"/>
                    <a:gd name="T14" fmla="*/ 18 w 24"/>
                    <a:gd name="T15" fmla="*/ 12 h 18"/>
                    <a:gd name="T16" fmla="*/ 6 w 24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8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18" y="18"/>
                      </a:lnTo>
                      <a:lnTo>
                        <a:pt x="24" y="18"/>
                      </a:lnTo>
                      <a:lnTo>
                        <a:pt x="24" y="18"/>
                      </a:lnTo>
                      <a:lnTo>
                        <a:pt x="24" y="12"/>
                      </a:lnTo>
                      <a:lnTo>
                        <a:pt x="18" y="12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95" name="Freeform 567"/>
                <p:cNvSpPr>
                  <a:spLocks/>
                </p:cNvSpPr>
                <p:nvPr/>
              </p:nvSpPr>
              <p:spPr bwMode="auto">
                <a:xfrm>
                  <a:off x="2889" y="3012"/>
                  <a:ext cx="24" cy="24"/>
                </a:xfrm>
                <a:custGeom>
                  <a:avLst/>
                  <a:gdLst>
                    <a:gd name="T0" fmla="*/ 0 w 24"/>
                    <a:gd name="T1" fmla="*/ 0 h 24"/>
                    <a:gd name="T2" fmla="*/ 0 w 24"/>
                    <a:gd name="T3" fmla="*/ 6 h 24"/>
                    <a:gd name="T4" fmla="*/ 0 w 24"/>
                    <a:gd name="T5" fmla="*/ 6 h 24"/>
                    <a:gd name="T6" fmla="*/ 18 w 24"/>
                    <a:gd name="T7" fmla="*/ 24 h 24"/>
                    <a:gd name="T8" fmla="*/ 24 w 24"/>
                    <a:gd name="T9" fmla="*/ 18 h 24"/>
                    <a:gd name="T10" fmla="*/ 18 w 24"/>
                    <a:gd name="T11" fmla="*/ 18 h 24"/>
                    <a:gd name="T12" fmla="*/ 0 w 24"/>
                    <a:gd name="T13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24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18" y="24"/>
                      </a:lnTo>
                      <a:lnTo>
                        <a:pt x="24" y="18"/>
                      </a:lnTo>
                      <a:lnTo>
                        <a:pt x="18" y="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96" name="Freeform 568"/>
                <p:cNvSpPr>
                  <a:spLocks/>
                </p:cNvSpPr>
                <p:nvPr/>
              </p:nvSpPr>
              <p:spPr bwMode="auto">
                <a:xfrm>
                  <a:off x="2919" y="3036"/>
                  <a:ext cx="30" cy="18"/>
                </a:xfrm>
                <a:custGeom>
                  <a:avLst/>
                  <a:gdLst>
                    <a:gd name="T0" fmla="*/ 6 w 30"/>
                    <a:gd name="T1" fmla="*/ 0 h 18"/>
                    <a:gd name="T2" fmla="*/ 0 w 30"/>
                    <a:gd name="T3" fmla="*/ 6 h 18"/>
                    <a:gd name="T4" fmla="*/ 6 w 30"/>
                    <a:gd name="T5" fmla="*/ 6 h 18"/>
                    <a:gd name="T6" fmla="*/ 24 w 30"/>
                    <a:gd name="T7" fmla="*/ 18 h 18"/>
                    <a:gd name="T8" fmla="*/ 30 w 30"/>
                    <a:gd name="T9" fmla="*/ 18 h 18"/>
                    <a:gd name="T10" fmla="*/ 24 w 30"/>
                    <a:gd name="T11" fmla="*/ 12 h 18"/>
                    <a:gd name="T12" fmla="*/ 6 w 30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18"/>
                      </a:lnTo>
                      <a:lnTo>
                        <a:pt x="30" y="18"/>
                      </a:lnTo>
                      <a:lnTo>
                        <a:pt x="24" y="12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97" name="Freeform 569"/>
                <p:cNvSpPr>
                  <a:spLocks/>
                </p:cNvSpPr>
                <p:nvPr/>
              </p:nvSpPr>
              <p:spPr bwMode="auto">
                <a:xfrm>
                  <a:off x="2955" y="3060"/>
                  <a:ext cx="30" cy="12"/>
                </a:xfrm>
                <a:custGeom>
                  <a:avLst/>
                  <a:gdLst>
                    <a:gd name="T0" fmla="*/ 6 w 30"/>
                    <a:gd name="T1" fmla="*/ 0 h 12"/>
                    <a:gd name="T2" fmla="*/ 0 w 30"/>
                    <a:gd name="T3" fmla="*/ 0 h 12"/>
                    <a:gd name="T4" fmla="*/ 6 w 30"/>
                    <a:gd name="T5" fmla="*/ 6 h 12"/>
                    <a:gd name="T6" fmla="*/ 30 w 30"/>
                    <a:gd name="T7" fmla="*/ 12 h 12"/>
                    <a:gd name="T8" fmla="*/ 30 w 30"/>
                    <a:gd name="T9" fmla="*/ 12 h 12"/>
                    <a:gd name="T10" fmla="*/ 30 w 30"/>
                    <a:gd name="T11" fmla="*/ 6 h 12"/>
                    <a:gd name="T12" fmla="*/ 6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12"/>
                      </a:lnTo>
                      <a:lnTo>
                        <a:pt x="30" y="12"/>
                      </a:lnTo>
                      <a:lnTo>
                        <a:pt x="30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98" name="Freeform 570"/>
                <p:cNvSpPr>
                  <a:spLocks/>
                </p:cNvSpPr>
                <p:nvPr/>
              </p:nvSpPr>
              <p:spPr bwMode="auto">
                <a:xfrm>
                  <a:off x="2997" y="3078"/>
                  <a:ext cx="24" cy="12"/>
                </a:xfrm>
                <a:custGeom>
                  <a:avLst/>
                  <a:gdLst>
                    <a:gd name="T0" fmla="*/ 0 w 24"/>
                    <a:gd name="T1" fmla="*/ 0 h 12"/>
                    <a:gd name="T2" fmla="*/ 0 w 24"/>
                    <a:gd name="T3" fmla="*/ 0 h 12"/>
                    <a:gd name="T4" fmla="*/ 0 w 24"/>
                    <a:gd name="T5" fmla="*/ 6 h 12"/>
                    <a:gd name="T6" fmla="*/ 18 w 24"/>
                    <a:gd name="T7" fmla="*/ 12 h 12"/>
                    <a:gd name="T8" fmla="*/ 24 w 24"/>
                    <a:gd name="T9" fmla="*/ 12 h 12"/>
                    <a:gd name="T10" fmla="*/ 24 w 24"/>
                    <a:gd name="T11" fmla="*/ 12 h 12"/>
                    <a:gd name="T12" fmla="*/ 24 w 24"/>
                    <a:gd name="T13" fmla="*/ 6 h 12"/>
                    <a:gd name="T14" fmla="*/ 18 w 24"/>
                    <a:gd name="T15" fmla="*/ 6 h 12"/>
                    <a:gd name="T16" fmla="*/ 0 w 2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18" y="12"/>
                      </a:lnTo>
                      <a:lnTo>
                        <a:pt x="24" y="12"/>
                      </a:lnTo>
                      <a:lnTo>
                        <a:pt x="24" y="12"/>
                      </a:lnTo>
                      <a:lnTo>
                        <a:pt x="24" y="6"/>
                      </a:lnTo>
                      <a:lnTo>
                        <a:pt x="18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099" name="Freeform 571"/>
                <p:cNvSpPr>
                  <a:spLocks/>
                </p:cNvSpPr>
                <p:nvPr/>
              </p:nvSpPr>
              <p:spPr bwMode="auto">
                <a:xfrm>
                  <a:off x="3033" y="3096"/>
                  <a:ext cx="30" cy="12"/>
                </a:xfrm>
                <a:custGeom>
                  <a:avLst/>
                  <a:gdLst>
                    <a:gd name="T0" fmla="*/ 6 w 30"/>
                    <a:gd name="T1" fmla="*/ 0 h 12"/>
                    <a:gd name="T2" fmla="*/ 0 w 30"/>
                    <a:gd name="T3" fmla="*/ 0 h 12"/>
                    <a:gd name="T4" fmla="*/ 6 w 30"/>
                    <a:gd name="T5" fmla="*/ 6 h 12"/>
                    <a:gd name="T6" fmla="*/ 24 w 30"/>
                    <a:gd name="T7" fmla="*/ 12 h 12"/>
                    <a:gd name="T8" fmla="*/ 30 w 30"/>
                    <a:gd name="T9" fmla="*/ 12 h 12"/>
                    <a:gd name="T10" fmla="*/ 24 w 30"/>
                    <a:gd name="T11" fmla="*/ 6 h 12"/>
                    <a:gd name="T12" fmla="*/ 6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24" y="12"/>
                      </a:lnTo>
                      <a:lnTo>
                        <a:pt x="30" y="12"/>
                      </a:lnTo>
                      <a:lnTo>
                        <a:pt x="24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00" name="Freeform 572"/>
                <p:cNvSpPr>
                  <a:spLocks/>
                </p:cNvSpPr>
                <p:nvPr/>
              </p:nvSpPr>
              <p:spPr bwMode="auto">
                <a:xfrm>
                  <a:off x="3075" y="3108"/>
                  <a:ext cx="30" cy="12"/>
                </a:xfrm>
                <a:custGeom>
                  <a:avLst/>
                  <a:gdLst>
                    <a:gd name="T0" fmla="*/ 0 w 30"/>
                    <a:gd name="T1" fmla="*/ 0 h 12"/>
                    <a:gd name="T2" fmla="*/ 0 w 30"/>
                    <a:gd name="T3" fmla="*/ 6 h 12"/>
                    <a:gd name="T4" fmla="*/ 0 w 30"/>
                    <a:gd name="T5" fmla="*/ 6 h 12"/>
                    <a:gd name="T6" fmla="*/ 6 w 30"/>
                    <a:gd name="T7" fmla="*/ 6 h 12"/>
                    <a:gd name="T8" fmla="*/ 24 w 30"/>
                    <a:gd name="T9" fmla="*/ 12 h 12"/>
                    <a:gd name="T10" fmla="*/ 30 w 30"/>
                    <a:gd name="T11" fmla="*/ 12 h 12"/>
                    <a:gd name="T12" fmla="*/ 24 w 30"/>
                    <a:gd name="T13" fmla="*/ 6 h 12"/>
                    <a:gd name="T14" fmla="*/ 6 w 30"/>
                    <a:gd name="T15" fmla="*/ 0 h 12"/>
                    <a:gd name="T16" fmla="*/ 0 w 30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12"/>
                      </a:lnTo>
                      <a:lnTo>
                        <a:pt x="30" y="12"/>
                      </a:lnTo>
                      <a:lnTo>
                        <a:pt x="24" y="6"/>
                      </a:lnTo>
                      <a:lnTo>
                        <a:pt x="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01" name="Freeform 573"/>
                <p:cNvSpPr>
                  <a:spLocks/>
                </p:cNvSpPr>
                <p:nvPr/>
              </p:nvSpPr>
              <p:spPr bwMode="auto">
                <a:xfrm>
                  <a:off x="3111" y="3120"/>
                  <a:ext cx="30" cy="18"/>
                </a:xfrm>
                <a:custGeom>
                  <a:avLst/>
                  <a:gdLst>
                    <a:gd name="T0" fmla="*/ 6 w 30"/>
                    <a:gd name="T1" fmla="*/ 0 h 18"/>
                    <a:gd name="T2" fmla="*/ 0 w 30"/>
                    <a:gd name="T3" fmla="*/ 6 h 18"/>
                    <a:gd name="T4" fmla="*/ 6 w 30"/>
                    <a:gd name="T5" fmla="*/ 6 h 18"/>
                    <a:gd name="T6" fmla="*/ 30 w 30"/>
                    <a:gd name="T7" fmla="*/ 18 h 18"/>
                    <a:gd name="T8" fmla="*/ 30 w 30"/>
                    <a:gd name="T9" fmla="*/ 12 h 18"/>
                    <a:gd name="T10" fmla="*/ 30 w 30"/>
                    <a:gd name="T11" fmla="*/ 12 h 18"/>
                    <a:gd name="T12" fmla="*/ 6 w 30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18"/>
                      </a:lnTo>
                      <a:lnTo>
                        <a:pt x="30" y="12"/>
                      </a:lnTo>
                      <a:lnTo>
                        <a:pt x="30" y="12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02" name="Freeform 574"/>
                <p:cNvSpPr>
                  <a:spLocks/>
                </p:cNvSpPr>
                <p:nvPr/>
              </p:nvSpPr>
              <p:spPr bwMode="auto">
                <a:xfrm>
                  <a:off x="3153" y="3132"/>
                  <a:ext cx="30" cy="12"/>
                </a:xfrm>
                <a:custGeom>
                  <a:avLst/>
                  <a:gdLst>
                    <a:gd name="T0" fmla="*/ 6 w 30"/>
                    <a:gd name="T1" fmla="*/ 0 h 12"/>
                    <a:gd name="T2" fmla="*/ 0 w 30"/>
                    <a:gd name="T3" fmla="*/ 6 h 12"/>
                    <a:gd name="T4" fmla="*/ 6 w 30"/>
                    <a:gd name="T5" fmla="*/ 6 h 12"/>
                    <a:gd name="T6" fmla="*/ 24 w 30"/>
                    <a:gd name="T7" fmla="*/ 12 h 12"/>
                    <a:gd name="T8" fmla="*/ 30 w 30"/>
                    <a:gd name="T9" fmla="*/ 12 h 12"/>
                    <a:gd name="T10" fmla="*/ 24 w 30"/>
                    <a:gd name="T11" fmla="*/ 6 h 12"/>
                    <a:gd name="T12" fmla="*/ 6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12"/>
                      </a:lnTo>
                      <a:lnTo>
                        <a:pt x="30" y="12"/>
                      </a:lnTo>
                      <a:lnTo>
                        <a:pt x="24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03" name="Freeform 575"/>
                <p:cNvSpPr>
                  <a:spLocks/>
                </p:cNvSpPr>
                <p:nvPr/>
              </p:nvSpPr>
              <p:spPr bwMode="auto">
                <a:xfrm>
                  <a:off x="3195" y="3144"/>
                  <a:ext cx="30" cy="12"/>
                </a:xfrm>
                <a:custGeom>
                  <a:avLst/>
                  <a:gdLst>
                    <a:gd name="T0" fmla="*/ 0 w 30"/>
                    <a:gd name="T1" fmla="*/ 0 h 12"/>
                    <a:gd name="T2" fmla="*/ 0 w 30"/>
                    <a:gd name="T3" fmla="*/ 6 h 12"/>
                    <a:gd name="T4" fmla="*/ 0 w 30"/>
                    <a:gd name="T5" fmla="*/ 6 h 12"/>
                    <a:gd name="T6" fmla="*/ 24 w 30"/>
                    <a:gd name="T7" fmla="*/ 12 h 12"/>
                    <a:gd name="T8" fmla="*/ 30 w 30"/>
                    <a:gd name="T9" fmla="*/ 12 h 12"/>
                    <a:gd name="T10" fmla="*/ 24 w 30"/>
                    <a:gd name="T11" fmla="*/ 6 h 12"/>
                    <a:gd name="T12" fmla="*/ 0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2"/>
                      </a:lnTo>
                      <a:lnTo>
                        <a:pt x="30" y="12"/>
                      </a:lnTo>
                      <a:lnTo>
                        <a:pt x="24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04" name="Freeform 576"/>
                <p:cNvSpPr>
                  <a:spLocks/>
                </p:cNvSpPr>
                <p:nvPr/>
              </p:nvSpPr>
              <p:spPr bwMode="auto">
                <a:xfrm>
                  <a:off x="3237" y="3156"/>
                  <a:ext cx="30" cy="12"/>
                </a:xfrm>
                <a:custGeom>
                  <a:avLst/>
                  <a:gdLst>
                    <a:gd name="T0" fmla="*/ 0 w 30"/>
                    <a:gd name="T1" fmla="*/ 0 h 12"/>
                    <a:gd name="T2" fmla="*/ 0 w 30"/>
                    <a:gd name="T3" fmla="*/ 0 h 12"/>
                    <a:gd name="T4" fmla="*/ 0 w 30"/>
                    <a:gd name="T5" fmla="*/ 6 h 12"/>
                    <a:gd name="T6" fmla="*/ 24 w 30"/>
                    <a:gd name="T7" fmla="*/ 12 h 12"/>
                    <a:gd name="T8" fmla="*/ 30 w 30"/>
                    <a:gd name="T9" fmla="*/ 6 h 12"/>
                    <a:gd name="T10" fmla="*/ 24 w 30"/>
                    <a:gd name="T11" fmla="*/ 6 h 12"/>
                    <a:gd name="T12" fmla="*/ 0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12"/>
                      </a:ln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05" name="Freeform 577"/>
                <p:cNvSpPr>
                  <a:spLocks/>
                </p:cNvSpPr>
                <p:nvPr/>
              </p:nvSpPr>
              <p:spPr bwMode="auto">
                <a:xfrm>
                  <a:off x="3273" y="3162"/>
                  <a:ext cx="30" cy="12"/>
                </a:xfrm>
                <a:custGeom>
                  <a:avLst/>
                  <a:gdLst>
                    <a:gd name="T0" fmla="*/ 6 w 30"/>
                    <a:gd name="T1" fmla="*/ 0 h 12"/>
                    <a:gd name="T2" fmla="*/ 0 w 30"/>
                    <a:gd name="T3" fmla="*/ 6 h 12"/>
                    <a:gd name="T4" fmla="*/ 6 w 30"/>
                    <a:gd name="T5" fmla="*/ 6 h 12"/>
                    <a:gd name="T6" fmla="*/ 30 w 30"/>
                    <a:gd name="T7" fmla="*/ 12 h 12"/>
                    <a:gd name="T8" fmla="*/ 30 w 30"/>
                    <a:gd name="T9" fmla="*/ 12 h 12"/>
                    <a:gd name="T10" fmla="*/ 30 w 30"/>
                    <a:gd name="T11" fmla="*/ 6 h 12"/>
                    <a:gd name="T12" fmla="*/ 6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12"/>
                      </a:lnTo>
                      <a:lnTo>
                        <a:pt x="30" y="12"/>
                      </a:lnTo>
                      <a:lnTo>
                        <a:pt x="30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06" name="Freeform 578"/>
                <p:cNvSpPr>
                  <a:spLocks/>
                </p:cNvSpPr>
                <p:nvPr/>
              </p:nvSpPr>
              <p:spPr bwMode="auto">
                <a:xfrm>
                  <a:off x="3315" y="3174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0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6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07" name="Freeform 579"/>
                <p:cNvSpPr>
                  <a:spLocks/>
                </p:cNvSpPr>
                <p:nvPr/>
              </p:nvSpPr>
              <p:spPr bwMode="auto">
                <a:xfrm>
                  <a:off x="3357" y="3180"/>
                  <a:ext cx="30" cy="12"/>
                </a:xfrm>
                <a:custGeom>
                  <a:avLst/>
                  <a:gdLst>
                    <a:gd name="T0" fmla="*/ 6 w 30"/>
                    <a:gd name="T1" fmla="*/ 0 h 12"/>
                    <a:gd name="T2" fmla="*/ 0 w 30"/>
                    <a:gd name="T3" fmla="*/ 0 h 12"/>
                    <a:gd name="T4" fmla="*/ 6 w 30"/>
                    <a:gd name="T5" fmla="*/ 6 h 12"/>
                    <a:gd name="T6" fmla="*/ 30 w 30"/>
                    <a:gd name="T7" fmla="*/ 12 h 12"/>
                    <a:gd name="T8" fmla="*/ 30 w 30"/>
                    <a:gd name="T9" fmla="*/ 6 h 12"/>
                    <a:gd name="T10" fmla="*/ 30 w 30"/>
                    <a:gd name="T11" fmla="*/ 6 h 12"/>
                    <a:gd name="T12" fmla="*/ 6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08" name="Freeform 580"/>
                <p:cNvSpPr>
                  <a:spLocks/>
                </p:cNvSpPr>
                <p:nvPr/>
              </p:nvSpPr>
              <p:spPr bwMode="auto">
                <a:xfrm>
                  <a:off x="3399" y="3186"/>
                  <a:ext cx="30" cy="12"/>
                </a:xfrm>
                <a:custGeom>
                  <a:avLst/>
                  <a:gdLst>
                    <a:gd name="T0" fmla="*/ 6 w 30"/>
                    <a:gd name="T1" fmla="*/ 0 h 12"/>
                    <a:gd name="T2" fmla="*/ 0 w 30"/>
                    <a:gd name="T3" fmla="*/ 6 h 12"/>
                    <a:gd name="T4" fmla="*/ 6 w 30"/>
                    <a:gd name="T5" fmla="*/ 6 h 12"/>
                    <a:gd name="T6" fmla="*/ 30 w 30"/>
                    <a:gd name="T7" fmla="*/ 12 h 12"/>
                    <a:gd name="T8" fmla="*/ 30 w 30"/>
                    <a:gd name="T9" fmla="*/ 6 h 12"/>
                    <a:gd name="T10" fmla="*/ 30 w 30"/>
                    <a:gd name="T11" fmla="*/ 6 h 12"/>
                    <a:gd name="T12" fmla="*/ 6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09" name="Freeform 581"/>
                <p:cNvSpPr>
                  <a:spLocks/>
                </p:cNvSpPr>
                <p:nvPr/>
              </p:nvSpPr>
              <p:spPr bwMode="auto">
                <a:xfrm>
                  <a:off x="3441" y="3192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0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6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10" name="Freeform 582"/>
                <p:cNvSpPr>
                  <a:spLocks/>
                </p:cNvSpPr>
                <p:nvPr/>
              </p:nvSpPr>
              <p:spPr bwMode="auto">
                <a:xfrm>
                  <a:off x="3483" y="3198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0 h 6"/>
                    <a:gd name="T4" fmla="*/ 6 w 30"/>
                    <a:gd name="T5" fmla="*/ 6 h 6"/>
                    <a:gd name="T6" fmla="*/ 24 w 30"/>
                    <a:gd name="T7" fmla="*/ 6 h 6"/>
                    <a:gd name="T8" fmla="*/ 30 w 30"/>
                    <a:gd name="T9" fmla="*/ 6 h 6"/>
                    <a:gd name="T10" fmla="*/ 24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11" name="Freeform 583"/>
                <p:cNvSpPr>
                  <a:spLocks/>
                </p:cNvSpPr>
                <p:nvPr/>
              </p:nvSpPr>
              <p:spPr bwMode="auto">
                <a:xfrm>
                  <a:off x="3525" y="3198"/>
                  <a:ext cx="30" cy="12"/>
                </a:xfrm>
                <a:custGeom>
                  <a:avLst/>
                  <a:gdLst>
                    <a:gd name="T0" fmla="*/ 0 w 30"/>
                    <a:gd name="T1" fmla="*/ 0 h 12"/>
                    <a:gd name="T2" fmla="*/ 0 w 30"/>
                    <a:gd name="T3" fmla="*/ 6 h 12"/>
                    <a:gd name="T4" fmla="*/ 0 w 30"/>
                    <a:gd name="T5" fmla="*/ 6 h 12"/>
                    <a:gd name="T6" fmla="*/ 24 w 30"/>
                    <a:gd name="T7" fmla="*/ 12 h 12"/>
                    <a:gd name="T8" fmla="*/ 30 w 30"/>
                    <a:gd name="T9" fmla="*/ 6 h 12"/>
                    <a:gd name="T10" fmla="*/ 24 w 30"/>
                    <a:gd name="T11" fmla="*/ 6 h 12"/>
                    <a:gd name="T12" fmla="*/ 0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2"/>
                      </a:ln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12" name="Freeform 584"/>
                <p:cNvSpPr>
                  <a:spLocks/>
                </p:cNvSpPr>
                <p:nvPr/>
              </p:nvSpPr>
              <p:spPr bwMode="auto">
                <a:xfrm>
                  <a:off x="3567" y="3204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6 h 6"/>
                    <a:gd name="T4" fmla="*/ 0 w 30"/>
                    <a:gd name="T5" fmla="*/ 6 h 6"/>
                    <a:gd name="T6" fmla="*/ 12 w 30"/>
                    <a:gd name="T7" fmla="*/ 6 h 6"/>
                    <a:gd name="T8" fmla="*/ 24 w 30"/>
                    <a:gd name="T9" fmla="*/ 6 h 6"/>
                    <a:gd name="T10" fmla="*/ 30 w 30"/>
                    <a:gd name="T11" fmla="*/ 6 h 6"/>
                    <a:gd name="T12" fmla="*/ 24 w 30"/>
                    <a:gd name="T13" fmla="*/ 0 h 6"/>
                    <a:gd name="T14" fmla="*/ 12 w 30"/>
                    <a:gd name="T15" fmla="*/ 0 h 6"/>
                    <a:gd name="T16" fmla="*/ 0 w 30"/>
                    <a:gd name="T1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12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1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13" name="Freeform 585"/>
                <p:cNvSpPr>
                  <a:spLocks/>
                </p:cNvSpPr>
                <p:nvPr/>
              </p:nvSpPr>
              <p:spPr bwMode="auto">
                <a:xfrm>
                  <a:off x="3609" y="3210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0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14" name="Freeform 586"/>
                <p:cNvSpPr>
                  <a:spLocks/>
                </p:cNvSpPr>
                <p:nvPr/>
              </p:nvSpPr>
              <p:spPr bwMode="auto">
                <a:xfrm>
                  <a:off x="3651" y="3210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0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15" name="Freeform 587"/>
                <p:cNvSpPr>
                  <a:spLocks/>
                </p:cNvSpPr>
                <p:nvPr/>
              </p:nvSpPr>
              <p:spPr bwMode="auto">
                <a:xfrm>
                  <a:off x="3693" y="3210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6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6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16" name="Freeform 588"/>
                <p:cNvSpPr>
                  <a:spLocks/>
                </p:cNvSpPr>
                <p:nvPr/>
              </p:nvSpPr>
              <p:spPr bwMode="auto">
                <a:xfrm>
                  <a:off x="3735" y="3210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6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6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17" name="Freeform 589"/>
                <p:cNvSpPr>
                  <a:spLocks/>
                </p:cNvSpPr>
                <p:nvPr/>
              </p:nvSpPr>
              <p:spPr bwMode="auto">
                <a:xfrm>
                  <a:off x="3777" y="3210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6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6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18" name="Freeform 590"/>
                <p:cNvSpPr>
                  <a:spLocks/>
                </p:cNvSpPr>
                <p:nvPr/>
              </p:nvSpPr>
              <p:spPr bwMode="auto">
                <a:xfrm>
                  <a:off x="3819" y="3210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6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6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19" name="Freeform 591"/>
                <p:cNvSpPr>
                  <a:spLocks/>
                </p:cNvSpPr>
                <p:nvPr/>
              </p:nvSpPr>
              <p:spPr bwMode="auto">
                <a:xfrm>
                  <a:off x="3861" y="3210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0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20" name="Freeform 592"/>
                <p:cNvSpPr>
                  <a:spLocks/>
                </p:cNvSpPr>
                <p:nvPr/>
              </p:nvSpPr>
              <p:spPr bwMode="auto">
                <a:xfrm>
                  <a:off x="3903" y="3210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0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21" name="Freeform 593"/>
                <p:cNvSpPr>
                  <a:spLocks/>
                </p:cNvSpPr>
                <p:nvPr/>
              </p:nvSpPr>
              <p:spPr bwMode="auto">
                <a:xfrm>
                  <a:off x="3945" y="3204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6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6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22" name="Freeform 594"/>
                <p:cNvSpPr>
                  <a:spLocks/>
                </p:cNvSpPr>
                <p:nvPr/>
              </p:nvSpPr>
              <p:spPr bwMode="auto">
                <a:xfrm>
                  <a:off x="3987" y="3204"/>
                  <a:ext cx="31" cy="6"/>
                </a:xfrm>
                <a:custGeom>
                  <a:avLst/>
                  <a:gdLst>
                    <a:gd name="T0" fmla="*/ 0 w 31"/>
                    <a:gd name="T1" fmla="*/ 0 h 6"/>
                    <a:gd name="T2" fmla="*/ 0 w 31"/>
                    <a:gd name="T3" fmla="*/ 6 h 6"/>
                    <a:gd name="T4" fmla="*/ 0 w 31"/>
                    <a:gd name="T5" fmla="*/ 6 h 6"/>
                    <a:gd name="T6" fmla="*/ 25 w 31"/>
                    <a:gd name="T7" fmla="*/ 6 h 6"/>
                    <a:gd name="T8" fmla="*/ 31 w 31"/>
                    <a:gd name="T9" fmla="*/ 0 h 6"/>
                    <a:gd name="T10" fmla="*/ 25 w 31"/>
                    <a:gd name="T11" fmla="*/ 0 h 6"/>
                    <a:gd name="T12" fmla="*/ 0 w 31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6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5" y="6"/>
                      </a:lnTo>
                      <a:lnTo>
                        <a:pt x="31" y="0"/>
                      </a:lnTo>
                      <a:lnTo>
                        <a:pt x="2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23" name="Freeform 595"/>
                <p:cNvSpPr>
                  <a:spLocks/>
                </p:cNvSpPr>
                <p:nvPr/>
              </p:nvSpPr>
              <p:spPr bwMode="auto">
                <a:xfrm>
                  <a:off x="4030" y="3198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6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0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24" name="Freeform 596"/>
                <p:cNvSpPr>
                  <a:spLocks/>
                </p:cNvSpPr>
                <p:nvPr/>
              </p:nvSpPr>
              <p:spPr bwMode="auto">
                <a:xfrm>
                  <a:off x="4072" y="3192"/>
                  <a:ext cx="30" cy="12"/>
                </a:xfrm>
                <a:custGeom>
                  <a:avLst/>
                  <a:gdLst>
                    <a:gd name="T0" fmla="*/ 0 w 30"/>
                    <a:gd name="T1" fmla="*/ 6 h 12"/>
                    <a:gd name="T2" fmla="*/ 0 w 30"/>
                    <a:gd name="T3" fmla="*/ 6 h 12"/>
                    <a:gd name="T4" fmla="*/ 0 w 30"/>
                    <a:gd name="T5" fmla="*/ 12 h 12"/>
                    <a:gd name="T6" fmla="*/ 24 w 30"/>
                    <a:gd name="T7" fmla="*/ 6 h 12"/>
                    <a:gd name="T8" fmla="*/ 30 w 30"/>
                    <a:gd name="T9" fmla="*/ 6 h 12"/>
                    <a:gd name="T10" fmla="*/ 24 w 30"/>
                    <a:gd name="T11" fmla="*/ 0 h 12"/>
                    <a:gd name="T12" fmla="*/ 0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6"/>
                      </a:move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25" name="Freeform 597"/>
                <p:cNvSpPr>
                  <a:spLocks/>
                </p:cNvSpPr>
                <p:nvPr/>
              </p:nvSpPr>
              <p:spPr bwMode="auto">
                <a:xfrm>
                  <a:off x="4114" y="3186"/>
                  <a:ext cx="30" cy="12"/>
                </a:xfrm>
                <a:custGeom>
                  <a:avLst/>
                  <a:gdLst>
                    <a:gd name="T0" fmla="*/ 0 w 30"/>
                    <a:gd name="T1" fmla="*/ 6 h 12"/>
                    <a:gd name="T2" fmla="*/ 0 w 30"/>
                    <a:gd name="T3" fmla="*/ 6 h 12"/>
                    <a:gd name="T4" fmla="*/ 0 w 30"/>
                    <a:gd name="T5" fmla="*/ 12 h 12"/>
                    <a:gd name="T6" fmla="*/ 24 w 30"/>
                    <a:gd name="T7" fmla="*/ 6 h 12"/>
                    <a:gd name="T8" fmla="*/ 30 w 30"/>
                    <a:gd name="T9" fmla="*/ 6 h 12"/>
                    <a:gd name="T10" fmla="*/ 24 w 30"/>
                    <a:gd name="T11" fmla="*/ 0 h 12"/>
                    <a:gd name="T12" fmla="*/ 0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6"/>
                      </a:move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26" name="Freeform 598"/>
                <p:cNvSpPr>
                  <a:spLocks/>
                </p:cNvSpPr>
                <p:nvPr/>
              </p:nvSpPr>
              <p:spPr bwMode="auto">
                <a:xfrm>
                  <a:off x="4156" y="3180"/>
                  <a:ext cx="30" cy="12"/>
                </a:xfrm>
                <a:custGeom>
                  <a:avLst/>
                  <a:gdLst>
                    <a:gd name="T0" fmla="*/ 0 w 30"/>
                    <a:gd name="T1" fmla="*/ 6 h 12"/>
                    <a:gd name="T2" fmla="*/ 0 w 30"/>
                    <a:gd name="T3" fmla="*/ 6 h 12"/>
                    <a:gd name="T4" fmla="*/ 0 w 30"/>
                    <a:gd name="T5" fmla="*/ 12 h 12"/>
                    <a:gd name="T6" fmla="*/ 0 w 30"/>
                    <a:gd name="T7" fmla="*/ 12 h 12"/>
                    <a:gd name="T8" fmla="*/ 24 w 30"/>
                    <a:gd name="T9" fmla="*/ 6 h 12"/>
                    <a:gd name="T10" fmla="*/ 30 w 30"/>
                    <a:gd name="T11" fmla="*/ 6 h 12"/>
                    <a:gd name="T12" fmla="*/ 24 w 30"/>
                    <a:gd name="T13" fmla="*/ 0 h 12"/>
                    <a:gd name="T14" fmla="*/ 0 w 30"/>
                    <a:gd name="T15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" h="12">
                      <a:moveTo>
                        <a:pt x="0" y="6"/>
                      </a:move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27" name="Freeform 599"/>
                <p:cNvSpPr>
                  <a:spLocks/>
                </p:cNvSpPr>
                <p:nvPr/>
              </p:nvSpPr>
              <p:spPr bwMode="auto">
                <a:xfrm>
                  <a:off x="4198" y="3174"/>
                  <a:ext cx="24" cy="12"/>
                </a:xfrm>
                <a:custGeom>
                  <a:avLst/>
                  <a:gdLst>
                    <a:gd name="T0" fmla="*/ 0 w 24"/>
                    <a:gd name="T1" fmla="*/ 6 h 12"/>
                    <a:gd name="T2" fmla="*/ 0 w 24"/>
                    <a:gd name="T3" fmla="*/ 6 h 12"/>
                    <a:gd name="T4" fmla="*/ 0 w 24"/>
                    <a:gd name="T5" fmla="*/ 12 h 12"/>
                    <a:gd name="T6" fmla="*/ 24 w 24"/>
                    <a:gd name="T7" fmla="*/ 6 h 12"/>
                    <a:gd name="T8" fmla="*/ 24 w 24"/>
                    <a:gd name="T9" fmla="*/ 0 h 12"/>
                    <a:gd name="T10" fmla="*/ 24 w 24"/>
                    <a:gd name="T11" fmla="*/ 0 h 12"/>
                    <a:gd name="T12" fmla="*/ 0 w 24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2">
                      <a:moveTo>
                        <a:pt x="0" y="6"/>
                      </a:move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28" name="Freeform 600"/>
                <p:cNvSpPr>
                  <a:spLocks/>
                </p:cNvSpPr>
                <p:nvPr/>
              </p:nvSpPr>
              <p:spPr bwMode="auto">
                <a:xfrm>
                  <a:off x="4234" y="3168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6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0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29" name="Freeform 601"/>
                <p:cNvSpPr>
                  <a:spLocks/>
                </p:cNvSpPr>
                <p:nvPr/>
              </p:nvSpPr>
              <p:spPr bwMode="auto">
                <a:xfrm>
                  <a:off x="4276" y="3156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6 h 12"/>
                    <a:gd name="T4" fmla="*/ 6 w 30"/>
                    <a:gd name="T5" fmla="*/ 12 h 12"/>
                    <a:gd name="T6" fmla="*/ 30 w 30"/>
                    <a:gd name="T7" fmla="*/ 6 h 12"/>
                    <a:gd name="T8" fmla="*/ 30 w 30"/>
                    <a:gd name="T9" fmla="*/ 6 h 12"/>
                    <a:gd name="T10" fmla="*/ 30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30" name="Freeform 602"/>
                <p:cNvSpPr>
                  <a:spLocks/>
                </p:cNvSpPr>
                <p:nvPr/>
              </p:nvSpPr>
              <p:spPr bwMode="auto">
                <a:xfrm>
                  <a:off x="4318" y="3150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6 h 12"/>
                    <a:gd name="T4" fmla="*/ 6 w 30"/>
                    <a:gd name="T5" fmla="*/ 12 h 12"/>
                    <a:gd name="T6" fmla="*/ 6 w 30"/>
                    <a:gd name="T7" fmla="*/ 12 h 12"/>
                    <a:gd name="T8" fmla="*/ 30 w 30"/>
                    <a:gd name="T9" fmla="*/ 6 h 12"/>
                    <a:gd name="T10" fmla="*/ 30 w 30"/>
                    <a:gd name="T11" fmla="*/ 0 h 12"/>
                    <a:gd name="T12" fmla="*/ 30 w 30"/>
                    <a:gd name="T13" fmla="*/ 0 h 12"/>
                    <a:gd name="T14" fmla="*/ 6 w 30"/>
                    <a:gd name="T15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31" name="Freeform 603"/>
                <p:cNvSpPr>
                  <a:spLocks/>
                </p:cNvSpPr>
                <p:nvPr/>
              </p:nvSpPr>
              <p:spPr bwMode="auto">
                <a:xfrm>
                  <a:off x="4360" y="3138"/>
                  <a:ext cx="30" cy="12"/>
                </a:xfrm>
                <a:custGeom>
                  <a:avLst/>
                  <a:gdLst>
                    <a:gd name="T0" fmla="*/ 0 w 30"/>
                    <a:gd name="T1" fmla="*/ 6 h 12"/>
                    <a:gd name="T2" fmla="*/ 0 w 30"/>
                    <a:gd name="T3" fmla="*/ 6 h 12"/>
                    <a:gd name="T4" fmla="*/ 0 w 30"/>
                    <a:gd name="T5" fmla="*/ 12 h 12"/>
                    <a:gd name="T6" fmla="*/ 24 w 30"/>
                    <a:gd name="T7" fmla="*/ 6 h 12"/>
                    <a:gd name="T8" fmla="*/ 30 w 30"/>
                    <a:gd name="T9" fmla="*/ 0 h 12"/>
                    <a:gd name="T10" fmla="*/ 24 w 30"/>
                    <a:gd name="T11" fmla="*/ 0 h 12"/>
                    <a:gd name="T12" fmla="*/ 0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6"/>
                      </a:move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32" name="Freeform 604"/>
                <p:cNvSpPr>
                  <a:spLocks/>
                </p:cNvSpPr>
                <p:nvPr/>
              </p:nvSpPr>
              <p:spPr bwMode="auto">
                <a:xfrm>
                  <a:off x="4402" y="3126"/>
                  <a:ext cx="30" cy="12"/>
                </a:xfrm>
                <a:custGeom>
                  <a:avLst/>
                  <a:gdLst>
                    <a:gd name="T0" fmla="*/ 0 w 30"/>
                    <a:gd name="T1" fmla="*/ 6 h 12"/>
                    <a:gd name="T2" fmla="*/ 0 w 30"/>
                    <a:gd name="T3" fmla="*/ 12 h 12"/>
                    <a:gd name="T4" fmla="*/ 0 w 30"/>
                    <a:gd name="T5" fmla="*/ 12 h 12"/>
                    <a:gd name="T6" fmla="*/ 24 w 30"/>
                    <a:gd name="T7" fmla="*/ 6 h 12"/>
                    <a:gd name="T8" fmla="*/ 30 w 30"/>
                    <a:gd name="T9" fmla="*/ 0 h 12"/>
                    <a:gd name="T10" fmla="*/ 24 w 30"/>
                    <a:gd name="T11" fmla="*/ 0 h 12"/>
                    <a:gd name="T12" fmla="*/ 0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6"/>
                      </a:move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33" name="Freeform 605"/>
                <p:cNvSpPr>
                  <a:spLocks/>
                </p:cNvSpPr>
                <p:nvPr/>
              </p:nvSpPr>
              <p:spPr bwMode="auto">
                <a:xfrm>
                  <a:off x="4438" y="3114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6 h 12"/>
                    <a:gd name="T4" fmla="*/ 6 w 30"/>
                    <a:gd name="T5" fmla="*/ 12 h 12"/>
                    <a:gd name="T6" fmla="*/ 30 w 30"/>
                    <a:gd name="T7" fmla="*/ 6 h 12"/>
                    <a:gd name="T8" fmla="*/ 30 w 30"/>
                    <a:gd name="T9" fmla="*/ 0 h 12"/>
                    <a:gd name="T10" fmla="*/ 30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34" name="Freeform 606"/>
                <p:cNvSpPr>
                  <a:spLocks/>
                </p:cNvSpPr>
                <p:nvPr/>
              </p:nvSpPr>
              <p:spPr bwMode="auto">
                <a:xfrm>
                  <a:off x="4480" y="3096"/>
                  <a:ext cx="30" cy="12"/>
                </a:xfrm>
                <a:custGeom>
                  <a:avLst/>
                  <a:gdLst>
                    <a:gd name="T0" fmla="*/ 0 w 30"/>
                    <a:gd name="T1" fmla="*/ 6 h 12"/>
                    <a:gd name="T2" fmla="*/ 0 w 30"/>
                    <a:gd name="T3" fmla="*/ 12 h 12"/>
                    <a:gd name="T4" fmla="*/ 0 w 30"/>
                    <a:gd name="T5" fmla="*/ 12 h 12"/>
                    <a:gd name="T6" fmla="*/ 24 w 30"/>
                    <a:gd name="T7" fmla="*/ 6 h 12"/>
                    <a:gd name="T8" fmla="*/ 30 w 30"/>
                    <a:gd name="T9" fmla="*/ 6 h 12"/>
                    <a:gd name="T10" fmla="*/ 24 w 30"/>
                    <a:gd name="T11" fmla="*/ 0 h 12"/>
                    <a:gd name="T12" fmla="*/ 0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6"/>
                      </a:move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35" name="Freeform 607"/>
                <p:cNvSpPr>
                  <a:spLocks/>
                </p:cNvSpPr>
                <p:nvPr/>
              </p:nvSpPr>
              <p:spPr bwMode="auto">
                <a:xfrm>
                  <a:off x="4516" y="3078"/>
                  <a:ext cx="30" cy="18"/>
                </a:xfrm>
                <a:custGeom>
                  <a:avLst/>
                  <a:gdLst>
                    <a:gd name="T0" fmla="*/ 6 w 30"/>
                    <a:gd name="T1" fmla="*/ 12 h 18"/>
                    <a:gd name="T2" fmla="*/ 0 w 30"/>
                    <a:gd name="T3" fmla="*/ 12 h 18"/>
                    <a:gd name="T4" fmla="*/ 6 w 30"/>
                    <a:gd name="T5" fmla="*/ 18 h 18"/>
                    <a:gd name="T6" fmla="*/ 18 w 30"/>
                    <a:gd name="T7" fmla="*/ 12 h 18"/>
                    <a:gd name="T8" fmla="*/ 30 w 30"/>
                    <a:gd name="T9" fmla="*/ 6 h 18"/>
                    <a:gd name="T10" fmla="*/ 30 w 30"/>
                    <a:gd name="T11" fmla="*/ 6 h 18"/>
                    <a:gd name="T12" fmla="*/ 30 w 30"/>
                    <a:gd name="T13" fmla="*/ 0 h 18"/>
                    <a:gd name="T14" fmla="*/ 18 w 30"/>
                    <a:gd name="T15" fmla="*/ 6 h 18"/>
                    <a:gd name="T16" fmla="*/ 6 w 30"/>
                    <a:gd name="T17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8">
                      <a:moveTo>
                        <a:pt x="6" y="12"/>
                      </a:moveTo>
                      <a:lnTo>
                        <a:pt x="0" y="12"/>
                      </a:lnTo>
                      <a:lnTo>
                        <a:pt x="6" y="18"/>
                      </a:lnTo>
                      <a:lnTo>
                        <a:pt x="18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18" y="6"/>
                      </a:lnTo>
                      <a:lnTo>
                        <a:pt x="6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36" name="Freeform 608"/>
                <p:cNvSpPr>
                  <a:spLocks/>
                </p:cNvSpPr>
                <p:nvPr/>
              </p:nvSpPr>
              <p:spPr bwMode="auto">
                <a:xfrm>
                  <a:off x="4558" y="3060"/>
                  <a:ext cx="24" cy="18"/>
                </a:xfrm>
                <a:custGeom>
                  <a:avLst/>
                  <a:gdLst>
                    <a:gd name="T0" fmla="*/ 0 w 24"/>
                    <a:gd name="T1" fmla="*/ 12 h 18"/>
                    <a:gd name="T2" fmla="*/ 0 w 24"/>
                    <a:gd name="T3" fmla="*/ 18 h 18"/>
                    <a:gd name="T4" fmla="*/ 0 w 24"/>
                    <a:gd name="T5" fmla="*/ 18 h 18"/>
                    <a:gd name="T6" fmla="*/ 24 w 24"/>
                    <a:gd name="T7" fmla="*/ 6 h 18"/>
                    <a:gd name="T8" fmla="*/ 24 w 24"/>
                    <a:gd name="T9" fmla="*/ 6 h 18"/>
                    <a:gd name="T10" fmla="*/ 24 w 24"/>
                    <a:gd name="T11" fmla="*/ 0 h 18"/>
                    <a:gd name="T12" fmla="*/ 0 w 24"/>
                    <a:gd name="T13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0" y="12"/>
                      </a:move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4" y="6"/>
                      </a:ln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37" name="Freeform 609"/>
                <p:cNvSpPr>
                  <a:spLocks/>
                </p:cNvSpPr>
                <p:nvPr/>
              </p:nvSpPr>
              <p:spPr bwMode="auto">
                <a:xfrm>
                  <a:off x="4594" y="3042"/>
                  <a:ext cx="24" cy="18"/>
                </a:xfrm>
                <a:custGeom>
                  <a:avLst/>
                  <a:gdLst>
                    <a:gd name="T0" fmla="*/ 6 w 24"/>
                    <a:gd name="T1" fmla="*/ 12 h 18"/>
                    <a:gd name="T2" fmla="*/ 0 w 24"/>
                    <a:gd name="T3" fmla="*/ 12 h 18"/>
                    <a:gd name="T4" fmla="*/ 6 w 24"/>
                    <a:gd name="T5" fmla="*/ 18 h 18"/>
                    <a:gd name="T6" fmla="*/ 24 w 24"/>
                    <a:gd name="T7" fmla="*/ 6 h 18"/>
                    <a:gd name="T8" fmla="*/ 24 w 24"/>
                    <a:gd name="T9" fmla="*/ 0 h 18"/>
                    <a:gd name="T10" fmla="*/ 24 w 24"/>
                    <a:gd name="T11" fmla="*/ 0 h 18"/>
                    <a:gd name="T12" fmla="*/ 6 w 24"/>
                    <a:gd name="T13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6" y="12"/>
                      </a:moveTo>
                      <a:lnTo>
                        <a:pt x="0" y="12"/>
                      </a:lnTo>
                      <a:lnTo>
                        <a:pt x="6" y="18"/>
                      </a:ln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6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38" name="Freeform 610"/>
                <p:cNvSpPr>
                  <a:spLocks/>
                </p:cNvSpPr>
                <p:nvPr/>
              </p:nvSpPr>
              <p:spPr bwMode="auto">
                <a:xfrm>
                  <a:off x="4630" y="3018"/>
                  <a:ext cx="24" cy="18"/>
                </a:xfrm>
                <a:custGeom>
                  <a:avLst/>
                  <a:gdLst>
                    <a:gd name="T0" fmla="*/ 6 w 24"/>
                    <a:gd name="T1" fmla="*/ 12 h 18"/>
                    <a:gd name="T2" fmla="*/ 0 w 24"/>
                    <a:gd name="T3" fmla="*/ 18 h 18"/>
                    <a:gd name="T4" fmla="*/ 6 w 24"/>
                    <a:gd name="T5" fmla="*/ 18 h 18"/>
                    <a:gd name="T6" fmla="*/ 6 w 24"/>
                    <a:gd name="T7" fmla="*/ 18 h 18"/>
                    <a:gd name="T8" fmla="*/ 24 w 24"/>
                    <a:gd name="T9" fmla="*/ 6 h 18"/>
                    <a:gd name="T10" fmla="*/ 24 w 24"/>
                    <a:gd name="T11" fmla="*/ 0 h 18"/>
                    <a:gd name="T12" fmla="*/ 24 w 24"/>
                    <a:gd name="T13" fmla="*/ 0 h 18"/>
                    <a:gd name="T14" fmla="*/ 6 w 24"/>
                    <a:gd name="T15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" h="18">
                      <a:moveTo>
                        <a:pt x="6" y="12"/>
                      </a:moveTo>
                      <a:lnTo>
                        <a:pt x="0" y="18"/>
                      </a:lnTo>
                      <a:lnTo>
                        <a:pt x="6" y="18"/>
                      </a:lnTo>
                      <a:lnTo>
                        <a:pt x="6" y="18"/>
                      </a:ln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6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39" name="Freeform 611"/>
                <p:cNvSpPr>
                  <a:spLocks/>
                </p:cNvSpPr>
                <p:nvPr/>
              </p:nvSpPr>
              <p:spPr bwMode="auto">
                <a:xfrm>
                  <a:off x="4666" y="2994"/>
                  <a:ext cx="24" cy="18"/>
                </a:xfrm>
                <a:custGeom>
                  <a:avLst/>
                  <a:gdLst>
                    <a:gd name="T0" fmla="*/ 0 w 24"/>
                    <a:gd name="T1" fmla="*/ 12 h 18"/>
                    <a:gd name="T2" fmla="*/ 0 w 24"/>
                    <a:gd name="T3" fmla="*/ 18 h 18"/>
                    <a:gd name="T4" fmla="*/ 0 w 24"/>
                    <a:gd name="T5" fmla="*/ 18 h 18"/>
                    <a:gd name="T6" fmla="*/ 12 w 24"/>
                    <a:gd name="T7" fmla="*/ 12 h 18"/>
                    <a:gd name="T8" fmla="*/ 18 w 24"/>
                    <a:gd name="T9" fmla="*/ 6 h 18"/>
                    <a:gd name="T10" fmla="*/ 24 w 24"/>
                    <a:gd name="T11" fmla="*/ 0 h 18"/>
                    <a:gd name="T12" fmla="*/ 18 w 24"/>
                    <a:gd name="T13" fmla="*/ 0 h 18"/>
                    <a:gd name="T14" fmla="*/ 12 w 24"/>
                    <a:gd name="T15" fmla="*/ 6 h 18"/>
                    <a:gd name="T16" fmla="*/ 0 w 24"/>
                    <a:gd name="T17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8">
                      <a:moveTo>
                        <a:pt x="0" y="12"/>
                      </a:move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12" y="12"/>
                      </a:lnTo>
                      <a:lnTo>
                        <a:pt x="18" y="6"/>
                      </a:lnTo>
                      <a:lnTo>
                        <a:pt x="24" y="0"/>
                      </a:lnTo>
                      <a:lnTo>
                        <a:pt x="18" y="0"/>
                      </a:lnTo>
                      <a:lnTo>
                        <a:pt x="12" y="6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40" name="Freeform 612"/>
                <p:cNvSpPr>
                  <a:spLocks/>
                </p:cNvSpPr>
                <p:nvPr/>
              </p:nvSpPr>
              <p:spPr bwMode="auto">
                <a:xfrm>
                  <a:off x="4696" y="2964"/>
                  <a:ext cx="24" cy="18"/>
                </a:xfrm>
                <a:custGeom>
                  <a:avLst/>
                  <a:gdLst>
                    <a:gd name="T0" fmla="*/ 0 w 24"/>
                    <a:gd name="T1" fmla="*/ 12 h 18"/>
                    <a:gd name="T2" fmla="*/ 0 w 24"/>
                    <a:gd name="T3" fmla="*/ 18 h 18"/>
                    <a:gd name="T4" fmla="*/ 0 w 24"/>
                    <a:gd name="T5" fmla="*/ 18 h 18"/>
                    <a:gd name="T6" fmla="*/ 18 w 24"/>
                    <a:gd name="T7" fmla="*/ 6 h 18"/>
                    <a:gd name="T8" fmla="*/ 18 w 24"/>
                    <a:gd name="T9" fmla="*/ 6 h 18"/>
                    <a:gd name="T10" fmla="*/ 24 w 24"/>
                    <a:gd name="T11" fmla="*/ 0 h 18"/>
                    <a:gd name="T12" fmla="*/ 18 w 24"/>
                    <a:gd name="T13" fmla="*/ 0 h 18"/>
                    <a:gd name="T14" fmla="*/ 18 w 24"/>
                    <a:gd name="T15" fmla="*/ 0 h 18"/>
                    <a:gd name="T16" fmla="*/ 12 w 24"/>
                    <a:gd name="T17" fmla="*/ 6 h 18"/>
                    <a:gd name="T18" fmla="*/ 18 w 24"/>
                    <a:gd name="T19" fmla="*/ 6 h 18"/>
                    <a:gd name="T20" fmla="*/ 18 w 24"/>
                    <a:gd name="T21" fmla="*/ 0 h 18"/>
                    <a:gd name="T22" fmla="*/ 0 w 24"/>
                    <a:gd name="T23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" h="18">
                      <a:moveTo>
                        <a:pt x="0" y="12"/>
                      </a:move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18" y="6"/>
                      </a:lnTo>
                      <a:lnTo>
                        <a:pt x="18" y="6"/>
                      </a:lnTo>
                      <a:lnTo>
                        <a:pt x="24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lnTo>
                        <a:pt x="12" y="6"/>
                      </a:lnTo>
                      <a:lnTo>
                        <a:pt x="18" y="6"/>
                      </a:lnTo>
                      <a:lnTo>
                        <a:pt x="18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41" name="Freeform 613"/>
                <p:cNvSpPr>
                  <a:spLocks/>
                </p:cNvSpPr>
                <p:nvPr/>
              </p:nvSpPr>
              <p:spPr bwMode="auto">
                <a:xfrm>
                  <a:off x="4720" y="2928"/>
                  <a:ext cx="24" cy="24"/>
                </a:xfrm>
                <a:custGeom>
                  <a:avLst/>
                  <a:gdLst>
                    <a:gd name="T0" fmla="*/ 0 w 24"/>
                    <a:gd name="T1" fmla="*/ 24 h 24"/>
                    <a:gd name="T2" fmla="*/ 6 w 24"/>
                    <a:gd name="T3" fmla="*/ 24 h 24"/>
                    <a:gd name="T4" fmla="*/ 6 w 24"/>
                    <a:gd name="T5" fmla="*/ 24 h 24"/>
                    <a:gd name="T6" fmla="*/ 18 w 24"/>
                    <a:gd name="T7" fmla="*/ 6 h 24"/>
                    <a:gd name="T8" fmla="*/ 24 w 24"/>
                    <a:gd name="T9" fmla="*/ 0 h 24"/>
                    <a:gd name="T10" fmla="*/ 18 w 24"/>
                    <a:gd name="T11" fmla="*/ 0 h 24"/>
                    <a:gd name="T12" fmla="*/ 18 w 24"/>
                    <a:gd name="T13" fmla="*/ 0 h 24"/>
                    <a:gd name="T14" fmla="*/ 12 w 24"/>
                    <a:gd name="T15" fmla="*/ 6 h 24"/>
                    <a:gd name="T16" fmla="*/ 0 w 24"/>
                    <a:gd name="T17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24">
                      <a:moveTo>
                        <a:pt x="0" y="24"/>
                      </a:moveTo>
                      <a:lnTo>
                        <a:pt x="6" y="24"/>
                      </a:lnTo>
                      <a:lnTo>
                        <a:pt x="6" y="24"/>
                      </a:lnTo>
                      <a:lnTo>
                        <a:pt x="18" y="6"/>
                      </a:lnTo>
                      <a:lnTo>
                        <a:pt x="24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lnTo>
                        <a:pt x="12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42" name="Freeform 614"/>
                <p:cNvSpPr>
                  <a:spLocks/>
                </p:cNvSpPr>
                <p:nvPr/>
              </p:nvSpPr>
              <p:spPr bwMode="auto">
                <a:xfrm>
                  <a:off x="4744" y="2886"/>
                  <a:ext cx="12" cy="30"/>
                </a:xfrm>
                <a:custGeom>
                  <a:avLst/>
                  <a:gdLst>
                    <a:gd name="T0" fmla="*/ 0 w 12"/>
                    <a:gd name="T1" fmla="*/ 24 h 30"/>
                    <a:gd name="T2" fmla="*/ 0 w 12"/>
                    <a:gd name="T3" fmla="*/ 30 h 30"/>
                    <a:gd name="T4" fmla="*/ 6 w 12"/>
                    <a:gd name="T5" fmla="*/ 24 h 30"/>
                    <a:gd name="T6" fmla="*/ 12 w 12"/>
                    <a:gd name="T7" fmla="*/ 12 h 30"/>
                    <a:gd name="T8" fmla="*/ 12 w 12"/>
                    <a:gd name="T9" fmla="*/ 6 h 30"/>
                    <a:gd name="T10" fmla="*/ 6 w 12"/>
                    <a:gd name="T11" fmla="*/ 0 h 30"/>
                    <a:gd name="T12" fmla="*/ 6 w 12"/>
                    <a:gd name="T13" fmla="*/ 6 h 30"/>
                    <a:gd name="T14" fmla="*/ 6 w 12"/>
                    <a:gd name="T15" fmla="*/ 12 h 30"/>
                    <a:gd name="T16" fmla="*/ 0 w 12"/>
                    <a:gd name="T17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30">
                      <a:moveTo>
                        <a:pt x="0" y="24"/>
                      </a:moveTo>
                      <a:lnTo>
                        <a:pt x="0" y="30"/>
                      </a:lnTo>
                      <a:lnTo>
                        <a:pt x="6" y="24"/>
                      </a:lnTo>
                      <a:lnTo>
                        <a:pt x="12" y="12"/>
                      </a:lnTo>
                      <a:lnTo>
                        <a:pt x="12" y="6"/>
                      </a:lnTo>
                      <a:lnTo>
                        <a:pt x="6" y="0"/>
                      </a:lnTo>
                      <a:lnTo>
                        <a:pt x="6" y="6"/>
                      </a:lnTo>
                      <a:lnTo>
                        <a:pt x="6" y="12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43" name="Freeform 615"/>
                <p:cNvSpPr>
                  <a:spLocks/>
                </p:cNvSpPr>
                <p:nvPr/>
              </p:nvSpPr>
              <p:spPr bwMode="auto">
                <a:xfrm>
                  <a:off x="4750" y="2844"/>
                  <a:ext cx="12" cy="30"/>
                </a:xfrm>
                <a:custGeom>
                  <a:avLst/>
                  <a:gdLst>
                    <a:gd name="T0" fmla="*/ 0 w 12"/>
                    <a:gd name="T1" fmla="*/ 30 h 30"/>
                    <a:gd name="T2" fmla="*/ 6 w 12"/>
                    <a:gd name="T3" fmla="*/ 30 h 30"/>
                    <a:gd name="T4" fmla="*/ 6 w 12"/>
                    <a:gd name="T5" fmla="*/ 30 h 30"/>
                    <a:gd name="T6" fmla="*/ 12 w 12"/>
                    <a:gd name="T7" fmla="*/ 18 h 30"/>
                    <a:gd name="T8" fmla="*/ 6 w 12"/>
                    <a:gd name="T9" fmla="*/ 6 h 30"/>
                    <a:gd name="T10" fmla="*/ 6 w 12"/>
                    <a:gd name="T11" fmla="*/ 0 h 30"/>
                    <a:gd name="T12" fmla="*/ 0 w 12"/>
                    <a:gd name="T13" fmla="*/ 6 h 30"/>
                    <a:gd name="T14" fmla="*/ 6 w 12"/>
                    <a:gd name="T15" fmla="*/ 18 h 30"/>
                    <a:gd name="T16" fmla="*/ 0 w 12"/>
                    <a:gd name="T1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30">
                      <a:moveTo>
                        <a:pt x="0" y="30"/>
                      </a:moveTo>
                      <a:lnTo>
                        <a:pt x="6" y="30"/>
                      </a:lnTo>
                      <a:lnTo>
                        <a:pt x="6" y="30"/>
                      </a:lnTo>
                      <a:lnTo>
                        <a:pt x="12" y="18"/>
                      </a:lnTo>
                      <a:lnTo>
                        <a:pt x="6" y="6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18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44" name="Freeform 616"/>
                <p:cNvSpPr>
                  <a:spLocks/>
                </p:cNvSpPr>
                <p:nvPr/>
              </p:nvSpPr>
              <p:spPr bwMode="auto">
                <a:xfrm>
                  <a:off x="4738" y="2808"/>
                  <a:ext cx="18" cy="24"/>
                </a:xfrm>
                <a:custGeom>
                  <a:avLst/>
                  <a:gdLst>
                    <a:gd name="T0" fmla="*/ 12 w 18"/>
                    <a:gd name="T1" fmla="*/ 24 h 24"/>
                    <a:gd name="T2" fmla="*/ 12 w 18"/>
                    <a:gd name="T3" fmla="*/ 24 h 24"/>
                    <a:gd name="T4" fmla="*/ 18 w 18"/>
                    <a:gd name="T5" fmla="*/ 24 h 24"/>
                    <a:gd name="T6" fmla="*/ 18 w 18"/>
                    <a:gd name="T7" fmla="*/ 18 h 24"/>
                    <a:gd name="T8" fmla="*/ 6 w 18"/>
                    <a:gd name="T9" fmla="*/ 0 h 24"/>
                    <a:gd name="T10" fmla="*/ 6 w 18"/>
                    <a:gd name="T11" fmla="*/ 0 h 24"/>
                    <a:gd name="T12" fmla="*/ 0 w 18"/>
                    <a:gd name="T13" fmla="*/ 0 h 24"/>
                    <a:gd name="T14" fmla="*/ 12 w 18"/>
                    <a:gd name="T15" fmla="*/ 18 h 24"/>
                    <a:gd name="T16" fmla="*/ 12 w 18"/>
                    <a:gd name="T17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4">
                      <a:moveTo>
                        <a:pt x="12" y="24"/>
                      </a:moveTo>
                      <a:lnTo>
                        <a:pt x="12" y="24"/>
                      </a:lnTo>
                      <a:lnTo>
                        <a:pt x="18" y="24"/>
                      </a:lnTo>
                      <a:lnTo>
                        <a:pt x="18" y="18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12" y="18"/>
                      </a:lnTo>
                      <a:lnTo>
                        <a:pt x="12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45" name="Freeform 617"/>
                <p:cNvSpPr>
                  <a:spLocks/>
                </p:cNvSpPr>
                <p:nvPr/>
              </p:nvSpPr>
              <p:spPr bwMode="auto">
                <a:xfrm>
                  <a:off x="4720" y="2766"/>
                  <a:ext cx="18" cy="30"/>
                </a:xfrm>
                <a:custGeom>
                  <a:avLst/>
                  <a:gdLst>
                    <a:gd name="T0" fmla="*/ 12 w 18"/>
                    <a:gd name="T1" fmla="*/ 24 h 30"/>
                    <a:gd name="T2" fmla="*/ 18 w 18"/>
                    <a:gd name="T3" fmla="*/ 30 h 30"/>
                    <a:gd name="T4" fmla="*/ 18 w 18"/>
                    <a:gd name="T5" fmla="*/ 24 h 30"/>
                    <a:gd name="T6" fmla="*/ 18 w 18"/>
                    <a:gd name="T7" fmla="*/ 24 h 30"/>
                    <a:gd name="T8" fmla="*/ 6 w 18"/>
                    <a:gd name="T9" fmla="*/ 6 h 30"/>
                    <a:gd name="T10" fmla="*/ 6 w 18"/>
                    <a:gd name="T11" fmla="*/ 0 h 30"/>
                    <a:gd name="T12" fmla="*/ 0 w 18"/>
                    <a:gd name="T13" fmla="*/ 6 h 30"/>
                    <a:gd name="T14" fmla="*/ 12 w 18"/>
                    <a:gd name="T15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" h="30">
                      <a:moveTo>
                        <a:pt x="12" y="24"/>
                      </a:moveTo>
                      <a:lnTo>
                        <a:pt x="18" y="30"/>
                      </a:lnTo>
                      <a:lnTo>
                        <a:pt x="18" y="24"/>
                      </a:lnTo>
                      <a:lnTo>
                        <a:pt x="18" y="24"/>
                      </a:lnTo>
                      <a:lnTo>
                        <a:pt x="6" y="6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12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46" name="Freeform 618"/>
                <p:cNvSpPr>
                  <a:spLocks/>
                </p:cNvSpPr>
                <p:nvPr/>
              </p:nvSpPr>
              <p:spPr bwMode="auto">
                <a:xfrm>
                  <a:off x="4696" y="2736"/>
                  <a:ext cx="18" cy="24"/>
                </a:xfrm>
                <a:custGeom>
                  <a:avLst/>
                  <a:gdLst>
                    <a:gd name="T0" fmla="*/ 12 w 18"/>
                    <a:gd name="T1" fmla="*/ 18 h 24"/>
                    <a:gd name="T2" fmla="*/ 18 w 18"/>
                    <a:gd name="T3" fmla="*/ 24 h 24"/>
                    <a:gd name="T4" fmla="*/ 18 w 18"/>
                    <a:gd name="T5" fmla="*/ 18 h 24"/>
                    <a:gd name="T6" fmla="*/ 18 w 18"/>
                    <a:gd name="T7" fmla="*/ 18 h 24"/>
                    <a:gd name="T8" fmla="*/ 18 w 18"/>
                    <a:gd name="T9" fmla="*/ 18 h 24"/>
                    <a:gd name="T10" fmla="*/ 0 w 18"/>
                    <a:gd name="T11" fmla="*/ 0 h 24"/>
                    <a:gd name="T12" fmla="*/ 0 w 18"/>
                    <a:gd name="T13" fmla="*/ 6 h 24"/>
                    <a:gd name="T14" fmla="*/ 0 w 18"/>
                    <a:gd name="T15" fmla="*/ 6 h 24"/>
                    <a:gd name="T16" fmla="*/ 18 w 18"/>
                    <a:gd name="T17" fmla="*/ 24 h 24"/>
                    <a:gd name="T18" fmla="*/ 18 w 18"/>
                    <a:gd name="T19" fmla="*/ 18 h 24"/>
                    <a:gd name="T20" fmla="*/ 12 w 18"/>
                    <a:gd name="T21" fmla="*/ 18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" h="24">
                      <a:moveTo>
                        <a:pt x="12" y="18"/>
                      </a:moveTo>
                      <a:lnTo>
                        <a:pt x="18" y="24"/>
                      </a:lnTo>
                      <a:lnTo>
                        <a:pt x="18" y="18"/>
                      </a:lnTo>
                      <a:lnTo>
                        <a:pt x="18" y="18"/>
                      </a:lnTo>
                      <a:lnTo>
                        <a:pt x="18" y="18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18" y="24"/>
                      </a:lnTo>
                      <a:lnTo>
                        <a:pt x="18" y="18"/>
                      </a:lnTo>
                      <a:lnTo>
                        <a:pt x="12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47" name="Freeform 619"/>
                <p:cNvSpPr>
                  <a:spLocks/>
                </p:cNvSpPr>
                <p:nvPr/>
              </p:nvSpPr>
              <p:spPr bwMode="auto">
                <a:xfrm>
                  <a:off x="4660" y="2706"/>
                  <a:ext cx="24" cy="24"/>
                </a:xfrm>
                <a:custGeom>
                  <a:avLst/>
                  <a:gdLst>
                    <a:gd name="T0" fmla="*/ 24 w 24"/>
                    <a:gd name="T1" fmla="*/ 24 h 24"/>
                    <a:gd name="T2" fmla="*/ 24 w 24"/>
                    <a:gd name="T3" fmla="*/ 18 h 24"/>
                    <a:gd name="T4" fmla="*/ 24 w 24"/>
                    <a:gd name="T5" fmla="*/ 18 h 24"/>
                    <a:gd name="T6" fmla="*/ 18 w 24"/>
                    <a:gd name="T7" fmla="*/ 12 h 24"/>
                    <a:gd name="T8" fmla="*/ 6 w 24"/>
                    <a:gd name="T9" fmla="*/ 0 h 24"/>
                    <a:gd name="T10" fmla="*/ 0 w 24"/>
                    <a:gd name="T11" fmla="*/ 6 h 24"/>
                    <a:gd name="T12" fmla="*/ 6 w 24"/>
                    <a:gd name="T13" fmla="*/ 6 h 24"/>
                    <a:gd name="T14" fmla="*/ 18 w 24"/>
                    <a:gd name="T15" fmla="*/ 18 h 24"/>
                    <a:gd name="T16" fmla="*/ 24 w 24"/>
                    <a:gd name="T17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24">
                      <a:moveTo>
                        <a:pt x="24" y="24"/>
                      </a:moveTo>
                      <a:lnTo>
                        <a:pt x="24" y="18"/>
                      </a:lnTo>
                      <a:lnTo>
                        <a:pt x="24" y="18"/>
                      </a:lnTo>
                      <a:lnTo>
                        <a:pt x="18" y="12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18" y="18"/>
                      </a:lnTo>
                      <a:lnTo>
                        <a:pt x="24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48" name="Freeform 620"/>
                <p:cNvSpPr>
                  <a:spLocks/>
                </p:cNvSpPr>
                <p:nvPr/>
              </p:nvSpPr>
              <p:spPr bwMode="auto">
                <a:xfrm>
                  <a:off x="4630" y="2682"/>
                  <a:ext cx="24" cy="24"/>
                </a:xfrm>
                <a:custGeom>
                  <a:avLst/>
                  <a:gdLst>
                    <a:gd name="T0" fmla="*/ 24 w 24"/>
                    <a:gd name="T1" fmla="*/ 24 h 24"/>
                    <a:gd name="T2" fmla="*/ 24 w 24"/>
                    <a:gd name="T3" fmla="*/ 18 h 24"/>
                    <a:gd name="T4" fmla="*/ 24 w 24"/>
                    <a:gd name="T5" fmla="*/ 18 h 24"/>
                    <a:gd name="T6" fmla="*/ 6 w 24"/>
                    <a:gd name="T7" fmla="*/ 6 h 24"/>
                    <a:gd name="T8" fmla="*/ 0 w 24"/>
                    <a:gd name="T9" fmla="*/ 0 h 24"/>
                    <a:gd name="T10" fmla="*/ 0 w 24"/>
                    <a:gd name="T11" fmla="*/ 6 h 24"/>
                    <a:gd name="T12" fmla="*/ 0 w 24"/>
                    <a:gd name="T13" fmla="*/ 6 h 24"/>
                    <a:gd name="T14" fmla="*/ 6 w 24"/>
                    <a:gd name="T15" fmla="*/ 12 h 24"/>
                    <a:gd name="T16" fmla="*/ 24 w 24"/>
                    <a:gd name="T17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24">
                      <a:moveTo>
                        <a:pt x="24" y="24"/>
                      </a:moveTo>
                      <a:lnTo>
                        <a:pt x="24" y="18"/>
                      </a:lnTo>
                      <a:lnTo>
                        <a:pt x="24" y="18"/>
                      </a:lnTo>
                      <a:lnTo>
                        <a:pt x="6" y="6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24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49" name="Freeform 621"/>
                <p:cNvSpPr>
                  <a:spLocks/>
                </p:cNvSpPr>
                <p:nvPr/>
              </p:nvSpPr>
              <p:spPr bwMode="auto">
                <a:xfrm>
                  <a:off x="4594" y="2664"/>
                  <a:ext cx="24" cy="18"/>
                </a:xfrm>
                <a:custGeom>
                  <a:avLst/>
                  <a:gdLst>
                    <a:gd name="T0" fmla="*/ 24 w 24"/>
                    <a:gd name="T1" fmla="*/ 18 h 18"/>
                    <a:gd name="T2" fmla="*/ 24 w 24"/>
                    <a:gd name="T3" fmla="*/ 12 h 18"/>
                    <a:gd name="T4" fmla="*/ 24 w 24"/>
                    <a:gd name="T5" fmla="*/ 12 h 18"/>
                    <a:gd name="T6" fmla="*/ 0 w 24"/>
                    <a:gd name="T7" fmla="*/ 0 h 18"/>
                    <a:gd name="T8" fmla="*/ 0 w 24"/>
                    <a:gd name="T9" fmla="*/ 0 h 18"/>
                    <a:gd name="T10" fmla="*/ 0 w 24"/>
                    <a:gd name="T11" fmla="*/ 6 h 18"/>
                    <a:gd name="T12" fmla="*/ 24 w 24"/>
                    <a:gd name="T13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24" y="18"/>
                      </a:moveTo>
                      <a:lnTo>
                        <a:pt x="24" y="12"/>
                      </a:lnTo>
                      <a:lnTo>
                        <a:pt x="24" y="1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50" name="Freeform 622"/>
                <p:cNvSpPr>
                  <a:spLocks/>
                </p:cNvSpPr>
                <p:nvPr/>
              </p:nvSpPr>
              <p:spPr bwMode="auto">
                <a:xfrm>
                  <a:off x="4558" y="2640"/>
                  <a:ext cx="24" cy="18"/>
                </a:xfrm>
                <a:custGeom>
                  <a:avLst/>
                  <a:gdLst>
                    <a:gd name="T0" fmla="*/ 24 w 24"/>
                    <a:gd name="T1" fmla="*/ 18 h 18"/>
                    <a:gd name="T2" fmla="*/ 24 w 24"/>
                    <a:gd name="T3" fmla="*/ 18 h 18"/>
                    <a:gd name="T4" fmla="*/ 24 w 24"/>
                    <a:gd name="T5" fmla="*/ 12 h 18"/>
                    <a:gd name="T6" fmla="*/ 0 w 24"/>
                    <a:gd name="T7" fmla="*/ 0 h 18"/>
                    <a:gd name="T8" fmla="*/ 0 w 24"/>
                    <a:gd name="T9" fmla="*/ 6 h 18"/>
                    <a:gd name="T10" fmla="*/ 0 w 24"/>
                    <a:gd name="T11" fmla="*/ 6 h 18"/>
                    <a:gd name="T12" fmla="*/ 24 w 24"/>
                    <a:gd name="T13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24" y="18"/>
                      </a:moveTo>
                      <a:lnTo>
                        <a:pt x="24" y="18"/>
                      </a:lnTo>
                      <a:lnTo>
                        <a:pt x="24" y="12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51" name="Freeform 623"/>
                <p:cNvSpPr>
                  <a:spLocks/>
                </p:cNvSpPr>
                <p:nvPr/>
              </p:nvSpPr>
              <p:spPr bwMode="auto">
                <a:xfrm>
                  <a:off x="4516" y="2628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12 h 12"/>
                    <a:gd name="T4" fmla="*/ 24 w 30"/>
                    <a:gd name="T5" fmla="*/ 6 h 12"/>
                    <a:gd name="T6" fmla="*/ 18 w 30"/>
                    <a:gd name="T7" fmla="*/ 0 h 12"/>
                    <a:gd name="T8" fmla="*/ 6 w 30"/>
                    <a:gd name="T9" fmla="*/ 0 h 12"/>
                    <a:gd name="T10" fmla="*/ 0 w 30"/>
                    <a:gd name="T11" fmla="*/ 0 h 12"/>
                    <a:gd name="T12" fmla="*/ 6 w 30"/>
                    <a:gd name="T13" fmla="*/ 6 h 12"/>
                    <a:gd name="T14" fmla="*/ 18 w 30"/>
                    <a:gd name="T15" fmla="*/ 6 h 12"/>
                    <a:gd name="T16" fmla="*/ 24 w 30"/>
                    <a:gd name="T1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12"/>
                      </a:lnTo>
                      <a:lnTo>
                        <a:pt x="24" y="6"/>
                      </a:lnTo>
                      <a:lnTo>
                        <a:pt x="18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18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52" name="Freeform 624"/>
                <p:cNvSpPr>
                  <a:spLocks/>
                </p:cNvSpPr>
                <p:nvPr/>
              </p:nvSpPr>
              <p:spPr bwMode="auto">
                <a:xfrm>
                  <a:off x="4480" y="2610"/>
                  <a:ext cx="24" cy="12"/>
                </a:xfrm>
                <a:custGeom>
                  <a:avLst/>
                  <a:gdLst>
                    <a:gd name="T0" fmla="*/ 24 w 24"/>
                    <a:gd name="T1" fmla="*/ 12 h 12"/>
                    <a:gd name="T2" fmla="*/ 24 w 24"/>
                    <a:gd name="T3" fmla="*/ 12 h 12"/>
                    <a:gd name="T4" fmla="*/ 24 w 24"/>
                    <a:gd name="T5" fmla="*/ 6 h 12"/>
                    <a:gd name="T6" fmla="*/ 0 w 24"/>
                    <a:gd name="T7" fmla="*/ 0 h 12"/>
                    <a:gd name="T8" fmla="*/ 0 w 24"/>
                    <a:gd name="T9" fmla="*/ 0 h 12"/>
                    <a:gd name="T10" fmla="*/ 0 w 24"/>
                    <a:gd name="T11" fmla="*/ 6 h 12"/>
                    <a:gd name="T12" fmla="*/ 24 w 24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2">
                      <a:moveTo>
                        <a:pt x="24" y="12"/>
                      </a:moveTo>
                      <a:lnTo>
                        <a:pt x="24" y="12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53" name="Freeform 625"/>
                <p:cNvSpPr>
                  <a:spLocks/>
                </p:cNvSpPr>
                <p:nvPr/>
              </p:nvSpPr>
              <p:spPr bwMode="auto">
                <a:xfrm>
                  <a:off x="4438" y="2598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6 h 12"/>
                    <a:gd name="T4" fmla="*/ 24 w 30"/>
                    <a:gd name="T5" fmla="*/ 6 h 12"/>
                    <a:gd name="T6" fmla="*/ 6 w 30"/>
                    <a:gd name="T7" fmla="*/ 0 h 12"/>
                    <a:gd name="T8" fmla="*/ 0 w 30"/>
                    <a:gd name="T9" fmla="*/ 0 h 12"/>
                    <a:gd name="T10" fmla="*/ 6 w 30"/>
                    <a:gd name="T11" fmla="*/ 6 h 12"/>
                    <a:gd name="T12" fmla="*/ 24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54" name="Freeform 626"/>
                <p:cNvSpPr>
                  <a:spLocks/>
                </p:cNvSpPr>
                <p:nvPr/>
              </p:nvSpPr>
              <p:spPr bwMode="auto">
                <a:xfrm>
                  <a:off x="4396" y="2580"/>
                  <a:ext cx="30" cy="18"/>
                </a:xfrm>
                <a:custGeom>
                  <a:avLst/>
                  <a:gdLst>
                    <a:gd name="T0" fmla="*/ 30 w 30"/>
                    <a:gd name="T1" fmla="*/ 18 h 18"/>
                    <a:gd name="T2" fmla="*/ 30 w 30"/>
                    <a:gd name="T3" fmla="*/ 12 h 18"/>
                    <a:gd name="T4" fmla="*/ 30 w 30"/>
                    <a:gd name="T5" fmla="*/ 12 h 18"/>
                    <a:gd name="T6" fmla="*/ 6 w 30"/>
                    <a:gd name="T7" fmla="*/ 0 h 18"/>
                    <a:gd name="T8" fmla="*/ 0 w 30"/>
                    <a:gd name="T9" fmla="*/ 6 h 18"/>
                    <a:gd name="T10" fmla="*/ 6 w 30"/>
                    <a:gd name="T11" fmla="*/ 6 h 18"/>
                    <a:gd name="T12" fmla="*/ 30 w 30"/>
                    <a:gd name="T13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30" y="18"/>
                      </a:moveTo>
                      <a:lnTo>
                        <a:pt x="30" y="12"/>
                      </a:lnTo>
                      <a:lnTo>
                        <a:pt x="30" y="12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55" name="Freeform 627"/>
                <p:cNvSpPr>
                  <a:spLocks/>
                </p:cNvSpPr>
                <p:nvPr/>
              </p:nvSpPr>
              <p:spPr bwMode="auto">
                <a:xfrm>
                  <a:off x="4360" y="2568"/>
                  <a:ext cx="30" cy="18"/>
                </a:xfrm>
                <a:custGeom>
                  <a:avLst/>
                  <a:gdLst>
                    <a:gd name="T0" fmla="*/ 24 w 30"/>
                    <a:gd name="T1" fmla="*/ 18 h 18"/>
                    <a:gd name="T2" fmla="*/ 30 w 30"/>
                    <a:gd name="T3" fmla="*/ 12 h 18"/>
                    <a:gd name="T4" fmla="*/ 24 w 30"/>
                    <a:gd name="T5" fmla="*/ 12 h 18"/>
                    <a:gd name="T6" fmla="*/ 0 w 30"/>
                    <a:gd name="T7" fmla="*/ 0 h 18"/>
                    <a:gd name="T8" fmla="*/ 0 w 30"/>
                    <a:gd name="T9" fmla="*/ 6 h 18"/>
                    <a:gd name="T10" fmla="*/ 0 w 30"/>
                    <a:gd name="T11" fmla="*/ 6 h 18"/>
                    <a:gd name="T12" fmla="*/ 24 w 30"/>
                    <a:gd name="T13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24" y="18"/>
                      </a:moveTo>
                      <a:lnTo>
                        <a:pt x="30" y="12"/>
                      </a:lnTo>
                      <a:lnTo>
                        <a:pt x="24" y="12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56" name="Freeform 628"/>
                <p:cNvSpPr>
                  <a:spLocks/>
                </p:cNvSpPr>
                <p:nvPr/>
              </p:nvSpPr>
              <p:spPr bwMode="auto">
                <a:xfrm>
                  <a:off x="4318" y="2562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6 h 12"/>
                    <a:gd name="T4" fmla="*/ 24 w 30"/>
                    <a:gd name="T5" fmla="*/ 6 h 12"/>
                    <a:gd name="T6" fmla="*/ 6 w 30"/>
                    <a:gd name="T7" fmla="*/ 0 h 12"/>
                    <a:gd name="T8" fmla="*/ 0 w 30"/>
                    <a:gd name="T9" fmla="*/ 0 h 12"/>
                    <a:gd name="T10" fmla="*/ 0 w 30"/>
                    <a:gd name="T11" fmla="*/ 0 h 12"/>
                    <a:gd name="T12" fmla="*/ 0 w 30"/>
                    <a:gd name="T13" fmla="*/ 6 h 12"/>
                    <a:gd name="T14" fmla="*/ 6 w 30"/>
                    <a:gd name="T15" fmla="*/ 6 h 12"/>
                    <a:gd name="T16" fmla="*/ 24 w 30"/>
                    <a:gd name="T1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57" name="Freeform 629"/>
                <p:cNvSpPr>
                  <a:spLocks/>
                </p:cNvSpPr>
                <p:nvPr/>
              </p:nvSpPr>
              <p:spPr bwMode="auto">
                <a:xfrm>
                  <a:off x="4276" y="2550"/>
                  <a:ext cx="30" cy="12"/>
                </a:xfrm>
                <a:custGeom>
                  <a:avLst/>
                  <a:gdLst>
                    <a:gd name="T0" fmla="*/ 30 w 30"/>
                    <a:gd name="T1" fmla="*/ 12 h 12"/>
                    <a:gd name="T2" fmla="*/ 30 w 30"/>
                    <a:gd name="T3" fmla="*/ 12 h 12"/>
                    <a:gd name="T4" fmla="*/ 30 w 30"/>
                    <a:gd name="T5" fmla="*/ 6 h 12"/>
                    <a:gd name="T6" fmla="*/ 6 w 30"/>
                    <a:gd name="T7" fmla="*/ 0 h 12"/>
                    <a:gd name="T8" fmla="*/ 0 w 30"/>
                    <a:gd name="T9" fmla="*/ 6 h 12"/>
                    <a:gd name="T10" fmla="*/ 6 w 30"/>
                    <a:gd name="T11" fmla="*/ 6 h 12"/>
                    <a:gd name="T12" fmla="*/ 30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30" y="12"/>
                      </a:moveTo>
                      <a:lnTo>
                        <a:pt x="30" y="12"/>
                      </a:lnTo>
                      <a:lnTo>
                        <a:pt x="30" y="6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58" name="Freeform 630"/>
                <p:cNvSpPr>
                  <a:spLocks/>
                </p:cNvSpPr>
                <p:nvPr/>
              </p:nvSpPr>
              <p:spPr bwMode="auto">
                <a:xfrm>
                  <a:off x="4234" y="2544"/>
                  <a:ext cx="30" cy="12"/>
                </a:xfrm>
                <a:custGeom>
                  <a:avLst/>
                  <a:gdLst>
                    <a:gd name="T0" fmla="*/ 30 w 30"/>
                    <a:gd name="T1" fmla="*/ 12 h 12"/>
                    <a:gd name="T2" fmla="*/ 30 w 30"/>
                    <a:gd name="T3" fmla="*/ 6 h 12"/>
                    <a:gd name="T4" fmla="*/ 30 w 30"/>
                    <a:gd name="T5" fmla="*/ 6 h 12"/>
                    <a:gd name="T6" fmla="*/ 6 w 30"/>
                    <a:gd name="T7" fmla="*/ 0 h 12"/>
                    <a:gd name="T8" fmla="*/ 0 w 30"/>
                    <a:gd name="T9" fmla="*/ 0 h 12"/>
                    <a:gd name="T10" fmla="*/ 6 w 30"/>
                    <a:gd name="T11" fmla="*/ 6 h 12"/>
                    <a:gd name="T12" fmla="*/ 30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30" y="12"/>
                      </a:move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59" name="Freeform 631"/>
                <p:cNvSpPr>
                  <a:spLocks/>
                </p:cNvSpPr>
                <p:nvPr/>
              </p:nvSpPr>
              <p:spPr bwMode="auto">
                <a:xfrm>
                  <a:off x="4192" y="2538"/>
                  <a:ext cx="30" cy="6"/>
                </a:xfrm>
                <a:custGeom>
                  <a:avLst/>
                  <a:gdLst>
                    <a:gd name="T0" fmla="*/ 30 w 30"/>
                    <a:gd name="T1" fmla="*/ 6 h 6"/>
                    <a:gd name="T2" fmla="*/ 30 w 30"/>
                    <a:gd name="T3" fmla="*/ 6 h 6"/>
                    <a:gd name="T4" fmla="*/ 30 w 30"/>
                    <a:gd name="T5" fmla="*/ 0 h 6"/>
                    <a:gd name="T6" fmla="*/ 6 w 30"/>
                    <a:gd name="T7" fmla="*/ 0 h 6"/>
                    <a:gd name="T8" fmla="*/ 0 w 30"/>
                    <a:gd name="T9" fmla="*/ 0 h 6"/>
                    <a:gd name="T10" fmla="*/ 6 w 30"/>
                    <a:gd name="T11" fmla="*/ 6 h 6"/>
                    <a:gd name="T12" fmla="*/ 30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60" name="Freeform 632"/>
                <p:cNvSpPr>
                  <a:spLocks/>
                </p:cNvSpPr>
                <p:nvPr/>
              </p:nvSpPr>
              <p:spPr bwMode="auto">
                <a:xfrm>
                  <a:off x="4156" y="2526"/>
                  <a:ext cx="24" cy="12"/>
                </a:xfrm>
                <a:custGeom>
                  <a:avLst/>
                  <a:gdLst>
                    <a:gd name="T0" fmla="*/ 24 w 24"/>
                    <a:gd name="T1" fmla="*/ 12 h 12"/>
                    <a:gd name="T2" fmla="*/ 24 w 24"/>
                    <a:gd name="T3" fmla="*/ 6 h 12"/>
                    <a:gd name="T4" fmla="*/ 24 w 24"/>
                    <a:gd name="T5" fmla="*/ 6 h 12"/>
                    <a:gd name="T6" fmla="*/ 0 w 24"/>
                    <a:gd name="T7" fmla="*/ 0 h 12"/>
                    <a:gd name="T8" fmla="*/ 0 w 24"/>
                    <a:gd name="T9" fmla="*/ 0 h 12"/>
                    <a:gd name="T10" fmla="*/ 0 w 24"/>
                    <a:gd name="T11" fmla="*/ 6 h 12"/>
                    <a:gd name="T12" fmla="*/ 0 w 24"/>
                    <a:gd name="T13" fmla="*/ 6 h 12"/>
                    <a:gd name="T14" fmla="*/ 0 w 24"/>
                    <a:gd name="T15" fmla="*/ 6 h 12"/>
                    <a:gd name="T16" fmla="*/ 24 w 24"/>
                    <a:gd name="T1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2">
                      <a:moveTo>
                        <a:pt x="24" y="12"/>
                      </a:moveTo>
                      <a:lnTo>
                        <a:pt x="24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61" name="Freeform 633"/>
                <p:cNvSpPr>
                  <a:spLocks/>
                </p:cNvSpPr>
                <p:nvPr/>
              </p:nvSpPr>
              <p:spPr bwMode="auto">
                <a:xfrm>
                  <a:off x="4114" y="2520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6 h 12"/>
                    <a:gd name="T4" fmla="*/ 24 w 30"/>
                    <a:gd name="T5" fmla="*/ 6 h 12"/>
                    <a:gd name="T6" fmla="*/ 0 w 30"/>
                    <a:gd name="T7" fmla="*/ 0 h 12"/>
                    <a:gd name="T8" fmla="*/ 0 w 30"/>
                    <a:gd name="T9" fmla="*/ 6 h 12"/>
                    <a:gd name="T10" fmla="*/ 0 w 30"/>
                    <a:gd name="T11" fmla="*/ 6 h 12"/>
                    <a:gd name="T12" fmla="*/ 24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62" name="Freeform 634"/>
                <p:cNvSpPr>
                  <a:spLocks/>
                </p:cNvSpPr>
                <p:nvPr/>
              </p:nvSpPr>
              <p:spPr bwMode="auto">
                <a:xfrm>
                  <a:off x="4072" y="2520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6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0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63" name="Freeform 635"/>
                <p:cNvSpPr>
                  <a:spLocks/>
                </p:cNvSpPr>
                <p:nvPr/>
              </p:nvSpPr>
              <p:spPr bwMode="auto">
                <a:xfrm>
                  <a:off x="4030" y="2514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6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0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64" name="Freeform 636"/>
                <p:cNvSpPr>
                  <a:spLocks/>
                </p:cNvSpPr>
                <p:nvPr/>
              </p:nvSpPr>
              <p:spPr bwMode="auto">
                <a:xfrm>
                  <a:off x="3987" y="2507"/>
                  <a:ext cx="31" cy="7"/>
                </a:xfrm>
                <a:custGeom>
                  <a:avLst/>
                  <a:gdLst>
                    <a:gd name="T0" fmla="*/ 25 w 31"/>
                    <a:gd name="T1" fmla="*/ 7 h 7"/>
                    <a:gd name="T2" fmla="*/ 31 w 31"/>
                    <a:gd name="T3" fmla="*/ 7 h 7"/>
                    <a:gd name="T4" fmla="*/ 25 w 31"/>
                    <a:gd name="T5" fmla="*/ 0 h 7"/>
                    <a:gd name="T6" fmla="*/ 0 w 31"/>
                    <a:gd name="T7" fmla="*/ 0 h 7"/>
                    <a:gd name="T8" fmla="*/ 0 w 31"/>
                    <a:gd name="T9" fmla="*/ 7 h 7"/>
                    <a:gd name="T10" fmla="*/ 0 w 31"/>
                    <a:gd name="T11" fmla="*/ 7 h 7"/>
                    <a:gd name="T12" fmla="*/ 25 w 31"/>
                    <a:gd name="T13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7">
                      <a:moveTo>
                        <a:pt x="25" y="7"/>
                      </a:moveTo>
                      <a:lnTo>
                        <a:pt x="31" y="7"/>
                      </a:lnTo>
                      <a:lnTo>
                        <a:pt x="25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25" y="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65" name="Freeform 637"/>
                <p:cNvSpPr>
                  <a:spLocks/>
                </p:cNvSpPr>
                <p:nvPr/>
              </p:nvSpPr>
              <p:spPr bwMode="auto">
                <a:xfrm>
                  <a:off x="3945" y="2507"/>
                  <a:ext cx="30" cy="7"/>
                </a:xfrm>
                <a:custGeom>
                  <a:avLst/>
                  <a:gdLst>
                    <a:gd name="T0" fmla="*/ 24 w 30"/>
                    <a:gd name="T1" fmla="*/ 7 h 7"/>
                    <a:gd name="T2" fmla="*/ 30 w 30"/>
                    <a:gd name="T3" fmla="*/ 0 h 7"/>
                    <a:gd name="T4" fmla="*/ 24 w 30"/>
                    <a:gd name="T5" fmla="*/ 0 h 7"/>
                    <a:gd name="T6" fmla="*/ 0 w 30"/>
                    <a:gd name="T7" fmla="*/ 0 h 7"/>
                    <a:gd name="T8" fmla="*/ 0 w 30"/>
                    <a:gd name="T9" fmla="*/ 0 h 7"/>
                    <a:gd name="T10" fmla="*/ 0 w 30"/>
                    <a:gd name="T11" fmla="*/ 7 h 7"/>
                    <a:gd name="T12" fmla="*/ 24 w 30"/>
                    <a:gd name="T13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7">
                      <a:moveTo>
                        <a:pt x="24" y="7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24" y="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66" name="Freeform 638"/>
                <p:cNvSpPr>
                  <a:spLocks/>
                </p:cNvSpPr>
                <p:nvPr/>
              </p:nvSpPr>
              <p:spPr bwMode="auto">
                <a:xfrm>
                  <a:off x="3903" y="2501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6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67" name="Freeform 639"/>
                <p:cNvSpPr>
                  <a:spLocks/>
                </p:cNvSpPr>
                <p:nvPr/>
              </p:nvSpPr>
              <p:spPr bwMode="auto">
                <a:xfrm>
                  <a:off x="3861" y="2501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6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68" name="Freeform 640"/>
                <p:cNvSpPr>
                  <a:spLocks/>
                </p:cNvSpPr>
                <p:nvPr/>
              </p:nvSpPr>
              <p:spPr bwMode="auto">
                <a:xfrm>
                  <a:off x="3819" y="2501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0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69" name="Freeform 641"/>
                <p:cNvSpPr>
                  <a:spLocks/>
                </p:cNvSpPr>
                <p:nvPr/>
              </p:nvSpPr>
              <p:spPr bwMode="auto">
                <a:xfrm>
                  <a:off x="3777" y="2501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0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7265" name="Group 737"/>
              <p:cNvGrpSpPr>
                <a:grpSpLocks/>
              </p:cNvGrpSpPr>
              <p:nvPr/>
            </p:nvGrpSpPr>
            <p:grpSpPr bwMode="auto">
              <a:xfrm>
                <a:off x="2889" y="2550"/>
                <a:ext cx="1771" cy="624"/>
                <a:chOff x="2889" y="2550"/>
                <a:chExt cx="1771" cy="624"/>
              </a:xfrm>
            </p:grpSpPr>
            <p:sp>
              <p:nvSpPr>
                <p:cNvPr id="407171" name="Freeform 643"/>
                <p:cNvSpPr>
                  <a:spLocks/>
                </p:cNvSpPr>
                <p:nvPr/>
              </p:nvSpPr>
              <p:spPr bwMode="auto">
                <a:xfrm>
                  <a:off x="3753" y="2550"/>
                  <a:ext cx="48" cy="6"/>
                </a:xfrm>
                <a:custGeom>
                  <a:avLst/>
                  <a:gdLst>
                    <a:gd name="T0" fmla="*/ 24 w 48"/>
                    <a:gd name="T1" fmla="*/ 6 h 6"/>
                    <a:gd name="T2" fmla="*/ 48 w 48"/>
                    <a:gd name="T3" fmla="*/ 6 h 6"/>
                    <a:gd name="T4" fmla="*/ 48 w 48"/>
                    <a:gd name="T5" fmla="*/ 0 h 6"/>
                    <a:gd name="T6" fmla="*/ 48 w 48"/>
                    <a:gd name="T7" fmla="*/ 0 h 6"/>
                    <a:gd name="T8" fmla="*/ 24 w 48"/>
                    <a:gd name="T9" fmla="*/ 0 h 6"/>
                    <a:gd name="T10" fmla="*/ 0 w 48"/>
                    <a:gd name="T11" fmla="*/ 0 h 6"/>
                    <a:gd name="T12" fmla="*/ 0 w 48"/>
                    <a:gd name="T13" fmla="*/ 0 h 6"/>
                    <a:gd name="T14" fmla="*/ 0 w 48"/>
                    <a:gd name="T15" fmla="*/ 6 h 6"/>
                    <a:gd name="T16" fmla="*/ 24 w 48"/>
                    <a:gd name="T1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8" h="6">
                      <a:moveTo>
                        <a:pt x="24" y="6"/>
                      </a:moveTo>
                      <a:lnTo>
                        <a:pt x="48" y="6"/>
                      </a:lnTo>
                      <a:lnTo>
                        <a:pt x="48" y="0"/>
                      </a:lnTo>
                      <a:lnTo>
                        <a:pt x="48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72" name="Freeform 644"/>
                <p:cNvSpPr>
                  <a:spLocks/>
                </p:cNvSpPr>
                <p:nvPr/>
              </p:nvSpPr>
              <p:spPr bwMode="auto">
                <a:xfrm>
                  <a:off x="3711" y="2550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0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73" name="Freeform 645"/>
                <p:cNvSpPr>
                  <a:spLocks/>
                </p:cNvSpPr>
                <p:nvPr/>
              </p:nvSpPr>
              <p:spPr bwMode="auto">
                <a:xfrm>
                  <a:off x="3669" y="2550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74" name="Freeform 646"/>
                <p:cNvSpPr>
                  <a:spLocks/>
                </p:cNvSpPr>
                <p:nvPr/>
              </p:nvSpPr>
              <p:spPr bwMode="auto">
                <a:xfrm>
                  <a:off x="3627" y="2550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6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75" name="Freeform 647"/>
                <p:cNvSpPr>
                  <a:spLocks/>
                </p:cNvSpPr>
                <p:nvPr/>
              </p:nvSpPr>
              <p:spPr bwMode="auto">
                <a:xfrm>
                  <a:off x="3585" y="2550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6 h 12"/>
                    <a:gd name="T4" fmla="*/ 24 w 30"/>
                    <a:gd name="T5" fmla="*/ 0 h 12"/>
                    <a:gd name="T6" fmla="*/ 12 w 30"/>
                    <a:gd name="T7" fmla="*/ 6 h 12"/>
                    <a:gd name="T8" fmla="*/ 0 w 30"/>
                    <a:gd name="T9" fmla="*/ 6 h 12"/>
                    <a:gd name="T10" fmla="*/ 0 w 30"/>
                    <a:gd name="T11" fmla="*/ 6 h 12"/>
                    <a:gd name="T12" fmla="*/ 0 w 30"/>
                    <a:gd name="T13" fmla="*/ 12 h 12"/>
                    <a:gd name="T14" fmla="*/ 12 w 30"/>
                    <a:gd name="T15" fmla="*/ 12 h 12"/>
                    <a:gd name="T16" fmla="*/ 24 w 30"/>
                    <a:gd name="T1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12" y="6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12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76" name="Freeform 648"/>
                <p:cNvSpPr>
                  <a:spLocks/>
                </p:cNvSpPr>
                <p:nvPr/>
              </p:nvSpPr>
              <p:spPr bwMode="auto">
                <a:xfrm>
                  <a:off x="3543" y="2556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6 h 12"/>
                    <a:gd name="T4" fmla="*/ 24 w 30"/>
                    <a:gd name="T5" fmla="*/ 0 h 12"/>
                    <a:gd name="T6" fmla="*/ 0 w 30"/>
                    <a:gd name="T7" fmla="*/ 6 h 12"/>
                    <a:gd name="T8" fmla="*/ 0 w 30"/>
                    <a:gd name="T9" fmla="*/ 6 h 12"/>
                    <a:gd name="T10" fmla="*/ 0 w 30"/>
                    <a:gd name="T11" fmla="*/ 12 h 12"/>
                    <a:gd name="T12" fmla="*/ 24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77" name="Freeform 649"/>
                <p:cNvSpPr>
                  <a:spLocks/>
                </p:cNvSpPr>
                <p:nvPr/>
              </p:nvSpPr>
              <p:spPr bwMode="auto">
                <a:xfrm>
                  <a:off x="3501" y="2562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78" name="Freeform 650"/>
                <p:cNvSpPr>
                  <a:spLocks/>
                </p:cNvSpPr>
                <p:nvPr/>
              </p:nvSpPr>
              <p:spPr bwMode="auto">
                <a:xfrm>
                  <a:off x="3459" y="2568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79" name="Freeform 651"/>
                <p:cNvSpPr>
                  <a:spLocks/>
                </p:cNvSpPr>
                <p:nvPr/>
              </p:nvSpPr>
              <p:spPr bwMode="auto">
                <a:xfrm>
                  <a:off x="3417" y="2568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6 h 12"/>
                    <a:gd name="T4" fmla="*/ 24 w 30"/>
                    <a:gd name="T5" fmla="*/ 0 h 12"/>
                    <a:gd name="T6" fmla="*/ 12 w 30"/>
                    <a:gd name="T7" fmla="*/ 6 h 12"/>
                    <a:gd name="T8" fmla="*/ 0 w 30"/>
                    <a:gd name="T9" fmla="*/ 6 h 12"/>
                    <a:gd name="T10" fmla="*/ 0 w 30"/>
                    <a:gd name="T11" fmla="*/ 6 h 12"/>
                    <a:gd name="T12" fmla="*/ 0 w 30"/>
                    <a:gd name="T13" fmla="*/ 12 h 12"/>
                    <a:gd name="T14" fmla="*/ 12 w 30"/>
                    <a:gd name="T15" fmla="*/ 12 h 12"/>
                    <a:gd name="T16" fmla="*/ 24 w 30"/>
                    <a:gd name="T1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12" y="6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12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80" name="Freeform 652"/>
                <p:cNvSpPr>
                  <a:spLocks/>
                </p:cNvSpPr>
                <p:nvPr/>
              </p:nvSpPr>
              <p:spPr bwMode="auto">
                <a:xfrm>
                  <a:off x="3375" y="2580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81" name="Freeform 653"/>
                <p:cNvSpPr>
                  <a:spLocks/>
                </p:cNvSpPr>
                <p:nvPr/>
              </p:nvSpPr>
              <p:spPr bwMode="auto">
                <a:xfrm>
                  <a:off x="3333" y="2586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0 h 12"/>
                    <a:gd name="T4" fmla="*/ 24 w 30"/>
                    <a:gd name="T5" fmla="*/ 0 h 12"/>
                    <a:gd name="T6" fmla="*/ 0 w 30"/>
                    <a:gd name="T7" fmla="*/ 6 h 12"/>
                    <a:gd name="T8" fmla="*/ 0 w 30"/>
                    <a:gd name="T9" fmla="*/ 6 h 12"/>
                    <a:gd name="T10" fmla="*/ 0 w 30"/>
                    <a:gd name="T11" fmla="*/ 12 h 12"/>
                    <a:gd name="T12" fmla="*/ 24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82" name="Freeform 654"/>
                <p:cNvSpPr>
                  <a:spLocks/>
                </p:cNvSpPr>
                <p:nvPr/>
              </p:nvSpPr>
              <p:spPr bwMode="auto">
                <a:xfrm>
                  <a:off x="3291" y="2592"/>
                  <a:ext cx="30" cy="12"/>
                </a:xfrm>
                <a:custGeom>
                  <a:avLst/>
                  <a:gdLst>
                    <a:gd name="T0" fmla="*/ 30 w 30"/>
                    <a:gd name="T1" fmla="*/ 6 h 12"/>
                    <a:gd name="T2" fmla="*/ 30 w 30"/>
                    <a:gd name="T3" fmla="*/ 6 h 12"/>
                    <a:gd name="T4" fmla="*/ 30 w 30"/>
                    <a:gd name="T5" fmla="*/ 0 h 12"/>
                    <a:gd name="T6" fmla="*/ 6 w 30"/>
                    <a:gd name="T7" fmla="*/ 6 h 12"/>
                    <a:gd name="T8" fmla="*/ 0 w 30"/>
                    <a:gd name="T9" fmla="*/ 6 h 12"/>
                    <a:gd name="T10" fmla="*/ 6 w 30"/>
                    <a:gd name="T11" fmla="*/ 12 h 12"/>
                    <a:gd name="T12" fmla="*/ 30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6"/>
                      </a:ln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83" name="Freeform 655"/>
                <p:cNvSpPr>
                  <a:spLocks/>
                </p:cNvSpPr>
                <p:nvPr/>
              </p:nvSpPr>
              <p:spPr bwMode="auto">
                <a:xfrm>
                  <a:off x="3249" y="2598"/>
                  <a:ext cx="30" cy="18"/>
                </a:xfrm>
                <a:custGeom>
                  <a:avLst/>
                  <a:gdLst>
                    <a:gd name="T0" fmla="*/ 30 w 30"/>
                    <a:gd name="T1" fmla="*/ 6 h 18"/>
                    <a:gd name="T2" fmla="*/ 30 w 30"/>
                    <a:gd name="T3" fmla="*/ 6 h 18"/>
                    <a:gd name="T4" fmla="*/ 30 w 30"/>
                    <a:gd name="T5" fmla="*/ 0 h 18"/>
                    <a:gd name="T6" fmla="*/ 6 w 30"/>
                    <a:gd name="T7" fmla="*/ 12 h 18"/>
                    <a:gd name="T8" fmla="*/ 0 w 30"/>
                    <a:gd name="T9" fmla="*/ 12 h 18"/>
                    <a:gd name="T10" fmla="*/ 6 w 30"/>
                    <a:gd name="T11" fmla="*/ 18 h 18"/>
                    <a:gd name="T12" fmla="*/ 30 w 30"/>
                    <a:gd name="T13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12"/>
                      </a:lnTo>
                      <a:lnTo>
                        <a:pt x="0" y="12"/>
                      </a:lnTo>
                      <a:lnTo>
                        <a:pt x="6" y="18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84" name="Freeform 656"/>
                <p:cNvSpPr>
                  <a:spLocks/>
                </p:cNvSpPr>
                <p:nvPr/>
              </p:nvSpPr>
              <p:spPr bwMode="auto">
                <a:xfrm>
                  <a:off x="3213" y="2610"/>
                  <a:ext cx="24" cy="18"/>
                </a:xfrm>
                <a:custGeom>
                  <a:avLst/>
                  <a:gdLst>
                    <a:gd name="T0" fmla="*/ 24 w 24"/>
                    <a:gd name="T1" fmla="*/ 6 h 18"/>
                    <a:gd name="T2" fmla="*/ 24 w 24"/>
                    <a:gd name="T3" fmla="*/ 6 h 18"/>
                    <a:gd name="T4" fmla="*/ 24 w 24"/>
                    <a:gd name="T5" fmla="*/ 0 h 18"/>
                    <a:gd name="T6" fmla="*/ 0 w 24"/>
                    <a:gd name="T7" fmla="*/ 12 h 18"/>
                    <a:gd name="T8" fmla="*/ 0 w 24"/>
                    <a:gd name="T9" fmla="*/ 12 h 18"/>
                    <a:gd name="T10" fmla="*/ 0 w 24"/>
                    <a:gd name="T11" fmla="*/ 18 h 18"/>
                    <a:gd name="T12" fmla="*/ 24 w 24"/>
                    <a:gd name="T13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24" y="6"/>
                      </a:move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85" name="Freeform 657"/>
                <p:cNvSpPr>
                  <a:spLocks/>
                </p:cNvSpPr>
                <p:nvPr/>
              </p:nvSpPr>
              <p:spPr bwMode="auto">
                <a:xfrm>
                  <a:off x="3171" y="2622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6 h 12"/>
                    <a:gd name="T4" fmla="*/ 24 w 30"/>
                    <a:gd name="T5" fmla="*/ 0 h 12"/>
                    <a:gd name="T6" fmla="*/ 0 w 30"/>
                    <a:gd name="T7" fmla="*/ 6 h 12"/>
                    <a:gd name="T8" fmla="*/ 0 w 30"/>
                    <a:gd name="T9" fmla="*/ 12 h 12"/>
                    <a:gd name="T10" fmla="*/ 0 w 30"/>
                    <a:gd name="T11" fmla="*/ 12 h 12"/>
                    <a:gd name="T12" fmla="*/ 24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86" name="Freeform 658"/>
                <p:cNvSpPr>
                  <a:spLocks/>
                </p:cNvSpPr>
                <p:nvPr/>
              </p:nvSpPr>
              <p:spPr bwMode="auto">
                <a:xfrm>
                  <a:off x="3129" y="2634"/>
                  <a:ext cx="30" cy="18"/>
                </a:xfrm>
                <a:custGeom>
                  <a:avLst/>
                  <a:gdLst>
                    <a:gd name="T0" fmla="*/ 24 w 30"/>
                    <a:gd name="T1" fmla="*/ 6 h 18"/>
                    <a:gd name="T2" fmla="*/ 30 w 30"/>
                    <a:gd name="T3" fmla="*/ 6 h 18"/>
                    <a:gd name="T4" fmla="*/ 24 w 30"/>
                    <a:gd name="T5" fmla="*/ 0 h 18"/>
                    <a:gd name="T6" fmla="*/ 18 w 30"/>
                    <a:gd name="T7" fmla="*/ 6 h 18"/>
                    <a:gd name="T8" fmla="*/ 6 w 30"/>
                    <a:gd name="T9" fmla="*/ 12 h 18"/>
                    <a:gd name="T10" fmla="*/ 0 w 30"/>
                    <a:gd name="T11" fmla="*/ 12 h 18"/>
                    <a:gd name="T12" fmla="*/ 6 w 30"/>
                    <a:gd name="T13" fmla="*/ 18 h 18"/>
                    <a:gd name="T14" fmla="*/ 18 w 30"/>
                    <a:gd name="T15" fmla="*/ 12 h 18"/>
                    <a:gd name="T16" fmla="*/ 24 w 30"/>
                    <a:gd name="T17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8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18" y="6"/>
                      </a:lnTo>
                      <a:lnTo>
                        <a:pt x="6" y="12"/>
                      </a:lnTo>
                      <a:lnTo>
                        <a:pt x="0" y="12"/>
                      </a:lnTo>
                      <a:lnTo>
                        <a:pt x="6" y="18"/>
                      </a:lnTo>
                      <a:lnTo>
                        <a:pt x="18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87" name="Freeform 659"/>
                <p:cNvSpPr>
                  <a:spLocks/>
                </p:cNvSpPr>
                <p:nvPr/>
              </p:nvSpPr>
              <p:spPr bwMode="auto">
                <a:xfrm>
                  <a:off x="3093" y="2652"/>
                  <a:ext cx="24" cy="12"/>
                </a:xfrm>
                <a:custGeom>
                  <a:avLst/>
                  <a:gdLst>
                    <a:gd name="T0" fmla="*/ 24 w 24"/>
                    <a:gd name="T1" fmla="*/ 6 h 12"/>
                    <a:gd name="T2" fmla="*/ 24 w 24"/>
                    <a:gd name="T3" fmla="*/ 0 h 12"/>
                    <a:gd name="T4" fmla="*/ 24 w 24"/>
                    <a:gd name="T5" fmla="*/ 0 h 12"/>
                    <a:gd name="T6" fmla="*/ 0 w 24"/>
                    <a:gd name="T7" fmla="*/ 6 h 12"/>
                    <a:gd name="T8" fmla="*/ 0 w 24"/>
                    <a:gd name="T9" fmla="*/ 12 h 12"/>
                    <a:gd name="T10" fmla="*/ 0 w 24"/>
                    <a:gd name="T11" fmla="*/ 12 h 12"/>
                    <a:gd name="T12" fmla="*/ 24 w 24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2">
                      <a:moveTo>
                        <a:pt x="24" y="6"/>
                      </a:move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88" name="Freeform 660"/>
                <p:cNvSpPr>
                  <a:spLocks/>
                </p:cNvSpPr>
                <p:nvPr/>
              </p:nvSpPr>
              <p:spPr bwMode="auto">
                <a:xfrm>
                  <a:off x="3051" y="2664"/>
                  <a:ext cx="30" cy="18"/>
                </a:xfrm>
                <a:custGeom>
                  <a:avLst/>
                  <a:gdLst>
                    <a:gd name="T0" fmla="*/ 24 w 30"/>
                    <a:gd name="T1" fmla="*/ 6 h 18"/>
                    <a:gd name="T2" fmla="*/ 30 w 30"/>
                    <a:gd name="T3" fmla="*/ 6 h 18"/>
                    <a:gd name="T4" fmla="*/ 24 w 30"/>
                    <a:gd name="T5" fmla="*/ 0 h 18"/>
                    <a:gd name="T6" fmla="*/ 6 w 30"/>
                    <a:gd name="T7" fmla="*/ 12 h 18"/>
                    <a:gd name="T8" fmla="*/ 0 w 30"/>
                    <a:gd name="T9" fmla="*/ 18 h 18"/>
                    <a:gd name="T10" fmla="*/ 6 w 30"/>
                    <a:gd name="T11" fmla="*/ 18 h 18"/>
                    <a:gd name="T12" fmla="*/ 24 w 30"/>
                    <a:gd name="T13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6" y="12"/>
                      </a:lnTo>
                      <a:lnTo>
                        <a:pt x="0" y="18"/>
                      </a:lnTo>
                      <a:lnTo>
                        <a:pt x="6" y="18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89" name="Freeform 661"/>
                <p:cNvSpPr>
                  <a:spLocks/>
                </p:cNvSpPr>
                <p:nvPr/>
              </p:nvSpPr>
              <p:spPr bwMode="auto">
                <a:xfrm>
                  <a:off x="3015" y="2682"/>
                  <a:ext cx="30" cy="18"/>
                </a:xfrm>
                <a:custGeom>
                  <a:avLst/>
                  <a:gdLst>
                    <a:gd name="T0" fmla="*/ 24 w 30"/>
                    <a:gd name="T1" fmla="*/ 6 h 18"/>
                    <a:gd name="T2" fmla="*/ 30 w 30"/>
                    <a:gd name="T3" fmla="*/ 6 h 18"/>
                    <a:gd name="T4" fmla="*/ 24 w 30"/>
                    <a:gd name="T5" fmla="*/ 0 h 18"/>
                    <a:gd name="T6" fmla="*/ 6 w 30"/>
                    <a:gd name="T7" fmla="*/ 12 h 18"/>
                    <a:gd name="T8" fmla="*/ 0 w 30"/>
                    <a:gd name="T9" fmla="*/ 18 h 18"/>
                    <a:gd name="T10" fmla="*/ 6 w 30"/>
                    <a:gd name="T11" fmla="*/ 18 h 18"/>
                    <a:gd name="T12" fmla="*/ 24 w 30"/>
                    <a:gd name="T13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6" y="12"/>
                      </a:lnTo>
                      <a:lnTo>
                        <a:pt x="0" y="18"/>
                      </a:lnTo>
                      <a:lnTo>
                        <a:pt x="6" y="18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90" name="Freeform 662"/>
                <p:cNvSpPr>
                  <a:spLocks/>
                </p:cNvSpPr>
                <p:nvPr/>
              </p:nvSpPr>
              <p:spPr bwMode="auto">
                <a:xfrm>
                  <a:off x="2979" y="2706"/>
                  <a:ext cx="30" cy="18"/>
                </a:xfrm>
                <a:custGeom>
                  <a:avLst/>
                  <a:gdLst>
                    <a:gd name="T0" fmla="*/ 24 w 30"/>
                    <a:gd name="T1" fmla="*/ 6 h 18"/>
                    <a:gd name="T2" fmla="*/ 30 w 30"/>
                    <a:gd name="T3" fmla="*/ 0 h 18"/>
                    <a:gd name="T4" fmla="*/ 24 w 30"/>
                    <a:gd name="T5" fmla="*/ 0 h 18"/>
                    <a:gd name="T6" fmla="*/ 18 w 30"/>
                    <a:gd name="T7" fmla="*/ 6 h 18"/>
                    <a:gd name="T8" fmla="*/ 6 w 30"/>
                    <a:gd name="T9" fmla="*/ 12 h 18"/>
                    <a:gd name="T10" fmla="*/ 0 w 30"/>
                    <a:gd name="T11" fmla="*/ 18 h 18"/>
                    <a:gd name="T12" fmla="*/ 6 w 30"/>
                    <a:gd name="T13" fmla="*/ 18 h 18"/>
                    <a:gd name="T14" fmla="*/ 18 w 30"/>
                    <a:gd name="T15" fmla="*/ 12 h 18"/>
                    <a:gd name="T16" fmla="*/ 24 w 30"/>
                    <a:gd name="T17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8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18" y="6"/>
                      </a:lnTo>
                      <a:lnTo>
                        <a:pt x="6" y="12"/>
                      </a:lnTo>
                      <a:lnTo>
                        <a:pt x="0" y="18"/>
                      </a:lnTo>
                      <a:lnTo>
                        <a:pt x="6" y="18"/>
                      </a:lnTo>
                      <a:lnTo>
                        <a:pt x="18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91" name="Freeform 663"/>
                <p:cNvSpPr>
                  <a:spLocks/>
                </p:cNvSpPr>
                <p:nvPr/>
              </p:nvSpPr>
              <p:spPr bwMode="auto">
                <a:xfrm>
                  <a:off x="2949" y="2730"/>
                  <a:ext cx="24" cy="18"/>
                </a:xfrm>
                <a:custGeom>
                  <a:avLst/>
                  <a:gdLst>
                    <a:gd name="T0" fmla="*/ 18 w 24"/>
                    <a:gd name="T1" fmla="*/ 6 h 18"/>
                    <a:gd name="T2" fmla="*/ 24 w 24"/>
                    <a:gd name="T3" fmla="*/ 0 h 18"/>
                    <a:gd name="T4" fmla="*/ 18 w 24"/>
                    <a:gd name="T5" fmla="*/ 0 h 18"/>
                    <a:gd name="T6" fmla="*/ 12 w 24"/>
                    <a:gd name="T7" fmla="*/ 6 h 18"/>
                    <a:gd name="T8" fmla="*/ 0 w 24"/>
                    <a:gd name="T9" fmla="*/ 12 h 18"/>
                    <a:gd name="T10" fmla="*/ 0 w 24"/>
                    <a:gd name="T11" fmla="*/ 18 h 18"/>
                    <a:gd name="T12" fmla="*/ 0 w 24"/>
                    <a:gd name="T13" fmla="*/ 18 h 18"/>
                    <a:gd name="T14" fmla="*/ 12 w 24"/>
                    <a:gd name="T15" fmla="*/ 12 h 18"/>
                    <a:gd name="T16" fmla="*/ 18 w 24"/>
                    <a:gd name="T17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8">
                      <a:moveTo>
                        <a:pt x="18" y="6"/>
                      </a:moveTo>
                      <a:lnTo>
                        <a:pt x="24" y="0"/>
                      </a:lnTo>
                      <a:lnTo>
                        <a:pt x="18" y="0"/>
                      </a:lnTo>
                      <a:lnTo>
                        <a:pt x="12" y="6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12" y="12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92" name="Freeform 664"/>
                <p:cNvSpPr>
                  <a:spLocks/>
                </p:cNvSpPr>
                <p:nvPr/>
              </p:nvSpPr>
              <p:spPr bwMode="auto">
                <a:xfrm>
                  <a:off x="2919" y="2760"/>
                  <a:ext cx="24" cy="24"/>
                </a:xfrm>
                <a:custGeom>
                  <a:avLst/>
                  <a:gdLst>
                    <a:gd name="T0" fmla="*/ 18 w 24"/>
                    <a:gd name="T1" fmla="*/ 6 h 24"/>
                    <a:gd name="T2" fmla="*/ 24 w 24"/>
                    <a:gd name="T3" fmla="*/ 0 h 24"/>
                    <a:gd name="T4" fmla="*/ 18 w 24"/>
                    <a:gd name="T5" fmla="*/ 0 h 24"/>
                    <a:gd name="T6" fmla="*/ 12 w 24"/>
                    <a:gd name="T7" fmla="*/ 6 h 24"/>
                    <a:gd name="T8" fmla="*/ 6 w 24"/>
                    <a:gd name="T9" fmla="*/ 6 h 24"/>
                    <a:gd name="T10" fmla="*/ 0 w 24"/>
                    <a:gd name="T11" fmla="*/ 18 h 24"/>
                    <a:gd name="T12" fmla="*/ 0 w 24"/>
                    <a:gd name="T13" fmla="*/ 24 h 24"/>
                    <a:gd name="T14" fmla="*/ 6 w 24"/>
                    <a:gd name="T15" fmla="*/ 18 h 24"/>
                    <a:gd name="T16" fmla="*/ 12 w 24"/>
                    <a:gd name="T17" fmla="*/ 6 h 24"/>
                    <a:gd name="T18" fmla="*/ 12 w 24"/>
                    <a:gd name="T19" fmla="*/ 6 h 24"/>
                    <a:gd name="T20" fmla="*/ 12 w 24"/>
                    <a:gd name="T21" fmla="*/ 12 h 24"/>
                    <a:gd name="T22" fmla="*/ 18 w 24"/>
                    <a:gd name="T23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" h="24">
                      <a:moveTo>
                        <a:pt x="18" y="6"/>
                      </a:moveTo>
                      <a:lnTo>
                        <a:pt x="24" y="0"/>
                      </a:lnTo>
                      <a:lnTo>
                        <a:pt x="18" y="0"/>
                      </a:lnTo>
                      <a:lnTo>
                        <a:pt x="12" y="6"/>
                      </a:lnTo>
                      <a:lnTo>
                        <a:pt x="6" y="6"/>
                      </a:lnTo>
                      <a:lnTo>
                        <a:pt x="0" y="18"/>
                      </a:lnTo>
                      <a:lnTo>
                        <a:pt x="0" y="24"/>
                      </a:lnTo>
                      <a:lnTo>
                        <a:pt x="6" y="1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2" y="12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93" name="Freeform 665"/>
                <p:cNvSpPr>
                  <a:spLocks/>
                </p:cNvSpPr>
                <p:nvPr/>
              </p:nvSpPr>
              <p:spPr bwMode="auto">
                <a:xfrm>
                  <a:off x="2895" y="2790"/>
                  <a:ext cx="18" cy="24"/>
                </a:xfrm>
                <a:custGeom>
                  <a:avLst/>
                  <a:gdLst>
                    <a:gd name="T0" fmla="*/ 18 w 18"/>
                    <a:gd name="T1" fmla="*/ 0 h 24"/>
                    <a:gd name="T2" fmla="*/ 18 w 18"/>
                    <a:gd name="T3" fmla="*/ 0 h 24"/>
                    <a:gd name="T4" fmla="*/ 12 w 18"/>
                    <a:gd name="T5" fmla="*/ 0 h 24"/>
                    <a:gd name="T6" fmla="*/ 12 w 18"/>
                    <a:gd name="T7" fmla="*/ 6 h 24"/>
                    <a:gd name="T8" fmla="*/ 0 w 18"/>
                    <a:gd name="T9" fmla="*/ 24 h 24"/>
                    <a:gd name="T10" fmla="*/ 6 w 18"/>
                    <a:gd name="T11" fmla="*/ 24 h 24"/>
                    <a:gd name="T12" fmla="*/ 6 w 18"/>
                    <a:gd name="T13" fmla="*/ 24 h 24"/>
                    <a:gd name="T14" fmla="*/ 18 w 18"/>
                    <a:gd name="T15" fmla="*/ 6 h 24"/>
                    <a:gd name="T16" fmla="*/ 18 w 18"/>
                    <a:gd name="T17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4">
                      <a:moveTo>
                        <a:pt x="18" y="0"/>
                      </a:moveTo>
                      <a:lnTo>
                        <a:pt x="18" y="0"/>
                      </a:lnTo>
                      <a:lnTo>
                        <a:pt x="12" y="0"/>
                      </a:lnTo>
                      <a:lnTo>
                        <a:pt x="12" y="6"/>
                      </a:lnTo>
                      <a:lnTo>
                        <a:pt x="0" y="24"/>
                      </a:lnTo>
                      <a:lnTo>
                        <a:pt x="6" y="24"/>
                      </a:lnTo>
                      <a:lnTo>
                        <a:pt x="6" y="24"/>
                      </a:lnTo>
                      <a:lnTo>
                        <a:pt x="18" y="6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94" name="Freeform 666"/>
                <p:cNvSpPr>
                  <a:spLocks/>
                </p:cNvSpPr>
                <p:nvPr/>
              </p:nvSpPr>
              <p:spPr bwMode="auto">
                <a:xfrm>
                  <a:off x="2889" y="2826"/>
                  <a:ext cx="6" cy="30"/>
                </a:xfrm>
                <a:custGeom>
                  <a:avLst/>
                  <a:gdLst>
                    <a:gd name="T0" fmla="*/ 6 w 6"/>
                    <a:gd name="T1" fmla="*/ 6 h 30"/>
                    <a:gd name="T2" fmla="*/ 6 w 6"/>
                    <a:gd name="T3" fmla="*/ 0 h 30"/>
                    <a:gd name="T4" fmla="*/ 0 w 6"/>
                    <a:gd name="T5" fmla="*/ 6 h 30"/>
                    <a:gd name="T6" fmla="*/ 0 w 6"/>
                    <a:gd name="T7" fmla="*/ 30 h 30"/>
                    <a:gd name="T8" fmla="*/ 0 w 6"/>
                    <a:gd name="T9" fmla="*/ 30 h 30"/>
                    <a:gd name="T10" fmla="*/ 6 w 6"/>
                    <a:gd name="T11" fmla="*/ 30 h 30"/>
                    <a:gd name="T12" fmla="*/ 6 w 6"/>
                    <a:gd name="T1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30">
                      <a:moveTo>
                        <a:pt x="6" y="6"/>
                      </a:move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6" y="3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95" name="Freeform 667"/>
                <p:cNvSpPr>
                  <a:spLocks/>
                </p:cNvSpPr>
                <p:nvPr/>
              </p:nvSpPr>
              <p:spPr bwMode="auto">
                <a:xfrm>
                  <a:off x="2889" y="2868"/>
                  <a:ext cx="6" cy="30"/>
                </a:xfrm>
                <a:custGeom>
                  <a:avLst/>
                  <a:gdLst>
                    <a:gd name="T0" fmla="*/ 6 w 6"/>
                    <a:gd name="T1" fmla="*/ 6 h 30"/>
                    <a:gd name="T2" fmla="*/ 0 w 6"/>
                    <a:gd name="T3" fmla="*/ 0 h 30"/>
                    <a:gd name="T4" fmla="*/ 0 w 6"/>
                    <a:gd name="T5" fmla="*/ 6 h 30"/>
                    <a:gd name="T6" fmla="*/ 0 w 6"/>
                    <a:gd name="T7" fmla="*/ 24 h 30"/>
                    <a:gd name="T8" fmla="*/ 0 w 6"/>
                    <a:gd name="T9" fmla="*/ 30 h 30"/>
                    <a:gd name="T10" fmla="*/ 6 w 6"/>
                    <a:gd name="T11" fmla="*/ 30 h 30"/>
                    <a:gd name="T12" fmla="*/ 6 w 6"/>
                    <a:gd name="T13" fmla="*/ 30 h 30"/>
                    <a:gd name="T14" fmla="*/ 6 w 6"/>
                    <a:gd name="T15" fmla="*/ 24 h 30"/>
                    <a:gd name="T16" fmla="*/ 6 w 6"/>
                    <a:gd name="T17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30">
                      <a:moveTo>
                        <a:pt x="6" y="6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24"/>
                      </a:lnTo>
                      <a:lnTo>
                        <a:pt x="0" y="30"/>
                      </a:lnTo>
                      <a:lnTo>
                        <a:pt x="6" y="30"/>
                      </a:lnTo>
                      <a:lnTo>
                        <a:pt x="6" y="30"/>
                      </a:lnTo>
                      <a:lnTo>
                        <a:pt x="6" y="24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96" name="Freeform 668"/>
                <p:cNvSpPr>
                  <a:spLocks/>
                </p:cNvSpPr>
                <p:nvPr/>
              </p:nvSpPr>
              <p:spPr bwMode="auto">
                <a:xfrm>
                  <a:off x="2901" y="2910"/>
                  <a:ext cx="18" cy="24"/>
                </a:xfrm>
                <a:custGeom>
                  <a:avLst/>
                  <a:gdLst>
                    <a:gd name="T0" fmla="*/ 6 w 18"/>
                    <a:gd name="T1" fmla="*/ 0 h 24"/>
                    <a:gd name="T2" fmla="*/ 0 w 18"/>
                    <a:gd name="T3" fmla="*/ 0 h 24"/>
                    <a:gd name="T4" fmla="*/ 0 w 18"/>
                    <a:gd name="T5" fmla="*/ 0 h 24"/>
                    <a:gd name="T6" fmla="*/ 6 w 18"/>
                    <a:gd name="T7" fmla="*/ 12 h 24"/>
                    <a:gd name="T8" fmla="*/ 12 w 18"/>
                    <a:gd name="T9" fmla="*/ 24 h 24"/>
                    <a:gd name="T10" fmla="*/ 12 w 18"/>
                    <a:gd name="T11" fmla="*/ 24 h 24"/>
                    <a:gd name="T12" fmla="*/ 18 w 18"/>
                    <a:gd name="T13" fmla="*/ 24 h 24"/>
                    <a:gd name="T14" fmla="*/ 12 w 18"/>
                    <a:gd name="T15" fmla="*/ 12 h 24"/>
                    <a:gd name="T16" fmla="*/ 6 w 18"/>
                    <a:gd name="T17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4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12"/>
                      </a:lnTo>
                      <a:lnTo>
                        <a:pt x="12" y="24"/>
                      </a:lnTo>
                      <a:lnTo>
                        <a:pt x="12" y="24"/>
                      </a:lnTo>
                      <a:lnTo>
                        <a:pt x="18" y="24"/>
                      </a:lnTo>
                      <a:lnTo>
                        <a:pt x="12" y="12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97" name="Freeform 669"/>
                <p:cNvSpPr>
                  <a:spLocks/>
                </p:cNvSpPr>
                <p:nvPr/>
              </p:nvSpPr>
              <p:spPr bwMode="auto">
                <a:xfrm>
                  <a:off x="2919" y="2946"/>
                  <a:ext cx="24" cy="24"/>
                </a:xfrm>
                <a:custGeom>
                  <a:avLst/>
                  <a:gdLst>
                    <a:gd name="T0" fmla="*/ 6 w 24"/>
                    <a:gd name="T1" fmla="*/ 0 h 24"/>
                    <a:gd name="T2" fmla="*/ 6 w 24"/>
                    <a:gd name="T3" fmla="*/ 0 h 24"/>
                    <a:gd name="T4" fmla="*/ 0 w 24"/>
                    <a:gd name="T5" fmla="*/ 0 h 24"/>
                    <a:gd name="T6" fmla="*/ 6 w 24"/>
                    <a:gd name="T7" fmla="*/ 6 h 24"/>
                    <a:gd name="T8" fmla="*/ 12 w 24"/>
                    <a:gd name="T9" fmla="*/ 12 h 24"/>
                    <a:gd name="T10" fmla="*/ 24 w 24"/>
                    <a:gd name="T11" fmla="*/ 24 h 24"/>
                    <a:gd name="T12" fmla="*/ 24 w 24"/>
                    <a:gd name="T13" fmla="*/ 18 h 24"/>
                    <a:gd name="T14" fmla="*/ 24 w 24"/>
                    <a:gd name="T15" fmla="*/ 18 h 24"/>
                    <a:gd name="T16" fmla="*/ 12 w 24"/>
                    <a:gd name="T17" fmla="*/ 6 h 24"/>
                    <a:gd name="T18" fmla="*/ 12 w 24"/>
                    <a:gd name="T19" fmla="*/ 6 h 24"/>
                    <a:gd name="T20" fmla="*/ 12 w 24"/>
                    <a:gd name="T21" fmla="*/ 6 h 24"/>
                    <a:gd name="T22" fmla="*/ 6 w 24"/>
                    <a:gd name="T23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" h="24">
                      <a:moveTo>
                        <a:pt x="6" y="0"/>
                      </a:move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12" y="12"/>
                      </a:lnTo>
                      <a:lnTo>
                        <a:pt x="24" y="24"/>
                      </a:lnTo>
                      <a:lnTo>
                        <a:pt x="24" y="18"/>
                      </a:lnTo>
                      <a:lnTo>
                        <a:pt x="24" y="1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98" name="Freeform 670"/>
                <p:cNvSpPr>
                  <a:spLocks/>
                </p:cNvSpPr>
                <p:nvPr/>
              </p:nvSpPr>
              <p:spPr bwMode="auto">
                <a:xfrm>
                  <a:off x="2949" y="2976"/>
                  <a:ext cx="30" cy="18"/>
                </a:xfrm>
                <a:custGeom>
                  <a:avLst/>
                  <a:gdLst>
                    <a:gd name="T0" fmla="*/ 6 w 30"/>
                    <a:gd name="T1" fmla="*/ 0 h 18"/>
                    <a:gd name="T2" fmla="*/ 0 w 30"/>
                    <a:gd name="T3" fmla="*/ 0 h 18"/>
                    <a:gd name="T4" fmla="*/ 6 w 30"/>
                    <a:gd name="T5" fmla="*/ 6 h 18"/>
                    <a:gd name="T6" fmla="*/ 12 w 30"/>
                    <a:gd name="T7" fmla="*/ 6 h 18"/>
                    <a:gd name="T8" fmla="*/ 24 w 30"/>
                    <a:gd name="T9" fmla="*/ 18 h 18"/>
                    <a:gd name="T10" fmla="*/ 30 w 30"/>
                    <a:gd name="T11" fmla="*/ 18 h 18"/>
                    <a:gd name="T12" fmla="*/ 24 w 30"/>
                    <a:gd name="T13" fmla="*/ 12 h 18"/>
                    <a:gd name="T14" fmla="*/ 12 w 30"/>
                    <a:gd name="T15" fmla="*/ 0 h 18"/>
                    <a:gd name="T16" fmla="*/ 6 w 30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8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12" y="6"/>
                      </a:lnTo>
                      <a:lnTo>
                        <a:pt x="24" y="18"/>
                      </a:lnTo>
                      <a:lnTo>
                        <a:pt x="30" y="18"/>
                      </a:lnTo>
                      <a:lnTo>
                        <a:pt x="24" y="12"/>
                      </a:lnTo>
                      <a:lnTo>
                        <a:pt x="12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199" name="Freeform 671"/>
                <p:cNvSpPr>
                  <a:spLocks/>
                </p:cNvSpPr>
                <p:nvPr/>
              </p:nvSpPr>
              <p:spPr bwMode="auto">
                <a:xfrm>
                  <a:off x="2985" y="3000"/>
                  <a:ext cx="24" cy="18"/>
                </a:xfrm>
                <a:custGeom>
                  <a:avLst/>
                  <a:gdLst>
                    <a:gd name="T0" fmla="*/ 0 w 24"/>
                    <a:gd name="T1" fmla="*/ 0 h 18"/>
                    <a:gd name="T2" fmla="*/ 0 w 24"/>
                    <a:gd name="T3" fmla="*/ 0 h 18"/>
                    <a:gd name="T4" fmla="*/ 0 w 24"/>
                    <a:gd name="T5" fmla="*/ 6 h 18"/>
                    <a:gd name="T6" fmla="*/ 12 w 24"/>
                    <a:gd name="T7" fmla="*/ 12 h 18"/>
                    <a:gd name="T8" fmla="*/ 24 w 24"/>
                    <a:gd name="T9" fmla="*/ 18 h 18"/>
                    <a:gd name="T10" fmla="*/ 24 w 24"/>
                    <a:gd name="T11" fmla="*/ 12 h 18"/>
                    <a:gd name="T12" fmla="*/ 24 w 24"/>
                    <a:gd name="T13" fmla="*/ 12 h 18"/>
                    <a:gd name="T14" fmla="*/ 12 w 24"/>
                    <a:gd name="T15" fmla="*/ 6 h 18"/>
                    <a:gd name="T16" fmla="*/ 0 w 24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12" y="12"/>
                      </a:lnTo>
                      <a:lnTo>
                        <a:pt x="24" y="18"/>
                      </a:lnTo>
                      <a:lnTo>
                        <a:pt x="24" y="12"/>
                      </a:lnTo>
                      <a:lnTo>
                        <a:pt x="24" y="12"/>
                      </a:lnTo>
                      <a:lnTo>
                        <a:pt x="12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00" name="Freeform 672"/>
                <p:cNvSpPr>
                  <a:spLocks/>
                </p:cNvSpPr>
                <p:nvPr/>
              </p:nvSpPr>
              <p:spPr bwMode="auto">
                <a:xfrm>
                  <a:off x="3021" y="3018"/>
                  <a:ext cx="24" cy="18"/>
                </a:xfrm>
                <a:custGeom>
                  <a:avLst/>
                  <a:gdLst>
                    <a:gd name="T0" fmla="*/ 0 w 24"/>
                    <a:gd name="T1" fmla="*/ 0 h 18"/>
                    <a:gd name="T2" fmla="*/ 0 w 24"/>
                    <a:gd name="T3" fmla="*/ 6 h 18"/>
                    <a:gd name="T4" fmla="*/ 0 w 24"/>
                    <a:gd name="T5" fmla="*/ 6 h 18"/>
                    <a:gd name="T6" fmla="*/ 18 w 24"/>
                    <a:gd name="T7" fmla="*/ 18 h 18"/>
                    <a:gd name="T8" fmla="*/ 24 w 24"/>
                    <a:gd name="T9" fmla="*/ 18 h 18"/>
                    <a:gd name="T10" fmla="*/ 24 w 24"/>
                    <a:gd name="T11" fmla="*/ 18 h 18"/>
                    <a:gd name="T12" fmla="*/ 24 w 24"/>
                    <a:gd name="T13" fmla="*/ 12 h 18"/>
                    <a:gd name="T14" fmla="*/ 18 w 24"/>
                    <a:gd name="T15" fmla="*/ 12 h 18"/>
                    <a:gd name="T16" fmla="*/ 0 w 24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8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18" y="18"/>
                      </a:lnTo>
                      <a:lnTo>
                        <a:pt x="24" y="18"/>
                      </a:lnTo>
                      <a:lnTo>
                        <a:pt x="24" y="18"/>
                      </a:lnTo>
                      <a:lnTo>
                        <a:pt x="24" y="12"/>
                      </a:lnTo>
                      <a:lnTo>
                        <a:pt x="1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01" name="Freeform 673"/>
                <p:cNvSpPr>
                  <a:spLocks/>
                </p:cNvSpPr>
                <p:nvPr/>
              </p:nvSpPr>
              <p:spPr bwMode="auto">
                <a:xfrm>
                  <a:off x="3057" y="3042"/>
                  <a:ext cx="30" cy="12"/>
                </a:xfrm>
                <a:custGeom>
                  <a:avLst/>
                  <a:gdLst>
                    <a:gd name="T0" fmla="*/ 6 w 30"/>
                    <a:gd name="T1" fmla="*/ 0 h 12"/>
                    <a:gd name="T2" fmla="*/ 0 w 30"/>
                    <a:gd name="T3" fmla="*/ 0 h 12"/>
                    <a:gd name="T4" fmla="*/ 6 w 30"/>
                    <a:gd name="T5" fmla="*/ 6 h 12"/>
                    <a:gd name="T6" fmla="*/ 24 w 30"/>
                    <a:gd name="T7" fmla="*/ 12 h 12"/>
                    <a:gd name="T8" fmla="*/ 30 w 30"/>
                    <a:gd name="T9" fmla="*/ 12 h 12"/>
                    <a:gd name="T10" fmla="*/ 24 w 30"/>
                    <a:gd name="T11" fmla="*/ 6 h 12"/>
                    <a:gd name="T12" fmla="*/ 6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24" y="12"/>
                      </a:lnTo>
                      <a:lnTo>
                        <a:pt x="30" y="12"/>
                      </a:lnTo>
                      <a:lnTo>
                        <a:pt x="24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02" name="Freeform 674"/>
                <p:cNvSpPr>
                  <a:spLocks/>
                </p:cNvSpPr>
                <p:nvPr/>
              </p:nvSpPr>
              <p:spPr bwMode="auto">
                <a:xfrm>
                  <a:off x="3099" y="3054"/>
                  <a:ext cx="24" cy="18"/>
                </a:xfrm>
                <a:custGeom>
                  <a:avLst/>
                  <a:gdLst>
                    <a:gd name="T0" fmla="*/ 0 w 24"/>
                    <a:gd name="T1" fmla="*/ 0 h 18"/>
                    <a:gd name="T2" fmla="*/ 0 w 24"/>
                    <a:gd name="T3" fmla="*/ 6 h 18"/>
                    <a:gd name="T4" fmla="*/ 0 w 24"/>
                    <a:gd name="T5" fmla="*/ 6 h 18"/>
                    <a:gd name="T6" fmla="*/ 24 w 24"/>
                    <a:gd name="T7" fmla="*/ 18 h 18"/>
                    <a:gd name="T8" fmla="*/ 24 w 24"/>
                    <a:gd name="T9" fmla="*/ 12 h 18"/>
                    <a:gd name="T10" fmla="*/ 24 w 24"/>
                    <a:gd name="T11" fmla="*/ 12 h 18"/>
                    <a:gd name="T12" fmla="*/ 0 w 24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8"/>
                      </a:lnTo>
                      <a:lnTo>
                        <a:pt x="24" y="12"/>
                      </a:lnTo>
                      <a:lnTo>
                        <a:pt x="24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03" name="Freeform 675"/>
                <p:cNvSpPr>
                  <a:spLocks/>
                </p:cNvSpPr>
                <p:nvPr/>
              </p:nvSpPr>
              <p:spPr bwMode="auto">
                <a:xfrm>
                  <a:off x="3135" y="3072"/>
                  <a:ext cx="30" cy="12"/>
                </a:xfrm>
                <a:custGeom>
                  <a:avLst/>
                  <a:gdLst>
                    <a:gd name="T0" fmla="*/ 6 w 30"/>
                    <a:gd name="T1" fmla="*/ 0 h 12"/>
                    <a:gd name="T2" fmla="*/ 0 w 30"/>
                    <a:gd name="T3" fmla="*/ 0 h 12"/>
                    <a:gd name="T4" fmla="*/ 6 w 30"/>
                    <a:gd name="T5" fmla="*/ 6 h 12"/>
                    <a:gd name="T6" fmla="*/ 12 w 30"/>
                    <a:gd name="T7" fmla="*/ 12 h 12"/>
                    <a:gd name="T8" fmla="*/ 24 w 30"/>
                    <a:gd name="T9" fmla="*/ 12 h 12"/>
                    <a:gd name="T10" fmla="*/ 30 w 30"/>
                    <a:gd name="T11" fmla="*/ 12 h 12"/>
                    <a:gd name="T12" fmla="*/ 24 w 30"/>
                    <a:gd name="T13" fmla="*/ 6 h 12"/>
                    <a:gd name="T14" fmla="*/ 12 w 30"/>
                    <a:gd name="T15" fmla="*/ 6 h 12"/>
                    <a:gd name="T16" fmla="*/ 6 w 30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12" y="12"/>
                      </a:lnTo>
                      <a:lnTo>
                        <a:pt x="24" y="12"/>
                      </a:lnTo>
                      <a:lnTo>
                        <a:pt x="30" y="12"/>
                      </a:lnTo>
                      <a:lnTo>
                        <a:pt x="24" y="6"/>
                      </a:lnTo>
                      <a:lnTo>
                        <a:pt x="12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04" name="Freeform 676"/>
                <p:cNvSpPr>
                  <a:spLocks/>
                </p:cNvSpPr>
                <p:nvPr/>
              </p:nvSpPr>
              <p:spPr bwMode="auto">
                <a:xfrm>
                  <a:off x="3177" y="3084"/>
                  <a:ext cx="30" cy="12"/>
                </a:xfrm>
                <a:custGeom>
                  <a:avLst/>
                  <a:gdLst>
                    <a:gd name="T0" fmla="*/ 0 w 30"/>
                    <a:gd name="T1" fmla="*/ 0 h 12"/>
                    <a:gd name="T2" fmla="*/ 0 w 30"/>
                    <a:gd name="T3" fmla="*/ 0 h 12"/>
                    <a:gd name="T4" fmla="*/ 0 w 30"/>
                    <a:gd name="T5" fmla="*/ 6 h 12"/>
                    <a:gd name="T6" fmla="*/ 24 w 30"/>
                    <a:gd name="T7" fmla="*/ 12 h 12"/>
                    <a:gd name="T8" fmla="*/ 30 w 30"/>
                    <a:gd name="T9" fmla="*/ 12 h 12"/>
                    <a:gd name="T10" fmla="*/ 24 w 30"/>
                    <a:gd name="T11" fmla="*/ 6 h 12"/>
                    <a:gd name="T12" fmla="*/ 0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12"/>
                      </a:lnTo>
                      <a:lnTo>
                        <a:pt x="30" y="12"/>
                      </a:lnTo>
                      <a:lnTo>
                        <a:pt x="24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05" name="Freeform 677"/>
                <p:cNvSpPr>
                  <a:spLocks/>
                </p:cNvSpPr>
                <p:nvPr/>
              </p:nvSpPr>
              <p:spPr bwMode="auto">
                <a:xfrm>
                  <a:off x="3219" y="3096"/>
                  <a:ext cx="24" cy="12"/>
                </a:xfrm>
                <a:custGeom>
                  <a:avLst/>
                  <a:gdLst>
                    <a:gd name="T0" fmla="*/ 0 w 24"/>
                    <a:gd name="T1" fmla="*/ 0 h 12"/>
                    <a:gd name="T2" fmla="*/ 0 w 24"/>
                    <a:gd name="T3" fmla="*/ 0 h 12"/>
                    <a:gd name="T4" fmla="*/ 0 w 24"/>
                    <a:gd name="T5" fmla="*/ 6 h 12"/>
                    <a:gd name="T6" fmla="*/ 24 w 24"/>
                    <a:gd name="T7" fmla="*/ 12 h 12"/>
                    <a:gd name="T8" fmla="*/ 24 w 24"/>
                    <a:gd name="T9" fmla="*/ 6 h 12"/>
                    <a:gd name="T10" fmla="*/ 24 w 24"/>
                    <a:gd name="T11" fmla="*/ 6 h 12"/>
                    <a:gd name="T12" fmla="*/ 0 w 24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12"/>
                      </a:lnTo>
                      <a:lnTo>
                        <a:pt x="24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06" name="Freeform 678"/>
                <p:cNvSpPr>
                  <a:spLocks/>
                </p:cNvSpPr>
                <p:nvPr/>
              </p:nvSpPr>
              <p:spPr bwMode="auto">
                <a:xfrm>
                  <a:off x="3255" y="3108"/>
                  <a:ext cx="30" cy="12"/>
                </a:xfrm>
                <a:custGeom>
                  <a:avLst/>
                  <a:gdLst>
                    <a:gd name="T0" fmla="*/ 6 w 30"/>
                    <a:gd name="T1" fmla="*/ 0 h 12"/>
                    <a:gd name="T2" fmla="*/ 0 w 30"/>
                    <a:gd name="T3" fmla="*/ 0 h 12"/>
                    <a:gd name="T4" fmla="*/ 6 w 30"/>
                    <a:gd name="T5" fmla="*/ 6 h 12"/>
                    <a:gd name="T6" fmla="*/ 24 w 30"/>
                    <a:gd name="T7" fmla="*/ 12 h 12"/>
                    <a:gd name="T8" fmla="*/ 30 w 30"/>
                    <a:gd name="T9" fmla="*/ 12 h 12"/>
                    <a:gd name="T10" fmla="*/ 30 w 30"/>
                    <a:gd name="T11" fmla="*/ 6 h 12"/>
                    <a:gd name="T12" fmla="*/ 30 w 30"/>
                    <a:gd name="T13" fmla="*/ 6 h 12"/>
                    <a:gd name="T14" fmla="*/ 24 w 30"/>
                    <a:gd name="T15" fmla="*/ 6 h 12"/>
                    <a:gd name="T16" fmla="*/ 6 w 30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24" y="12"/>
                      </a:lnTo>
                      <a:lnTo>
                        <a:pt x="30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07" name="Freeform 679"/>
                <p:cNvSpPr>
                  <a:spLocks/>
                </p:cNvSpPr>
                <p:nvPr/>
              </p:nvSpPr>
              <p:spPr bwMode="auto">
                <a:xfrm>
                  <a:off x="3297" y="3114"/>
                  <a:ext cx="30" cy="12"/>
                </a:xfrm>
                <a:custGeom>
                  <a:avLst/>
                  <a:gdLst>
                    <a:gd name="T0" fmla="*/ 6 w 30"/>
                    <a:gd name="T1" fmla="*/ 0 h 12"/>
                    <a:gd name="T2" fmla="*/ 0 w 30"/>
                    <a:gd name="T3" fmla="*/ 6 h 12"/>
                    <a:gd name="T4" fmla="*/ 6 w 30"/>
                    <a:gd name="T5" fmla="*/ 6 h 12"/>
                    <a:gd name="T6" fmla="*/ 30 w 30"/>
                    <a:gd name="T7" fmla="*/ 12 h 12"/>
                    <a:gd name="T8" fmla="*/ 30 w 30"/>
                    <a:gd name="T9" fmla="*/ 12 h 12"/>
                    <a:gd name="T10" fmla="*/ 30 w 30"/>
                    <a:gd name="T11" fmla="*/ 6 h 12"/>
                    <a:gd name="T12" fmla="*/ 6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12"/>
                      </a:lnTo>
                      <a:lnTo>
                        <a:pt x="30" y="12"/>
                      </a:lnTo>
                      <a:lnTo>
                        <a:pt x="30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08" name="Freeform 680"/>
                <p:cNvSpPr>
                  <a:spLocks/>
                </p:cNvSpPr>
                <p:nvPr/>
              </p:nvSpPr>
              <p:spPr bwMode="auto">
                <a:xfrm>
                  <a:off x="3339" y="3126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6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09" name="Freeform 681"/>
                <p:cNvSpPr>
                  <a:spLocks/>
                </p:cNvSpPr>
                <p:nvPr/>
              </p:nvSpPr>
              <p:spPr bwMode="auto">
                <a:xfrm>
                  <a:off x="3381" y="3132"/>
                  <a:ext cx="30" cy="12"/>
                </a:xfrm>
                <a:custGeom>
                  <a:avLst/>
                  <a:gdLst>
                    <a:gd name="T0" fmla="*/ 0 w 30"/>
                    <a:gd name="T1" fmla="*/ 0 h 12"/>
                    <a:gd name="T2" fmla="*/ 0 w 30"/>
                    <a:gd name="T3" fmla="*/ 6 h 12"/>
                    <a:gd name="T4" fmla="*/ 0 w 30"/>
                    <a:gd name="T5" fmla="*/ 6 h 12"/>
                    <a:gd name="T6" fmla="*/ 24 w 30"/>
                    <a:gd name="T7" fmla="*/ 12 h 12"/>
                    <a:gd name="T8" fmla="*/ 30 w 30"/>
                    <a:gd name="T9" fmla="*/ 6 h 12"/>
                    <a:gd name="T10" fmla="*/ 24 w 30"/>
                    <a:gd name="T11" fmla="*/ 6 h 12"/>
                    <a:gd name="T12" fmla="*/ 0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2"/>
                      </a:ln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10" name="Freeform 682"/>
                <p:cNvSpPr>
                  <a:spLocks/>
                </p:cNvSpPr>
                <p:nvPr/>
              </p:nvSpPr>
              <p:spPr bwMode="auto">
                <a:xfrm>
                  <a:off x="3423" y="3138"/>
                  <a:ext cx="30" cy="12"/>
                </a:xfrm>
                <a:custGeom>
                  <a:avLst/>
                  <a:gdLst>
                    <a:gd name="T0" fmla="*/ 0 w 30"/>
                    <a:gd name="T1" fmla="*/ 0 h 12"/>
                    <a:gd name="T2" fmla="*/ 0 w 30"/>
                    <a:gd name="T3" fmla="*/ 6 h 12"/>
                    <a:gd name="T4" fmla="*/ 0 w 30"/>
                    <a:gd name="T5" fmla="*/ 6 h 12"/>
                    <a:gd name="T6" fmla="*/ 6 w 30"/>
                    <a:gd name="T7" fmla="*/ 12 h 12"/>
                    <a:gd name="T8" fmla="*/ 24 w 30"/>
                    <a:gd name="T9" fmla="*/ 12 h 12"/>
                    <a:gd name="T10" fmla="*/ 30 w 30"/>
                    <a:gd name="T11" fmla="*/ 6 h 12"/>
                    <a:gd name="T12" fmla="*/ 24 w 30"/>
                    <a:gd name="T13" fmla="*/ 6 h 12"/>
                    <a:gd name="T14" fmla="*/ 6 w 30"/>
                    <a:gd name="T15" fmla="*/ 6 h 12"/>
                    <a:gd name="T16" fmla="*/ 0 w 30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24" y="12"/>
                      </a:ln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6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11" name="Freeform 683"/>
                <p:cNvSpPr>
                  <a:spLocks/>
                </p:cNvSpPr>
                <p:nvPr/>
              </p:nvSpPr>
              <p:spPr bwMode="auto">
                <a:xfrm>
                  <a:off x="3465" y="3144"/>
                  <a:ext cx="30" cy="12"/>
                </a:xfrm>
                <a:custGeom>
                  <a:avLst/>
                  <a:gdLst>
                    <a:gd name="T0" fmla="*/ 0 w 30"/>
                    <a:gd name="T1" fmla="*/ 0 h 12"/>
                    <a:gd name="T2" fmla="*/ 0 w 30"/>
                    <a:gd name="T3" fmla="*/ 6 h 12"/>
                    <a:gd name="T4" fmla="*/ 0 w 30"/>
                    <a:gd name="T5" fmla="*/ 6 h 12"/>
                    <a:gd name="T6" fmla="*/ 24 w 30"/>
                    <a:gd name="T7" fmla="*/ 12 h 12"/>
                    <a:gd name="T8" fmla="*/ 30 w 30"/>
                    <a:gd name="T9" fmla="*/ 6 h 12"/>
                    <a:gd name="T10" fmla="*/ 24 w 30"/>
                    <a:gd name="T11" fmla="*/ 6 h 12"/>
                    <a:gd name="T12" fmla="*/ 0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2"/>
                      </a:ln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12" name="Freeform 684"/>
                <p:cNvSpPr>
                  <a:spLocks/>
                </p:cNvSpPr>
                <p:nvPr/>
              </p:nvSpPr>
              <p:spPr bwMode="auto">
                <a:xfrm>
                  <a:off x="3507" y="3150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6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13" name="Freeform 685"/>
                <p:cNvSpPr>
                  <a:spLocks/>
                </p:cNvSpPr>
                <p:nvPr/>
              </p:nvSpPr>
              <p:spPr bwMode="auto">
                <a:xfrm>
                  <a:off x="3549" y="3156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6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14" name="Freeform 686"/>
                <p:cNvSpPr>
                  <a:spLocks/>
                </p:cNvSpPr>
                <p:nvPr/>
              </p:nvSpPr>
              <p:spPr bwMode="auto">
                <a:xfrm>
                  <a:off x="3591" y="3156"/>
                  <a:ext cx="30" cy="12"/>
                </a:xfrm>
                <a:custGeom>
                  <a:avLst/>
                  <a:gdLst>
                    <a:gd name="T0" fmla="*/ 0 w 30"/>
                    <a:gd name="T1" fmla="*/ 0 h 12"/>
                    <a:gd name="T2" fmla="*/ 0 w 30"/>
                    <a:gd name="T3" fmla="*/ 6 h 12"/>
                    <a:gd name="T4" fmla="*/ 0 w 30"/>
                    <a:gd name="T5" fmla="*/ 6 h 12"/>
                    <a:gd name="T6" fmla="*/ 6 w 30"/>
                    <a:gd name="T7" fmla="*/ 6 h 12"/>
                    <a:gd name="T8" fmla="*/ 24 w 30"/>
                    <a:gd name="T9" fmla="*/ 12 h 12"/>
                    <a:gd name="T10" fmla="*/ 30 w 30"/>
                    <a:gd name="T11" fmla="*/ 6 h 12"/>
                    <a:gd name="T12" fmla="*/ 24 w 30"/>
                    <a:gd name="T13" fmla="*/ 6 h 12"/>
                    <a:gd name="T14" fmla="*/ 6 w 30"/>
                    <a:gd name="T15" fmla="*/ 0 h 12"/>
                    <a:gd name="T16" fmla="*/ 0 w 30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12"/>
                      </a:ln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15" name="Freeform 687"/>
                <p:cNvSpPr>
                  <a:spLocks/>
                </p:cNvSpPr>
                <p:nvPr/>
              </p:nvSpPr>
              <p:spPr bwMode="auto">
                <a:xfrm>
                  <a:off x="3633" y="3162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0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16" name="Freeform 688"/>
                <p:cNvSpPr>
                  <a:spLocks/>
                </p:cNvSpPr>
                <p:nvPr/>
              </p:nvSpPr>
              <p:spPr bwMode="auto">
                <a:xfrm>
                  <a:off x="3675" y="3162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6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17" name="Freeform 689"/>
                <p:cNvSpPr>
                  <a:spLocks/>
                </p:cNvSpPr>
                <p:nvPr/>
              </p:nvSpPr>
              <p:spPr bwMode="auto">
                <a:xfrm>
                  <a:off x="3717" y="3162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6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6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18" name="Freeform 690"/>
                <p:cNvSpPr>
                  <a:spLocks/>
                </p:cNvSpPr>
                <p:nvPr/>
              </p:nvSpPr>
              <p:spPr bwMode="auto">
                <a:xfrm>
                  <a:off x="3759" y="3162"/>
                  <a:ext cx="30" cy="12"/>
                </a:xfrm>
                <a:custGeom>
                  <a:avLst/>
                  <a:gdLst>
                    <a:gd name="T0" fmla="*/ 0 w 30"/>
                    <a:gd name="T1" fmla="*/ 0 h 12"/>
                    <a:gd name="T2" fmla="*/ 0 w 30"/>
                    <a:gd name="T3" fmla="*/ 6 h 12"/>
                    <a:gd name="T4" fmla="*/ 0 w 30"/>
                    <a:gd name="T5" fmla="*/ 6 h 12"/>
                    <a:gd name="T6" fmla="*/ 18 w 30"/>
                    <a:gd name="T7" fmla="*/ 12 h 12"/>
                    <a:gd name="T8" fmla="*/ 24 w 30"/>
                    <a:gd name="T9" fmla="*/ 6 h 12"/>
                    <a:gd name="T10" fmla="*/ 30 w 30"/>
                    <a:gd name="T11" fmla="*/ 6 h 12"/>
                    <a:gd name="T12" fmla="*/ 24 w 30"/>
                    <a:gd name="T13" fmla="*/ 0 h 12"/>
                    <a:gd name="T14" fmla="*/ 18 w 30"/>
                    <a:gd name="T15" fmla="*/ 6 h 12"/>
                    <a:gd name="T16" fmla="*/ 0 w 30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18" y="12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18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19" name="Freeform 691"/>
                <p:cNvSpPr>
                  <a:spLocks/>
                </p:cNvSpPr>
                <p:nvPr/>
              </p:nvSpPr>
              <p:spPr bwMode="auto">
                <a:xfrm>
                  <a:off x="3801" y="3162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6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6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20" name="Freeform 692"/>
                <p:cNvSpPr>
                  <a:spLocks/>
                </p:cNvSpPr>
                <p:nvPr/>
              </p:nvSpPr>
              <p:spPr bwMode="auto">
                <a:xfrm>
                  <a:off x="3843" y="3162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6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0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21" name="Freeform 693"/>
                <p:cNvSpPr>
                  <a:spLocks/>
                </p:cNvSpPr>
                <p:nvPr/>
              </p:nvSpPr>
              <p:spPr bwMode="auto">
                <a:xfrm>
                  <a:off x="3885" y="3162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0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22" name="Freeform 694"/>
                <p:cNvSpPr>
                  <a:spLocks/>
                </p:cNvSpPr>
                <p:nvPr/>
              </p:nvSpPr>
              <p:spPr bwMode="auto">
                <a:xfrm>
                  <a:off x="3927" y="3156"/>
                  <a:ext cx="30" cy="12"/>
                </a:xfrm>
                <a:custGeom>
                  <a:avLst/>
                  <a:gdLst>
                    <a:gd name="T0" fmla="*/ 0 w 30"/>
                    <a:gd name="T1" fmla="*/ 6 h 12"/>
                    <a:gd name="T2" fmla="*/ 0 w 30"/>
                    <a:gd name="T3" fmla="*/ 6 h 12"/>
                    <a:gd name="T4" fmla="*/ 0 w 30"/>
                    <a:gd name="T5" fmla="*/ 12 h 12"/>
                    <a:gd name="T6" fmla="*/ 24 w 30"/>
                    <a:gd name="T7" fmla="*/ 6 h 12"/>
                    <a:gd name="T8" fmla="*/ 30 w 30"/>
                    <a:gd name="T9" fmla="*/ 6 h 12"/>
                    <a:gd name="T10" fmla="*/ 24 w 30"/>
                    <a:gd name="T11" fmla="*/ 0 h 12"/>
                    <a:gd name="T12" fmla="*/ 0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6"/>
                      </a:move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23" name="Freeform 695"/>
                <p:cNvSpPr>
                  <a:spLocks/>
                </p:cNvSpPr>
                <p:nvPr/>
              </p:nvSpPr>
              <p:spPr bwMode="auto">
                <a:xfrm>
                  <a:off x="3969" y="3156"/>
                  <a:ext cx="25" cy="6"/>
                </a:xfrm>
                <a:custGeom>
                  <a:avLst/>
                  <a:gdLst>
                    <a:gd name="T0" fmla="*/ 0 w 25"/>
                    <a:gd name="T1" fmla="*/ 0 h 6"/>
                    <a:gd name="T2" fmla="*/ 0 w 25"/>
                    <a:gd name="T3" fmla="*/ 6 h 6"/>
                    <a:gd name="T4" fmla="*/ 0 w 25"/>
                    <a:gd name="T5" fmla="*/ 6 h 6"/>
                    <a:gd name="T6" fmla="*/ 25 w 25"/>
                    <a:gd name="T7" fmla="*/ 6 h 6"/>
                    <a:gd name="T8" fmla="*/ 25 w 25"/>
                    <a:gd name="T9" fmla="*/ 0 h 6"/>
                    <a:gd name="T10" fmla="*/ 25 w 25"/>
                    <a:gd name="T11" fmla="*/ 0 h 6"/>
                    <a:gd name="T12" fmla="*/ 0 w 25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" h="6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5" y="6"/>
                      </a:lnTo>
                      <a:lnTo>
                        <a:pt x="25" y="0"/>
                      </a:lnTo>
                      <a:lnTo>
                        <a:pt x="2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24" name="Freeform 696"/>
                <p:cNvSpPr>
                  <a:spLocks/>
                </p:cNvSpPr>
                <p:nvPr/>
              </p:nvSpPr>
              <p:spPr bwMode="auto">
                <a:xfrm>
                  <a:off x="4006" y="3150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6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6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25" name="Freeform 697"/>
                <p:cNvSpPr>
                  <a:spLocks/>
                </p:cNvSpPr>
                <p:nvPr/>
              </p:nvSpPr>
              <p:spPr bwMode="auto">
                <a:xfrm>
                  <a:off x="4048" y="3144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6 h 12"/>
                    <a:gd name="T4" fmla="*/ 6 w 30"/>
                    <a:gd name="T5" fmla="*/ 12 h 12"/>
                    <a:gd name="T6" fmla="*/ 30 w 30"/>
                    <a:gd name="T7" fmla="*/ 6 h 12"/>
                    <a:gd name="T8" fmla="*/ 30 w 30"/>
                    <a:gd name="T9" fmla="*/ 6 h 12"/>
                    <a:gd name="T10" fmla="*/ 30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26" name="Freeform 698"/>
                <p:cNvSpPr>
                  <a:spLocks/>
                </p:cNvSpPr>
                <p:nvPr/>
              </p:nvSpPr>
              <p:spPr bwMode="auto">
                <a:xfrm>
                  <a:off x="4090" y="3144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0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0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27" name="Freeform 699"/>
                <p:cNvSpPr>
                  <a:spLocks/>
                </p:cNvSpPr>
                <p:nvPr/>
              </p:nvSpPr>
              <p:spPr bwMode="auto">
                <a:xfrm>
                  <a:off x="4132" y="3132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6 h 12"/>
                    <a:gd name="T4" fmla="*/ 6 w 30"/>
                    <a:gd name="T5" fmla="*/ 12 h 12"/>
                    <a:gd name="T6" fmla="*/ 30 w 30"/>
                    <a:gd name="T7" fmla="*/ 6 h 12"/>
                    <a:gd name="T8" fmla="*/ 30 w 30"/>
                    <a:gd name="T9" fmla="*/ 6 h 12"/>
                    <a:gd name="T10" fmla="*/ 30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28" name="Freeform 700"/>
                <p:cNvSpPr>
                  <a:spLocks/>
                </p:cNvSpPr>
                <p:nvPr/>
              </p:nvSpPr>
              <p:spPr bwMode="auto">
                <a:xfrm>
                  <a:off x="4174" y="3126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6 h 12"/>
                    <a:gd name="T4" fmla="*/ 6 w 30"/>
                    <a:gd name="T5" fmla="*/ 12 h 12"/>
                    <a:gd name="T6" fmla="*/ 30 w 30"/>
                    <a:gd name="T7" fmla="*/ 6 h 12"/>
                    <a:gd name="T8" fmla="*/ 30 w 30"/>
                    <a:gd name="T9" fmla="*/ 0 h 12"/>
                    <a:gd name="T10" fmla="*/ 30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29" name="Freeform 701"/>
                <p:cNvSpPr>
                  <a:spLocks/>
                </p:cNvSpPr>
                <p:nvPr/>
              </p:nvSpPr>
              <p:spPr bwMode="auto">
                <a:xfrm>
                  <a:off x="4216" y="3120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6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0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30" name="Freeform 702"/>
                <p:cNvSpPr>
                  <a:spLocks/>
                </p:cNvSpPr>
                <p:nvPr/>
              </p:nvSpPr>
              <p:spPr bwMode="auto">
                <a:xfrm>
                  <a:off x="4258" y="3108"/>
                  <a:ext cx="30" cy="12"/>
                </a:xfrm>
                <a:custGeom>
                  <a:avLst/>
                  <a:gdLst>
                    <a:gd name="T0" fmla="*/ 0 w 30"/>
                    <a:gd name="T1" fmla="*/ 6 h 12"/>
                    <a:gd name="T2" fmla="*/ 0 w 30"/>
                    <a:gd name="T3" fmla="*/ 12 h 12"/>
                    <a:gd name="T4" fmla="*/ 0 w 30"/>
                    <a:gd name="T5" fmla="*/ 12 h 12"/>
                    <a:gd name="T6" fmla="*/ 12 w 30"/>
                    <a:gd name="T7" fmla="*/ 12 h 12"/>
                    <a:gd name="T8" fmla="*/ 24 w 30"/>
                    <a:gd name="T9" fmla="*/ 6 h 12"/>
                    <a:gd name="T10" fmla="*/ 30 w 30"/>
                    <a:gd name="T11" fmla="*/ 6 h 12"/>
                    <a:gd name="T12" fmla="*/ 24 w 30"/>
                    <a:gd name="T13" fmla="*/ 0 h 12"/>
                    <a:gd name="T14" fmla="*/ 12 w 30"/>
                    <a:gd name="T15" fmla="*/ 6 h 12"/>
                    <a:gd name="T16" fmla="*/ 0 w 30"/>
                    <a:gd name="T1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0" y="6"/>
                      </a:move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12" y="12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12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31" name="Freeform 703"/>
                <p:cNvSpPr>
                  <a:spLocks/>
                </p:cNvSpPr>
                <p:nvPr/>
              </p:nvSpPr>
              <p:spPr bwMode="auto">
                <a:xfrm>
                  <a:off x="4300" y="3096"/>
                  <a:ext cx="30" cy="12"/>
                </a:xfrm>
                <a:custGeom>
                  <a:avLst/>
                  <a:gdLst>
                    <a:gd name="T0" fmla="*/ 0 w 30"/>
                    <a:gd name="T1" fmla="*/ 6 h 12"/>
                    <a:gd name="T2" fmla="*/ 0 w 30"/>
                    <a:gd name="T3" fmla="*/ 12 h 12"/>
                    <a:gd name="T4" fmla="*/ 0 w 30"/>
                    <a:gd name="T5" fmla="*/ 12 h 12"/>
                    <a:gd name="T6" fmla="*/ 24 w 30"/>
                    <a:gd name="T7" fmla="*/ 6 h 12"/>
                    <a:gd name="T8" fmla="*/ 30 w 30"/>
                    <a:gd name="T9" fmla="*/ 6 h 12"/>
                    <a:gd name="T10" fmla="*/ 24 w 30"/>
                    <a:gd name="T11" fmla="*/ 0 h 12"/>
                    <a:gd name="T12" fmla="*/ 0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6"/>
                      </a:move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32" name="Freeform 704"/>
                <p:cNvSpPr>
                  <a:spLocks/>
                </p:cNvSpPr>
                <p:nvPr/>
              </p:nvSpPr>
              <p:spPr bwMode="auto">
                <a:xfrm>
                  <a:off x="4336" y="3084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12 h 12"/>
                    <a:gd name="T4" fmla="*/ 6 w 30"/>
                    <a:gd name="T5" fmla="*/ 12 h 12"/>
                    <a:gd name="T6" fmla="*/ 30 w 30"/>
                    <a:gd name="T7" fmla="*/ 6 h 12"/>
                    <a:gd name="T8" fmla="*/ 30 w 30"/>
                    <a:gd name="T9" fmla="*/ 6 h 12"/>
                    <a:gd name="T10" fmla="*/ 30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12"/>
                      </a:lnTo>
                      <a:lnTo>
                        <a:pt x="6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33" name="Freeform 705"/>
                <p:cNvSpPr>
                  <a:spLocks/>
                </p:cNvSpPr>
                <p:nvPr/>
              </p:nvSpPr>
              <p:spPr bwMode="auto">
                <a:xfrm>
                  <a:off x="4378" y="3072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12 h 12"/>
                    <a:gd name="T4" fmla="*/ 6 w 30"/>
                    <a:gd name="T5" fmla="*/ 12 h 12"/>
                    <a:gd name="T6" fmla="*/ 24 w 30"/>
                    <a:gd name="T7" fmla="*/ 12 h 12"/>
                    <a:gd name="T8" fmla="*/ 30 w 30"/>
                    <a:gd name="T9" fmla="*/ 6 h 12"/>
                    <a:gd name="T10" fmla="*/ 30 w 30"/>
                    <a:gd name="T11" fmla="*/ 6 h 12"/>
                    <a:gd name="T12" fmla="*/ 30 w 30"/>
                    <a:gd name="T13" fmla="*/ 0 h 12"/>
                    <a:gd name="T14" fmla="*/ 24 w 30"/>
                    <a:gd name="T15" fmla="*/ 6 h 12"/>
                    <a:gd name="T16" fmla="*/ 6 w 30"/>
                    <a:gd name="T1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12"/>
                      </a:lnTo>
                      <a:lnTo>
                        <a:pt x="6" y="12"/>
                      </a:lnTo>
                      <a:lnTo>
                        <a:pt x="24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24" y="6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34" name="Freeform 706"/>
                <p:cNvSpPr>
                  <a:spLocks/>
                </p:cNvSpPr>
                <p:nvPr/>
              </p:nvSpPr>
              <p:spPr bwMode="auto">
                <a:xfrm>
                  <a:off x="4420" y="3060"/>
                  <a:ext cx="30" cy="12"/>
                </a:xfrm>
                <a:custGeom>
                  <a:avLst/>
                  <a:gdLst>
                    <a:gd name="T0" fmla="*/ 0 w 30"/>
                    <a:gd name="T1" fmla="*/ 6 h 12"/>
                    <a:gd name="T2" fmla="*/ 0 w 30"/>
                    <a:gd name="T3" fmla="*/ 12 h 12"/>
                    <a:gd name="T4" fmla="*/ 0 w 30"/>
                    <a:gd name="T5" fmla="*/ 12 h 12"/>
                    <a:gd name="T6" fmla="*/ 24 w 30"/>
                    <a:gd name="T7" fmla="*/ 6 h 12"/>
                    <a:gd name="T8" fmla="*/ 30 w 30"/>
                    <a:gd name="T9" fmla="*/ 0 h 12"/>
                    <a:gd name="T10" fmla="*/ 24 w 30"/>
                    <a:gd name="T11" fmla="*/ 0 h 12"/>
                    <a:gd name="T12" fmla="*/ 0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6"/>
                      </a:move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35" name="Freeform 707"/>
                <p:cNvSpPr>
                  <a:spLocks/>
                </p:cNvSpPr>
                <p:nvPr/>
              </p:nvSpPr>
              <p:spPr bwMode="auto">
                <a:xfrm>
                  <a:off x="4456" y="3042"/>
                  <a:ext cx="30" cy="18"/>
                </a:xfrm>
                <a:custGeom>
                  <a:avLst/>
                  <a:gdLst>
                    <a:gd name="T0" fmla="*/ 6 w 30"/>
                    <a:gd name="T1" fmla="*/ 12 h 18"/>
                    <a:gd name="T2" fmla="*/ 0 w 30"/>
                    <a:gd name="T3" fmla="*/ 12 h 18"/>
                    <a:gd name="T4" fmla="*/ 6 w 30"/>
                    <a:gd name="T5" fmla="*/ 18 h 18"/>
                    <a:gd name="T6" fmla="*/ 24 w 30"/>
                    <a:gd name="T7" fmla="*/ 6 h 18"/>
                    <a:gd name="T8" fmla="*/ 30 w 30"/>
                    <a:gd name="T9" fmla="*/ 0 h 18"/>
                    <a:gd name="T10" fmla="*/ 24 w 30"/>
                    <a:gd name="T11" fmla="*/ 0 h 18"/>
                    <a:gd name="T12" fmla="*/ 6 w 30"/>
                    <a:gd name="T13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6" y="12"/>
                      </a:moveTo>
                      <a:lnTo>
                        <a:pt x="0" y="12"/>
                      </a:lnTo>
                      <a:lnTo>
                        <a:pt x="6" y="18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6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36" name="Freeform 708"/>
                <p:cNvSpPr>
                  <a:spLocks/>
                </p:cNvSpPr>
                <p:nvPr/>
              </p:nvSpPr>
              <p:spPr bwMode="auto">
                <a:xfrm>
                  <a:off x="4498" y="3024"/>
                  <a:ext cx="24" cy="18"/>
                </a:xfrm>
                <a:custGeom>
                  <a:avLst/>
                  <a:gdLst>
                    <a:gd name="T0" fmla="*/ 0 w 24"/>
                    <a:gd name="T1" fmla="*/ 12 h 18"/>
                    <a:gd name="T2" fmla="*/ 0 w 24"/>
                    <a:gd name="T3" fmla="*/ 12 h 18"/>
                    <a:gd name="T4" fmla="*/ 0 w 24"/>
                    <a:gd name="T5" fmla="*/ 18 h 18"/>
                    <a:gd name="T6" fmla="*/ 12 w 24"/>
                    <a:gd name="T7" fmla="*/ 12 h 18"/>
                    <a:gd name="T8" fmla="*/ 24 w 24"/>
                    <a:gd name="T9" fmla="*/ 6 h 18"/>
                    <a:gd name="T10" fmla="*/ 24 w 24"/>
                    <a:gd name="T11" fmla="*/ 0 h 18"/>
                    <a:gd name="T12" fmla="*/ 24 w 24"/>
                    <a:gd name="T13" fmla="*/ 0 h 18"/>
                    <a:gd name="T14" fmla="*/ 12 w 24"/>
                    <a:gd name="T15" fmla="*/ 6 h 18"/>
                    <a:gd name="T16" fmla="*/ 0 w 24"/>
                    <a:gd name="T17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8">
                      <a:moveTo>
                        <a:pt x="0" y="12"/>
                      </a:move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12" y="12"/>
                      </a:ln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12" y="6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37" name="Freeform 709"/>
                <p:cNvSpPr>
                  <a:spLocks/>
                </p:cNvSpPr>
                <p:nvPr/>
              </p:nvSpPr>
              <p:spPr bwMode="auto">
                <a:xfrm>
                  <a:off x="4534" y="3000"/>
                  <a:ext cx="24" cy="18"/>
                </a:xfrm>
                <a:custGeom>
                  <a:avLst/>
                  <a:gdLst>
                    <a:gd name="T0" fmla="*/ 0 w 24"/>
                    <a:gd name="T1" fmla="*/ 12 h 18"/>
                    <a:gd name="T2" fmla="*/ 0 w 24"/>
                    <a:gd name="T3" fmla="*/ 18 h 18"/>
                    <a:gd name="T4" fmla="*/ 0 w 24"/>
                    <a:gd name="T5" fmla="*/ 18 h 18"/>
                    <a:gd name="T6" fmla="*/ 18 w 24"/>
                    <a:gd name="T7" fmla="*/ 12 h 18"/>
                    <a:gd name="T8" fmla="*/ 24 w 24"/>
                    <a:gd name="T9" fmla="*/ 6 h 18"/>
                    <a:gd name="T10" fmla="*/ 24 w 24"/>
                    <a:gd name="T11" fmla="*/ 6 h 18"/>
                    <a:gd name="T12" fmla="*/ 24 w 24"/>
                    <a:gd name="T13" fmla="*/ 0 h 18"/>
                    <a:gd name="T14" fmla="*/ 18 w 24"/>
                    <a:gd name="T15" fmla="*/ 6 h 18"/>
                    <a:gd name="T16" fmla="*/ 0 w 24"/>
                    <a:gd name="T17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8">
                      <a:moveTo>
                        <a:pt x="0" y="12"/>
                      </a:move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18" y="12"/>
                      </a:lnTo>
                      <a:lnTo>
                        <a:pt x="24" y="6"/>
                      </a:ln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18" y="6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38" name="Freeform 710"/>
                <p:cNvSpPr>
                  <a:spLocks/>
                </p:cNvSpPr>
                <p:nvPr/>
              </p:nvSpPr>
              <p:spPr bwMode="auto">
                <a:xfrm>
                  <a:off x="4570" y="2976"/>
                  <a:ext cx="24" cy="24"/>
                </a:xfrm>
                <a:custGeom>
                  <a:avLst/>
                  <a:gdLst>
                    <a:gd name="T0" fmla="*/ 0 w 24"/>
                    <a:gd name="T1" fmla="*/ 18 h 24"/>
                    <a:gd name="T2" fmla="*/ 0 w 24"/>
                    <a:gd name="T3" fmla="*/ 18 h 24"/>
                    <a:gd name="T4" fmla="*/ 0 w 24"/>
                    <a:gd name="T5" fmla="*/ 24 h 24"/>
                    <a:gd name="T6" fmla="*/ 18 w 24"/>
                    <a:gd name="T7" fmla="*/ 6 h 24"/>
                    <a:gd name="T8" fmla="*/ 18 w 24"/>
                    <a:gd name="T9" fmla="*/ 6 h 24"/>
                    <a:gd name="T10" fmla="*/ 24 w 24"/>
                    <a:gd name="T11" fmla="*/ 6 h 24"/>
                    <a:gd name="T12" fmla="*/ 18 w 24"/>
                    <a:gd name="T13" fmla="*/ 0 h 24"/>
                    <a:gd name="T14" fmla="*/ 18 w 24"/>
                    <a:gd name="T15" fmla="*/ 0 h 24"/>
                    <a:gd name="T16" fmla="*/ 0 w 24"/>
                    <a:gd name="T17" fmla="*/ 18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24">
                      <a:moveTo>
                        <a:pt x="0" y="18"/>
                      </a:moveTo>
                      <a:lnTo>
                        <a:pt x="0" y="18"/>
                      </a:lnTo>
                      <a:lnTo>
                        <a:pt x="0" y="24"/>
                      </a:lnTo>
                      <a:lnTo>
                        <a:pt x="18" y="6"/>
                      </a:lnTo>
                      <a:lnTo>
                        <a:pt x="18" y="6"/>
                      </a:lnTo>
                      <a:lnTo>
                        <a:pt x="24" y="6"/>
                      </a:lnTo>
                      <a:lnTo>
                        <a:pt x="18" y="0"/>
                      </a:lnTo>
                      <a:lnTo>
                        <a:pt x="18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39" name="Freeform 711"/>
                <p:cNvSpPr>
                  <a:spLocks/>
                </p:cNvSpPr>
                <p:nvPr/>
              </p:nvSpPr>
              <p:spPr bwMode="auto">
                <a:xfrm>
                  <a:off x="4600" y="2946"/>
                  <a:ext cx="24" cy="24"/>
                </a:xfrm>
                <a:custGeom>
                  <a:avLst/>
                  <a:gdLst>
                    <a:gd name="T0" fmla="*/ 6 w 24"/>
                    <a:gd name="T1" fmla="*/ 18 h 24"/>
                    <a:gd name="T2" fmla="*/ 0 w 24"/>
                    <a:gd name="T3" fmla="*/ 24 h 24"/>
                    <a:gd name="T4" fmla="*/ 6 w 24"/>
                    <a:gd name="T5" fmla="*/ 24 h 24"/>
                    <a:gd name="T6" fmla="*/ 18 w 24"/>
                    <a:gd name="T7" fmla="*/ 12 h 24"/>
                    <a:gd name="T8" fmla="*/ 24 w 24"/>
                    <a:gd name="T9" fmla="*/ 6 h 24"/>
                    <a:gd name="T10" fmla="*/ 24 w 24"/>
                    <a:gd name="T11" fmla="*/ 6 h 24"/>
                    <a:gd name="T12" fmla="*/ 24 w 24"/>
                    <a:gd name="T13" fmla="*/ 0 h 24"/>
                    <a:gd name="T14" fmla="*/ 18 w 24"/>
                    <a:gd name="T15" fmla="*/ 6 h 24"/>
                    <a:gd name="T16" fmla="*/ 18 w 24"/>
                    <a:gd name="T17" fmla="*/ 6 h 24"/>
                    <a:gd name="T18" fmla="*/ 18 w 24"/>
                    <a:gd name="T19" fmla="*/ 6 h 24"/>
                    <a:gd name="T20" fmla="*/ 18 w 24"/>
                    <a:gd name="T21" fmla="*/ 6 h 24"/>
                    <a:gd name="T22" fmla="*/ 6 w 24"/>
                    <a:gd name="T23" fmla="*/ 18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" h="24">
                      <a:moveTo>
                        <a:pt x="6" y="18"/>
                      </a:moveTo>
                      <a:lnTo>
                        <a:pt x="0" y="24"/>
                      </a:lnTo>
                      <a:lnTo>
                        <a:pt x="6" y="24"/>
                      </a:lnTo>
                      <a:lnTo>
                        <a:pt x="18" y="12"/>
                      </a:lnTo>
                      <a:lnTo>
                        <a:pt x="24" y="6"/>
                      </a:ln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18" y="6"/>
                      </a:lnTo>
                      <a:lnTo>
                        <a:pt x="18" y="6"/>
                      </a:lnTo>
                      <a:lnTo>
                        <a:pt x="18" y="6"/>
                      </a:lnTo>
                      <a:lnTo>
                        <a:pt x="18" y="6"/>
                      </a:lnTo>
                      <a:lnTo>
                        <a:pt x="6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40" name="Freeform 712"/>
                <p:cNvSpPr>
                  <a:spLocks/>
                </p:cNvSpPr>
                <p:nvPr/>
              </p:nvSpPr>
              <p:spPr bwMode="auto">
                <a:xfrm>
                  <a:off x="4630" y="2916"/>
                  <a:ext cx="18" cy="24"/>
                </a:xfrm>
                <a:custGeom>
                  <a:avLst/>
                  <a:gdLst>
                    <a:gd name="T0" fmla="*/ 0 w 18"/>
                    <a:gd name="T1" fmla="*/ 24 h 24"/>
                    <a:gd name="T2" fmla="*/ 0 w 18"/>
                    <a:gd name="T3" fmla="*/ 24 h 24"/>
                    <a:gd name="T4" fmla="*/ 6 w 18"/>
                    <a:gd name="T5" fmla="*/ 24 h 24"/>
                    <a:gd name="T6" fmla="*/ 18 w 18"/>
                    <a:gd name="T7" fmla="*/ 6 h 24"/>
                    <a:gd name="T8" fmla="*/ 18 w 18"/>
                    <a:gd name="T9" fmla="*/ 0 h 24"/>
                    <a:gd name="T10" fmla="*/ 12 w 18"/>
                    <a:gd name="T11" fmla="*/ 0 h 24"/>
                    <a:gd name="T12" fmla="*/ 12 w 18"/>
                    <a:gd name="T13" fmla="*/ 0 h 24"/>
                    <a:gd name="T14" fmla="*/ 12 w 18"/>
                    <a:gd name="T15" fmla="*/ 6 h 24"/>
                    <a:gd name="T16" fmla="*/ 0 w 18"/>
                    <a:gd name="T17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4">
                      <a:moveTo>
                        <a:pt x="0" y="24"/>
                      </a:moveTo>
                      <a:lnTo>
                        <a:pt x="0" y="24"/>
                      </a:lnTo>
                      <a:lnTo>
                        <a:pt x="6" y="24"/>
                      </a:lnTo>
                      <a:lnTo>
                        <a:pt x="18" y="6"/>
                      </a:lnTo>
                      <a:lnTo>
                        <a:pt x="18" y="0"/>
                      </a:ln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12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41" name="Freeform 713"/>
                <p:cNvSpPr>
                  <a:spLocks/>
                </p:cNvSpPr>
                <p:nvPr/>
              </p:nvSpPr>
              <p:spPr bwMode="auto">
                <a:xfrm>
                  <a:off x="4648" y="2874"/>
                  <a:ext cx="12" cy="30"/>
                </a:xfrm>
                <a:custGeom>
                  <a:avLst/>
                  <a:gdLst>
                    <a:gd name="T0" fmla="*/ 0 w 12"/>
                    <a:gd name="T1" fmla="*/ 24 h 30"/>
                    <a:gd name="T2" fmla="*/ 6 w 12"/>
                    <a:gd name="T3" fmla="*/ 30 h 30"/>
                    <a:gd name="T4" fmla="*/ 6 w 12"/>
                    <a:gd name="T5" fmla="*/ 24 h 30"/>
                    <a:gd name="T6" fmla="*/ 12 w 12"/>
                    <a:gd name="T7" fmla="*/ 18 h 30"/>
                    <a:gd name="T8" fmla="*/ 12 w 12"/>
                    <a:gd name="T9" fmla="*/ 6 h 30"/>
                    <a:gd name="T10" fmla="*/ 12 w 12"/>
                    <a:gd name="T11" fmla="*/ 0 h 30"/>
                    <a:gd name="T12" fmla="*/ 6 w 12"/>
                    <a:gd name="T13" fmla="*/ 6 h 30"/>
                    <a:gd name="T14" fmla="*/ 6 w 12"/>
                    <a:gd name="T15" fmla="*/ 18 h 30"/>
                    <a:gd name="T16" fmla="*/ 0 w 12"/>
                    <a:gd name="T17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30">
                      <a:moveTo>
                        <a:pt x="0" y="24"/>
                      </a:moveTo>
                      <a:lnTo>
                        <a:pt x="6" y="30"/>
                      </a:lnTo>
                      <a:lnTo>
                        <a:pt x="6" y="24"/>
                      </a:lnTo>
                      <a:lnTo>
                        <a:pt x="12" y="18"/>
                      </a:lnTo>
                      <a:lnTo>
                        <a:pt x="12" y="6"/>
                      </a:lnTo>
                      <a:lnTo>
                        <a:pt x="12" y="0"/>
                      </a:lnTo>
                      <a:lnTo>
                        <a:pt x="6" y="6"/>
                      </a:lnTo>
                      <a:lnTo>
                        <a:pt x="6" y="18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42" name="Freeform 714"/>
                <p:cNvSpPr>
                  <a:spLocks/>
                </p:cNvSpPr>
                <p:nvPr/>
              </p:nvSpPr>
              <p:spPr bwMode="auto">
                <a:xfrm>
                  <a:off x="4654" y="2832"/>
                  <a:ext cx="6" cy="30"/>
                </a:xfrm>
                <a:custGeom>
                  <a:avLst/>
                  <a:gdLst>
                    <a:gd name="T0" fmla="*/ 0 w 6"/>
                    <a:gd name="T1" fmla="*/ 30 h 30"/>
                    <a:gd name="T2" fmla="*/ 6 w 6"/>
                    <a:gd name="T3" fmla="*/ 30 h 30"/>
                    <a:gd name="T4" fmla="*/ 6 w 6"/>
                    <a:gd name="T5" fmla="*/ 30 h 30"/>
                    <a:gd name="T6" fmla="*/ 6 w 6"/>
                    <a:gd name="T7" fmla="*/ 6 h 30"/>
                    <a:gd name="T8" fmla="*/ 0 w 6"/>
                    <a:gd name="T9" fmla="*/ 0 h 30"/>
                    <a:gd name="T10" fmla="*/ 0 w 6"/>
                    <a:gd name="T11" fmla="*/ 6 h 30"/>
                    <a:gd name="T12" fmla="*/ 0 w 6"/>
                    <a:gd name="T13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30">
                      <a:moveTo>
                        <a:pt x="0" y="30"/>
                      </a:moveTo>
                      <a:lnTo>
                        <a:pt x="6" y="30"/>
                      </a:lnTo>
                      <a:lnTo>
                        <a:pt x="6" y="30"/>
                      </a:lnTo>
                      <a:lnTo>
                        <a:pt x="6" y="6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43" name="Freeform 715"/>
                <p:cNvSpPr>
                  <a:spLocks/>
                </p:cNvSpPr>
                <p:nvPr/>
              </p:nvSpPr>
              <p:spPr bwMode="auto">
                <a:xfrm>
                  <a:off x="4636" y="2796"/>
                  <a:ext cx="18" cy="24"/>
                </a:xfrm>
                <a:custGeom>
                  <a:avLst/>
                  <a:gdLst>
                    <a:gd name="T0" fmla="*/ 12 w 18"/>
                    <a:gd name="T1" fmla="*/ 24 h 24"/>
                    <a:gd name="T2" fmla="*/ 12 w 18"/>
                    <a:gd name="T3" fmla="*/ 24 h 24"/>
                    <a:gd name="T4" fmla="*/ 18 w 18"/>
                    <a:gd name="T5" fmla="*/ 24 h 24"/>
                    <a:gd name="T6" fmla="*/ 12 w 18"/>
                    <a:gd name="T7" fmla="*/ 0 h 24"/>
                    <a:gd name="T8" fmla="*/ 6 w 18"/>
                    <a:gd name="T9" fmla="*/ 0 h 24"/>
                    <a:gd name="T10" fmla="*/ 6 w 18"/>
                    <a:gd name="T11" fmla="*/ 0 h 24"/>
                    <a:gd name="T12" fmla="*/ 0 w 18"/>
                    <a:gd name="T13" fmla="*/ 0 h 24"/>
                    <a:gd name="T14" fmla="*/ 6 w 18"/>
                    <a:gd name="T15" fmla="*/ 0 h 24"/>
                    <a:gd name="T16" fmla="*/ 12 w 18"/>
                    <a:gd name="T17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4">
                      <a:moveTo>
                        <a:pt x="12" y="24"/>
                      </a:moveTo>
                      <a:lnTo>
                        <a:pt x="12" y="24"/>
                      </a:lnTo>
                      <a:lnTo>
                        <a:pt x="18" y="24"/>
                      </a:ln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12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44" name="Freeform 716"/>
                <p:cNvSpPr>
                  <a:spLocks/>
                </p:cNvSpPr>
                <p:nvPr/>
              </p:nvSpPr>
              <p:spPr bwMode="auto">
                <a:xfrm>
                  <a:off x="4612" y="2760"/>
                  <a:ext cx="24" cy="24"/>
                </a:xfrm>
                <a:custGeom>
                  <a:avLst/>
                  <a:gdLst>
                    <a:gd name="T0" fmla="*/ 18 w 24"/>
                    <a:gd name="T1" fmla="*/ 24 h 24"/>
                    <a:gd name="T2" fmla="*/ 18 w 24"/>
                    <a:gd name="T3" fmla="*/ 24 h 24"/>
                    <a:gd name="T4" fmla="*/ 24 w 24"/>
                    <a:gd name="T5" fmla="*/ 24 h 24"/>
                    <a:gd name="T6" fmla="*/ 12 w 24"/>
                    <a:gd name="T7" fmla="*/ 6 h 24"/>
                    <a:gd name="T8" fmla="*/ 6 w 24"/>
                    <a:gd name="T9" fmla="*/ 6 h 24"/>
                    <a:gd name="T10" fmla="*/ 6 w 24"/>
                    <a:gd name="T11" fmla="*/ 0 h 24"/>
                    <a:gd name="T12" fmla="*/ 0 w 24"/>
                    <a:gd name="T13" fmla="*/ 6 h 24"/>
                    <a:gd name="T14" fmla="*/ 6 w 24"/>
                    <a:gd name="T15" fmla="*/ 6 h 24"/>
                    <a:gd name="T16" fmla="*/ 6 w 24"/>
                    <a:gd name="T17" fmla="*/ 12 h 24"/>
                    <a:gd name="T18" fmla="*/ 6 w 24"/>
                    <a:gd name="T19" fmla="*/ 6 h 24"/>
                    <a:gd name="T20" fmla="*/ 6 w 24"/>
                    <a:gd name="T21" fmla="*/ 6 h 24"/>
                    <a:gd name="T22" fmla="*/ 18 w 24"/>
                    <a:gd name="T2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" h="24">
                      <a:moveTo>
                        <a:pt x="18" y="24"/>
                      </a:moveTo>
                      <a:lnTo>
                        <a:pt x="18" y="24"/>
                      </a:lnTo>
                      <a:lnTo>
                        <a:pt x="24" y="24"/>
                      </a:lnTo>
                      <a:lnTo>
                        <a:pt x="12" y="6"/>
                      </a:lnTo>
                      <a:lnTo>
                        <a:pt x="6" y="6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6" y="12"/>
                      </a:lnTo>
                      <a:lnTo>
                        <a:pt x="6" y="6"/>
                      </a:lnTo>
                      <a:lnTo>
                        <a:pt x="6" y="6"/>
                      </a:lnTo>
                      <a:lnTo>
                        <a:pt x="18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45" name="Freeform 717"/>
                <p:cNvSpPr>
                  <a:spLocks/>
                </p:cNvSpPr>
                <p:nvPr/>
              </p:nvSpPr>
              <p:spPr bwMode="auto">
                <a:xfrm>
                  <a:off x="4582" y="2730"/>
                  <a:ext cx="24" cy="24"/>
                </a:xfrm>
                <a:custGeom>
                  <a:avLst/>
                  <a:gdLst>
                    <a:gd name="T0" fmla="*/ 18 w 24"/>
                    <a:gd name="T1" fmla="*/ 24 h 24"/>
                    <a:gd name="T2" fmla="*/ 24 w 24"/>
                    <a:gd name="T3" fmla="*/ 24 h 24"/>
                    <a:gd name="T4" fmla="*/ 18 w 24"/>
                    <a:gd name="T5" fmla="*/ 18 h 24"/>
                    <a:gd name="T6" fmla="*/ 6 w 24"/>
                    <a:gd name="T7" fmla="*/ 6 h 24"/>
                    <a:gd name="T8" fmla="*/ 0 w 24"/>
                    <a:gd name="T9" fmla="*/ 0 h 24"/>
                    <a:gd name="T10" fmla="*/ 0 w 24"/>
                    <a:gd name="T11" fmla="*/ 6 h 24"/>
                    <a:gd name="T12" fmla="*/ 0 w 24"/>
                    <a:gd name="T13" fmla="*/ 6 h 24"/>
                    <a:gd name="T14" fmla="*/ 6 w 24"/>
                    <a:gd name="T15" fmla="*/ 12 h 24"/>
                    <a:gd name="T16" fmla="*/ 18 w 24"/>
                    <a:gd name="T17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24">
                      <a:moveTo>
                        <a:pt x="18" y="24"/>
                      </a:moveTo>
                      <a:lnTo>
                        <a:pt x="24" y="24"/>
                      </a:lnTo>
                      <a:lnTo>
                        <a:pt x="18" y="18"/>
                      </a:lnTo>
                      <a:lnTo>
                        <a:pt x="6" y="6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18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46" name="Freeform 718"/>
                <p:cNvSpPr>
                  <a:spLocks/>
                </p:cNvSpPr>
                <p:nvPr/>
              </p:nvSpPr>
              <p:spPr bwMode="auto">
                <a:xfrm>
                  <a:off x="4546" y="2706"/>
                  <a:ext cx="30" cy="24"/>
                </a:xfrm>
                <a:custGeom>
                  <a:avLst/>
                  <a:gdLst>
                    <a:gd name="T0" fmla="*/ 24 w 30"/>
                    <a:gd name="T1" fmla="*/ 24 h 24"/>
                    <a:gd name="T2" fmla="*/ 30 w 30"/>
                    <a:gd name="T3" fmla="*/ 18 h 24"/>
                    <a:gd name="T4" fmla="*/ 24 w 30"/>
                    <a:gd name="T5" fmla="*/ 18 h 24"/>
                    <a:gd name="T6" fmla="*/ 6 w 30"/>
                    <a:gd name="T7" fmla="*/ 6 h 24"/>
                    <a:gd name="T8" fmla="*/ 6 w 30"/>
                    <a:gd name="T9" fmla="*/ 0 h 24"/>
                    <a:gd name="T10" fmla="*/ 0 w 30"/>
                    <a:gd name="T11" fmla="*/ 6 h 24"/>
                    <a:gd name="T12" fmla="*/ 6 w 30"/>
                    <a:gd name="T13" fmla="*/ 6 h 24"/>
                    <a:gd name="T14" fmla="*/ 6 w 30"/>
                    <a:gd name="T15" fmla="*/ 12 h 24"/>
                    <a:gd name="T16" fmla="*/ 24 w 30"/>
                    <a:gd name="T17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4">
                      <a:moveTo>
                        <a:pt x="24" y="24"/>
                      </a:moveTo>
                      <a:lnTo>
                        <a:pt x="30" y="18"/>
                      </a:lnTo>
                      <a:lnTo>
                        <a:pt x="24" y="18"/>
                      </a:lnTo>
                      <a:lnTo>
                        <a:pt x="6" y="6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6" y="12"/>
                      </a:lnTo>
                      <a:lnTo>
                        <a:pt x="24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47" name="Freeform 719"/>
                <p:cNvSpPr>
                  <a:spLocks/>
                </p:cNvSpPr>
                <p:nvPr/>
              </p:nvSpPr>
              <p:spPr bwMode="auto">
                <a:xfrm>
                  <a:off x="4510" y="2688"/>
                  <a:ext cx="30" cy="18"/>
                </a:xfrm>
                <a:custGeom>
                  <a:avLst/>
                  <a:gdLst>
                    <a:gd name="T0" fmla="*/ 24 w 30"/>
                    <a:gd name="T1" fmla="*/ 18 h 18"/>
                    <a:gd name="T2" fmla="*/ 30 w 30"/>
                    <a:gd name="T3" fmla="*/ 12 h 18"/>
                    <a:gd name="T4" fmla="*/ 24 w 30"/>
                    <a:gd name="T5" fmla="*/ 12 h 18"/>
                    <a:gd name="T6" fmla="*/ 6 w 30"/>
                    <a:gd name="T7" fmla="*/ 0 h 18"/>
                    <a:gd name="T8" fmla="*/ 0 w 30"/>
                    <a:gd name="T9" fmla="*/ 0 h 18"/>
                    <a:gd name="T10" fmla="*/ 6 w 30"/>
                    <a:gd name="T11" fmla="*/ 6 h 18"/>
                    <a:gd name="T12" fmla="*/ 24 w 30"/>
                    <a:gd name="T13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24" y="18"/>
                      </a:moveTo>
                      <a:lnTo>
                        <a:pt x="30" y="12"/>
                      </a:lnTo>
                      <a:lnTo>
                        <a:pt x="24" y="12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24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48" name="Freeform 720"/>
                <p:cNvSpPr>
                  <a:spLocks/>
                </p:cNvSpPr>
                <p:nvPr/>
              </p:nvSpPr>
              <p:spPr bwMode="auto">
                <a:xfrm>
                  <a:off x="4474" y="2670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12 h 12"/>
                    <a:gd name="T4" fmla="*/ 24 w 30"/>
                    <a:gd name="T5" fmla="*/ 6 h 12"/>
                    <a:gd name="T6" fmla="*/ 0 w 30"/>
                    <a:gd name="T7" fmla="*/ 0 h 12"/>
                    <a:gd name="T8" fmla="*/ 0 w 30"/>
                    <a:gd name="T9" fmla="*/ 0 h 12"/>
                    <a:gd name="T10" fmla="*/ 0 w 30"/>
                    <a:gd name="T11" fmla="*/ 6 h 12"/>
                    <a:gd name="T12" fmla="*/ 24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12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49" name="Freeform 721"/>
                <p:cNvSpPr>
                  <a:spLocks/>
                </p:cNvSpPr>
                <p:nvPr/>
              </p:nvSpPr>
              <p:spPr bwMode="auto">
                <a:xfrm>
                  <a:off x="4432" y="2652"/>
                  <a:ext cx="30" cy="12"/>
                </a:xfrm>
                <a:custGeom>
                  <a:avLst/>
                  <a:gdLst>
                    <a:gd name="T0" fmla="*/ 30 w 30"/>
                    <a:gd name="T1" fmla="*/ 12 h 12"/>
                    <a:gd name="T2" fmla="*/ 30 w 30"/>
                    <a:gd name="T3" fmla="*/ 12 h 12"/>
                    <a:gd name="T4" fmla="*/ 30 w 30"/>
                    <a:gd name="T5" fmla="*/ 6 h 12"/>
                    <a:gd name="T6" fmla="*/ 24 w 30"/>
                    <a:gd name="T7" fmla="*/ 6 h 12"/>
                    <a:gd name="T8" fmla="*/ 6 w 30"/>
                    <a:gd name="T9" fmla="*/ 0 h 12"/>
                    <a:gd name="T10" fmla="*/ 0 w 30"/>
                    <a:gd name="T11" fmla="*/ 0 h 12"/>
                    <a:gd name="T12" fmla="*/ 6 w 30"/>
                    <a:gd name="T13" fmla="*/ 6 h 12"/>
                    <a:gd name="T14" fmla="*/ 24 w 30"/>
                    <a:gd name="T15" fmla="*/ 12 h 12"/>
                    <a:gd name="T16" fmla="*/ 30 w 30"/>
                    <a:gd name="T1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30" y="12"/>
                      </a:moveTo>
                      <a:lnTo>
                        <a:pt x="30" y="12"/>
                      </a:ln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24" y="12"/>
                      </a:lnTo>
                      <a:lnTo>
                        <a:pt x="3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50" name="Freeform 722"/>
                <p:cNvSpPr>
                  <a:spLocks/>
                </p:cNvSpPr>
                <p:nvPr/>
              </p:nvSpPr>
              <p:spPr bwMode="auto">
                <a:xfrm>
                  <a:off x="4396" y="2640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6 h 12"/>
                    <a:gd name="T4" fmla="*/ 24 w 30"/>
                    <a:gd name="T5" fmla="*/ 6 h 12"/>
                    <a:gd name="T6" fmla="*/ 6 w 30"/>
                    <a:gd name="T7" fmla="*/ 0 h 12"/>
                    <a:gd name="T8" fmla="*/ 0 w 30"/>
                    <a:gd name="T9" fmla="*/ 0 h 12"/>
                    <a:gd name="T10" fmla="*/ 0 w 30"/>
                    <a:gd name="T11" fmla="*/ 0 h 12"/>
                    <a:gd name="T12" fmla="*/ 0 w 30"/>
                    <a:gd name="T13" fmla="*/ 6 h 12"/>
                    <a:gd name="T14" fmla="*/ 6 w 30"/>
                    <a:gd name="T15" fmla="*/ 6 h 12"/>
                    <a:gd name="T16" fmla="*/ 24 w 30"/>
                    <a:gd name="T1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51" name="Freeform 723"/>
                <p:cNvSpPr>
                  <a:spLocks/>
                </p:cNvSpPr>
                <p:nvPr/>
              </p:nvSpPr>
              <p:spPr bwMode="auto">
                <a:xfrm>
                  <a:off x="4354" y="2628"/>
                  <a:ext cx="30" cy="12"/>
                </a:xfrm>
                <a:custGeom>
                  <a:avLst/>
                  <a:gdLst>
                    <a:gd name="T0" fmla="*/ 30 w 30"/>
                    <a:gd name="T1" fmla="*/ 12 h 12"/>
                    <a:gd name="T2" fmla="*/ 30 w 30"/>
                    <a:gd name="T3" fmla="*/ 6 h 12"/>
                    <a:gd name="T4" fmla="*/ 30 w 30"/>
                    <a:gd name="T5" fmla="*/ 6 h 12"/>
                    <a:gd name="T6" fmla="*/ 6 w 30"/>
                    <a:gd name="T7" fmla="*/ 0 h 12"/>
                    <a:gd name="T8" fmla="*/ 0 w 30"/>
                    <a:gd name="T9" fmla="*/ 0 h 12"/>
                    <a:gd name="T10" fmla="*/ 6 w 30"/>
                    <a:gd name="T11" fmla="*/ 6 h 12"/>
                    <a:gd name="T12" fmla="*/ 30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30" y="12"/>
                      </a:move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52" name="Freeform 724"/>
                <p:cNvSpPr>
                  <a:spLocks/>
                </p:cNvSpPr>
                <p:nvPr/>
              </p:nvSpPr>
              <p:spPr bwMode="auto">
                <a:xfrm>
                  <a:off x="4318" y="2616"/>
                  <a:ext cx="24" cy="12"/>
                </a:xfrm>
                <a:custGeom>
                  <a:avLst/>
                  <a:gdLst>
                    <a:gd name="T0" fmla="*/ 24 w 24"/>
                    <a:gd name="T1" fmla="*/ 12 h 12"/>
                    <a:gd name="T2" fmla="*/ 24 w 24"/>
                    <a:gd name="T3" fmla="*/ 6 h 12"/>
                    <a:gd name="T4" fmla="*/ 24 w 24"/>
                    <a:gd name="T5" fmla="*/ 6 h 12"/>
                    <a:gd name="T6" fmla="*/ 0 w 24"/>
                    <a:gd name="T7" fmla="*/ 0 h 12"/>
                    <a:gd name="T8" fmla="*/ 0 w 24"/>
                    <a:gd name="T9" fmla="*/ 0 h 12"/>
                    <a:gd name="T10" fmla="*/ 0 w 24"/>
                    <a:gd name="T11" fmla="*/ 6 h 12"/>
                    <a:gd name="T12" fmla="*/ 24 w 24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2">
                      <a:moveTo>
                        <a:pt x="24" y="12"/>
                      </a:moveTo>
                      <a:lnTo>
                        <a:pt x="24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53" name="Freeform 725"/>
                <p:cNvSpPr>
                  <a:spLocks/>
                </p:cNvSpPr>
                <p:nvPr/>
              </p:nvSpPr>
              <p:spPr bwMode="auto">
                <a:xfrm>
                  <a:off x="4276" y="2604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6 h 12"/>
                    <a:gd name="T4" fmla="*/ 24 w 30"/>
                    <a:gd name="T5" fmla="*/ 6 h 12"/>
                    <a:gd name="T6" fmla="*/ 0 w 30"/>
                    <a:gd name="T7" fmla="*/ 0 h 12"/>
                    <a:gd name="T8" fmla="*/ 0 w 30"/>
                    <a:gd name="T9" fmla="*/ 0 h 12"/>
                    <a:gd name="T10" fmla="*/ 0 w 30"/>
                    <a:gd name="T11" fmla="*/ 6 h 12"/>
                    <a:gd name="T12" fmla="*/ 24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54" name="Freeform 726"/>
                <p:cNvSpPr>
                  <a:spLocks/>
                </p:cNvSpPr>
                <p:nvPr/>
              </p:nvSpPr>
              <p:spPr bwMode="auto">
                <a:xfrm>
                  <a:off x="4234" y="2592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6 h 12"/>
                    <a:gd name="T4" fmla="*/ 24 w 30"/>
                    <a:gd name="T5" fmla="*/ 6 h 12"/>
                    <a:gd name="T6" fmla="*/ 0 w 30"/>
                    <a:gd name="T7" fmla="*/ 0 h 12"/>
                    <a:gd name="T8" fmla="*/ 0 w 30"/>
                    <a:gd name="T9" fmla="*/ 6 h 12"/>
                    <a:gd name="T10" fmla="*/ 0 w 30"/>
                    <a:gd name="T11" fmla="*/ 6 h 12"/>
                    <a:gd name="T12" fmla="*/ 24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55" name="Freeform 727"/>
                <p:cNvSpPr>
                  <a:spLocks/>
                </p:cNvSpPr>
                <p:nvPr/>
              </p:nvSpPr>
              <p:spPr bwMode="auto">
                <a:xfrm>
                  <a:off x="4192" y="2586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6 h 12"/>
                    <a:gd name="T4" fmla="*/ 24 w 30"/>
                    <a:gd name="T5" fmla="*/ 6 h 12"/>
                    <a:gd name="T6" fmla="*/ 6 w 30"/>
                    <a:gd name="T7" fmla="*/ 0 h 12"/>
                    <a:gd name="T8" fmla="*/ 0 w 30"/>
                    <a:gd name="T9" fmla="*/ 0 h 12"/>
                    <a:gd name="T10" fmla="*/ 6 w 30"/>
                    <a:gd name="T11" fmla="*/ 6 h 12"/>
                    <a:gd name="T12" fmla="*/ 24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56" name="Freeform 728"/>
                <p:cNvSpPr>
                  <a:spLocks/>
                </p:cNvSpPr>
                <p:nvPr/>
              </p:nvSpPr>
              <p:spPr bwMode="auto">
                <a:xfrm>
                  <a:off x="4150" y="2580"/>
                  <a:ext cx="30" cy="6"/>
                </a:xfrm>
                <a:custGeom>
                  <a:avLst/>
                  <a:gdLst>
                    <a:gd name="T0" fmla="*/ 30 w 30"/>
                    <a:gd name="T1" fmla="*/ 6 h 6"/>
                    <a:gd name="T2" fmla="*/ 30 w 30"/>
                    <a:gd name="T3" fmla="*/ 6 h 6"/>
                    <a:gd name="T4" fmla="*/ 30 w 30"/>
                    <a:gd name="T5" fmla="*/ 0 h 6"/>
                    <a:gd name="T6" fmla="*/ 6 w 30"/>
                    <a:gd name="T7" fmla="*/ 0 h 6"/>
                    <a:gd name="T8" fmla="*/ 0 w 30"/>
                    <a:gd name="T9" fmla="*/ 0 h 6"/>
                    <a:gd name="T10" fmla="*/ 6 w 30"/>
                    <a:gd name="T11" fmla="*/ 6 h 6"/>
                    <a:gd name="T12" fmla="*/ 30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57" name="Freeform 729"/>
                <p:cNvSpPr>
                  <a:spLocks/>
                </p:cNvSpPr>
                <p:nvPr/>
              </p:nvSpPr>
              <p:spPr bwMode="auto">
                <a:xfrm>
                  <a:off x="4108" y="2568"/>
                  <a:ext cx="30" cy="12"/>
                </a:xfrm>
                <a:custGeom>
                  <a:avLst/>
                  <a:gdLst>
                    <a:gd name="T0" fmla="*/ 30 w 30"/>
                    <a:gd name="T1" fmla="*/ 12 h 12"/>
                    <a:gd name="T2" fmla="*/ 30 w 30"/>
                    <a:gd name="T3" fmla="*/ 12 h 12"/>
                    <a:gd name="T4" fmla="*/ 30 w 30"/>
                    <a:gd name="T5" fmla="*/ 6 h 12"/>
                    <a:gd name="T6" fmla="*/ 12 w 30"/>
                    <a:gd name="T7" fmla="*/ 6 h 12"/>
                    <a:gd name="T8" fmla="*/ 6 w 30"/>
                    <a:gd name="T9" fmla="*/ 0 h 12"/>
                    <a:gd name="T10" fmla="*/ 0 w 30"/>
                    <a:gd name="T11" fmla="*/ 6 h 12"/>
                    <a:gd name="T12" fmla="*/ 6 w 30"/>
                    <a:gd name="T13" fmla="*/ 6 h 12"/>
                    <a:gd name="T14" fmla="*/ 12 w 30"/>
                    <a:gd name="T15" fmla="*/ 12 h 12"/>
                    <a:gd name="T16" fmla="*/ 30 w 30"/>
                    <a:gd name="T1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30" y="12"/>
                      </a:moveTo>
                      <a:lnTo>
                        <a:pt x="30" y="12"/>
                      </a:lnTo>
                      <a:lnTo>
                        <a:pt x="30" y="6"/>
                      </a:lnTo>
                      <a:lnTo>
                        <a:pt x="12" y="6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12" y="12"/>
                      </a:lnTo>
                      <a:lnTo>
                        <a:pt x="3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58" name="Freeform 730"/>
                <p:cNvSpPr>
                  <a:spLocks/>
                </p:cNvSpPr>
                <p:nvPr/>
              </p:nvSpPr>
              <p:spPr bwMode="auto">
                <a:xfrm>
                  <a:off x="4066" y="2568"/>
                  <a:ext cx="30" cy="6"/>
                </a:xfrm>
                <a:custGeom>
                  <a:avLst/>
                  <a:gdLst>
                    <a:gd name="T0" fmla="*/ 30 w 30"/>
                    <a:gd name="T1" fmla="*/ 6 h 6"/>
                    <a:gd name="T2" fmla="*/ 30 w 30"/>
                    <a:gd name="T3" fmla="*/ 6 h 6"/>
                    <a:gd name="T4" fmla="*/ 30 w 30"/>
                    <a:gd name="T5" fmla="*/ 0 h 6"/>
                    <a:gd name="T6" fmla="*/ 6 w 30"/>
                    <a:gd name="T7" fmla="*/ 0 h 6"/>
                    <a:gd name="T8" fmla="*/ 0 w 30"/>
                    <a:gd name="T9" fmla="*/ 0 h 6"/>
                    <a:gd name="T10" fmla="*/ 6 w 30"/>
                    <a:gd name="T11" fmla="*/ 6 h 6"/>
                    <a:gd name="T12" fmla="*/ 30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59" name="Freeform 731"/>
                <p:cNvSpPr>
                  <a:spLocks/>
                </p:cNvSpPr>
                <p:nvPr/>
              </p:nvSpPr>
              <p:spPr bwMode="auto">
                <a:xfrm>
                  <a:off x="4024" y="2562"/>
                  <a:ext cx="30" cy="6"/>
                </a:xfrm>
                <a:custGeom>
                  <a:avLst/>
                  <a:gdLst>
                    <a:gd name="T0" fmla="*/ 30 w 30"/>
                    <a:gd name="T1" fmla="*/ 6 h 6"/>
                    <a:gd name="T2" fmla="*/ 30 w 30"/>
                    <a:gd name="T3" fmla="*/ 6 h 6"/>
                    <a:gd name="T4" fmla="*/ 30 w 30"/>
                    <a:gd name="T5" fmla="*/ 0 h 6"/>
                    <a:gd name="T6" fmla="*/ 6 w 30"/>
                    <a:gd name="T7" fmla="*/ 0 h 6"/>
                    <a:gd name="T8" fmla="*/ 0 w 30"/>
                    <a:gd name="T9" fmla="*/ 0 h 6"/>
                    <a:gd name="T10" fmla="*/ 6 w 30"/>
                    <a:gd name="T11" fmla="*/ 6 h 6"/>
                    <a:gd name="T12" fmla="*/ 30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60" name="Freeform 732"/>
                <p:cNvSpPr>
                  <a:spLocks/>
                </p:cNvSpPr>
                <p:nvPr/>
              </p:nvSpPr>
              <p:spPr bwMode="auto">
                <a:xfrm>
                  <a:off x="3981" y="2556"/>
                  <a:ext cx="31" cy="12"/>
                </a:xfrm>
                <a:custGeom>
                  <a:avLst/>
                  <a:gdLst>
                    <a:gd name="T0" fmla="*/ 31 w 31"/>
                    <a:gd name="T1" fmla="*/ 12 h 12"/>
                    <a:gd name="T2" fmla="*/ 31 w 31"/>
                    <a:gd name="T3" fmla="*/ 6 h 12"/>
                    <a:gd name="T4" fmla="*/ 31 w 31"/>
                    <a:gd name="T5" fmla="*/ 6 h 12"/>
                    <a:gd name="T6" fmla="*/ 6 w 31"/>
                    <a:gd name="T7" fmla="*/ 0 h 12"/>
                    <a:gd name="T8" fmla="*/ 0 w 31"/>
                    <a:gd name="T9" fmla="*/ 6 h 12"/>
                    <a:gd name="T10" fmla="*/ 6 w 31"/>
                    <a:gd name="T11" fmla="*/ 6 h 12"/>
                    <a:gd name="T12" fmla="*/ 31 w 31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12">
                      <a:moveTo>
                        <a:pt x="31" y="12"/>
                      </a:moveTo>
                      <a:lnTo>
                        <a:pt x="31" y="6"/>
                      </a:lnTo>
                      <a:lnTo>
                        <a:pt x="31" y="6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1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61" name="Freeform 733"/>
                <p:cNvSpPr>
                  <a:spLocks/>
                </p:cNvSpPr>
                <p:nvPr/>
              </p:nvSpPr>
              <p:spPr bwMode="auto">
                <a:xfrm>
                  <a:off x="3939" y="2556"/>
                  <a:ext cx="30" cy="6"/>
                </a:xfrm>
                <a:custGeom>
                  <a:avLst/>
                  <a:gdLst>
                    <a:gd name="T0" fmla="*/ 30 w 30"/>
                    <a:gd name="T1" fmla="*/ 6 h 6"/>
                    <a:gd name="T2" fmla="*/ 30 w 30"/>
                    <a:gd name="T3" fmla="*/ 0 h 6"/>
                    <a:gd name="T4" fmla="*/ 30 w 30"/>
                    <a:gd name="T5" fmla="*/ 0 h 6"/>
                    <a:gd name="T6" fmla="*/ 18 w 30"/>
                    <a:gd name="T7" fmla="*/ 0 h 6"/>
                    <a:gd name="T8" fmla="*/ 6 w 30"/>
                    <a:gd name="T9" fmla="*/ 0 h 6"/>
                    <a:gd name="T10" fmla="*/ 0 w 30"/>
                    <a:gd name="T11" fmla="*/ 0 h 6"/>
                    <a:gd name="T12" fmla="*/ 6 w 30"/>
                    <a:gd name="T13" fmla="*/ 6 h 6"/>
                    <a:gd name="T14" fmla="*/ 18 w 30"/>
                    <a:gd name="T15" fmla="*/ 6 h 6"/>
                    <a:gd name="T16" fmla="*/ 30 w 30"/>
                    <a:gd name="T1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6">
                      <a:moveTo>
                        <a:pt x="30" y="6"/>
                      </a:move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18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18" y="6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62" name="Freeform 734"/>
                <p:cNvSpPr>
                  <a:spLocks/>
                </p:cNvSpPr>
                <p:nvPr/>
              </p:nvSpPr>
              <p:spPr bwMode="auto">
                <a:xfrm>
                  <a:off x="3897" y="2550"/>
                  <a:ext cx="30" cy="6"/>
                </a:xfrm>
                <a:custGeom>
                  <a:avLst/>
                  <a:gdLst>
                    <a:gd name="T0" fmla="*/ 30 w 30"/>
                    <a:gd name="T1" fmla="*/ 6 h 6"/>
                    <a:gd name="T2" fmla="*/ 30 w 30"/>
                    <a:gd name="T3" fmla="*/ 6 h 6"/>
                    <a:gd name="T4" fmla="*/ 30 w 30"/>
                    <a:gd name="T5" fmla="*/ 0 h 6"/>
                    <a:gd name="T6" fmla="*/ 6 w 30"/>
                    <a:gd name="T7" fmla="*/ 0 h 6"/>
                    <a:gd name="T8" fmla="*/ 0 w 30"/>
                    <a:gd name="T9" fmla="*/ 6 h 6"/>
                    <a:gd name="T10" fmla="*/ 6 w 30"/>
                    <a:gd name="T11" fmla="*/ 6 h 6"/>
                    <a:gd name="T12" fmla="*/ 30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63" name="Freeform 735"/>
                <p:cNvSpPr>
                  <a:spLocks/>
                </p:cNvSpPr>
                <p:nvPr/>
              </p:nvSpPr>
              <p:spPr bwMode="auto">
                <a:xfrm>
                  <a:off x="3855" y="2550"/>
                  <a:ext cx="30" cy="6"/>
                </a:xfrm>
                <a:custGeom>
                  <a:avLst/>
                  <a:gdLst>
                    <a:gd name="T0" fmla="*/ 30 w 30"/>
                    <a:gd name="T1" fmla="*/ 6 h 6"/>
                    <a:gd name="T2" fmla="*/ 30 w 30"/>
                    <a:gd name="T3" fmla="*/ 6 h 6"/>
                    <a:gd name="T4" fmla="*/ 30 w 30"/>
                    <a:gd name="T5" fmla="*/ 0 h 6"/>
                    <a:gd name="T6" fmla="*/ 6 w 30"/>
                    <a:gd name="T7" fmla="*/ 0 h 6"/>
                    <a:gd name="T8" fmla="*/ 0 w 30"/>
                    <a:gd name="T9" fmla="*/ 6 h 6"/>
                    <a:gd name="T10" fmla="*/ 6 w 30"/>
                    <a:gd name="T11" fmla="*/ 6 h 6"/>
                    <a:gd name="T12" fmla="*/ 30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64" name="Freeform 736"/>
                <p:cNvSpPr>
                  <a:spLocks/>
                </p:cNvSpPr>
                <p:nvPr/>
              </p:nvSpPr>
              <p:spPr bwMode="auto">
                <a:xfrm>
                  <a:off x="3813" y="2550"/>
                  <a:ext cx="30" cy="6"/>
                </a:xfrm>
                <a:custGeom>
                  <a:avLst/>
                  <a:gdLst>
                    <a:gd name="T0" fmla="*/ 30 w 30"/>
                    <a:gd name="T1" fmla="*/ 6 h 6"/>
                    <a:gd name="T2" fmla="*/ 30 w 30"/>
                    <a:gd name="T3" fmla="*/ 0 h 6"/>
                    <a:gd name="T4" fmla="*/ 30 w 30"/>
                    <a:gd name="T5" fmla="*/ 0 h 6"/>
                    <a:gd name="T6" fmla="*/ 6 w 30"/>
                    <a:gd name="T7" fmla="*/ 0 h 6"/>
                    <a:gd name="T8" fmla="*/ 0 w 30"/>
                    <a:gd name="T9" fmla="*/ 0 h 6"/>
                    <a:gd name="T10" fmla="*/ 6 w 30"/>
                    <a:gd name="T11" fmla="*/ 6 h 6"/>
                    <a:gd name="T12" fmla="*/ 30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30" y="6"/>
                      </a:move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7330" name="Group 802"/>
              <p:cNvGrpSpPr>
                <a:grpSpLocks/>
              </p:cNvGrpSpPr>
              <p:nvPr/>
            </p:nvGrpSpPr>
            <p:grpSpPr bwMode="auto">
              <a:xfrm>
                <a:off x="3177" y="2646"/>
                <a:ext cx="1195" cy="426"/>
                <a:chOff x="3177" y="2646"/>
                <a:chExt cx="1195" cy="426"/>
              </a:xfrm>
            </p:grpSpPr>
            <p:sp>
              <p:nvSpPr>
                <p:cNvPr id="407266" name="Freeform 738"/>
                <p:cNvSpPr>
                  <a:spLocks/>
                </p:cNvSpPr>
                <p:nvPr/>
              </p:nvSpPr>
              <p:spPr bwMode="auto">
                <a:xfrm>
                  <a:off x="3747" y="2646"/>
                  <a:ext cx="24" cy="6"/>
                </a:xfrm>
                <a:custGeom>
                  <a:avLst/>
                  <a:gdLst>
                    <a:gd name="T0" fmla="*/ 24 w 24"/>
                    <a:gd name="T1" fmla="*/ 6 h 6"/>
                    <a:gd name="T2" fmla="*/ 24 w 24"/>
                    <a:gd name="T3" fmla="*/ 0 h 6"/>
                    <a:gd name="T4" fmla="*/ 24 w 24"/>
                    <a:gd name="T5" fmla="*/ 0 h 6"/>
                    <a:gd name="T6" fmla="*/ 0 w 24"/>
                    <a:gd name="T7" fmla="*/ 0 h 6"/>
                    <a:gd name="T8" fmla="*/ 0 w 24"/>
                    <a:gd name="T9" fmla="*/ 0 h 6"/>
                    <a:gd name="T10" fmla="*/ 0 w 24"/>
                    <a:gd name="T11" fmla="*/ 6 h 6"/>
                    <a:gd name="T12" fmla="*/ 24 w 24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6">
                      <a:moveTo>
                        <a:pt x="24" y="6"/>
                      </a:move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67" name="Freeform 739"/>
                <p:cNvSpPr>
                  <a:spLocks/>
                </p:cNvSpPr>
                <p:nvPr/>
              </p:nvSpPr>
              <p:spPr bwMode="auto">
                <a:xfrm>
                  <a:off x="3705" y="2646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0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68" name="Freeform 740"/>
                <p:cNvSpPr>
                  <a:spLocks/>
                </p:cNvSpPr>
                <p:nvPr/>
              </p:nvSpPr>
              <p:spPr bwMode="auto">
                <a:xfrm>
                  <a:off x="3663" y="2646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6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69" name="Freeform 741"/>
                <p:cNvSpPr>
                  <a:spLocks/>
                </p:cNvSpPr>
                <p:nvPr/>
              </p:nvSpPr>
              <p:spPr bwMode="auto">
                <a:xfrm>
                  <a:off x="3621" y="2646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6 h 12"/>
                    <a:gd name="T4" fmla="*/ 24 w 30"/>
                    <a:gd name="T5" fmla="*/ 0 h 12"/>
                    <a:gd name="T6" fmla="*/ 0 w 30"/>
                    <a:gd name="T7" fmla="*/ 6 h 12"/>
                    <a:gd name="T8" fmla="*/ 0 w 30"/>
                    <a:gd name="T9" fmla="*/ 6 h 12"/>
                    <a:gd name="T10" fmla="*/ 0 w 30"/>
                    <a:gd name="T11" fmla="*/ 12 h 12"/>
                    <a:gd name="T12" fmla="*/ 24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70" name="Freeform 742"/>
                <p:cNvSpPr>
                  <a:spLocks/>
                </p:cNvSpPr>
                <p:nvPr/>
              </p:nvSpPr>
              <p:spPr bwMode="auto">
                <a:xfrm>
                  <a:off x="3579" y="2652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6 h 12"/>
                    <a:gd name="T4" fmla="*/ 24 w 30"/>
                    <a:gd name="T5" fmla="*/ 0 h 12"/>
                    <a:gd name="T6" fmla="*/ 0 w 30"/>
                    <a:gd name="T7" fmla="*/ 6 h 12"/>
                    <a:gd name="T8" fmla="*/ 0 w 30"/>
                    <a:gd name="T9" fmla="*/ 6 h 12"/>
                    <a:gd name="T10" fmla="*/ 0 w 30"/>
                    <a:gd name="T11" fmla="*/ 12 h 12"/>
                    <a:gd name="T12" fmla="*/ 24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71" name="Freeform 743"/>
                <p:cNvSpPr>
                  <a:spLocks/>
                </p:cNvSpPr>
                <p:nvPr/>
              </p:nvSpPr>
              <p:spPr bwMode="auto">
                <a:xfrm>
                  <a:off x="3537" y="2658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0 h 6"/>
                    <a:gd name="T10" fmla="*/ 0 w 30"/>
                    <a:gd name="T11" fmla="*/ 6 h 6"/>
                    <a:gd name="T12" fmla="*/ 0 w 30"/>
                    <a:gd name="T13" fmla="*/ 6 h 6"/>
                    <a:gd name="T14" fmla="*/ 0 w 30"/>
                    <a:gd name="T15" fmla="*/ 6 h 6"/>
                    <a:gd name="T16" fmla="*/ 24 w 30"/>
                    <a:gd name="T1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72" name="Freeform 744"/>
                <p:cNvSpPr>
                  <a:spLocks/>
                </p:cNvSpPr>
                <p:nvPr/>
              </p:nvSpPr>
              <p:spPr bwMode="auto">
                <a:xfrm>
                  <a:off x="3495" y="2664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0 h 12"/>
                    <a:gd name="T4" fmla="*/ 24 w 30"/>
                    <a:gd name="T5" fmla="*/ 0 h 12"/>
                    <a:gd name="T6" fmla="*/ 0 w 30"/>
                    <a:gd name="T7" fmla="*/ 6 h 12"/>
                    <a:gd name="T8" fmla="*/ 0 w 30"/>
                    <a:gd name="T9" fmla="*/ 6 h 12"/>
                    <a:gd name="T10" fmla="*/ 0 w 30"/>
                    <a:gd name="T11" fmla="*/ 12 h 12"/>
                    <a:gd name="T12" fmla="*/ 24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73" name="Freeform 745"/>
                <p:cNvSpPr>
                  <a:spLocks/>
                </p:cNvSpPr>
                <p:nvPr/>
              </p:nvSpPr>
              <p:spPr bwMode="auto">
                <a:xfrm>
                  <a:off x="3453" y="2670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6 h 12"/>
                    <a:gd name="T4" fmla="*/ 24 w 30"/>
                    <a:gd name="T5" fmla="*/ 0 h 12"/>
                    <a:gd name="T6" fmla="*/ 0 w 30"/>
                    <a:gd name="T7" fmla="*/ 6 h 12"/>
                    <a:gd name="T8" fmla="*/ 0 w 30"/>
                    <a:gd name="T9" fmla="*/ 12 h 12"/>
                    <a:gd name="T10" fmla="*/ 0 w 30"/>
                    <a:gd name="T11" fmla="*/ 12 h 12"/>
                    <a:gd name="T12" fmla="*/ 24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74" name="Freeform 746"/>
                <p:cNvSpPr>
                  <a:spLocks/>
                </p:cNvSpPr>
                <p:nvPr/>
              </p:nvSpPr>
              <p:spPr bwMode="auto">
                <a:xfrm>
                  <a:off x="3411" y="2682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0 h 12"/>
                    <a:gd name="T4" fmla="*/ 24 w 30"/>
                    <a:gd name="T5" fmla="*/ 0 h 12"/>
                    <a:gd name="T6" fmla="*/ 6 w 30"/>
                    <a:gd name="T7" fmla="*/ 6 h 12"/>
                    <a:gd name="T8" fmla="*/ 0 w 30"/>
                    <a:gd name="T9" fmla="*/ 6 h 12"/>
                    <a:gd name="T10" fmla="*/ 6 w 30"/>
                    <a:gd name="T11" fmla="*/ 12 h 12"/>
                    <a:gd name="T12" fmla="*/ 24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6" y="6"/>
                      </a:ln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75" name="Freeform 747"/>
                <p:cNvSpPr>
                  <a:spLocks/>
                </p:cNvSpPr>
                <p:nvPr/>
              </p:nvSpPr>
              <p:spPr bwMode="auto">
                <a:xfrm>
                  <a:off x="3369" y="2694"/>
                  <a:ext cx="30" cy="12"/>
                </a:xfrm>
                <a:custGeom>
                  <a:avLst/>
                  <a:gdLst>
                    <a:gd name="T0" fmla="*/ 30 w 30"/>
                    <a:gd name="T1" fmla="*/ 6 h 12"/>
                    <a:gd name="T2" fmla="*/ 30 w 30"/>
                    <a:gd name="T3" fmla="*/ 0 h 12"/>
                    <a:gd name="T4" fmla="*/ 30 w 30"/>
                    <a:gd name="T5" fmla="*/ 0 h 12"/>
                    <a:gd name="T6" fmla="*/ 6 w 30"/>
                    <a:gd name="T7" fmla="*/ 6 h 12"/>
                    <a:gd name="T8" fmla="*/ 0 w 30"/>
                    <a:gd name="T9" fmla="*/ 6 h 12"/>
                    <a:gd name="T10" fmla="*/ 6 w 30"/>
                    <a:gd name="T11" fmla="*/ 12 h 12"/>
                    <a:gd name="T12" fmla="*/ 30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30" y="6"/>
                      </a:move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6"/>
                      </a:ln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76" name="Freeform 748"/>
                <p:cNvSpPr>
                  <a:spLocks/>
                </p:cNvSpPr>
                <p:nvPr/>
              </p:nvSpPr>
              <p:spPr bwMode="auto">
                <a:xfrm>
                  <a:off x="3333" y="2706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0 h 12"/>
                    <a:gd name="T4" fmla="*/ 24 w 30"/>
                    <a:gd name="T5" fmla="*/ 0 h 12"/>
                    <a:gd name="T6" fmla="*/ 18 w 30"/>
                    <a:gd name="T7" fmla="*/ 0 h 12"/>
                    <a:gd name="T8" fmla="*/ 0 w 30"/>
                    <a:gd name="T9" fmla="*/ 6 h 12"/>
                    <a:gd name="T10" fmla="*/ 0 w 30"/>
                    <a:gd name="T11" fmla="*/ 12 h 12"/>
                    <a:gd name="T12" fmla="*/ 0 w 30"/>
                    <a:gd name="T13" fmla="*/ 12 h 12"/>
                    <a:gd name="T14" fmla="*/ 18 w 30"/>
                    <a:gd name="T15" fmla="*/ 6 h 12"/>
                    <a:gd name="T16" fmla="*/ 24 w 30"/>
                    <a:gd name="T1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18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77" name="Freeform 749"/>
                <p:cNvSpPr>
                  <a:spLocks/>
                </p:cNvSpPr>
                <p:nvPr/>
              </p:nvSpPr>
              <p:spPr bwMode="auto">
                <a:xfrm>
                  <a:off x="3291" y="2718"/>
                  <a:ext cx="30" cy="18"/>
                </a:xfrm>
                <a:custGeom>
                  <a:avLst/>
                  <a:gdLst>
                    <a:gd name="T0" fmla="*/ 30 w 30"/>
                    <a:gd name="T1" fmla="*/ 6 h 18"/>
                    <a:gd name="T2" fmla="*/ 30 w 30"/>
                    <a:gd name="T3" fmla="*/ 6 h 18"/>
                    <a:gd name="T4" fmla="*/ 30 w 30"/>
                    <a:gd name="T5" fmla="*/ 0 h 18"/>
                    <a:gd name="T6" fmla="*/ 6 w 30"/>
                    <a:gd name="T7" fmla="*/ 12 h 18"/>
                    <a:gd name="T8" fmla="*/ 0 w 30"/>
                    <a:gd name="T9" fmla="*/ 12 h 18"/>
                    <a:gd name="T10" fmla="*/ 6 w 30"/>
                    <a:gd name="T11" fmla="*/ 18 h 18"/>
                    <a:gd name="T12" fmla="*/ 30 w 30"/>
                    <a:gd name="T13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12"/>
                      </a:lnTo>
                      <a:lnTo>
                        <a:pt x="0" y="12"/>
                      </a:lnTo>
                      <a:lnTo>
                        <a:pt x="6" y="18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78" name="Freeform 750"/>
                <p:cNvSpPr>
                  <a:spLocks/>
                </p:cNvSpPr>
                <p:nvPr/>
              </p:nvSpPr>
              <p:spPr bwMode="auto">
                <a:xfrm>
                  <a:off x="3255" y="2736"/>
                  <a:ext cx="30" cy="18"/>
                </a:xfrm>
                <a:custGeom>
                  <a:avLst/>
                  <a:gdLst>
                    <a:gd name="T0" fmla="*/ 24 w 30"/>
                    <a:gd name="T1" fmla="*/ 6 h 18"/>
                    <a:gd name="T2" fmla="*/ 30 w 30"/>
                    <a:gd name="T3" fmla="*/ 6 h 18"/>
                    <a:gd name="T4" fmla="*/ 24 w 30"/>
                    <a:gd name="T5" fmla="*/ 0 h 18"/>
                    <a:gd name="T6" fmla="*/ 24 w 30"/>
                    <a:gd name="T7" fmla="*/ 0 h 18"/>
                    <a:gd name="T8" fmla="*/ 6 w 30"/>
                    <a:gd name="T9" fmla="*/ 12 h 18"/>
                    <a:gd name="T10" fmla="*/ 0 w 30"/>
                    <a:gd name="T11" fmla="*/ 18 h 18"/>
                    <a:gd name="T12" fmla="*/ 6 w 30"/>
                    <a:gd name="T13" fmla="*/ 18 h 18"/>
                    <a:gd name="T14" fmla="*/ 24 w 30"/>
                    <a:gd name="T15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" h="18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6" y="12"/>
                      </a:lnTo>
                      <a:lnTo>
                        <a:pt x="0" y="18"/>
                      </a:lnTo>
                      <a:lnTo>
                        <a:pt x="6" y="18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79" name="Freeform 751"/>
                <p:cNvSpPr>
                  <a:spLocks/>
                </p:cNvSpPr>
                <p:nvPr/>
              </p:nvSpPr>
              <p:spPr bwMode="auto">
                <a:xfrm>
                  <a:off x="3225" y="2760"/>
                  <a:ext cx="24" cy="18"/>
                </a:xfrm>
                <a:custGeom>
                  <a:avLst/>
                  <a:gdLst>
                    <a:gd name="T0" fmla="*/ 18 w 24"/>
                    <a:gd name="T1" fmla="*/ 6 h 18"/>
                    <a:gd name="T2" fmla="*/ 24 w 24"/>
                    <a:gd name="T3" fmla="*/ 6 h 18"/>
                    <a:gd name="T4" fmla="*/ 18 w 24"/>
                    <a:gd name="T5" fmla="*/ 0 h 18"/>
                    <a:gd name="T6" fmla="*/ 0 w 24"/>
                    <a:gd name="T7" fmla="*/ 12 h 18"/>
                    <a:gd name="T8" fmla="*/ 0 w 24"/>
                    <a:gd name="T9" fmla="*/ 18 h 18"/>
                    <a:gd name="T10" fmla="*/ 0 w 24"/>
                    <a:gd name="T11" fmla="*/ 18 h 18"/>
                    <a:gd name="T12" fmla="*/ 18 w 24"/>
                    <a:gd name="T13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18" y="6"/>
                      </a:moveTo>
                      <a:lnTo>
                        <a:pt x="24" y="6"/>
                      </a:lnTo>
                      <a:lnTo>
                        <a:pt x="18" y="0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80" name="Freeform 752"/>
                <p:cNvSpPr>
                  <a:spLocks/>
                </p:cNvSpPr>
                <p:nvPr/>
              </p:nvSpPr>
              <p:spPr bwMode="auto">
                <a:xfrm>
                  <a:off x="3195" y="2784"/>
                  <a:ext cx="24" cy="30"/>
                </a:xfrm>
                <a:custGeom>
                  <a:avLst/>
                  <a:gdLst>
                    <a:gd name="T0" fmla="*/ 24 w 24"/>
                    <a:gd name="T1" fmla="*/ 6 h 30"/>
                    <a:gd name="T2" fmla="*/ 18 w 24"/>
                    <a:gd name="T3" fmla="*/ 0 h 30"/>
                    <a:gd name="T4" fmla="*/ 18 w 24"/>
                    <a:gd name="T5" fmla="*/ 6 h 30"/>
                    <a:gd name="T6" fmla="*/ 0 w 24"/>
                    <a:gd name="T7" fmla="*/ 24 h 30"/>
                    <a:gd name="T8" fmla="*/ 0 w 24"/>
                    <a:gd name="T9" fmla="*/ 30 h 30"/>
                    <a:gd name="T10" fmla="*/ 6 w 24"/>
                    <a:gd name="T11" fmla="*/ 24 h 30"/>
                    <a:gd name="T12" fmla="*/ 24 w 24"/>
                    <a:gd name="T1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30">
                      <a:moveTo>
                        <a:pt x="24" y="6"/>
                      </a:moveTo>
                      <a:lnTo>
                        <a:pt x="18" y="0"/>
                      </a:lnTo>
                      <a:lnTo>
                        <a:pt x="18" y="6"/>
                      </a:lnTo>
                      <a:lnTo>
                        <a:pt x="0" y="24"/>
                      </a:lnTo>
                      <a:lnTo>
                        <a:pt x="0" y="30"/>
                      </a:lnTo>
                      <a:lnTo>
                        <a:pt x="6" y="24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81" name="Freeform 753"/>
                <p:cNvSpPr>
                  <a:spLocks/>
                </p:cNvSpPr>
                <p:nvPr/>
              </p:nvSpPr>
              <p:spPr bwMode="auto">
                <a:xfrm>
                  <a:off x="3177" y="2820"/>
                  <a:ext cx="12" cy="30"/>
                </a:xfrm>
                <a:custGeom>
                  <a:avLst/>
                  <a:gdLst>
                    <a:gd name="T0" fmla="*/ 12 w 12"/>
                    <a:gd name="T1" fmla="*/ 0 h 30"/>
                    <a:gd name="T2" fmla="*/ 12 w 12"/>
                    <a:gd name="T3" fmla="*/ 0 h 30"/>
                    <a:gd name="T4" fmla="*/ 6 w 12"/>
                    <a:gd name="T5" fmla="*/ 0 h 30"/>
                    <a:gd name="T6" fmla="*/ 0 w 12"/>
                    <a:gd name="T7" fmla="*/ 18 h 30"/>
                    <a:gd name="T8" fmla="*/ 0 w 12"/>
                    <a:gd name="T9" fmla="*/ 24 h 30"/>
                    <a:gd name="T10" fmla="*/ 0 w 12"/>
                    <a:gd name="T11" fmla="*/ 30 h 30"/>
                    <a:gd name="T12" fmla="*/ 6 w 12"/>
                    <a:gd name="T13" fmla="*/ 24 h 30"/>
                    <a:gd name="T14" fmla="*/ 6 w 12"/>
                    <a:gd name="T15" fmla="*/ 18 h 30"/>
                    <a:gd name="T16" fmla="*/ 12 w 12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30">
                      <a:moveTo>
                        <a:pt x="12" y="0"/>
                      </a:move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0" y="18"/>
                      </a:lnTo>
                      <a:lnTo>
                        <a:pt x="0" y="24"/>
                      </a:lnTo>
                      <a:lnTo>
                        <a:pt x="0" y="30"/>
                      </a:lnTo>
                      <a:lnTo>
                        <a:pt x="6" y="24"/>
                      </a:lnTo>
                      <a:lnTo>
                        <a:pt x="6" y="18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82" name="Freeform 754"/>
                <p:cNvSpPr>
                  <a:spLocks/>
                </p:cNvSpPr>
                <p:nvPr/>
              </p:nvSpPr>
              <p:spPr bwMode="auto">
                <a:xfrm>
                  <a:off x="3177" y="2862"/>
                  <a:ext cx="6" cy="30"/>
                </a:xfrm>
                <a:custGeom>
                  <a:avLst/>
                  <a:gdLst>
                    <a:gd name="T0" fmla="*/ 6 w 6"/>
                    <a:gd name="T1" fmla="*/ 0 h 30"/>
                    <a:gd name="T2" fmla="*/ 0 w 6"/>
                    <a:gd name="T3" fmla="*/ 0 h 30"/>
                    <a:gd name="T4" fmla="*/ 0 w 6"/>
                    <a:gd name="T5" fmla="*/ 0 h 30"/>
                    <a:gd name="T6" fmla="*/ 0 w 6"/>
                    <a:gd name="T7" fmla="*/ 24 h 30"/>
                    <a:gd name="T8" fmla="*/ 0 w 6"/>
                    <a:gd name="T9" fmla="*/ 24 h 30"/>
                    <a:gd name="T10" fmla="*/ 6 w 6"/>
                    <a:gd name="T11" fmla="*/ 30 h 30"/>
                    <a:gd name="T12" fmla="*/ 6 w 6"/>
                    <a:gd name="T13" fmla="*/ 24 h 30"/>
                    <a:gd name="T14" fmla="*/ 6 w 6"/>
                    <a:gd name="T15" fmla="*/ 24 h 30"/>
                    <a:gd name="T16" fmla="*/ 6 w 6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30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24"/>
                      </a:lnTo>
                      <a:lnTo>
                        <a:pt x="0" y="24"/>
                      </a:lnTo>
                      <a:lnTo>
                        <a:pt x="6" y="30"/>
                      </a:lnTo>
                      <a:lnTo>
                        <a:pt x="6" y="24"/>
                      </a:lnTo>
                      <a:lnTo>
                        <a:pt x="6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83" name="Freeform 755"/>
                <p:cNvSpPr>
                  <a:spLocks/>
                </p:cNvSpPr>
                <p:nvPr/>
              </p:nvSpPr>
              <p:spPr bwMode="auto">
                <a:xfrm>
                  <a:off x="3183" y="2898"/>
                  <a:ext cx="24" cy="24"/>
                </a:xfrm>
                <a:custGeom>
                  <a:avLst/>
                  <a:gdLst>
                    <a:gd name="T0" fmla="*/ 6 w 24"/>
                    <a:gd name="T1" fmla="*/ 6 h 24"/>
                    <a:gd name="T2" fmla="*/ 6 w 24"/>
                    <a:gd name="T3" fmla="*/ 0 h 24"/>
                    <a:gd name="T4" fmla="*/ 0 w 24"/>
                    <a:gd name="T5" fmla="*/ 6 h 24"/>
                    <a:gd name="T6" fmla="*/ 6 w 24"/>
                    <a:gd name="T7" fmla="*/ 6 h 24"/>
                    <a:gd name="T8" fmla="*/ 18 w 24"/>
                    <a:gd name="T9" fmla="*/ 24 h 24"/>
                    <a:gd name="T10" fmla="*/ 24 w 24"/>
                    <a:gd name="T11" fmla="*/ 24 h 24"/>
                    <a:gd name="T12" fmla="*/ 24 w 24"/>
                    <a:gd name="T13" fmla="*/ 24 h 24"/>
                    <a:gd name="T14" fmla="*/ 12 w 24"/>
                    <a:gd name="T15" fmla="*/ 6 h 24"/>
                    <a:gd name="T16" fmla="*/ 6 w 24"/>
                    <a:gd name="T17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24">
                      <a:moveTo>
                        <a:pt x="6" y="6"/>
                      </a:move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18" y="24"/>
                      </a:lnTo>
                      <a:lnTo>
                        <a:pt x="24" y="24"/>
                      </a:lnTo>
                      <a:lnTo>
                        <a:pt x="24" y="24"/>
                      </a:lnTo>
                      <a:lnTo>
                        <a:pt x="12" y="6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84" name="Freeform 756"/>
                <p:cNvSpPr>
                  <a:spLocks/>
                </p:cNvSpPr>
                <p:nvPr/>
              </p:nvSpPr>
              <p:spPr bwMode="auto">
                <a:xfrm>
                  <a:off x="3213" y="2934"/>
                  <a:ext cx="24" cy="18"/>
                </a:xfrm>
                <a:custGeom>
                  <a:avLst/>
                  <a:gdLst>
                    <a:gd name="T0" fmla="*/ 6 w 24"/>
                    <a:gd name="T1" fmla="*/ 0 h 18"/>
                    <a:gd name="T2" fmla="*/ 6 w 24"/>
                    <a:gd name="T3" fmla="*/ 0 h 18"/>
                    <a:gd name="T4" fmla="*/ 0 w 24"/>
                    <a:gd name="T5" fmla="*/ 0 h 18"/>
                    <a:gd name="T6" fmla="*/ 6 w 24"/>
                    <a:gd name="T7" fmla="*/ 12 h 18"/>
                    <a:gd name="T8" fmla="*/ 12 w 24"/>
                    <a:gd name="T9" fmla="*/ 12 h 18"/>
                    <a:gd name="T10" fmla="*/ 24 w 24"/>
                    <a:gd name="T11" fmla="*/ 18 h 18"/>
                    <a:gd name="T12" fmla="*/ 24 w 24"/>
                    <a:gd name="T13" fmla="*/ 18 h 18"/>
                    <a:gd name="T14" fmla="*/ 24 w 24"/>
                    <a:gd name="T15" fmla="*/ 12 h 18"/>
                    <a:gd name="T16" fmla="*/ 12 w 24"/>
                    <a:gd name="T17" fmla="*/ 6 h 18"/>
                    <a:gd name="T18" fmla="*/ 12 w 24"/>
                    <a:gd name="T19" fmla="*/ 12 h 18"/>
                    <a:gd name="T20" fmla="*/ 12 w 24"/>
                    <a:gd name="T21" fmla="*/ 12 h 18"/>
                    <a:gd name="T22" fmla="*/ 6 w 24"/>
                    <a:gd name="T2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" h="18">
                      <a:moveTo>
                        <a:pt x="6" y="0"/>
                      </a:move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12"/>
                      </a:lnTo>
                      <a:lnTo>
                        <a:pt x="12" y="12"/>
                      </a:lnTo>
                      <a:lnTo>
                        <a:pt x="24" y="18"/>
                      </a:lnTo>
                      <a:lnTo>
                        <a:pt x="24" y="18"/>
                      </a:lnTo>
                      <a:lnTo>
                        <a:pt x="24" y="12"/>
                      </a:lnTo>
                      <a:lnTo>
                        <a:pt x="12" y="6"/>
                      </a:lnTo>
                      <a:lnTo>
                        <a:pt x="12" y="12"/>
                      </a:lnTo>
                      <a:lnTo>
                        <a:pt x="12" y="12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85" name="Freeform 757"/>
                <p:cNvSpPr>
                  <a:spLocks/>
                </p:cNvSpPr>
                <p:nvPr/>
              </p:nvSpPr>
              <p:spPr bwMode="auto">
                <a:xfrm>
                  <a:off x="3249" y="2958"/>
                  <a:ext cx="24" cy="18"/>
                </a:xfrm>
                <a:custGeom>
                  <a:avLst/>
                  <a:gdLst>
                    <a:gd name="T0" fmla="*/ 0 w 24"/>
                    <a:gd name="T1" fmla="*/ 0 h 18"/>
                    <a:gd name="T2" fmla="*/ 0 w 24"/>
                    <a:gd name="T3" fmla="*/ 0 h 18"/>
                    <a:gd name="T4" fmla="*/ 0 w 24"/>
                    <a:gd name="T5" fmla="*/ 6 h 18"/>
                    <a:gd name="T6" fmla="*/ 18 w 24"/>
                    <a:gd name="T7" fmla="*/ 18 h 18"/>
                    <a:gd name="T8" fmla="*/ 24 w 24"/>
                    <a:gd name="T9" fmla="*/ 18 h 18"/>
                    <a:gd name="T10" fmla="*/ 18 w 24"/>
                    <a:gd name="T11" fmla="*/ 12 h 18"/>
                    <a:gd name="T12" fmla="*/ 0 w 24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18" y="18"/>
                      </a:lnTo>
                      <a:lnTo>
                        <a:pt x="24" y="18"/>
                      </a:lnTo>
                      <a:lnTo>
                        <a:pt x="1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86" name="Freeform 758"/>
                <p:cNvSpPr>
                  <a:spLocks/>
                </p:cNvSpPr>
                <p:nvPr/>
              </p:nvSpPr>
              <p:spPr bwMode="auto">
                <a:xfrm>
                  <a:off x="3285" y="2976"/>
                  <a:ext cx="24" cy="18"/>
                </a:xfrm>
                <a:custGeom>
                  <a:avLst/>
                  <a:gdLst>
                    <a:gd name="T0" fmla="*/ 0 w 24"/>
                    <a:gd name="T1" fmla="*/ 0 h 18"/>
                    <a:gd name="T2" fmla="*/ 0 w 24"/>
                    <a:gd name="T3" fmla="*/ 6 h 18"/>
                    <a:gd name="T4" fmla="*/ 0 w 24"/>
                    <a:gd name="T5" fmla="*/ 6 h 18"/>
                    <a:gd name="T6" fmla="*/ 24 w 24"/>
                    <a:gd name="T7" fmla="*/ 18 h 18"/>
                    <a:gd name="T8" fmla="*/ 24 w 24"/>
                    <a:gd name="T9" fmla="*/ 18 h 18"/>
                    <a:gd name="T10" fmla="*/ 24 w 24"/>
                    <a:gd name="T11" fmla="*/ 12 h 18"/>
                    <a:gd name="T12" fmla="*/ 0 w 24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8"/>
                      </a:lnTo>
                      <a:lnTo>
                        <a:pt x="24" y="18"/>
                      </a:lnTo>
                      <a:lnTo>
                        <a:pt x="24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87" name="Freeform 759"/>
                <p:cNvSpPr>
                  <a:spLocks/>
                </p:cNvSpPr>
                <p:nvPr/>
              </p:nvSpPr>
              <p:spPr bwMode="auto">
                <a:xfrm>
                  <a:off x="3321" y="2994"/>
                  <a:ext cx="30" cy="18"/>
                </a:xfrm>
                <a:custGeom>
                  <a:avLst/>
                  <a:gdLst>
                    <a:gd name="T0" fmla="*/ 0 w 30"/>
                    <a:gd name="T1" fmla="*/ 0 h 18"/>
                    <a:gd name="T2" fmla="*/ 0 w 30"/>
                    <a:gd name="T3" fmla="*/ 6 h 18"/>
                    <a:gd name="T4" fmla="*/ 0 w 30"/>
                    <a:gd name="T5" fmla="*/ 6 h 18"/>
                    <a:gd name="T6" fmla="*/ 24 w 30"/>
                    <a:gd name="T7" fmla="*/ 18 h 18"/>
                    <a:gd name="T8" fmla="*/ 30 w 30"/>
                    <a:gd name="T9" fmla="*/ 12 h 18"/>
                    <a:gd name="T10" fmla="*/ 24 w 30"/>
                    <a:gd name="T11" fmla="*/ 12 h 18"/>
                    <a:gd name="T12" fmla="*/ 0 w 30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8"/>
                      </a:lnTo>
                      <a:lnTo>
                        <a:pt x="30" y="12"/>
                      </a:lnTo>
                      <a:lnTo>
                        <a:pt x="24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88" name="Freeform 760"/>
                <p:cNvSpPr>
                  <a:spLocks/>
                </p:cNvSpPr>
                <p:nvPr/>
              </p:nvSpPr>
              <p:spPr bwMode="auto">
                <a:xfrm>
                  <a:off x="3357" y="3012"/>
                  <a:ext cx="30" cy="12"/>
                </a:xfrm>
                <a:custGeom>
                  <a:avLst/>
                  <a:gdLst>
                    <a:gd name="T0" fmla="*/ 6 w 30"/>
                    <a:gd name="T1" fmla="*/ 0 h 12"/>
                    <a:gd name="T2" fmla="*/ 0 w 30"/>
                    <a:gd name="T3" fmla="*/ 0 h 12"/>
                    <a:gd name="T4" fmla="*/ 6 w 30"/>
                    <a:gd name="T5" fmla="*/ 6 h 12"/>
                    <a:gd name="T6" fmla="*/ 30 w 30"/>
                    <a:gd name="T7" fmla="*/ 12 h 12"/>
                    <a:gd name="T8" fmla="*/ 30 w 30"/>
                    <a:gd name="T9" fmla="*/ 6 h 12"/>
                    <a:gd name="T10" fmla="*/ 30 w 30"/>
                    <a:gd name="T11" fmla="*/ 6 h 12"/>
                    <a:gd name="T12" fmla="*/ 6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89" name="Freeform 761"/>
                <p:cNvSpPr>
                  <a:spLocks/>
                </p:cNvSpPr>
                <p:nvPr/>
              </p:nvSpPr>
              <p:spPr bwMode="auto">
                <a:xfrm>
                  <a:off x="3399" y="3024"/>
                  <a:ext cx="30" cy="12"/>
                </a:xfrm>
                <a:custGeom>
                  <a:avLst/>
                  <a:gdLst>
                    <a:gd name="T0" fmla="*/ 6 w 30"/>
                    <a:gd name="T1" fmla="*/ 0 h 12"/>
                    <a:gd name="T2" fmla="*/ 0 w 30"/>
                    <a:gd name="T3" fmla="*/ 0 h 12"/>
                    <a:gd name="T4" fmla="*/ 6 w 30"/>
                    <a:gd name="T5" fmla="*/ 6 h 12"/>
                    <a:gd name="T6" fmla="*/ 30 w 30"/>
                    <a:gd name="T7" fmla="*/ 12 h 12"/>
                    <a:gd name="T8" fmla="*/ 30 w 30"/>
                    <a:gd name="T9" fmla="*/ 6 h 12"/>
                    <a:gd name="T10" fmla="*/ 30 w 30"/>
                    <a:gd name="T11" fmla="*/ 6 h 12"/>
                    <a:gd name="T12" fmla="*/ 6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90" name="Freeform 762"/>
                <p:cNvSpPr>
                  <a:spLocks/>
                </p:cNvSpPr>
                <p:nvPr/>
              </p:nvSpPr>
              <p:spPr bwMode="auto">
                <a:xfrm>
                  <a:off x="3441" y="3036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6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91" name="Freeform 763"/>
                <p:cNvSpPr>
                  <a:spLocks/>
                </p:cNvSpPr>
                <p:nvPr/>
              </p:nvSpPr>
              <p:spPr bwMode="auto">
                <a:xfrm>
                  <a:off x="3483" y="3042"/>
                  <a:ext cx="30" cy="12"/>
                </a:xfrm>
                <a:custGeom>
                  <a:avLst/>
                  <a:gdLst>
                    <a:gd name="T0" fmla="*/ 0 w 30"/>
                    <a:gd name="T1" fmla="*/ 0 h 12"/>
                    <a:gd name="T2" fmla="*/ 0 w 30"/>
                    <a:gd name="T3" fmla="*/ 0 h 12"/>
                    <a:gd name="T4" fmla="*/ 0 w 30"/>
                    <a:gd name="T5" fmla="*/ 6 h 12"/>
                    <a:gd name="T6" fmla="*/ 24 w 30"/>
                    <a:gd name="T7" fmla="*/ 12 h 12"/>
                    <a:gd name="T8" fmla="*/ 30 w 30"/>
                    <a:gd name="T9" fmla="*/ 6 h 12"/>
                    <a:gd name="T10" fmla="*/ 24 w 30"/>
                    <a:gd name="T11" fmla="*/ 6 h 12"/>
                    <a:gd name="T12" fmla="*/ 0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12"/>
                      </a:ln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92" name="Freeform 764"/>
                <p:cNvSpPr>
                  <a:spLocks/>
                </p:cNvSpPr>
                <p:nvPr/>
              </p:nvSpPr>
              <p:spPr bwMode="auto">
                <a:xfrm>
                  <a:off x="3525" y="3048"/>
                  <a:ext cx="30" cy="12"/>
                </a:xfrm>
                <a:custGeom>
                  <a:avLst/>
                  <a:gdLst>
                    <a:gd name="T0" fmla="*/ 0 w 30"/>
                    <a:gd name="T1" fmla="*/ 0 h 12"/>
                    <a:gd name="T2" fmla="*/ 0 w 30"/>
                    <a:gd name="T3" fmla="*/ 6 h 12"/>
                    <a:gd name="T4" fmla="*/ 0 w 30"/>
                    <a:gd name="T5" fmla="*/ 6 h 12"/>
                    <a:gd name="T6" fmla="*/ 12 w 30"/>
                    <a:gd name="T7" fmla="*/ 12 h 12"/>
                    <a:gd name="T8" fmla="*/ 24 w 30"/>
                    <a:gd name="T9" fmla="*/ 12 h 12"/>
                    <a:gd name="T10" fmla="*/ 30 w 30"/>
                    <a:gd name="T11" fmla="*/ 6 h 12"/>
                    <a:gd name="T12" fmla="*/ 24 w 30"/>
                    <a:gd name="T13" fmla="*/ 6 h 12"/>
                    <a:gd name="T14" fmla="*/ 12 w 30"/>
                    <a:gd name="T15" fmla="*/ 6 h 12"/>
                    <a:gd name="T16" fmla="*/ 0 w 30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12" y="12"/>
                      </a:lnTo>
                      <a:lnTo>
                        <a:pt x="24" y="12"/>
                      </a:ln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12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93" name="Freeform 765"/>
                <p:cNvSpPr>
                  <a:spLocks/>
                </p:cNvSpPr>
                <p:nvPr/>
              </p:nvSpPr>
              <p:spPr bwMode="auto">
                <a:xfrm>
                  <a:off x="3567" y="3054"/>
                  <a:ext cx="30" cy="12"/>
                </a:xfrm>
                <a:custGeom>
                  <a:avLst/>
                  <a:gdLst>
                    <a:gd name="T0" fmla="*/ 0 w 30"/>
                    <a:gd name="T1" fmla="*/ 0 h 12"/>
                    <a:gd name="T2" fmla="*/ 0 w 30"/>
                    <a:gd name="T3" fmla="*/ 6 h 12"/>
                    <a:gd name="T4" fmla="*/ 0 w 30"/>
                    <a:gd name="T5" fmla="*/ 6 h 12"/>
                    <a:gd name="T6" fmla="*/ 24 w 30"/>
                    <a:gd name="T7" fmla="*/ 12 h 12"/>
                    <a:gd name="T8" fmla="*/ 30 w 30"/>
                    <a:gd name="T9" fmla="*/ 6 h 12"/>
                    <a:gd name="T10" fmla="*/ 24 w 30"/>
                    <a:gd name="T11" fmla="*/ 6 h 12"/>
                    <a:gd name="T12" fmla="*/ 0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2"/>
                      </a:ln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94" name="Freeform 766"/>
                <p:cNvSpPr>
                  <a:spLocks/>
                </p:cNvSpPr>
                <p:nvPr/>
              </p:nvSpPr>
              <p:spPr bwMode="auto">
                <a:xfrm>
                  <a:off x="3609" y="3060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6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95" name="Freeform 767"/>
                <p:cNvSpPr>
                  <a:spLocks/>
                </p:cNvSpPr>
                <p:nvPr/>
              </p:nvSpPr>
              <p:spPr bwMode="auto">
                <a:xfrm>
                  <a:off x="3651" y="3066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0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96" name="Freeform 768"/>
                <p:cNvSpPr>
                  <a:spLocks/>
                </p:cNvSpPr>
                <p:nvPr/>
              </p:nvSpPr>
              <p:spPr bwMode="auto">
                <a:xfrm>
                  <a:off x="3687" y="3066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6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6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97" name="Freeform 769"/>
                <p:cNvSpPr>
                  <a:spLocks/>
                </p:cNvSpPr>
                <p:nvPr/>
              </p:nvSpPr>
              <p:spPr bwMode="auto">
                <a:xfrm>
                  <a:off x="3729" y="3066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6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6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98" name="Freeform 770"/>
                <p:cNvSpPr>
                  <a:spLocks/>
                </p:cNvSpPr>
                <p:nvPr/>
              </p:nvSpPr>
              <p:spPr bwMode="auto">
                <a:xfrm>
                  <a:off x="3771" y="3066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6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6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299" name="Freeform 771"/>
                <p:cNvSpPr>
                  <a:spLocks/>
                </p:cNvSpPr>
                <p:nvPr/>
              </p:nvSpPr>
              <p:spPr bwMode="auto">
                <a:xfrm>
                  <a:off x="3813" y="3066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6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6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00" name="Freeform 772"/>
                <p:cNvSpPr>
                  <a:spLocks/>
                </p:cNvSpPr>
                <p:nvPr/>
              </p:nvSpPr>
              <p:spPr bwMode="auto">
                <a:xfrm>
                  <a:off x="3855" y="3066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0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0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01" name="Freeform 773"/>
                <p:cNvSpPr>
                  <a:spLocks/>
                </p:cNvSpPr>
                <p:nvPr/>
              </p:nvSpPr>
              <p:spPr bwMode="auto">
                <a:xfrm>
                  <a:off x="3897" y="3060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6 h 12"/>
                    <a:gd name="T4" fmla="*/ 6 w 30"/>
                    <a:gd name="T5" fmla="*/ 12 h 12"/>
                    <a:gd name="T6" fmla="*/ 30 w 30"/>
                    <a:gd name="T7" fmla="*/ 6 h 12"/>
                    <a:gd name="T8" fmla="*/ 30 w 30"/>
                    <a:gd name="T9" fmla="*/ 6 h 12"/>
                    <a:gd name="T10" fmla="*/ 30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02" name="Freeform 774"/>
                <p:cNvSpPr>
                  <a:spLocks/>
                </p:cNvSpPr>
                <p:nvPr/>
              </p:nvSpPr>
              <p:spPr bwMode="auto">
                <a:xfrm>
                  <a:off x="3939" y="3054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6 h 12"/>
                    <a:gd name="T4" fmla="*/ 6 w 30"/>
                    <a:gd name="T5" fmla="*/ 12 h 12"/>
                    <a:gd name="T6" fmla="*/ 30 w 30"/>
                    <a:gd name="T7" fmla="*/ 6 h 12"/>
                    <a:gd name="T8" fmla="*/ 30 w 30"/>
                    <a:gd name="T9" fmla="*/ 6 h 12"/>
                    <a:gd name="T10" fmla="*/ 30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03" name="Freeform 775"/>
                <p:cNvSpPr>
                  <a:spLocks/>
                </p:cNvSpPr>
                <p:nvPr/>
              </p:nvSpPr>
              <p:spPr bwMode="auto">
                <a:xfrm>
                  <a:off x="3981" y="3048"/>
                  <a:ext cx="31" cy="12"/>
                </a:xfrm>
                <a:custGeom>
                  <a:avLst/>
                  <a:gdLst>
                    <a:gd name="T0" fmla="*/ 6 w 31"/>
                    <a:gd name="T1" fmla="*/ 6 h 12"/>
                    <a:gd name="T2" fmla="*/ 0 w 31"/>
                    <a:gd name="T3" fmla="*/ 12 h 12"/>
                    <a:gd name="T4" fmla="*/ 6 w 31"/>
                    <a:gd name="T5" fmla="*/ 12 h 12"/>
                    <a:gd name="T6" fmla="*/ 25 w 31"/>
                    <a:gd name="T7" fmla="*/ 12 h 12"/>
                    <a:gd name="T8" fmla="*/ 31 w 31"/>
                    <a:gd name="T9" fmla="*/ 6 h 12"/>
                    <a:gd name="T10" fmla="*/ 31 w 31"/>
                    <a:gd name="T11" fmla="*/ 6 h 12"/>
                    <a:gd name="T12" fmla="*/ 31 w 31"/>
                    <a:gd name="T13" fmla="*/ 0 h 12"/>
                    <a:gd name="T14" fmla="*/ 25 w 31"/>
                    <a:gd name="T15" fmla="*/ 6 h 12"/>
                    <a:gd name="T16" fmla="*/ 6 w 31"/>
                    <a:gd name="T1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1" h="12">
                      <a:moveTo>
                        <a:pt x="6" y="6"/>
                      </a:moveTo>
                      <a:lnTo>
                        <a:pt x="0" y="12"/>
                      </a:lnTo>
                      <a:lnTo>
                        <a:pt x="6" y="12"/>
                      </a:lnTo>
                      <a:lnTo>
                        <a:pt x="25" y="12"/>
                      </a:lnTo>
                      <a:lnTo>
                        <a:pt x="31" y="6"/>
                      </a:lnTo>
                      <a:lnTo>
                        <a:pt x="31" y="6"/>
                      </a:lnTo>
                      <a:lnTo>
                        <a:pt x="31" y="0"/>
                      </a:lnTo>
                      <a:lnTo>
                        <a:pt x="25" y="6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04" name="Freeform 776"/>
                <p:cNvSpPr>
                  <a:spLocks/>
                </p:cNvSpPr>
                <p:nvPr/>
              </p:nvSpPr>
              <p:spPr bwMode="auto">
                <a:xfrm>
                  <a:off x="4024" y="3042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6 h 12"/>
                    <a:gd name="T4" fmla="*/ 6 w 30"/>
                    <a:gd name="T5" fmla="*/ 12 h 12"/>
                    <a:gd name="T6" fmla="*/ 30 w 30"/>
                    <a:gd name="T7" fmla="*/ 6 h 12"/>
                    <a:gd name="T8" fmla="*/ 30 w 30"/>
                    <a:gd name="T9" fmla="*/ 6 h 12"/>
                    <a:gd name="T10" fmla="*/ 30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05" name="Freeform 777"/>
                <p:cNvSpPr>
                  <a:spLocks/>
                </p:cNvSpPr>
                <p:nvPr/>
              </p:nvSpPr>
              <p:spPr bwMode="auto">
                <a:xfrm>
                  <a:off x="4066" y="3036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6 h 12"/>
                    <a:gd name="T4" fmla="*/ 6 w 30"/>
                    <a:gd name="T5" fmla="*/ 12 h 12"/>
                    <a:gd name="T6" fmla="*/ 30 w 30"/>
                    <a:gd name="T7" fmla="*/ 6 h 12"/>
                    <a:gd name="T8" fmla="*/ 30 w 30"/>
                    <a:gd name="T9" fmla="*/ 0 h 12"/>
                    <a:gd name="T10" fmla="*/ 30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06" name="Freeform 778"/>
                <p:cNvSpPr>
                  <a:spLocks/>
                </p:cNvSpPr>
                <p:nvPr/>
              </p:nvSpPr>
              <p:spPr bwMode="auto">
                <a:xfrm>
                  <a:off x="4108" y="3024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12 h 12"/>
                    <a:gd name="T4" fmla="*/ 6 w 30"/>
                    <a:gd name="T5" fmla="*/ 12 h 12"/>
                    <a:gd name="T6" fmla="*/ 24 w 30"/>
                    <a:gd name="T7" fmla="*/ 6 h 12"/>
                    <a:gd name="T8" fmla="*/ 30 w 30"/>
                    <a:gd name="T9" fmla="*/ 6 h 12"/>
                    <a:gd name="T10" fmla="*/ 24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12"/>
                      </a:lnTo>
                      <a:lnTo>
                        <a:pt x="6" y="12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07" name="Freeform 779"/>
                <p:cNvSpPr>
                  <a:spLocks/>
                </p:cNvSpPr>
                <p:nvPr/>
              </p:nvSpPr>
              <p:spPr bwMode="auto">
                <a:xfrm>
                  <a:off x="4150" y="3012"/>
                  <a:ext cx="30" cy="12"/>
                </a:xfrm>
                <a:custGeom>
                  <a:avLst/>
                  <a:gdLst>
                    <a:gd name="T0" fmla="*/ 0 w 30"/>
                    <a:gd name="T1" fmla="*/ 6 h 12"/>
                    <a:gd name="T2" fmla="*/ 0 w 30"/>
                    <a:gd name="T3" fmla="*/ 12 h 12"/>
                    <a:gd name="T4" fmla="*/ 0 w 30"/>
                    <a:gd name="T5" fmla="*/ 12 h 12"/>
                    <a:gd name="T6" fmla="*/ 24 w 30"/>
                    <a:gd name="T7" fmla="*/ 6 h 12"/>
                    <a:gd name="T8" fmla="*/ 30 w 30"/>
                    <a:gd name="T9" fmla="*/ 6 h 12"/>
                    <a:gd name="T10" fmla="*/ 24 w 30"/>
                    <a:gd name="T11" fmla="*/ 0 h 12"/>
                    <a:gd name="T12" fmla="*/ 0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6"/>
                      </a:move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08" name="Freeform 780"/>
                <p:cNvSpPr>
                  <a:spLocks/>
                </p:cNvSpPr>
                <p:nvPr/>
              </p:nvSpPr>
              <p:spPr bwMode="auto">
                <a:xfrm>
                  <a:off x="4186" y="3000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12 h 12"/>
                    <a:gd name="T4" fmla="*/ 6 w 30"/>
                    <a:gd name="T5" fmla="*/ 12 h 12"/>
                    <a:gd name="T6" fmla="*/ 12 w 30"/>
                    <a:gd name="T7" fmla="*/ 12 h 12"/>
                    <a:gd name="T8" fmla="*/ 30 w 30"/>
                    <a:gd name="T9" fmla="*/ 6 h 12"/>
                    <a:gd name="T10" fmla="*/ 30 w 30"/>
                    <a:gd name="T11" fmla="*/ 0 h 12"/>
                    <a:gd name="T12" fmla="*/ 30 w 30"/>
                    <a:gd name="T13" fmla="*/ 0 h 12"/>
                    <a:gd name="T14" fmla="*/ 12 w 30"/>
                    <a:gd name="T15" fmla="*/ 6 h 12"/>
                    <a:gd name="T16" fmla="*/ 6 w 30"/>
                    <a:gd name="T1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12"/>
                      </a:lnTo>
                      <a:lnTo>
                        <a:pt x="6" y="12"/>
                      </a:lnTo>
                      <a:lnTo>
                        <a:pt x="12" y="12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12" y="6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09" name="Freeform 781"/>
                <p:cNvSpPr>
                  <a:spLocks/>
                </p:cNvSpPr>
                <p:nvPr/>
              </p:nvSpPr>
              <p:spPr bwMode="auto">
                <a:xfrm>
                  <a:off x="4228" y="2982"/>
                  <a:ext cx="30" cy="18"/>
                </a:xfrm>
                <a:custGeom>
                  <a:avLst/>
                  <a:gdLst>
                    <a:gd name="T0" fmla="*/ 0 w 30"/>
                    <a:gd name="T1" fmla="*/ 12 h 18"/>
                    <a:gd name="T2" fmla="*/ 0 w 30"/>
                    <a:gd name="T3" fmla="*/ 12 h 18"/>
                    <a:gd name="T4" fmla="*/ 0 w 30"/>
                    <a:gd name="T5" fmla="*/ 18 h 18"/>
                    <a:gd name="T6" fmla="*/ 24 w 30"/>
                    <a:gd name="T7" fmla="*/ 6 h 18"/>
                    <a:gd name="T8" fmla="*/ 30 w 30"/>
                    <a:gd name="T9" fmla="*/ 6 h 18"/>
                    <a:gd name="T10" fmla="*/ 24 w 30"/>
                    <a:gd name="T11" fmla="*/ 0 h 18"/>
                    <a:gd name="T12" fmla="*/ 0 w 30"/>
                    <a:gd name="T13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0" y="12"/>
                      </a:move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10" name="Freeform 782"/>
                <p:cNvSpPr>
                  <a:spLocks/>
                </p:cNvSpPr>
                <p:nvPr/>
              </p:nvSpPr>
              <p:spPr bwMode="auto">
                <a:xfrm>
                  <a:off x="4264" y="2964"/>
                  <a:ext cx="30" cy="18"/>
                </a:xfrm>
                <a:custGeom>
                  <a:avLst/>
                  <a:gdLst>
                    <a:gd name="T0" fmla="*/ 6 w 30"/>
                    <a:gd name="T1" fmla="*/ 12 h 18"/>
                    <a:gd name="T2" fmla="*/ 0 w 30"/>
                    <a:gd name="T3" fmla="*/ 12 h 18"/>
                    <a:gd name="T4" fmla="*/ 6 w 30"/>
                    <a:gd name="T5" fmla="*/ 18 h 18"/>
                    <a:gd name="T6" fmla="*/ 24 w 30"/>
                    <a:gd name="T7" fmla="*/ 6 h 18"/>
                    <a:gd name="T8" fmla="*/ 30 w 30"/>
                    <a:gd name="T9" fmla="*/ 0 h 18"/>
                    <a:gd name="T10" fmla="*/ 24 w 30"/>
                    <a:gd name="T11" fmla="*/ 0 h 18"/>
                    <a:gd name="T12" fmla="*/ 6 w 30"/>
                    <a:gd name="T13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6" y="12"/>
                      </a:moveTo>
                      <a:lnTo>
                        <a:pt x="0" y="12"/>
                      </a:lnTo>
                      <a:lnTo>
                        <a:pt x="6" y="18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6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11" name="Freeform 783"/>
                <p:cNvSpPr>
                  <a:spLocks/>
                </p:cNvSpPr>
                <p:nvPr/>
              </p:nvSpPr>
              <p:spPr bwMode="auto">
                <a:xfrm>
                  <a:off x="4300" y="2940"/>
                  <a:ext cx="30" cy="18"/>
                </a:xfrm>
                <a:custGeom>
                  <a:avLst/>
                  <a:gdLst>
                    <a:gd name="T0" fmla="*/ 6 w 30"/>
                    <a:gd name="T1" fmla="*/ 12 h 18"/>
                    <a:gd name="T2" fmla="*/ 0 w 30"/>
                    <a:gd name="T3" fmla="*/ 18 h 18"/>
                    <a:gd name="T4" fmla="*/ 6 w 30"/>
                    <a:gd name="T5" fmla="*/ 18 h 18"/>
                    <a:gd name="T6" fmla="*/ 24 w 30"/>
                    <a:gd name="T7" fmla="*/ 6 h 18"/>
                    <a:gd name="T8" fmla="*/ 30 w 30"/>
                    <a:gd name="T9" fmla="*/ 6 h 18"/>
                    <a:gd name="T10" fmla="*/ 30 w 30"/>
                    <a:gd name="T11" fmla="*/ 0 h 18"/>
                    <a:gd name="T12" fmla="*/ 24 w 30"/>
                    <a:gd name="T13" fmla="*/ 0 h 18"/>
                    <a:gd name="T14" fmla="*/ 24 w 30"/>
                    <a:gd name="T15" fmla="*/ 0 h 18"/>
                    <a:gd name="T16" fmla="*/ 24 w 30"/>
                    <a:gd name="T17" fmla="*/ 6 h 18"/>
                    <a:gd name="T18" fmla="*/ 24 w 30"/>
                    <a:gd name="T19" fmla="*/ 6 h 18"/>
                    <a:gd name="T20" fmla="*/ 24 w 30"/>
                    <a:gd name="T21" fmla="*/ 0 h 18"/>
                    <a:gd name="T22" fmla="*/ 6 w 30"/>
                    <a:gd name="T23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0" h="18">
                      <a:moveTo>
                        <a:pt x="6" y="12"/>
                      </a:moveTo>
                      <a:lnTo>
                        <a:pt x="0" y="18"/>
                      </a:lnTo>
                      <a:lnTo>
                        <a:pt x="6" y="18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24" y="6"/>
                      </a:ln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6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12" name="Freeform 784"/>
                <p:cNvSpPr>
                  <a:spLocks/>
                </p:cNvSpPr>
                <p:nvPr/>
              </p:nvSpPr>
              <p:spPr bwMode="auto">
                <a:xfrm>
                  <a:off x="4336" y="2910"/>
                  <a:ext cx="18" cy="24"/>
                </a:xfrm>
                <a:custGeom>
                  <a:avLst/>
                  <a:gdLst>
                    <a:gd name="T0" fmla="*/ 0 w 18"/>
                    <a:gd name="T1" fmla="*/ 18 h 24"/>
                    <a:gd name="T2" fmla="*/ 0 w 18"/>
                    <a:gd name="T3" fmla="*/ 24 h 24"/>
                    <a:gd name="T4" fmla="*/ 6 w 18"/>
                    <a:gd name="T5" fmla="*/ 18 h 24"/>
                    <a:gd name="T6" fmla="*/ 18 w 18"/>
                    <a:gd name="T7" fmla="*/ 0 h 24"/>
                    <a:gd name="T8" fmla="*/ 18 w 18"/>
                    <a:gd name="T9" fmla="*/ 0 h 24"/>
                    <a:gd name="T10" fmla="*/ 12 w 18"/>
                    <a:gd name="T11" fmla="*/ 0 h 24"/>
                    <a:gd name="T12" fmla="*/ 0 w 18"/>
                    <a:gd name="T13" fmla="*/ 18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" h="24">
                      <a:moveTo>
                        <a:pt x="0" y="18"/>
                      </a:moveTo>
                      <a:lnTo>
                        <a:pt x="0" y="24"/>
                      </a:lnTo>
                      <a:lnTo>
                        <a:pt x="6" y="18"/>
                      </a:lnTo>
                      <a:lnTo>
                        <a:pt x="18" y="0"/>
                      </a:lnTo>
                      <a:lnTo>
                        <a:pt x="18" y="0"/>
                      </a:lnTo>
                      <a:lnTo>
                        <a:pt x="12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13" name="Freeform 785"/>
                <p:cNvSpPr>
                  <a:spLocks/>
                </p:cNvSpPr>
                <p:nvPr/>
              </p:nvSpPr>
              <p:spPr bwMode="auto">
                <a:xfrm>
                  <a:off x="4360" y="2874"/>
                  <a:ext cx="12" cy="24"/>
                </a:xfrm>
                <a:custGeom>
                  <a:avLst/>
                  <a:gdLst>
                    <a:gd name="T0" fmla="*/ 0 w 12"/>
                    <a:gd name="T1" fmla="*/ 24 h 24"/>
                    <a:gd name="T2" fmla="*/ 0 w 12"/>
                    <a:gd name="T3" fmla="*/ 24 h 24"/>
                    <a:gd name="T4" fmla="*/ 6 w 12"/>
                    <a:gd name="T5" fmla="*/ 24 h 24"/>
                    <a:gd name="T6" fmla="*/ 12 w 12"/>
                    <a:gd name="T7" fmla="*/ 12 h 24"/>
                    <a:gd name="T8" fmla="*/ 12 w 12"/>
                    <a:gd name="T9" fmla="*/ 0 h 24"/>
                    <a:gd name="T10" fmla="*/ 12 w 12"/>
                    <a:gd name="T11" fmla="*/ 0 h 24"/>
                    <a:gd name="T12" fmla="*/ 6 w 12"/>
                    <a:gd name="T13" fmla="*/ 0 h 24"/>
                    <a:gd name="T14" fmla="*/ 6 w 12"/>
                    <a:gd name="T15" fmla="*/ 12 h 24"/>
                    <a:gd name="T16" fmla="*/ 0 w 12"/>
                    <a:gd name="T17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24">
                      <a:moveTo>
                        <a:pt x="0" y="24"/>
                      </a:moveTo>
                      <a:lnTo>
                        <a:pt x="0" y="24"/>
                      </a:lnTo>
                      <a:lnTo>
                        <a:pt x="6" y="24"/>
                      </a:lnTo>
                      <a:lnTo>
                        <a:pt x="12" y="12"/>
                      </a:ln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6" y="12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14" name="Freeform 786"/>
                <p:cNvSpPr>
                  <a:spLocks/>
                </p:cNvSpPr>
                <p:nvPr/>
              </p:nvSpPr>
              <p:spPr bwMode="auto">
                <a:xfrm>
                  <a:off x="4366" y="2832"/>
                  <a:ext cx="6" cy="30"/>
                </a:xfrm>
                <a:custGeom>
                  <a:avLst/>
                  <a:gdLst>
                    <a:gd name="T0" fmla="*/ 0 w 6"/>
                    <a:gd name="T1" fmla="*/ 24 h 30"/>
                    <a:gd name="T2" fmla="*/ 6 w 6"/>
                    <a:gd name="T3" fmla="*/ 30 h 30"/>
                    <a:gd name="T4" fmla="*/ 6 w 6"/>
                    <a:gd name="T5" fmla="*/ 24 h 30"/>
                    <a:gd name="T6" fmla="*/ 6 w 6"/>
                    <a:gd name="T7" fmla="*/ 6 h 30"/>
                    <a:gd name="T8" fmla="*/ 6 w 6"/>
                    <a:gd name="T9" fmla="*/ 0 h 30"/>
                    <a:gd name="T10" fmla="*/ 0 w 6"/>
                    <a:gd name="T11" fmla="*/ 0 h 30"/>
                    <a:gd name="T12" fmla="*/ 0 w 6"/>
                    <a:gd name="T13" fmla="*/ 0 h 30"/>
                    <a:gd name="T14" fmla="*/ 0 w 6"/>
                    <a:gd name="T15" fmla="*/ 6 h 30"/>
                    <a:gd name="T16" fmla="*/ 0 w 6"/>
                    <a:gd name="T17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30">
                      <a:moveTo>
                        <a:pt x="0" y="24"/>
                      </a:moveTo>
                      <a:lnTo>
                        <a:pt x="6" y="30"/>
                      </a:lnTo>
                      <a:lnTo>
                        <a:pt x="6" y="24"/>
                      </a:lnTo>
                      <a:lnTo>
                        <a:pt x="6" y="6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15" name="Freeform 787"/>
                <p:cNvSpPr>
                  <a:spLocks/>
                </p:cNvSpPr>
                <p:nvPr/>
              </p:nvSpPr>
              <p:spPr bwMode="auto">
                <a:xfrm>
                  <a:off x="4342" y="2796"/>
                  <a:ext cx="18" cy="24"/>
                </a:xfrm>
                <a:custGeom>
                  <a:avLst/>
                  <a:gdLst>
                    <a:gd name="T0" fmla="*/ 12 w 18"/>
                    <a:gd name="T1" fmla="*/ 18 h 24"/>
                    <a:gd name="T2" fmla="*/ 18 w 18"/>
                    <a:gd name="T3" fmla="*/ 24 h 24"/>
                    <a:gd name="T4" fmla="*/ 18 w 18"/>
                    <a:gd name="T5" fmla="*/ 18 h 24"/>
                    <a:gd name="T6" fmla="*/ 6 w 18"/>
                    <a:gd name="T7" fmla="*/ 0 h 24"/>
                    <a:gd name="T8" fmla="*/ 0 w 18"/>
                    <a:gd name="T9" fmla="*/ 0 h 24"/>
                    <a:gd name="T10" fmla="*/ 0 w 18"/>
                    <a:gd name="T11" fmla="*/ 0 h 24"/>
                    <a:gd name="T12" fmla="*/ 12 w 18"/>
                    <a:gd name="T13" fmla="*/ 18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" h="24">
                      <a:moveTo>
                        <a:pt x="12" y="18"/>
                      </a:moveTo>
                      <a:lnTo>
                        <a:pt x="18" y="24"/>
                      </a:lnTo>
                      <a:lnTo>
                        <a:pt x="18" y="18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2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16" name="Freeform 788"/>
                <p:cNvSpPr>
                  <a:spLocks/>
                </p:cNvSpPr>
                <p:nvPr/>
              </p:nvSpPr>
              <p:spPr bwMode="auto">
                <a:xfrm>
                  <a:off x="4312" y="2766"/>
                  <a:ext cx="24" cy="24"/>
                </a:xfrm>
                <a:custGeom>
                  <a:avLst/>
                  <a:gdLst>
                    <a:gd name="T0" fmla="*/ 18 w 24"/>
                    <a:gd name="T1" fmla="*/ 18 h 24"/>
                    <a:gd name="T2" fmla="*/ 18 w 24"/>
                    <a:gd name="T3" fmla="*/ 24 h 24"/>
                    <a:gd name="T4" fmla="*/ 24 w 24"/>
                    <a:gd name="T5" fmla="*/ 18 h 24"/>
                    <a:gd name="T6" fmla="*/ 18 w 24"/>
                    <a:gd name="T7" fmla="*/ 12 h 24"/>
                    <a:gd name="T8" fmla="*/ 12 w 24"/>
                    <a:gd name="T9" fmla="*/ 6 h 24"/>
                    <a:gd name="T10" fmla="*/ 0 w 24"/>
                    <a:gd name="T11" fmla="*/ 0 h 24"/>
                    <a:gd name="T12" fmla="*/ 0 w 24"/>
                    <a:gd name="T13" fmla="*/ 6 h 24"/>
                    <a:gd name="T14" fmla="*/ 0 w 24"/>
                    <a:gd name="T15" fmla="*/ 6 h 24"/>
                    <a:gd name="T16" fmla="*/ 12 w 24"/>
                    <a:gd name="T17" fmla="*/ 12 h 24"/>
                    <a:gd name="T18" fmla="*/ 12 w 24"/>
                    <a:gd name="T19" fmla="*/ 12 h 24"/>
                    <a:gd name="T20" fmla="*/ 12 w 24"/>
                    <a:gd name="T21" fmla="*/ 12 h 24"/>
                    <a:gd name="T22" fmla="*/ 18 w 24"/>
                    <a:gd name="T23" fmla="*/ 18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" h="24">
                      <a:moveTo>
                        <a:pt x="18" y="18"/>
                      </a:moveTo>
                      <a:lnTo>
                        <a:pt x="18" y="24"/>
                      </a:lnTo>
                      <a:lnTo>
                        <a:pt x="24" y="18"/>
                      </a:lnTo>
                      <a:lnTo>
                        <a:pt x="18" y="12"/>
                      </a:lnTo>
                      <a:lnTo>
                        <a:pt x="12" y="6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12" y="12"/>
                      </a:lnTo>
                      <a:lnTo>
                        <a:pt x="12" y="12"/>
                      </a:lnTo>
                      <a:lnTo>
                        <a:pt x="12" y="12"/>
                      </a:lnTo>
                      <a:lnTo>
                        <a:pt x="18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17" name="Freeform 789"/>
                <p:cNvSpPr>
                  <a:spLocks/>
                </p:cNvSpPr>
                <p:nvPr/>
              </p:nvSpPr>
              <p:spPr bwMode="auto">
                <a:xfrm>
                  <a:off x="4276" y="2742"/>
                  <a:ext cx="24" cy="18"/>
                </a:xfrm>
                <a:custGeom>
                  <a:avLst/>
                  <a:gdLst>
                    <a:gd name="T0" fmla="*/ 24 w 24"/>
                    <a:gd name="T1" fmla="*/ 18 h 18"/>
                    <a:gd name="T2" fmla="*/ 24 w 24"/>
                    <a:gd name="T3" fmla="*/ 18 h 18"/>
                    <a:gd name="T4" fmla="*/ 24 w 24"/>
                    <a:gd name="T5" fmla="*/ 12 h 18"/>
                    <a:gd name="T6" fmla="*/ 0 w 24"/>
                    <a:gd name="T7" fmla="*/ 0 h 18"/>
                    <a:gd name="T8" fmla="*/ 0 w 24"/>
                    <a:gd name="T9" fmla="*/ 6 h 18"/>
                    <a:gd name="T10" fmla="*/ 0 w 24"/>
                    <a:gd name="T11" fmla="*/ 6 h 18"/>
                    <a:gd name="T12" fmla="*/ 24 w 24"/>
                    <a:gd name="T13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24" y="18"/>
                      </a:moveTo>
                      <a:lnTo>
                        <a:pt x="24" y="18"/>
                      </a:lnTo>
                      <a:lnTo>
                        <a:pt x="24" y="12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18" name="Freeform 790"/>
                <p:cNvSpPr>
                  <a:spLocks/>
                </p:cNvSpPr>
                <p:nvPr/>
              </p:nvSpPr>
              <p:spPr bwMode="auto">
                <a:xfrm>
                  <a:off x="4240" y="2724"/>
                  <a:ext cx="24" cy="18"/>
                </a:xfrm>
                <a:custGeom>
                  <a:avLst/>
                  <a:gdLst>
                    <a:gd name="T0" fmla="*/ 24 w 24"/>
                    <a:gd name="T1" fmla="*/ 18 h 18"/>
                    <a:gd name="T2" fmla="*/ 24 w 24"/>
                    <a:gd name="T3" fmla="*/ 12 h 18"/>
                    <a:gd name="T4" fmla="*/ 24 w 24"/>
                    <a:gd name="T5" fmla="*/ 12 h 18"/>
                    <a:gd name="T6" fmla="*/ 0 w 24"/>
                    <a:gd name="T7" fmla="*/ 0 h 18"/>
                    <a:gd name="T8" fmla="*/ 0 w 24"/>
                    <a:gd name="T9" fmla="*/ 6 h 18"/>
                    <a:gd name="T10" fmla="*/ 0 w 24"/>
                    <a:gd name="T11" fmla="*/ 6 h 18"/>
                    <a:gd name="T12" fmla="*/ 24 w 24"/>
                    <a:gd name="T13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24" y="18"/>
                      </a:moveTo>
                      <a:lnTo>
                        <a:pt x="24" y="12"/>
                      </a:lnTo>
                      <a:lnTo>
                        <a:pt x="24" y="12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19" name="Freeform 791"/>
                <p:cNvSpPr>
                  <a:spLocks/>
                </p:cNvSpPr>
                <p:nvPr/>
              </p:nvSpPr>
              <p:spPr bwMode="auto">
                <a:xfrm>
                  <a:off x="4198" y="2706"/>
                  <a:ext cx="30" cy="18"/>
                </a:xfrm>
                <a:custGeom>
                  <a:avLst/>
                  <a:gdLst>
                    <a:gd name="T0" fmla="*/ 24 w 30"/>
                    <a:gd name="T1" fmla="*/ 18 h 18"/>
                    <a:gd name="T2" fmla="*/ 30 w 30"/>
                    <a:gd name="T3" fmla="*/ 18 h 18"/>
                    <a:gd name="T4" fmla="*/ 24 w 30"/>
                    <a:gd name="T5" fmla="*/ 12 h 18"/>
                    <a:gd name="T6" fmla="*/ 6 w 30"/>
                    <a:gd name="T7" fmla="*/ 0 h 18"/>
                    <a:gd name="T8" fmla="*/ 0 w 30"/>
                    <a:gd name="T9" fmla="*/ 6 h 18"/>
                    <a:gd name="T10" fmla="*/ 6 w 30"/>
                    <a:gd name="T11" fmla="*/ 6 h 18"/>
                    <a:gd name="T12" fmla="*/ 24 w 30"/>
                    <a:gd name="T13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24" y="18"/>
                      </a:moveTo>
                      <a:lnTo>
                        <a:pt x="30" y="18"/>
                      </a:lnTo>
                      <a:lnTo>
                        <a:pt x="24" y="12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20" name="Freeform 792"/>
                <p:cNvSpPr>
                  <a:spLocks/>
                </p:cNvSpPr>
                <p:nvPr/>
              </p:nvSpPr>
              <p:spPr bwMode="auto">
                <a:xfrm>
                  <a:off x="4156" y="2694"/>
                  <a:ext cx="30" cy="12"/>
                </a:xfrm>
                <a:custGeom>
                  <a:avLst/>
                  <a:gdLst>
                    <a:gd name="T0" fmla="*/ 30 w 30"/>
                    <a:gd name="T1" fmla="*/ 12 h 12"/>
                    <a:gd name="T2" fmla="*/ 30 w 30"/>
                    <a:gd name="T3" fmla="*/ 12 h 12"/>
                    <a:gd name="T4" fmla="*/ 30 w 30"/>
                    <a:gd name="T5" fmla="*/ 6 h 12"/>
                    <a:gd name="T6" fmla="*/ 6 w 30"/>
                    <a:gd name="T7" fmla="*/ 0 h 12"/>
                    <a:gd name="T8" fmla="*/ 0 w 30"/>
                    <a:gd name="T9" fmla="*/ 6 h 12"/>
                    <a:gd name="T10" fmla="*/ 6 w 30"/>
                    <a:gd name="T11" fmla="*/ 6 h 12"/>
                    <a:gd name="T12" fmla="*/ 30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30" y="12"/>
                      </a:moveTo>
                      <a:lnTo>
                        <a:pt x="30" y="12"/>
                      </a:lnTo>
                      <a:lnTo>
                        <a:pt x="30" y="6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21" name="Freeform 793"/>
                <p:cNvSpPr>
                  <a:spLocks/>
                </p:cNvSpPr>
                <p:nvPr/>
              </p:nvSpPr>
              <p:spPr bwMode="auto">
                <a:xfrm>
                  <a:off x="4120" y="2682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12 h 12"/>
                    <a:gd name="T4" fmla="*/ 24 w 30"/>
                    <a:gd name="T5" fmla="*/ 6 h 12"/>
                    <a:gd name="T6" fmla="*/ 0 w 30"/>
                    <a:gd name="T7" fmla="*/ 0 h 12"/>
                    <a:gd name="T8" fmla="*/ 0 w 30"/>
                    <a:gd name="T9" fmla="*/ 6 h 12"/>
                    <a:gd name="T10" fmla="*/ 0 w 30"/>
                    <a:gd name="T11" fmla="*/ 6 h 12"/>
                    <a:gd name="T12" fmla="*/ 24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12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22" name="Freeform 794"/>
                <p:cNvSpPr>
                  <a:spLocks/>
                </p:cNvSpPr>
                <p:nvPr/>
              </p:nvSpPr>
              <p:spPr bwMode="auto">
                <a:xfrm>
                  <a:off x="4078" y="2676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6 h 12"/>
                    <a:gd name="T4" fmla="*/ 24 w 30"/>
                    <a:gd name="T5" fmla="*/ 6 h 12"/>
                    <a:gd name="T6" fmla="*/ 0 w 30"/>
                    <a:gd name="T7" fmla="*/ 0 h 12"/>
                    <a:gd name="T8" fmla="*/ 0 w 30"/>
                    <a:gd name="T9" fmla="*/ 0 h 12"/>
                    <a:gd name="T10" fmla="*/ 0 w 30"/>
                    <a:gd name="T11" fmla="*/ 6 h 12"/>
                    <a:gd name="T12" fmla="*/ 24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23" name="Freeform 795"/>
                <p:cNvSpPr>
                  <a:spLocks/>
                </p:cNvSpPr>
                <p:nvPr/>
              </p:nvSpPr>
              <p:spPr bwMode="auto">
                <a:xfrm>
                  <a:off x="4036" y="2664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12 h 12"/>
                    <a:gd name="T4" fmla="*/ 24 w 30"/>
                    <a:gd name="T5" fmla="*/ 6 h 12"/>
                    <a:gd name="T6" fmla="*/ 6 w 30"/>
                    <a:gd name="T7" fmla="*/ 0 h 12"/>
                    <a:gd name="T8" fmla="*/ 0 w 30"/>
                    <a:gd name="T9" fmla="*/ 6 h 12"/>
                    <a:gd name="T10" fmla="*/ 6 w 30"/>
                    <a:gd name="T11" fmla="*/ 6 h 12"/>
                    <a:gd name="T12" fmla="*/ 24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12"/>
                      </a:lnTo>
                      <a:lnTo>
                        <a:pt x="24" y="6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24" name="Freeform 796"/>
                <p:cNvSpPr>
                  <a:spLocks/>
                </p:cNvSpPr>
                <p:nvPr/>
              </p:nvSpPr>
              <p:spPr bwMode="auto">
                <a:xfrm>
                  <a:off x="3994" y="2658"/>
                  <a:ext cx="30" cy="12"/>
                </a:xfrm>
                <a:custGeom>
                  <a:avLst/>
                  <a:gdLst>
                    <a:gd name="T0" fmla="*/ 30 w 30"/>
                    <a:gd name="T1" fmla="*/ 12 h 12"/>
                    <a:gd name="T2" fmla="*/ 30 w 30"/>
                    <a:gd name="T3" fmla="*/ 6 h 12"/>
                    <a:gd name="T4" fmla="*/ 30 w 30"/>
                    <a:gd name="T5" fmla="*/ 6 h 12"/>
                    <a:gd name="T6" fmla="*/ 12 w 30"/>
                    <a:gd name="T7" fmla="*/ 0 h 12"/>
                    <a:gd name="T8" fmla="*/ 6 w 30"/>
                    <a:gd name="T9" fmla="*/ 0 h 12"/>
                    <a:gd name="T10" fmla="*/ 0 w 30"/>
                    <a:gd name="T11" fmla="*/ 6 h 12"/>
                    <a:gd name="T12" fmla="*/ 6 w 30"/>
                    <a:gd name="T13" fmla="*/ 6 h 12"/>
                    <a:gd name="T14" fmla="*/ 12 w 30"/>
                    <a:gd name="T15" fmla="*/ 6 h 12"/>
                    <a:gd name="T16" fmla="*/ 30 w 30"/>
                    <a:gd name="T1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30" y="12"/>
                      </a:move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12" y="6"/>
                      </a:lnTo>
                      <a:lnTo>
                        <a:pt x="3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25" name="Freeform 797"/>
                <p:cNvSpPr>
                  <a:spLocks/>
                </p:cNvSpPr>
                <p:nvPr/>
              </p:nvSpPr>
              <p:spPr bwMode="auto">
                <a:xfrm>
                  <a:off x="3951" y="2652"/>
                  <a:ext cx="30" cy="12"/>
                </a:xfrm>
                <a:custGeom>
                  <a:avLst/>
                  <a:gdLst>
                    <a:gd name="T0" fmla="*/ 30 w 30"/>
                    <a:gd name="T1" fmla="*/ 12 h 12"/>
                    <a:gd name="T2" fmla="*/ 30 w 30"/>
                    <a:gd name="T3" fmla="*/ 6 h 12"/>
                    <a:gd name="T4" fmla="*/ 30 w 30"/>
                    <a:gd name="T5" fmla="*/ 6 h 12"/>
                    <a:gd name="T6" fmla="*/ 6 w 30"/>
                    <a:gd name="T7" fmla="*/ 0 h 12"/>
                    <a:gd name="T8" fmla="*/ 0 w 30"/>
                    <a:gd name="T9" fmla="*/ 6 h 12"/>
                    <a:gd name="T10" fmla="*/ 6 w 30"/>
                    <a:gd name="T11" fmla="*/ 6 h 12"/>
                    <a:gd name="T12" fmla="*/ 30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30" y="12"/>
                      </a:move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26" name="Freeform 798"/>
                <p:cNvSpPr>
                  <a:spLocks/>
                </p:cNvSpPr>
                <p:nvPr/>
              </p:nvSpPr>
              <p:spPr bwMode="auto">
                <a:xfrm>
                  <a:off x="3909" y="2652"/>
                  <a:ext cx="30" cy="6"/>
                </a:xfrm>
                <a:custGeom>
                  <a:avLst/>
                  <a:gdLst>
                    <a:gd name="T0" fmla="*/ 30 w 30"/>
                    <a:gd name="T1" fmla="*/ 6 h 6"/>
                    <a:gd name="T2" fmla="*/ 30 w 30"/>
                    <a:gd name="T3" fmla="*/ 6 h 6"/>
                    <a:gd name="T4" fmla="*/ 30 w 30"/>
                    <a:gd name="T5" fmla="*/ 0 h 6"/>
                    <a:gd name="T6" fmla="*/ 6 w 30"/>
                    <a:gd name="T7" fmla="*/ 0 h 6"/>
                    <a:gd name="T8" fmla="*/ 0 w 30"/>
                    <a:gd name="T9" fmla="*/ 0 h 6"/>
                    <a:gd name="T10" fmla="*/ 6 w 30"/>
                    <a:gd name="T11" fmla="*/ 6 h 6"/>
                    <a:gd name="T12" fmla="*/ 30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27" name="Freeform 799"/>
                <p:cNvSpPr>
                  <a:spLocks/>
                </p:cNvSpPr>
                <p:nvPr/>
              </p:nvSpPr>
              <p:spPr bwMode="auto">
                <a:xfrm>
                  <a:off x="3867" y="2646"/>
                  <a:ext cx="30" cy="6"/>
                </a:xfrm>
                <a:custGeom>
                  <a:avLst/>
                  <a:gdLst>
                    <a:gd name="T0" fmla="*/ 30 w 30"/>
                    <a:gd name="T1" fmla="*/ 6 h 6"/>
                    <a:gd name="T2" fmla="*/ 30 w 30"/>
                    <a:gd name="T3" fmla="*/ 6 h 6"/>
                    <a:gd name="T4" fmla="*/ 30 w 30"/>
                    <a:gd name="T5" fmla="*/ 0 h 6"/>
                    <a:gd name="T6" fmla="*/ 24 w 30"/>
                    <a:gd name="T7" fmla="*/ 0 h 6"/>
                    <a:gd name="T8" fmla="*/ 6 w 30"/>
                    <a:gd name="T9" fmla="*/ 0 h 6"/>
                    <a:gd name="T10" fmla="*/ 0 w 30"/>
                    <a:gd name="T11" fmla="*/ 6 h 6"/>
                    <a:gd name="T12" fmla="*/ 6 w 30"/>
                    <a:gd name="T13" fmla="*/ 6 h 6"/>
                    <a:gd name="T14" fmla="*/ 24 w 30"/>
                    <a:gd name="T15" fmla="*/ 6 h 6"/>
                    <a:gd name="T16" fmla="*/ 30 w 30"/>
                    <a:gd name="T1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28" name="Freeform 800"/>
                <p:cNvSpPr>
                  <a:spLocks/>
                </p:cNvSpPr>
                <p:nvPr/>
              </p:nvSpPr>
              <p:spPr bwMode="auto">
                <a:xfrm>
                  <a:off x="3825" y="2646"/>
                  <a:ext cx="30" cy="6"/>
                </a:xfrm>
                <a:custGeom>
                  <a:avLst/>
                  <a:gdLst>
                    <a:gd name="T0" fmla="*/ 30 w 30"/>
                    <a:gd name="T1" fmla="*/ 6 h 6"/>
                    <a:gd name="T2" fmla="*/ 30 w 30"/>
                    <a:gd name="T3" fmla="*/ 6 h 6"/>
                    <a:gd name="T4" fmla="*/ 30 w 30"/>
                    <a:gd name="T5" fmla="*/ 0 h 6"/>
                    <a:gd name="T6" fmla="*/ 6 w 30"/>
                    <a:gd name="T7" fmla="*/ 0 h 6"/>
                    <a:gd name="T8" fmla="*/ 0 w 30"/>
                    <a:gd name="T9" fmla="*/ 0 h 6"/>
                    <a:gd name="T10" fmla="*/ 6 w 30"/>
                    <a:gd name="T11" fmla="*/ 6 h 6"/>
                    <a:gd name="T12" fmla="*/ 30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29" name="Freeform 801"/>
                <p:cNvSpPr>
                  <a:spLocks/>
                </p:cNvSpPr>
                <p:nvPr/>
              </p:nvSpPr>
              <p:spPr bwMode="auto">
                <a:xfrm>
                  <a:off x="3783" y="2646"/>
                  <a:ext cx="30" cy="6"/>
                </a:xfrm>
                <a:custGeom>
                  <a:avLst/>
                  <a:gdLst>
                    <a:gd name="T0" fmla="*/ 30 w 30"/>
                    <a:gd name="T1" fmla="*/ 6 h 6"/>
                    <a:gd name="T2" fmla="*/ 30 w 30"/>
                    <a:gd name="T3" fmla="*/ 0 h 6"/>
                    <a:gd name="T4" fmla="*/ 30 w 30"/>
                    <a:gd name="T5" fmla="*/ 0 h 6"/>
                    <a:gd name="T6" fmla="*/ 6 w 30"/>
                    <a:gd name="T7" fmla="*/ 0 h 6"/>
                    <a:gd name="T8" fmla="*/ 0 w 30"/>
                    <a:gd name="T9" fmla="*/ 0 h 6"/>
                    <a:gd name="T10" fmla="*/ 6 w 30"/>
                    <a:gd name="T11" fmla="*/ 6 h 6"/>
                    <a:gd name="T12" fmla="*/ 30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30" y="6"/>
                      </a:move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7331" name="Oval 803"/>
              <p:cNvSpPr>
                <a:spLocks noChangeArrowheads="1"/>
              </p:cNvSpPr>
              <p:nvPr/>
            </p:nvSpPr>
            <p:spPr bwMode="auto">
              <a:xfrm>
                <a:off x="3465" y="2742"/>
                <a:ext cx="625" cy="24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7336" name="Group 808"/>
              <p:cNvGrpSpPr>
                <a:grpSpLocks/>
              </p:cNvGrpSpPr>
              <p:nvPr/>
            </p:nvGrpSpPr>
            <p:grpSpPr bwMode="auto">
              <a:xfrm>
                <a:off x="3651" y="2790"/>
                <a:ext cx="246" cy="150"/>
                <a:chOff x="3651" y="2790"/>
                <a:chExt cx="246" cy="150"/>
              </a:xfrm>
            </p:grpSpPr>
            <p:sp>
              <p:nvSpPr>
                <p:cNvPr id="407332" name="Oval 804"/>
                <p:cNvSpPr>
                  <a:spLocks noChangeArrowheads="1"/>
                </p:cNvSpPr>
                <p:nvPr/>
              </p:nvSpPr>
              <p:spPr bwMode="auto">
                <a:xfrm>
                  <a:off x="3651" y="2838"/>
                  <a:ext cx="246" cy="10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33" name="Oval 805"/>
                <p:cNvSpPr>
                  <a:spLocks noChangeArrowheads="1"/>
                </p:cNvSpPr>
                <p:nvPr/>
              </p:nvSpPr>
              <p:spPr bwMode="auto">
                <a:xfrm>
                  <a:off x="3651" y="2790"/>
                  <a:ext cx="246" cy="10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34" name="Line 806"/>
                <p:cNvSpPr>
                  <a:spLocks noChangeShapeType="1"/>
                </p:cNvSpPr>
                <p:nvPr/>
              </p:nvSpPr>
              <p:spPr bwMode="auto">
                <a:xfrm>
                  <a:off x="3651" y="2838"/>
                  <a:ext cx="1" cy="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35" name="Line 807"/>
                <p:cNvSpPr>
                  <a:spLocks noChangeShapeType="1"/>
                </p:cNvSpPr>
                <p:nvPr/>
              </p:nvSpPr>
              <p:spPr bwMode="auto">
                <a:xfrm>
                  <a:off x="3891" y="2838"/>
                  <a:ext cx="1" cy="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7337" name="Freeform 809"/>
              <p:cNvSpPr>
                <a:spLocks/>
              </p:cNvSpPr>
              <p:nvPr/>
            </p:nvSpPr>
            <p:spPr bwMode="auto">
              <a:xfrm>
                <a:off x="4348" y="2610"/>
                <a:ext cx="906" cy="402"/>
              </a:xfrm>
              <a:custGeom>
                <a:avLst/>
                <a:gdLst>
                  <a:gd name="T0" fmla="*/ 18 w 906"/>
                  <a:gd name="T1" fmla="*/ 0 h 402"/>
                  <a:gd name="T2" fmla="*/ 0 w 906"/>
                  <a:gd name="T3" fmla="*/ 48 h 402"/>
                  <a:gd name="T4" fmla="*/ 888 w 906"/>
                  <a:gd name="T5" fmla="*/ 402 h 402"/>
                  <a:gd name="T6" fmla="*/ 906 w 906"/>
                  <a:gd name="T7" fmla="*/ 360 h 402"/>
                  <a:gd name="T8" fmla="*/ 18 w 906"/>
                  <a:gd name="T9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6" h="402">
                    <a:moveTo>
                      <a:pt x="18" y="0"/>
                    </a:moveTo>
                    <a:lnTo>
                      <a:pt x="0" y="48"/>
                    </a:lnTo>
                    <a:lnTo>
                      <a:pt x="888" y="402"/>
                    </a:lnTo>
                    <a:lnTo>
                      <a:pt x="906" y="36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338" name="Freeform 810"/>
              <p:cNvSpPr>
                <a:spLocks/>
              </p:cNvSpPr>
              <p:nvPr/>
            </p:nvSpPr>
            <p:spPr bwMode="auto">
              <a:xfrm>
                <a:off x="4324" y="2592"/>
                <a:ext cx="144" cy="102"/>
              </a:xfrm>
              <a:custGeom>
                <a:avLst/>
                <a:gdLst>
                  <a:gd name="T0" fmla="*/ 84 w 144"/>
                  <a:gd name="T1" fmla="*/ 6 h 102"/>
                  <a:gd name="T2" fmla="*/ 54 w 144"/>
                  <a:gd name="T3" fmla="*/ 0 h 102"/>
                  <a:gd name="T4" fmla="*/ 30 w 144"/>
                  <a:gd name="T5" fmla="*/ 6 h 102"/>
                  <a:gd name="T6" fmla="*/ 12 w 144"/>
                  <a:gd name="T7" fmla="*/ 18 h 102"/>
                  <a:gd name="T8" fmla="*/ 0 w 144"/>
                  <a:gd name="T9" fmla="*/ 36 h 102"/>
                  <a:gd name="T10" fmla="*/ 0 w 144"/>
                  <a:gd name="T11" fmla="*/ 54 h 102"/>
                  <a:gd name="T12" fmla="*/ 12 w 144"/>
                  <a:gd name="T13" fmla="*/ 72 h 102"/>
                  <a:gd name="T14" fmla="*/ 36 w 144"/>
                  <a:gd name="T15" fmla="*/ 90 h 102"/>
                  <a:gd name="T16" fmla="*/ 60 w 144"/>
                  <a:gd name="T17" fmla="*/ 96 h 102"/>
                  <a:gd name="T18" fmla="*/ 90 w 144"/>
                  <a:gd name="T19" fmla="*/ 102 h 102"/>
                  <a:gd name="T20" fmla="*/ 114 w 144"/>
                  <a:gd name="T21" fmla="*/ 96 h 102"/>
                  <a:gd name="T22" fmla="*/ 132 w 144"/>
                  <a:gd name="T23" fmla="*/ 90 h 102"/>
                  <a:gd name="T24" fmla="*/ 144 w 144"/>
                  <a:gd name="T25" fmla="*/ 72 h 102"/>
                  <a:gd name="T26" fmla="*/ 144 w 144"/>
                  <a:gd name="T27" fmla="*/ 48 h 102"/>
                  <a:gd name="T28" fmla="*/ 132 w 144"/>
                  <a:gd name="T29" fmla="*/ 30 h 102"/>
                  <a:gd name="T30" fmla="*/ 108 w 144"/>
                  <a:gd name="T31" fmla="*/ 18 h 102"/>
                  <a:gd name="T32" fmla="*/ 84 w 144"/>
                  <a:gd name="T33" fmla="*/ 6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" h="102">
                    <a:moveTo>
                      <a:pt x="84" y="6"/>
                    </a:moveTo>
                    <a:lnTo>
                      <a:pt x="54" y="0"/>
                    </a:lnTo>
                    <a:lnTo>
                      <a:pt x="30" y="6"/>
                    </a:lnTo>
                    <a:lnTo>
                      <a:pt x="12" y="18"/>
                    </a:lnTo>
                    <a:lnTo>
                      <a:pt x="0" y="36"/>
                    </a:lnTo>
                    <a:lnTo>
                      <a:pt x="0" y="54"/>
                    </a:lnTo>
                    <a:lnTo>
                      <a:pt x="12" y="72"/>
                    </a:lnTo>
                    <a:lnTo>
                      <a:pt x="36" y="90"/>
                    </a:lnTo>
                    <a:lnTo>
                      <a:pt x="60" y="96"/>
                    </a:lnTo>
                    <a:lnTo>
                      <a:pt x="90" y="102"/>
                    </a:lnTo>
                    <a:lnTo>
                      <a:pt x="114" y="96"/>
                    </a:lnTo>
                    <a:lnTo>
                      <a:pt x="132" y="90"/>
                    </a:lnTo>
                    <a:lnTo>
                      <a:pt x="144" y="72"/>
                    </a:lnTo>
                    <a:lnTo>
                      <a:pt x="144" y="48"/>
                    </a:lnTo>
                    <a:lnTo>
                      <a:pt x="132" y="30"/>
                    </a:lnTo>
                    <a:lnTo>
                      <a:pt x="108" y="18"/>
                    </a:lnTo>
                    <a:lnTo>
                      <a:pt x="8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9783" name="Group 1207"/>
            <p:cNvGrpSpPr>
              <a:grpSpLocks/>
            </p:cNvGrpSpPr>
            <p:nvPr/>
          </p:nvGrpSpPr>
          <p:grpSpPr bwMode="auto">
            <a:xfrm>
              <a:off x="2601" y="2261"/>
              <a:ext cx="2653" cy="961"/>
              <a:chOff x="2601" y="2261"/>
              <a:chExt cx="2653" cy="961"/>
            </a:xfrm>
          </p:grpSpPr>
          <p:sp>
            <p:nvSpPr>
              <p:cNvPr id="407340" name="Oval 812"/>
              <p:cNvSpPr>
                <a:spLocks noChangeArrowheads="1"/>
              </p:cNvSpPr>
              <p:nvPr/>
            </p:nvSpPr>
            <p:spPr bwMode="auto">
              <a:xfrm>
                <a:off x="2601" y="2309"/>
                <a:ext cx="2353" cy="91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341" name="Oval 813"/>
              <p:cNvSpPr>
                <a:spLocks noChangeArrowheads="1"/>
              </p:cNvSpPr>
              <p:nvPr/>
            </p:nvSpPr>
            <p:spPr bwMode="auto">
              <a:xfrm>
                <a:off x="2601" y="2261"/>
                <a:ext cx="2353" cy="91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7459" name="Group 931"/>
              <p:cNvGrpSpPr>
                <a:grpSpLocks/>
              </p:cNvGrpSpPr>
              <p:nvPr/>
            </p:nvGrpSpPr>
            <p:grpSpPr bwMode="auto">
              <a:xfrm>
                <a:off x="2697" y="2309"/>
                <a:ext cx="2161" cy="817"/>
                <a:chOff x="2697" y="2309"/>
                <a:chExt cx="2161" cy="817"/>
              </a:xfrm>
            </p:grpSpPr>
            <p:sp>
              <p:nvSpPr>
                <p:cNvPr id="407342" name="Freeform 814"/>
                <p:cNvSpPr>
                  <a:spLocks/>
                </p:cNvSpPr>
                <p:nvPr/>
              </p:nvSpPr>
              <p:spPr bwMode="auto">
                <a:xfrm>
                  <a:off x="3753" y="2309"/>
                  <a:ext cx="24" cy="6"/>
                </a:xfrm>
                <a:custGeom>
                  <a:avLst/>
                  <a:gdLst>
                    <a:gd name="T0" fmla="*/ 24 w 24"/>
                    <a:gd name="T1" fmla="*/ 6 h 6"/>
                    <a:gd name="T2" fmla="*/ 24 w 24"/>
                    <a:gd name="T3" fmla="*/ 0 h 6"/>
                    <a:gd name="T4" fmla="*/ 24 w 24"/>
                    <a:gd name="T5" fmla="*/ 0 h 6"/>
                    <a:gd name="T6" fmla="*/ 0 w 24"/>
                    <a:gd name="T7" fmla="*/ 0 h 6"/>
                    <a:gd name="T8" fmla="*/ 0 w 24"/>
                    <a:gd name="T9" fmla="*/ 0 h 6"/>
                    <a:gd name="T10" fmla="*/ 0 w 24"/>
                    <a:gd name="T11" fmla="*/ 6 h 6"/>
                    <a:gd name="T12" fmla="*/ 24 w 24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6">
                      <a:moveTo>
                        <a:pt x="24" y="6"/>
                      </a:move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43" name="Freeform 815"/>
                <p:cNvSpPr>
                  <a:spLocks/>
                </p:cNvSpPr>
                <p:nvPr/>
              </p:nvSpPr>
              <p:spPr bwMode="auto">
                <a:xfrm>
                  <a:off x="3711" y="2309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0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44" name="Freeform 816"/>
                <p:cNvSpPr>
                  <a:spLocks/>
                </p:cNvSpPr>
                <p:nvPr/>
              </p:nvSpPr>
              <p:spPr bwMode="auto">
                <a:xfrm>
                  <a:off x="3669" y="2309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6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45" name="Freeform 817"/>
                <p:cNvSpPr>
                  <a:spLocks/>
                </p:cNvSpPr>
                <p:nvPr/>
              </p:nvSpPr>
              <p:spPr bwMode="auto">
                <a:xfrm>
                  <a:off x="3627" y="2309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6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46" name="Freeform 818"/>
                <p:cNvSpPr>
                  <a:spLocks/>
                </p:cNvSpPr>
                <p:nvPr/>
              </p:nvSpPr>
              <p:spPr bwMode="auto">
                <a:xfrm>
                  <a:off x="3585" y="2315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0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47" name="Freeform 819"/>
                <p:cNvSpPr>
                  <a:spLocks/>
                </p:cNvSpPr>
                <p:nvPr/>
              </p:nvSpPr>
              <p:spPr bwMode="auto">
                <a:xfrm>
                  <a:off x="3543" y="2315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18 w 30"/>
                    <a:gd name="T7" fmla="*/ 0 h 6"/>
                    <a:gd name="T8" fmla="*/ 0 w 30"/>
                    <a:gd name="T9" fmla="*/ 0 h 6"/>
                    <a:gd name="T10" fmla="*/ 0 w 30"/>
                    <a:gd name="T11" fmla="*/ 6 h 6"/>
                    <a:gd name="T12" fmla="*/ 0 w 30"/>
                    <a:gd name="T13" fmla="*/ 6 h 6"/>
                    <a:gd name="T14" fmla="*/ 18 w 30"/>
                    <a:gd name="T15" fmla="*/ 6 h 6"/>
                    <a:gd name="T16" fmla="*/ 24 w 30"/>
                    <a:gd name="T1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18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18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48" name="Freeform 820"/>
                <p:cNvSpPr>
                  <a:spLocks/>
                </p:cNvSpPr>
                <p:nvPr/>
              </p:nvSpPr>
              <p:spPr bwMode="auto">
                <a:xfrm>
                  <a:off x="3501" y="2321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49" name="Freeform 821"/>
                <p:cNvSpPr>
                  <a:spLocks/>
                </p:cNvSpPr>
                <p:nvPr/>
              </p:nvSpPr>
              <p:spPr bwMode="auto">
                <a:xfrm>
                  <a:off x="3459" y="2321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6 h 12"/>
                    <a:gd name="T4" fmla="*/ 24 w 30"/>
                    <a:gd name="T5" fmla="*/ 0 h 12"/>
                    <a:gd name="T6" fmla="*/ 0 w 30"/>
                    <a:gd name="T7" fmla="*/ 6 h 12"/>
                    <a:gd name="T8" fmla="*/ 0 w 30"/>
                    <a:gd name="T9" fmla="*/ 6 h 12"/>
                    <a:gd name="T10" fmla="*/ 0 w 30"/>
                    <a:gd name="T11" fmla="*/ 12 h 12"/>
                    <a:gd name="T12" fmla="*/ 24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50" name="Freeform 822"/>
                <p:cNvSpPr>
                  <a:spLocks/>
                </p:cNvSpPr>
                <p:nvPr/>
              </p:nvSpPr>
              <p:spPr bwMode="auto">
                <a:xfrm>
                  <a:off x="3417" y="2327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6 h 12"/>
                    <a:gd name="T4" fmla="*/ 24 w 30"/>
                    <a:gd name="T5" fmla="*/ 0 h 12"/>
                    <a:gd name="T6" fmla="*/ 0 w 30"/>
                    <a:gd name="T7" fmla="*/ 6 h 12"/>
                    <a:gd name="T8" fmla="*/ 0 w 30"/>
                    <a:gd name="T9" fmla="*/ 6 h 12"/>
                    <a:gd name="T10" fmla="*/ 0 w 30"/>
                    <a:gd name="T11" fmla="*/ 12 h 12"/>
                    <a:gd name="T12" fmla="*/ 24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51" name="Freeform 823"/>
                <p:cNvSpPr>
                  <a:spLocks/>
                </p:cNvSpPr>
                <p:nvPr/>
              </p:nvSpPr>
              <p:spPr bwMode="auto">
                <a:xfrm>
                  <a:off x="3375" y="2333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52" name="Freeform 824"/>
                <p:cNvSpPr>
                  <a:spLocks/>
                </p:cNvSpPr>
                <p:nvPr/>
              </p:nvSpPr>
              <p:spPr bwMode="auto">
                <a:xfrm>
                  <a:off x="3333" y="2339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0 h 12"/>
                    <a:gd name="T4" fmla="*/ 24 w 30"/>
                    <a:gd name="T5" fmla="*/ 0 h 12"/>
                    <a:gd name="T6" fmla="*/ 24 w 30"/>
                    <a:gd name="T7" fmla="*/ 0 h 12"/>
                    <a:gd name="T8" fmla="*/ 0 w 30"/>
                    <a:gd name="T9" fmla="*/ 6 h 12"/>
                    <a:gd name="T10" fmla="*/ 0 w 30"/>
                    <a:gd name="T11" fmla="*/ 6 h 12"/>
                    <a:gd name="T12" fmla="*/ 0 w 30"/>
                    <a:gd name="T13" fmla="*/ 12 h 12"/>
                    <a:gd name="T14" fmla="*/ 24 w 30"/>
                    <a:gd name="T15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53" name="Freeform 825"/>
                <p:cNvSpPr>
                  <a:spLocks/>
                </p:cNvSpPr>
                <p:nvPr/>
              </p:nvSpPr>
              <p:spPr bwMode="auto">
                <a:xfrm>
                  <a:off x="3291" y="2345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6 h 12"/>
                    <a:gd name="T4" fmla="*/ 24 w 30"/>
                    <a:gd name="T5" fmla="*/ 0 h 12"/>
                    <a:gd name="T6" fmla="*/ 0 w 30"/>
                    <a:gd name="T7" fmla="*/ 6 h 12"/>
                    <a:gd name="T8" fmla="*/ 0 w 30"/>
                    <a:gd name="T9" fmla="*/ 6 h 12"/>
                    <a:gd name="T10" fmla="*/ 0 w 30"/>
                    <a:gd name="T11" fmla="*/ 12 h 12"/>
                    <a:gd name="T12" fmla="*/ 24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54" name="Freeform 826"/>
                <p:cNvSpPr>
                  <a:spLocks/>
                </p:cNvSpPr>
                <p:nvPr/>
              </p:nvSpPr>
              <p:spPr bwMode="auto">
                <a:xfrm>
                  <a:off x="3249" y="2357"/>
                  <a:ext cx="30" cy="6"/>
                </a:xfrm>
                <a:custGeom>
                  <a:avLst/>
                  <a:gdLst>
                    <a:gd name="T0" fmla="*/ 30 w 30"/>
                    <a:gd name="T1" fmla="*/ 6 h 6"/>
                    <a:gd name="T2" fmla="*/ 30 w 30"/>
                    <a:gd name="T3" fmla="*/ 0 h 6"/>
                    <a:gd name="T4" fmla="*/ 30 w 30"/>
                    <a:gd name="T5" fmla="*/ 0 h 6"/>
                    <a:gd name="T6" fmla="*/ 6 w 30"/>
                    <a:gd name="T7" fmla="*/ 0 h 6"/>
                    <a:gd name="T8" fmla="*/ 0 w 30"/>
                    <a:gd name="T9" fmla="*/ 6 h 6"/>
                    <a:gd name="T10" fmla="*/ 6 w 30"/>
                    <a:gd name="T11" fmla="*/ 6 h 6"/>
                    <a:gd name="T12" fmla="*/ 30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30" y="6"/>
                      </a:move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55" name="Freeform 827"/>
                <p:cNvSpPr>
                  <a:spLocks/>
                </p:cNvSpPr>
                <p:nvPr/>
              </p:nvSpPr>
              <p:spPr bwMode="auto">
                <a:xfrm>
                  <a:off x="3207" y="2363"/>
                  <a:ext cx="30" cy="12"/>
                </a:xfrm>
                <a:custGeom>
                  <a:avLst/>
                  <a:gdLst>
                    <a:gd name="T0" fmla="*/ 30 w 30"/>
                    <a:gd name="T1" fmla="*/ 6 h 12"/>
                    <a:gd name="T2" fmla="*/ 30 w 30"/>
                    <a:gd name="T3" fmla="*/ 0 h 12"/>
                    <a:gd name="T4" fmla="*/ 30 w 30"/>
                    <a:gd name="T5" fmla="*/ 0 h 12"/>
                    <a:gd name="T6" fmla="*/ 6 w 30"/>
                    <a:gd name="T7" fmla="*/ 6 h 12"/>
                    <a:gd name="T8" fmla="*/ 0 w 30"/>
                    <a:gd name="T9" fmla="*/ 6 h 12"/>
                    <a:gd name="T10" fmla="*/ 6 w 30"/>
                    <a:gd name="T11" fmla="*/ 12 h 12"/>
                    <a:gd name="T12" fmla="*/ 30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30" y="6"/>
                      </a:move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6"/>
                      </a:ln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56" name="Freeform 828"/>
                <p:cNvSpPr>
                  <a:spLocks/>
                </p:cNvSpPr>
                <p:nvPr/>
              </p:nvSpPr>
              <p:spPr bwMode="auto">
                <a:xfrm>
                  <a:off x="3165" y="2369"/>
                  <a:ext cx="30" cy="12"/>
                </a:xfrm>
                <a:custGeom>
                  <a:avLst/>
                  <a:gdLst>
                    <a:gd name="T0" fmla="*/ 30 w 30"/>
                    <a:gd name="T1" fmla="*/ 6 h 12"/>
                    <a:gd name="T2" fmla="*/ 30 w 30"/>
                    <a:gd name="T3" fmla="*/ 6 h 12"/>
                    <a:gd name="T4" fmla="*/ 30 w 30"/>
                    <a:gd name="T5" fmla="*/ 0 h 12"/>
                    <a:gd name="T6" fmla="*/ 12 w 30"/>
                    <a:gd name="T7" fmla="*/ 6 h 12"/>
                    <a:gd name="T8" fmla="*/ 6 w 30"/>
                    <a:gd name="T9" fmla="*/ 6 h 12"/>
                    <a:gd name="T10" fmla="*/ 0 w 30"/>
                    <a:gd name="T11" fmla="*/ 12 h 12"/>
                    <a:gd name="T12" fmla="*/ 6 w 30"/>
                    <a:gd name="T13" fmla="*/ 12 h 12"/>
                    <a:gd name="T14" fmla="*/ 12 w 30"/>
                    <a:gd name="T15" fmla="*/ 12 h 12"/>
                    <a:gd name="T16" fmla="*/ 30 w 30"/>
                    <a:gd name="T1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12" y="6"/>
                      </a:lnTo>
                      <a:lnTo>
                        <a:pt x="6" y="6"/>
                      </a:lnTo>
                      <a:lnTo>
                        <a:pt x="0" y="12"/>
                      </a:lnTo>
                      <a:lnTo>
                        <a:pt x="6" y="12"/>
                      </a:lnTo>
                      <a:lnTo>
                        <a:pt x="12" y="12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57" name="Freeform 829"/>
                <p:cNvSpPr>
                  <a:spLocks/>
                </p:cNvSpPr>
                <p:nvPr/>
              </p:nvSpPr>
              <p:spPr bwMode="auto">
                <a:xfrm>
                  <a:off x="3129" y="2381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0 h 12"/>
                    <a:gd name="T4" fmla="*/ 24 w 30"/>
                    <a:gd name="T5" fmla="*/ 0 h 12"/>
                    <a:gd name="T6" fmla="*/ 0 w 30"/>
                    <a:gd name="T7" fmla="*/ 6 h 12"/>
                    <a:gd name="T8" fmla="*/ 0 w 30"/>
                    <a:gd name="T9" fmla="*/ 12 h 12"/>
                    <a:gd name="T10" fmla="*/ 0 w 30"/>
                    <a:gd name="T11" fmla="*/ 12 h 12"/>
                    <a:gd name="T12" fmla="*/ 24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58" name="Freeform 830"/>
                <p:cNvSpPr>
                  <a:spLocks/>
                </p:cNvSpPr>
                <p:nvPr/>
              </p:nvSpPr>
              <p:spPr bwMode="auto">
                <a:xfrm>
                  <a:off x="3087" y="2393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0 h 12"/>
                    <a:gd name="T4" fmla="*/ 24 w 30"/>
                    <a:gd name="T5" fmla="*/ 0 h 12"/>
                    <a:gd name="T6" fmla="*/ 6 w 30"/>
                    <a:gd name="T7" fmla="*/ 6 h 12"/>
                    <a:gd name="T8" fmla="*/ 0 w 30"/>
                    <a:gd name="T9" fmla="*/ 6 h 12"/>
                    <a:gd name="T10" fmla="*/ 0 w 30"/>
                    <a:gd name="T11" fmla="*/ 6 h 12"/>
                    <a:gd name="T12" fmla="*/ 0 w 30"/>
                    <a:gd name="T13" fmla="*/ 12 h 12"/>
                    <a:gd name="T14" fmla="*/ 6 w 30"/>
                    <a:gd name="T15" fmla="*/ 12 h 12"/>
                    <a:gd name="T16" fmla="*/ 24 w 30"/>
                    <a:gd name="T1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6" y="6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6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59" name="Freeform 831"/>
                <p:cNvSpPr>
                  <a:spLocks/>
                </p:cNvSpPr>
                <p:nvPr/>
              </p:nvSpPr>
              <p:spPr bwMode="auto">
                <a:xfrm>
                  <a:off x="3045" y="2405"/>
                  <a:ext cx="30" cy="12"/>
                </a:xfrm>
                <a:custGeom>
                  <a:avLst/>
                  <a:gdLst>
                    <a:gd name="T0" fmla="*/ 30 w 30"/>
                    <a:gd name="T1" fmla="*/ 6 h 12"/>
                    <a:gd name="T2" fmla="*/ 30 w 30"/>
                    <a:gd name="T3" fmla="*/ 0 h 12"/>
                    <a:gd name="T4" fmla="*/ 30 w 30"/>
                    <a:gd name="T5" fmla="*/ 0 h 12"/>
                    <a:gd name="T6" fmla="*/ 6 w 30"/>
                    <a:gd name="T7" fmla="*/ 6 h 12"/>
                    <a:gd name="T8" fmla="*/ 0 w 30"/>
                    <a:gd name="T9" fmla="*/ 12 h 12"/>
                    <a:gd name="T10" fmla="*/ 6 w 30"/>
                    <a:gd name="T11" fmla="*/ 12 h 12"/>
                    <a:gd name="T12" fmla="*/ 30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30" y="6"/>
                      </a:move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6"/>
                      </a:lnTo>
                      <a:lnTo>
                        <a:pt x="0" y="12"/>
                      </a:lnTo>
                      <a:lnTo>
                        <a:pt x="6" y="12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60" name="Freeform 832"/>
                <p:cNvSpPr>
                  <a:spLocks/>
                </p:cNvSpPr>
                <p:nvPr/>
              </p:nvSpPr>
              <p:spPr bwMode="auto">
                <a:xfrm>
                  <a:off x="3009" y="2417"/>
                  <a:ext cx="24" cy="18"/>
                </a:xfrm>
                <a:custGeom>
                  <a:avLst/>
                  <a:gdLst>
                    <a:gd name="T0" fmla="*/ 24 w 24"/>
                    <a:gd name="T1" fmla="*/ 6 h 18"/>
                    <a:gd name="T2" fmla="*/ 24 w 24"/>
                    <a:gd name="T3" fmla="*/ 6 h 18"/>
                    <a:gd name="T4" fmla="*/ 24 w 24"/>
                    <a:gd name="T5" fmla="*/ 0 h 18"/>
                    <a:gd name="T6" fmla="*/ 6 w 24"/>
                    <a:gd name="T7" fmla="*/ 6 h 18"/>
                    <a:gd name="T8" fmla="*/ 0 w 24"/>
                    <a:gd name="T9" fmla="*/ 12 h 18"/>
                    <a:gd name="T10" fmla="*/ 0 w 24"/>
                    <a:gd name="T11" fmla="*/ 12 h 18"/>
                    <a:gd name="T12" fmla="*/ 0 w 24"/>
                    <a:gd name="T13" fmla="*/ 18 h 18"/>
                    <a:gd name="T14" fmla="*/ 6 w 24"/>
                    <a:gd name="T15" fmla="*/ 12 h 18"/>
                    <a:gd name="T16" fmla="*/ 24 w 24"/>
                    <a:gd name="T17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8">
                      <a:moveTo>
                        <a:pt x="24" y="6"/>
                      </a:move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6" y="6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6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61" name="Freeform 833"/>
                <p:cNvSpPr>
                  <a:spLocks/>
                </p:cNvSpPr>
                <p:nvPr/>
              </p:nvSpPr>
              <p:spPr bwMode="auto">
                <a:xfrm>
                  <a:off x="2967" y="2435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0 h 12"/>
                    <a:gd name="T4" fmla="*/ 24 w 30"/>
                    <a:gd name="T5" fmla="*/ 0 h 12"/>
                    <a:gd name="T6" fmla="*/ 6 w 30"/>
                    <a:gd name="T7" fmla="*/ 6 h 12"/>
                    <a:gd name="T8" fmla="*/ 0 w 30"/>
                    <a:gd name="T9" fmla="*/ 12 h 12"/>
                    <a:gd name="T10" fmla="*/ 6 w 30"/>
                    <a:gd name="T11" fmla="*/ 12 h 12"/>
                    <a:gd name="T12" fmla="*/ 24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6" y="6"/>
                      </a:lnTo>
                      <a:lnTo>
                        <a:pt x="0" y="12"/>
                      </a:lnTo>
                      <a:lnTo>
                        <a:pt x="6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62" name="Freeform 834"/>
                <p:cNvSpPr>
                  <a:spLocks/>
                </p:cNvSpPr>
                <p:nvPr/>
              </p:nvSpPr>
              <p:spPr bwMode="auto">
                <a:xfrm>
                  <a:off x="2931" y="2447"/>
                  <a:ext cx="24" cy="18"/>
                </a:xfrm>
                <a:custGeom>
                  <a:avLst/>
                  <a:gdLst>
                    <a:gd name="T0" fmla="*/ 24 w 24"/>
                    <a:gd name="T1" fmla="*/ 6 h 18"/>
                    <a:gd name="T2" fmla="*/ 24 w 24"/>
                    <a:gd name="T3" fmla="*/ 6 h 18"/>
                    <a:gd name="T4" fmla="*/ 24 w 24"/>
                    <a:gd name="T5" fmla="*/ 0 h 18"/>
                    <a:gd name="T6" fmla="*/ 12 w 24"/>
                    <a:gd name="T7" fmla="*/ 6 h 18"/>
                    <a:gd name="T8" fmla="*/ 0 w 24"/>
                    <a:gd name="T9" fmla="*/ 12 h 18"/>
                    <a:gd name="T10" fmla="*/ 0 w 24"/>
                    <a:gd name="T11" fmla="*/ 18 h 18"/>
                    <a:gd name="T12" fmla="*/ 0 w 24"/>
                    <a:gd name="T13" fmla="*/ 18 h 18"/>
                    <a:gd name="T14" fmla="*/ 12 w 24"/>
                    <a:gd name="T15" fmla="*/ 12 h 18"/>
                    <a:gd name="T16" fmla="*/ 24 w 24"/>
                    <a:gd name="T17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8">
                      <a:moveTo>
                        <a:pt x="24" y="6"/>
                      </a:move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12" y="6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12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63" name="Freeform 835"/>
                <p:cNvSpPr>
                  <a:spLocks/>
                </p:cNvSpPr>
                <p:nvPr/>
              </p:nvSpPr>
              <p:spPr bwMode="auto">
                <a:xfrm>
                  <a:off x="2895" y="2465"/>
                  <a:ext cx="24" cy="18"/>
                </a:xfrm>
                <a:custGeom>
                  <a:avLst/>
                  <a:gdLst>
                    <a:gd name="T0" fmla="*/ 24 w 24"/>
                    <a:gd name="T1" fmla="*/ 6 h 18"/>
                    <a:gd name="T2" fmla="*/ 24 w 24"/>
                    <a:gd name="T3" fmla="*/ 6 h 18"/>
                    <a:gd name="T4" fmla="*/ 24 w 24"/>
                    <a:gd name="T5" fmla="*/ 0 h 18"/>
                    <a:gd name="T6" fmla="*/ 0 w 24"/>
                    <a:gd name="T7" fmla="*/ 12 h 18"/>
                    <a:gd name="T8" fmla="*/ 0 w 24"/>
                    <a:gd name="T9" fmla="*/ 18 h 18"/>
                    <a:gd name="T10" fmla="*/ 0 w 24"/>
                    <a:gd name="T11" fmla="*/ 18 h 18"/>
                    <a:gd name="T12" fmla="*/ 24 w 24"/>
                    <a:gd name="T13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24" y="6"/>
                      </a:move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64" name="Freeform 836"/>
                <p:cNvSpPr>
                  <a:spLocks/>
                </p:cNvSpPr>
                <p:nvPr/>
              </p:nvSpPr>
              <p:spPr bwMode="auto">
                <a:xfrm>
                  <a:off x="2859" y="2489"/>
                  <a:ext cx="24" cy="18"/>
                </a:xfrm>
                <a:custGeom>
                  <a:avLst/>
                  <a:gdLst>
                    <a:gd name="T0" fmla="*/ 18 w 24"/>
                    <a:gd name="T1" fmla="*/ 6 h 18"/>
                    <a:gd name="T2" fmla="*/ 24 w 24"/>
                    <a:gd name="T3" fmla="*/ 0 h 18"/>
                    <a:gd name="T4" fmla="*/ 18 w 24"/>
                    <a:gd name="T5" fmla="*/ 0 h 18"/>
                    <a:gd name="T6" fmla="*/ 0 w 24"/>
                    <a:gd name="T7" fmla="*/ 12 h 18"/>
                    <a:gd name="T8" fmla="*/ 0 w 24"/>
                    <a:gd name="T9" fmla="*/ 12 h 18"/>
                    <a:gd name="T10" fmla="*/ 0 w 24"/>
                    <a:gd name="T11" fmla="*/ 18 h 18"/>
                    <a:gd name="T12" fmla="*/ 18 w 24"/>
                    <a:gd name="T13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18" y="6"/>
                      </a:moveTo>
                      <a:lnTo>
                        <a:pt x="24" y="0"/>
                      </a:lnTo>
                      <a:lnTo>
                        <a:pt x="18" y="0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65" name="Freeform 837"/>
                <p:cNvSpPr>
                  <a:spLocks/>
                </p:cNvSpPr>
                <p:nvPr/>
              </p:nvSpPr>
              <p:spPr bwMode="auto">
                <a:xfrm>
                  <a:off x="2823" y="2507"/>
                  <a:ext cx="24" cy="19"/>
                </a:xfrm>
                <a:custGeom>
                  <a:avLst/>
                  <a:gdLst>
                    <a:gd name="T0" fmla="*/ 18 w 24"/>
                    <a:gd name="T1" fmla="*/ 7 h 19"/>
                    <a:gd name="T2" fmla="*/ 24 w 24"/>
                    <a:gd name="T3" fmla="*/ 7 h 19"/>
                    <a:gd name="T4" fmla="*/ 18 w 24"/>
                    <a:gd name="T5" fmla="*/ 0 h 19"/>
                    <a:gd name="T6" fmla="*/ 6 w 24"/>
                    <a:gd name="T7" fmla="*/ 13 h 19"/>
                    <a:gd name="T8" fmla="*/ 0 w 24"/>
                    <a:gd name="T9" fmla="*/ 13 h 19"/>
                    <a:gd name="T10" fmla="*/ 0 w 24"/>
                    <a:gd name="T11" fmla="*/ 19 h 19"/>
                    <a:gd name="T12" fmla="*/ 0 w 24"/>
                    <a:gd name="T13" fmla="*/ 19 h 19"/>
                    <a:gd name="T14" fmla="*/ 6 w 24"/>
                    <a:gd name="T15" fmla="*/ 19 h 19"/>
                    <a:gd name="T16" fmla="*/ 18 w 24"/>
                    <a:gd name="T17" fmla="*/ 7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9">
                      <a:moveTo>
                        <a:pt x="18" y="7"/>
                      </a:moveTo>
                      <a:lnTo>
                        <a:pt x="24" y="7"/>
                      </a:lnTo>
                      <a:lnTo>
                        <a:pt x="18" y="0"/>
                      </a:lnTo>
                      <a:lnTo>
                        <a:pt x="6" y="13"/>
                      </a:lnTo>
                      <a:lnTo>
                        <a:pt x="0" y="13"/>
                      </a:lnTo>
                      <a:lnTo>
                        <a:pt x="0" y="19"/>
                      </a:lnTo>
                      <a:lnTo>
                        <a:pt x="0" y="19"/>
                      </a:lnTo>
                      <a:lnTo>
                        <a:pt x="6" y="19"/>
                      </a:lnTo>
                      <a:lnTo>
                        <a:pt x="18" y="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66" name="Freeform 838"/>
                <p:cNvSpPr>
                  <a:spLocks/>
                </p:cNvSpPr>
                <p:nvPr/>
              </p:nvSpPr>
              <p:spPr bwMode="auto">
                <a:xfrm>
                  <a:off x="2787" y="2532"/>
                  <a:ext cx="24" cy="24"/>
                </a:xfrm>
                <a:custGeom>
                  <a:avLst/>
                  <a:gdLst>
                    <a:gd name="T0" fmla="*/ 24 w 24"/>
                    <a:gd name="T1" fmla="*/ 6 h 24"/>
                    <a:gd name="T2" fmla="*/ 24 w 24"/>
                    <a:gd name="T3" fmla="*/ 6 h 24"/>
                    <a:gd name="T4" fmla="*/ 24 w 24"/>
                    <a:gd name="T5" fmla="*/ 0 h 24"/>
                    <a:gd name="T6" fmla="*/ 6 w 24"/>
                    <a:gd name="T7" fmla="*/ 18 h 24"/>
                    <a:gd name="T8" fmla="*/ 0 w 24"/>
                    <a:gd name="T9" fmla="*/ 18 h 24"/>
                    <a:gd name="T10" fmla="*/ 6 w 24"/>
                    <a:gd name="T11" fmla="*/ 24 h 24"/>
                    <a:gd name="T12" fmla="*/ 24 w 24"/>
                    <a:gd name="T13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24">
                      <a:moveTo>
                        <a:pt x="24" y="6"/>
                      </a:move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6" y="18"/>
                      </a:lnTo>
                      <a:lnTo>
                        <a:pt x="0" y="18"/>
                      </a:lnTo>
                      <a:lnTo>
                        <a:pt x="6" y="24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67" name="Freeform 839"/>
                <p:cNvSpPr>
                  <a:spLocks/>
                </p:cNvSpPr>
                <p:nvPr/>
              </p:nvSpPr>
              <p:spPr bwMode="auto">
                <a:xfrm>
                  <a:off x="2757" y="2562"/>
                  <a:ext cx="24" cy="24"/>
                </a:xfrm>
                <a:custGeom>
                  <a:avLst/>
                  <a:gdLst>
                    <a:gd name="T0" fmla="*/ 24 w 24"/>
                    <a:gd name="T1" fmla="*/ 0 h 24"/>
                    <a:gd name="T2" fmla="*/ 18 w 24"/>
                    <a:gd name="T3" fmla="*/ 0 h 24"/>
                    <a:gd name="T4" fmla="*/ 18 w 24"/>
                    <a:gd name="T5" fmla="*/ 0 h 24"/>
                    <a:gd name="T6" fmla="*/ 0 w 24"/>
                    <a:gd name="T7" fmla="*/ 18 h 24"/>
                    <a:gd name="T8" fmla="*/ 6 w 24"/>
                    <a:gd name="T9" fmla="*/ 24 h 24"/>
                    <a:gd name="T10" fmla="*/ 6 w 24"/>
                    <a:gd name="T11" fmla="*/ 18 h 24"/>
                    <a:gd name="T12" fmla="*/ 24 w 24"/>
                    <a:gd name="T13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24">
                      <a:moveTo>
                        <a:pt x="24" y="0"/>
                      </a:moveTo>
                      <a:lnTo>
                        <a:pt x="18" y="0"/>
                      </a:lnTo>
                      <a:lnTo>
                        <a:pt x="18" y="0"/>
                      </a:lnTo>
                      <a:lnTo>
                        <a:pt x="0" y="18"/>
                      </a:lnTo>
                      <a:lnTo>
                        <a:pt x="6" y="24"/>
                      </a:lnTo>
                      <a:lnTo>
                        <a:pt x="6" y="18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68" name="Freeform 840"/>
                <p:cNvSpPr>
                  <a:spLocks/>
                </p:cNvSpPr>
                <p:nvPr/>
              </p:nvSpPr>
              <p:spPr bwMode="auto">
                <a:xfrm>
                  <a:off x="2733" y="2592"/>
                  <a:ext cx="18" cy="24"/>
                </a:xfrm>
                <a:custGeom>
                  <a:avLst/>
                  <a:gdLst>
                    <a:gd name="T0" fmla="*/ 18 w 18"/>
                    <a:gd name="T1" fmla="*/ 0 h 24"/>
                    <a:gd name="T2" fmla="*/ 12 w 18"/>
                    <a:gd name="T3" fmla="*/ 0 h 24"/>
                    <a:gd name="T4" fmla="*/ 12 w 18"/>
                    <a:gd name="T5" fmla="*/ 0 h 24"/>
                    <a:gd name="T6" fmla="*/ 12 w 18"/>
                    <a:gd name="T7" fmla="*/ 6 h 24"/>
                    <a:gd name="T8" fmla="*/ 0 w 18"/>
                    <a:gd name="T9" fmla="*/ 24 h 24"/>
                    <a:gd name="T10" fmla="*/ 0 w 18"/>
                    <a:gd name="T11" fmla="*/ 24 h 24"/>
                    <a:gd name="T12" fmla="*/ 6 w 18"/>
                    <a:gd name="T13" fmla="*/ 24 h 24"/>
                    <a:gd name="T14" fmla="*/ 18 w 18"/>
                    <a:gd name="T15" fmla="*/ 6 h 24"/>
                    <a:gd name="T16" fmla="*/ 18 w 18"/>
                    <a:gd name="T17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4">
                      <a:moveTo>
                        <a:pt x="18" y="0"/>
                      </a:move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12" y="6"/>
                      </a:lnTo>
                      <a:lnTo>
                        <a:pt x="0" y="24"/>
                      </a:lnTo>
                      <a:lnTo>
                        <a:pt x="0" y="24"/>
                      </a:lnTo>
                      <a:lnTo>
                        <a:pt x="6" y="24"/>
                      </a:lnTo>
                      <a:lnTo>
                        <a:pt x="18" y="6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69" name="Freeform 841"/>
                <p:cNvSpPr>
                  <a:spLocks/>
                </p:cNvSpPr>
                <p:nvPr/>
              </p:nvSpPr>
              <p:spPr bwMode="auto">
                <a:xfrm>
                  <a:off x="2709" y="2628"/>
                  <a:ext cx="18" cy="24"/>
                </a:xfrm>
                <a:custGeom>
                  <a:avLst/>
                  <a:gdLst>
                    <a:gd name="T0" fmla="*/ 18 w 18"/>
                    <a:gd name="T1" fmla="*/ 0 h 24"/>
                    <a:gd name="T2" fmla="*/ 12 w 18"/>
                    <a:gd name="T3" fmla="*/ 0 h 24"/>
                    <a:gd name="T4" fmla="*/ 12 w 18"/>
                    <a:gd name="T5" fmla="*/ 0 h 24"/>
                    <a:gd name="T6" fmla="*/ 6 w 18"/>
                    <a:gd name="T7" fmla="*/ 6 h 24"/>
                    <a:gd name="T8" fmla="*/ 0 w 18"/>
                    <a:gd name="T9" fmla="*/ 24 h 24"/>
                    <a:gd name="T10" fmla="*/ 6 w 18"/>
                    <a:gd name="T11" fmla="*/ 24 h 24"/>
                    <a:gd name="T12" fmla="*/ 6 w 18"/>
                    <a:gd name="T13" fmla="*/ 24 h 24"/>
                    <a:gd name="T14" fmla="*/ 12 w 18"/>
                    <a:gd name="T15" fmla="*/ 6 h 24"/>
                    <a:gd name="T16" fmla="*/ 18 w 18"/>
                    <a:gd name="T17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4">
                      <a:moveTo>
                        <a:pt x="18" y="0"/>
                      </a:move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6" y="6"/>
                      </a:lnTo>
                      <a:lnTo>
                        <a:pt x="0" y="24"/>
                      </a:lnTo>
                      <a:lnTo>
                        <a:pt x="6" y="24"/>
                      </a:lnTo>
                      <a:lnTo>
                        <a:pt x="6" y="24"/>
                      </a:lnTo>
                      <a:lnTo>
                        <a:pt x="12" y="6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70" name="Freeform 842"/>
                <p:cNvSpPr>
                  <a:spLocks/>
                </p:cNvSpPr>
                <p:nvPr/>
              </p:nvSpPr>
              <p:spPr bwMode="auto">
                <a:xfrm>
                  <a:off x="2697" y="2664"/>
                  <a:ext cx="12" cy="30"/>
                </a:xfrm>
                <a:custGeom>
                  <a:avLst/>
                  <a:gdLst>
                    <a:gd name="T0" fmla="*/ 12 w 12"/>
                    <a:gd name="T1" fmla="*/ 0 h 30"/>
                    <a:gd name="T2" fmla="*/ 12 w 12"/>
                    <a:gd name="T3" fmla="*/ 0 h 30"/>
                    <a:gd name="T4" fmla="*/ 6 w 12"/>
                    <a:gd name="T5" fmla="*/ 0 h 30"/>
                    <a:gd name="T6" fmla="*/ 0 w 12"/>
                    <a:gd name="T7" fmla="*/ 12 h 30"/>
                    <a:gd name="T8" fmla="*/ 0 w 12"/>
                    <a:gd name="T9" fmla="*/ 24 h 30"/>
                    <a:gd name="T10" fmla="*/ 6 w 12"/>
                    <a:gd name="T11" fmla="*/ 30 h 30"/>
                    <a:gd name="T12" fmla="*/ 6 w 12"/>
                    <a:gd name="T13" fmla="*/ 24 h 30"/>
                    <a:gd name="T14" fmla="*/ 6 w 12"/>
                    <a:gd name="T15" fmla="*/ 12 h 30"/>
                    <a:gd name="T16" fmla="*/ 12 w 12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30">
                      <a:moveTo>
                        <a:pt x="12" y="0"/>
                      </a:move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0" y="12"/>
                      </a:lnTo>
                      <a:lnTo>
                        <a:pt x="0" y="24"/>
                      </a:lnTo>
                      <a:lnTo>
                        <a:pt x="6" y="30"/>
                      </a:lnTo>
                      <a:lnTo>
                        <a:pt x="6" y="24"/>
                      </a:lnTo>
                      <a:lnTo>
                        <a:pt x="6" y="12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71" name="Freeform 843"/>
                <p:cNvSpPr>
                  <a:spLocks/>
                </p:cNvSpPr>
                <p:nvPr/>
              </p:nvSpPr>
              <p:spPr bwMode="auto">
                <a:xfrm>
                  <a:off x="2697" y="2706"/>
                  <a:ext cx="6" cy="30"/>
                </a:xfrm>
                <a:custGeom>
                  <a:avLst/>
                  <a:gdLst>
                    <a:gd name="T0" fmla="*/ 6 w 6"/>
                    <a:gd name="T1" fmla="*/ 0 h 30"/>
                    <a:gd name="T2" fmla="*/ 0 w 6"/>
                    <a:gd name="T3" fmla="*/ 0 h 30"/>
                    <a:gd name="T4" fmla="*/ 0 w 6"/>
                    <a:gd name="T5" fmla="*/ 0 h 30"/>
                    <a:gd name="T6" fmla="*/ 0 w 6"/>
                    <a:gd name="T7" fmla="*/ 12 h 30"/>
                    <a:gd name="T8" fmla="*/ 0 w 6"/>
                    <a:gd name="T9" fmla="*/ 24 h 30"/>
                    <a:gd name="T10" fmla="*/ 0 w 6"/>
                    <a:gd name="T11" fmla="*/ 30 h 30"/>
                    <a:gd name="T12" fmla="*/ 6 w 6"/>
                    <a:gd name="T13" fmla="*/ 24 h 30"/>
                    <a:gd name="T14" fmla="*/ 6 w 6"/>
                    <a:gd name="T15" fmla="*/ 12 h 30"/>
                    <a:gd name="T16" fmla="*/ 6 w 6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30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2"/>
                      </a:lnTo>
                      <a:lnTo>
                        <a:pt x="0" y="24"/>
                      </a:lnTo>
                      <a:lnTo>
                        <a:pt x="0" y="30"/>
                      </a:lnTo>
                      <a:lnTo>
                        <a:pt x="6" y="24"/>
                      </a:lnTo>
                      <a:lnTo>
                        <a:pt x="6" y="12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72" name="Freeform 844"/>
                <p:cNvSpPr>
                  <a:spLocks/>
                </p:cNvSpPr>
                <p:nvPr/>
              </p:nvSpPr>
              <p:spPr bwMode="auto">
                <a:xfrm>
                  <a:off x="2697" y="2748"/>
                  <a:ext cx="12" cy="24"/>
                </a:xfrm>
                <a:custGeom>
                  <a:avLst/>
                  <a:gdLst>
                    <a:gd name="T0" fmla="*/ 6 w 12"/>
                    <a:gd name="T1" fmla="*/ 0 h 24"/>
                    <a:gd name="T2" fmla="*/ 6 w 12"/>
                    <a:gd name="T3" fmla="*/ 0 h 24"/>
                    <a:gd name="T4" fmla="*/ 0 w 12"/>
                    <a:gd name="T5" fmla="*/ 0 h 24"/>
                    <a:gd name="T6" fmla="*/ 0 w 12"/>
                    <a:gd name="T7" fmla="*/ 12 h 24"/>
                    <a:gd name="T8" fmla="*/ 6 w 12"/>
                    <a:gd name="T9" fmla="*/ 24 h 24"/>
                    <a:gd name="T10" fmla="*/ 12 w 12"/>
                    <a:gd name="T11" fmla="*/ 24 h 24"/>
                    <a:gd name="T12" fmla="*/ 12 w 12"/>
                    <a:gd name="T13" fmla="*/ 24 h 24"/>
                    <a:gd name="T14" fmla="*/ 6 w 12"/>
                    <a:gd name="T15" fmla="*/ 12 h 24"/>
                    <a:gd name="T16" fmla="*/ 6 w 12"/>
                    <a:gd name="T17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24">
                      <a:moveTo>
                        <a:pt x="6" y="0"/>
                      </a:move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12"/>
                      </a:lnTo>
                      <a:lnTo>
                        <a:pt x="6" y="24"/>
                      </a:lnTo>
                      <a:lnTo>
                        <a:pt x="12" y="24"/>
                      </a:lnTo>
                      <a:lnTo>
                        <a:pt x="12" y="24"/>
                      </a:lnTo>
                      <a:lnTo>
                        <a:pt x="6" y="12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73" name="Freeform 845"/>
                <p:cNvSpPr>
                  <a:spLocks/>
                </p:cNvSpPr>
                <p:nvPr/>
              </p:nvSpPr>
              <p:spPr bwMode="auto">
                <a:xfrm>
                  <a:off x="2709" y="2784"/>
                  <a:ext cx="18" cy="30"/>
                </a:xfrm>
                <a:custGeom>
                  <a:avLst/>
                  <a:gdLst>
                    <a:gd name="T0" fmla="*/ 6 w 18"/>
                    <a:gd name="T1" fmla="*/ 6 h 30"/>
                    <a:gd name="T2" fmla="*/ 6 w 18"/>
                    <a:gd name="T3" fmla="*/ 0 h 30"/>
                    <a:gd name="T4" fmla="*/ 0 w 18"/>
                    <a:gd name="T5" fmla="*/ 6 h 30"/>
                    <a:gd name="T6" fmla="*/ 6 w 18"/>
                    <a:gd name="T7" fmla="*/ 18 h 30"/>
                    <a:gd name="T8" fmla="*/ 12 w 18"/>
                    <a:gd name="T9" fmla="*/ 24 h 30"/>
                    <a:gd name="T10" fmla="*/ 18 w 18"/>
                    <a:gd name="T11" fmla="*/ 30 h 30"/>
                    <a:gd name="T12" fmla="*/ 18 w 18"/>
                    <a:gd name="T13" fmla="*/ 24 h 30"/>
                    <a:gd name="T14" fmla="*/ 12 w 18"/>
                    <a:gd name="T15" fmla="*/ 18 h 30"/>
                    <a:gd name="T16" fmla="*/ 6 w 18"/>
                    <a:gd name="T17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30">
                      <a:moveTo>
                        <a:pt x="6" y="6"/>
                      </a:move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18"/>
                      </a:lnTo>
                      <a:lnTo>
                        <a:pt x="12" y="24"/>
                      </a:lnTo>
                      <a:lnTo>
                        <a:pt x="18" y="30"/>
                      </a:lnTo>
                      <a:lnTo>
                        <a:pt x="18" y="24"/>
                      </a:lnTo>
                      <a:lnTo>
                        <a:pt x="12" y="18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74" name="Freeform 846"/>
                <p:cNvSpPr>
                  <a:spLocks/>
                </p:cNvSpPr>
                <p:nvPr/>
              </p:nvSpPr>
              <p:spPr bwMode="auto">
                <a:xfrm>
                  <a:off x="2733" y="2820"/>
                  <a:ext cx="18" cy="24"/>
                </a:xfrm>
                <a:custGeom>
                  <a:avLst/>
                  <a:gdLst>
                    <a:gd name="T0" fmla="*/ 6 w 18"/>
                    <a:gd name="T1" fmla="*/ 6 h 24"/>
                    <a:gd name="T2" fmla="*/ 6 w 18"/>
                    <a:gd name="T3" fmla="*/ 0 h 24"/>
                    <a:gd name="T4" fmla="*/ 0 w 18"/>
                    <a:gd name="T5" fmla="*/ 6 h 24"/>
                    <a:gd name="T6" fmla="*/ 12 w 18"/>
                    <a:gd name="T7" fmla="*/ 18 h 24"/>
                    <a:gd name="T8" fmla="*/ 12 w 18"/>
                    <a:gd name="T9" fmla="*/ 24 h 24"/>
                    <a:gd name="T10" fmla="*/ 18 w 18"/>
                    <a:gd name="T11" fmla="*/ 24 h 24"/>
                    <a:gd name="T12" fmla="*/ 18 w 18"/>
                    <a:gd name="T13" fmla="*/ 24 h 24"/>
                    <a:gd name="T14" fmla="*/ 18 w 18"/>
                    <a:gd name="T15" fmla="*/ 18 h 24"/>
                    <a:gd name="T16" fmla="*/ 6 w 18"/>
                    <a:gd name="T17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4">
                      <a:moveTo>
                        <a:pt x="6" y="6"/>
                      </a:move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12" y="18"/>
                      </a:lnTo>
                      <a:lnTo>
                        <a:pt x="12" y="24"/>
                      </a:lnTo>
                      <a:lnTo>
                        <a:pt x="18" y="24"/>
                      </a:lnTo>
                      <a:lnTo>
                        <a:pt x="18" y="24"/>
                      </a:lnTo>
                      <a:lnTo>
                        <a:pt x="18" y="18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75" name="Freeform 847"/>
                <p:cNvSpPr>
                  <a:spLocks/>
                </p:cNvSpPr>
                <p:nvPr/>
              </p:nvSpPr>
              <p:spPr bwMode="auto">
                <a:xfrm>
                  <a:off x="2763" y="2850"/>
                  <a:ext cx="18" cy="24"/>
                </a:xfrm>
                <a:custGeom>
                  <a:avLst/>
                  <a:gdLst>
                    <a:gd name="T0" fmla="*/ 6 w 18"/>
                    <a:gd name="T1" fmla="*/ 6 h 24"/>
                    <a:gd name="T2" fmla="*/ 0 w 18"/>
                    <a:gd name="T3" fmla="*/ 0 h 24"/>
                    <a:gd name="T4" fmla="*/ 0 w 18"/>
                    <a:gd name="T5" fmla="*/ 6 h 24"/>
                    <a:gd name="T6" fmla="*/ 12 w 18"/>
                    <a:gd name="T7" fmla="*/ 24 h 24"/>
                    <a:gd name="T8" fmla="*/ 18 w 18"/>
                    <a:gd name="T9" fmla="*/ 24 h 24"/>
                    <a:gd name="T10" fmla="*/ 18 w 18"/>
                    <a:gd name="T11" fmla="*/ 24 h 24"/>
                    <a:gd name="T12" fmla="*/ 6 w 18"/>
                    <a:gd name="T13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" h="24">
                      <a:moveTo>
                        <a:pt x="6" y="6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12" y="24"/>
                      </a:lnTo>
                      <a:lnTo>
                        <a:pt x="18" y="24"/>
                      </a:lnTo>
                      <a:lnTo>
                        <a:pt x="18" y="24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76" name="Freeform 848"/>
                <p:cNvSpPr>
                  <a:spLocks/>
                </p:cNvSpPr>
                <p:nvPr/>
              </p:nvSpPr>
              <p:spPr bwMode="auto">
                <a:xfrm>
                  <a:off x="2793" y="2880"/>
                  <a:ext cx="24" cy="24"/>
                </a:xfrm>
                <a:custGeom>
                  <a:avLst/>
                  <a:gdLst>
                    <a:gd name="T0" fmla="*/ 0 w 24"/>
                    <a:gd name="T1" fmla="*/ 0 h 24"/>
                    <a:gd name="T2" fmla="*/ 0 w 24"/>
                    <a:gd name="T3" fmla="*/ 6 h 24"/>
                    <a:gd name="T4" fmla="*/ 0 w 24"/>
                    <a:gd name="T5" fmla="*/ 6 h 24"/>
                    <a:gd name="T6" fmla="*/ 18 w 24"/>
                    <a:gd name="T7" fmla="*/ 24 h 24"/>
                    <a:gd name="T8" fmla="*/ 24 w 24"/>
                    <a:gd name="T9" fmla="*/ 18 h 24"/>
                    <a:gd name="T10" fmla="*/ 18 w 24"/>
                    <a:gd name="T11" fmla="*/ 18 h 24"/>
                    <a:gd name="T12" fmla="*/ 0 w 24"/>
                    <a:gd name="T13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24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18" y="24"/>
                      </a:lnTo>
                      <a:lnTo>
                        <a:pt x="24" y="18"/>
                      </a:lnTo>
                      <a:lnTo>
                        <a:pt x="18" y="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77" name="Freeform 849"/>
                <p:cNvSpPr>
                  <a:spLocks/>
                </p:cNvSpPr>
                <p:nvPr/>
              </p:nvSpPr>
              <p:spPr bwMode="auto">
                <a:xfrm>
                  <a:off x="2823" y="2904"/>
                  <a:ext cx="30" cy="24"/>
                </a:xfrm>
                <a:custGeom>
                  <a:avLst/>
                  <a:gdLst>
                    <a:gd name="T0" fmla="*/ 6 w 30"/>
                    <a:gd name="T1" fmla="*/ 0 h 24"/>
                    <a:gd name="T2" fmla="*/ 0 w 30"/>
                    <a:gd name="T3" fmla="*/ 6 h 24"/>
                    <a:gd name="T4" fmla="*/ 6 w 30"/>
                    <a:gd name="T5" fmla="*/ 6 h 24"/>
                    <a:gd name="T6" fmla="*/ 6 w 30"/>
                    <a:gd name="T7" fmla="*/ 6 h 24"/>
                    <a:gd name="T8" fmla="*/ 24 w 30"/>
                    <a:gd name="T9" fmla="*/ 24 h 24"/>
                    <a:gd name="T10" fmla="*/ 30 w 30"/>
                    <a:gd name="T11" fmla="*/ 18 h 24"/>
                    <a:gd name="T12" fmla="*/ 24 w 30"/>
                    <a:gd name="T13" fmla="*/ 18 h 24"/>
                    <a:gd name="T14" fmla="*/ 6 w 30"/>
                    <a:gd name="T15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" h="24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6" y="6"/>
                      </a:lnTo>
                      <a:lnTo>
                        <a:pt x="24" y="24"/>
                      </a:lnTo>
                      <a:lnTo>
                        <a:pt x="30" y="18"/>
                      </a:lnTo>
                      <a:lnTo>
                        <a:pt x="24" y="18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78" name="Freeform 850"/>
                <p:cNvSpPr>
                  <a:spLocks/>
                </p:cNvSpPr>
                <p:nvPr/>
              </p:nvSpPr>
              <p:spPr bwMode="auto">
                <a:xfrm>
                  <a:off x="2859" y="2928"/>
                  <a:ext cx="30" cy="18"/>
                </a:xfrm>
                <a:custGeom>
                  <a:avLst/>
                  <a:gdLst>
                    <a:gd name="T0" fmla="*/ 6 w 30"/>
                    <a:gd name="T1" fmla="*/ 0 h 18"/>
                    <a:gd name="T2" fmla="*/ 0 w 30"/>
                    <a:gd name="T3" fmla="*/ 6 h 18"/>
                    <a:gd name="T4" fmla="*/ 6 w 30"/>
                    <a:gd name="T5" fmla="*/ 6 h 18"/>
                    <a:gd name="T6" fmla="*/ 24 w 30"/>
                    <a:gd name="T7" fmla="*/ 18 h 18"/>
                    <a:gd name="T8" fmla="*/ 24 w 30"/>
                    <a:gd name="T9" fmla="*/ 18 h 18"/>
                    <a:gd name="T10" fmla="*/ 30 w 30"/>
                    <a:gd name="T11" fmla="*/ 18 h 18"/>
                    <a:gd name="T12" fmla="*/ 24 w 30"/>
                    <a:gd name="T13" fmla="*/ 12 h 18"/>
                    <a:gd name="T14" fmla="*/ 24 w 30"/>
                    <a:gd name="T15" fmla="*/ 12 h 18"/>
                    <a:gd name="T16" fmla="*/ 6 w 30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8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18"/>
                      </a:lnTo>
                      <a:lnTo>
                        <a:pt x="24" y="18"/>
                      </a:lnTo>
                      <a:lnTo>
                        <a:pt x="30" y="18"/>
                      </a:lnTo>
                      <a:lnTo>
                        <a:pt x="24" y="12"/>
                      </a:lnTo>
                      <a:lnTo>
                        <a:pt x="24" y="12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79" name="Freeform 851"/>
                <p:cNvSpPr>
                  <a:spLocks/>
                </p:cNvSpPr>
                <p:nvPr/>
              </p:nvSpPr>
              <p:spPr bwMode="auto">
                <a:xfrm>
                  <a:off x="2895" y="2946"/>
                  <a:ext cx="30" cy="18"/>
                </a:xfrm>
                <a:custGeom>
                  <a:avLst/>
                  <a:gdLst>
                    <a:gd name="T0" fmla="*/ 6 w 30"/>
                    <a:gd name="T1" fmla="*/ 0 h 18"/>
                    <a:gd name="T2" fmla="*/ 0 w 30"/>
                    <a:gd name="T3" fmla="*/ 6 h 18"/>
                    <a:gd name="T4" fmla="*/ 6 w 30"/>
                    <a:gd name="T5" fmla="*/ 6 h 18"/>
                    <a:gd name="T6" fmla="*/ 24 w 30"/>
                    <a:gd name="T7" fmla="*/ 18 h 18"/>
                    <a:gd name="T8" fmla="*/ 30 w 30"/>
                    <a:gd name="T9" fmla="*/ 18 h 18"/>
                    <a:gd name="T10" fmla="*/ 24 w 30"/>
                    <a:gd name="T11" fmla="*/ 12 h 18"/>
                    <a:gd name="T12" fmla="*/ 6 w 30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18"/>
                      </a:lnTo>
                      <a:lnTo>
                        <a:pt x="30" y="18"/>
                      </a:lnTo>
                      <a:lnTo>
                        <a:pt x="24" y="12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80" name="Freeform 852"/>
                <p:cNvSpPr>
                  <a:spLocks/>
                </p:cNvSpPr>
                <p:nvPr/>
              </p:nvSpPr>
              <p:spPr bwMode="auto">
                <a:xfrm>
                  <a:off x="2937" y="2970"/>
                  <a:ext cx="24" cy="12"/>
                </a:xfrm>
                <a:custGeom>
                  <a:avLst/>
                  <a:gdLst>
                    <a:gd name="T0" fmla="*/ 0 w 24"/>
                    <a:gd name="T1" fmla="*/ 0 h 12"/>
                    <a:gd name="T2" fmla="*/ 0 w 24"/>
                    <a:gd name="T3" fmla="*/ 0 h 12"/>
                    <a:gd name="T4" fmla="*/ 0 w 24"/>
                    <a:gd name="T5" fmla="*/ 6 h 12"/>
                    <a:gd name="T6" fmla="*/ 6 w 24"/>
                    <a:gd name="T7" fmla="*/ 6 h 12"/>
                    <a:gd name="T8" fmla="*/ 24 w 24"/>
                    <a:gd name="T9" fmla="*/ 12 h 12"/>
                    <a:gd name="T10" fmla="*/ 24 w 24"/>
                    <a:gd name="T11" fmla="*/ 12 h 12"/>
                    <a:gd name="T12" fmla="*/ 24 w 24"/>
                    <a:gd name="T13" fmla="*/ 6 h 12"/>
                    <a:gd name="T14" fmla="*/ 6 w 24"/>
                    <a:gd name="T15" fmla="*/ 0 h 12"/>
                    <a:gd name="T16" fmla="*/ 0 w 2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12"/>
                      </a:lnTo>
                      <a:lnTo>
                        <a:pt x="24" y="12"/>
                      </a:lnTo>
                      <a:lnTo>
                        <a:pt x="24" y="6"/>
                      </a:lnTo>
                      <a:lnTo>
                        <a:pt x="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81" name="Freeform 853"/>
                <p:cNvSpPr>
                  <a:spLocks/>
                </p:cNvSpPr>
                <p:nvPr/>
              </p:nvSpPr>
              <p:spPr bwMode="auto">
                <a:xfrm>
                  <a:off x="2973" y="2982"/>
                  <a:ext cx="30" cy="18"/>
                </a:xfrm>
                <a:custGeom>
                  <a:avLst/>
                  <a:gdLst>
                    <a:gd name="T0" fmla="*/ 6 w 30"/>
                    <a:gd name="T1" fmla="*/ 0 h 18"/>
                    <a:gd name="T2" fmla="*/ 0 w 30"/>
                    <a:gd name="T3" fmla="*/ 6 h 18"/>
                    <a:gd name="T4" fmla="*/ 6 w 30"/>
                    <a:gd name="T5" fmla="*/ 6 h 18"/>
                    <a:gd name="T6" fmla="*/ 24 w 30"/>
                    <a:gd name="T7" fmla="*/ 18 h 18"/>
                    <a:gd name="T8" fmla="*/ 30 w 30"/>
                    <a:gd name="T9" fmla="*/ 12 h 18"/>
                    <a:gd name="T10" fmla="*/ 24 w 30"/>
                    <a:gd name="T11" fmla="*/ 12 h 18"/>
                    <a:gd name="T12" fmla="*/ 6 w 30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18"/>
                      </a:lnTo>
                      <a:lnTo>
                        <a:pt x="30" y="12"/>
                      </a:lnTo>
                      <a:lnTo>
                        <a:pt x="24" y="12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82" name="Freeform 854"/>
                <p:cNvSpPr>
                  <a:spLocks/>
                </p:cNvSpPr>
                <p:nvPr/>
              </p:nvSpPr>
              <p:spPr bwMode="auto">
                <a:xfrm>
                  <a:off x="3015" y="3000"/>
                  <a:ext cx="24" cy="12"/>
                </a:xfrm>
                <a:custGeom>
                  <a:avLst/>
                  <a:gdLst>
                    <a:gd name="T0" fmla="*/ 0 w 24"/>
                    <a:gd name="T1" fmla="*/ 0 h 12"/>
                    <a:gd name="T2" fmla="*/ 0 w 24"/>
                    <a:gd name="T3" fmla="*/ 0 h 12"/>
                    <a:gd name="T4" fmla="*/ 0 w 24"/>
                    <a:gd name="T5" fmla="*/ 6 h 12"/>
                    <a:gd name="T6" fmla="*/ 24 w 24"/>
                    <a:gd name="T7" fmla="*/ 12 h 12"/>
                    <a:gd name="T8" fmla="*/ 24 w 24"/>
                    <a:gd name="T9" fmla="*/ 12 h 12"/>
                    <a:gd name="T10" fmla="*/ 24 w 24"/>
                    <a:gd name="T11" fmla="*/ 6 h 12"/>
                    <a:gd name="T12" fmla="*/ 0 w 24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12"/>
                      </a:lnTo>
                      <a:lnTo>
                        <a:pt x="24" y="12"/>
                      </a:lnTo>
                      <a:lnTo>
                        <a:pt x="24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83" name="Freeform 855"/>
                <p:cNvSpPr>
                  <a:spLocks/>
                </p:cNvSpPr>
                <p:nvPr/>
              </p:nvSpPr>
              <p:spPr bwMode="auto">
                <a:xfrm>
                  <a:off x="3051" y="3012"/>
                  <a:ext cx="30" cy="12"/>
                </a:xfrm>
                <a:custGeom>
                  <a:avLst/>
                  <a:gdLst>
                    <a:gd name="T0" fmla="*/ 6 w 30"/>
                    <a:gd name="T1" fmla="*/ 0 h 12"/>
                    <a:gd name="T2" fmla="*/ 0 w 30"/>
                    <a:gd name="T3" fmla="*/ 6 h 12"/>
                    <a:gd name="T4" fmla="*/ 6 w 30"/>
                    <a:gd name="T5" fmla="*/ 6 h 12"/>
                    <a:gd name="T6" fmla="*/ 30 w 30"/>
                    <a:gd name="T7" fmla="*/ 12 h 12"/>
                    <a:gd name="T8" fmla="*/ 30 w 30"/>
                    <a:gd name="T9" fmla="*/ 12 h 12"/>
                    <a:gd name="T10" fmla="*/ 30 w 30"/>
                    <a:gd name="T11" fmla="*/ 6 h 12"/>
                    <a:gd name="T12" fmla="*/ 6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12"/>
                      </a:lnTo>
                      <a:lnTo>
                        <a:pt x="30" y="12"/>
                      </a:lnTo>
                      <a:lnTo>
                        <a:pt x="30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84" name="Freeform 856"/>
                <p:cNvSpPr>
                  <a:spLocks/>
                </p:cNvSpPr>
                <p:nvPr/>
              </p:nvSpPr>
              <p:spPr bwMode="auto">
                <a:xfrm>
                  <a:off x="3093" y="3024"/>
                  <a:ext cx="30" cy="12"/>
                </a:xfrm>
                <a:custGeom>
                  <a:avLst/>
                  <a:gdLst>
                    <a:gd name="T0" fmla="*/ 0 w 30"/>
                    <a:gd name="T1" fmla="*/ 0 h 12"/>
                    <a:gd name="T2" fmla="*/ 0 w 30"/>
                    <a:gd name="T3" fmla="*/ 6 h 12"/>
                    <a:gd name="T4" fmla="*/ 0 w 30"/>
                    <a:gd name="T5" fmla="*/ 6 h 12"/>
                    <a:gd name="T6" fmla="*/ 24 w 30"/>
                    <a:gd name="T7" fmla="*/ 12 h 12"/>
                    <a:gd name="T8" fmla="*/ 30 w 30"/>
                    <a:gd name="T9" fmla="*/ 12 h 12"/>
                    <a:gd name="T10" fmla="*/ 24 w 30"/>
                    <a:gd name="T11" fmla="*/ 6 h 12"/>
                    <a:gd name="T12" fmla="*/ 0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2"/>
                      </a:lnTo>
                      <a:lnTo>
                        <a:pt x="30" y="12"/>
                      </a:lnTo>
                      <a:lnTo>
                        <a:pt x="24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85" name="Freeform 857"/>
                <p:cNvSpPr>
                  <a:spLocks/>
                </p:cNvSpPr>
                <p:nvPr/>
              </p:nvSpPr>
              <p:spPr bwMode="auto">
                <a:xfrm>
                  <a:off x="3135" y="3036"/>
                  <a:ext cx="24" cy="12"/>
                </a:xfrm>
                <a:custGeom>
                  <a:avLst/>
                  <a:gdLst>
                    <a:gd name="T0" fmla="*/ 0 w 24"/>
                    <a:gd name="T1" fmla="*/ 0 h 12"/>
                    <a:gd name="T2" fmla="*/ 0 w 24"/>
                    <a:gd name="T3" fmla="*/ 6 h 12"/>
                    <a:gd name="T4" fmla="*/ 0 w 24"/>
                    <a:gd name="T5" fmla="*/ 6 h 12"/>
                    <a:gd name="T6" fmla="*/ 24 w 24"/>
                    <a:gd name="T7" fmla="*/ 12 h 12"/>
                    <a:gd name="T8" fmla="*/ 24 w 24"/>
                    <a:gd name="T9" fmla="*/ 12 h 12"/>
                    <a:gd name="T10" fmla="*/ 24 w 24"/>
                    <a:gd name="T11" fmla="*/ 6 h 12"/>
                    <a:gd name="T12" fmla="*/ 0 w 24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2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2"/>
                      </a:lnTo>
                      <a:lnTo>
                        <a:pt x="24" y="12"/>
                      </a:lnTo>
                      <a:lnTo>
                        <a:pt x="24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86" name="Freeform 858"/>
                <p:cNvSpPr>
                  <a:spLocks/>
                </p:cNvSpPr>
                <p:nvPr/>
              </p:nvSpPr>
              <p:spPr bwMode="auto">
                <a:xfrm>
                  <a:off x="3171" y="3048"/>
                  <a:ext cx="30" cy="12"/>
                </a:xfrm>
                <a:custGeom>
                  <a:avLst/>
                  <a:gdLst>
                    <a:gd name="T0" fmla="*/ 6 w 30"/>
                    <a:gd name="T1" fmla="*/ 0 h 12"/>
                    <a:gd name="T2" fmla="*/ 0 w 30"/>
                    <a:gd name="T3" fmla="*/ 6 h 12"/>
                    <a:gd name="T4" fmla="*/ 6 w 30"/>
                    <a:gd name="T5" fmla="*/ 6 h 12"/>
                    <a:gd name="T6" fmla="*/ 30 w 30"/>
                    <a:gd name="T7" fmla="*/ 12 h 12"/>
                    <a:gd name="T8" fmla="*/ 30 w 30"/>
                    <a:gd name="T9" fmla="*/ 6 h 12"/>
                    <a:gd name="T10" fmla="*/ 30 w 30"/>
                    <a:gd name="T11" fmla="*/ 6 h 12"/>
                    <a:gd name="T12" fmla="*/ 6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87" name="Freeform 859"/>
                <p:cNvSpPr>
                  <a:spLocks/>
                </p:cNvSpPr>
                <p:nvPr/>
              </p:nvSpPr>
              <p:spPr bwMode="auto">
                <a:xfrm>
                  <a:off x="3213" y="3060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0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6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88" name="Freeform 860"/>
                <p:cNvSpPr>
                  <a:spLocks/>
                </p:cNvSpPr>
                <p:nvPr/>
              </p:nvSpPr>
              <p:spPr bwMode="auto">
                <a:xfrm>
                  <a:off x="3255" y="3066"/>
                  <a:ext cx="30" cy="12"/>
                </a:xfrm>
                <a:custGeom>
                  <a:avLst/>
                  <a:gdLst>
                    <a:gd name="T0" fmla="*/ 6 w 30"/>
                    <a:gd name="T1" fmla="*/ 0 h 12"/>
                    <a:gd name="T2" fmla="*/ 0 w 30"/>
                    <a:gd name="T3" fmla="*/ 0 h 12"/>
                    <a:gd name="T4" fmla="*/ 6 w 30"/>
                    <a:gd name="T5" fmla="*/ 6 h 12"/>
                    <a:gd name="T6" fmla="*/ 24 w 30"/>
                    <a:gd name="T7" fmla="*/ 12 h 12"/>
                    <a:gd name="T8" fmla="*/ 30 w 30"/>
                    <a:gd name="T9" fmla="*/ 6 h 12"/>
                    <a:gd name="T10" fmla="*/ 24 w 30"/>
                    <a:gd name="T11" fmla="*/ 6 h 12"/>
                    <a:gd name="T12" fmla="*/ 6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24" y="12"/>
                      </a:ln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89" name="Freeform 861"/>
                <p:cNvSpPr>
                  <a:spLocks/>
                </p:cNvSpPr>
                <p:nvPr/>
              </p:nvSpPr>
              <p:spPr bwMode="auto">
                <a:xfrm>
                  <a:off x="3297" y="3072"/>
                  <a:ext cx="30" cy="12"/>
                </a:xfrm>
                <a:custGeom>
                  <a:avLst/>
                  <a:gdLst>
                    <a:gd name="T0" fmla="*/ 0 w 30"/>
                    <a:gd name="T1" fmla="*/ 0 h 12"/>
                    <a:gd name="T2" fmla="*/ 0 w 30"/>
                    <a:gd name="T3" fmla="*/ 6 h 12"/>
                    <a:gd name="T4" fmla="*/ 0 w 30"/>
                    <a:gd name="T5" fmla="*/ 6 h 12"/>
                    <a:gd name="T6" fmla="*/ 24 w 30"/>
                    <a:gd name="T7" fmla="*/ 12 h 12"/>
                    <a:gd name="T8" fmla="*/ 30 w 30"/>
                    <a:gd name="T9" fmla="*/ 12 h 12"/>
                    <a:gd name="T10" fmla="*/ 24 w 30"/>
                    <a:gd name="T11" fmla="*/ 6 h 12"/>
                    <a:gd name="T12" fmla="*/ 0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2"/>
                      </a:lnTo>
                      <a:lnTo>
                        <a:pt x="30" y="12"/>
                      </a:lnTo>
                      <a:lnTo>
                        <a:pt x="24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90" name="Freeform 862"/>
                <p:cNvSpPr>
                  <a:spLocks/>
                </p:cNvSpPr>
                <p:nvPr/>
              </p:nvSpPr>
              <p:spPr bwMode="auto">
                <a:xfrm>
                  <a:off x="3339" y="3084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18 w 30"/>
                    <a:gd name="T7" fmla="*/ 6 h 6"/>
                    <a:gd name="T8" fmla="*/ 24 w 30"/>
                    <a:gd name="T9" fmla="*/ 6 h 6"/>
                    <a:gd name="T10" fmla="*/ 30 w 30"/>
                    <a:gd name="T11" fmla="*/ 6 h 6"/>
                    <a:gd name="T12" fmla="*/ 24 w 30"/>
                    <a:gd name="T13" fmla="*/ 0 h 6"/>
                    <a:gd name="T14" fmla="*/ 18 w 30"/>
                    <a:gd name="T15" fmla="*/ 0 h 6"/>
                    <a:gd name="T16" fmla="*/ 0 w 30"/>
                    <a:gd name="T1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18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1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91" name="Freeform 863"/>
                <p:cNvSpPr>
                  <a:spLocks/>
                </p:cNvSpPr>
                <p:nvPr/>
              </p:nvSpPr>
              <p:spPr bwMode="auto">
                <a:xfrm>
                  <a:off x="3381" y="3090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6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92" name="Freeform 864"/>
                <p:cNvSpPr>
                  <a:spLocks/>
                </p:cNvSpPr>
                <p:nvPr/>
              </p:nvSpPr>
              <p:spPr bwMode="auto">
                <a:xfrm>
                  <a:off x="3423" y="3096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0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93" name="Freeform 865"/>
                <p:cNvSpPr>
                  <a:spLocks/>
                </p:cNvSpPr>
                <p:nvPr/>
              </p:nvSpPr>
              <p:spPr bwMode="auto">
                <a:xfrm>
                  <a:off x="3465" y="3096"/>
                  <a:ext cx="30" cy="12"/>
                </a:xfrm>
                <a:custGeom>
                  <a:avLst/>
                  <a:gdLst>
                    <a:gd name="T0" fmla="*/ 0 w 30"/>
                    <a:gd name="T1" fmla="*/ 0 h 12"/>
                    <a:gd name="T2" fmla="*/ 0 w 30"/>
                    <a:gd name="T3" fmla="*/ 6 h 12"/>
                    <a:gd name="T4" fmla="*/ 0 w 30"/>
                    <a:gd name="T5" fmla="*/ 6 h 12"/>
                    <a:gd name="T6" fmla="*/ 24 w 30"/>
                    <a:gd name="T7" fmla="*/ 12 h 12"/>
                    <a:gd name="T8" fmla="*/ 30 w 30"/>
                    <a:gd name="T9" fmla="*/ 6 h 12"/>
                    <a:gd name="T10" fmla="*/ 24 w 30"/>
                    <a:gd name="T11" fmla="*/ 6 h 12"/>
                    <a:gd name="T12" fmla="*/ 0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2"/>
                      </a:ln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94" name="Freeform 866"/>
                <p:cNvSpPr>
                  <a:spLocks/>
                </p:cNvSpPr>
                <p:nvPr/>
              </p:nvSpPr>
              <p:spPr bwMode="auto">
                <a:xfrm>
                  <a:off x="3507" y="3102"/>
                  <a:ext cx="30" cy="12"/>
                </a:xfrm>
                <a:custGeom>
                  <a:avLst/>
                  <a:gdLst>
                    <a:gd name="T0" fmla="*/ 0 w 30"/>
                    <a:gd name="T1" fmla="*/ 0 h 12"/>
                    <a:gd name="T2" fmla="*/ 0 w 30"/>
                    <a:gd name="T3" fmla="*/ 6 h 12"/>
                    <a:gd name="T4" fmla="*/ 0 w 30"/>
                    <a:gd name="T5" fmla="*/ 6 h 12"/>
                    <a:gd name="T6" fmla="*/ 24 w 30"/>
                    <a:gd name="T7" fmla="*/ 12 h 12"/>
                    <a:gd name="T8" fmla="*/ 30 w 30"/>
                    <a:gd name="T9" fmla="*/ 6 h 12"/>
                    <a:gd name="T10" fmla="*/ 24 w 30"/>
                    <a:gd name="T11" fmla="*/ 6 h 12"/>
                    <a:gd name="T12" fmla="*/ 0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2"/>
                      </a:ln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95" name="Freeform 867"/>
                <p:cNvSpPr>
                  <a:spLocks/>
                </p:cNvSpPr>
                <p:nvPr/>
              </p:nvSpPr>
              <p:spPr bwMode="auto">
                <a:xfrm>
                  <a:off x="3549" y="3108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12 w 30"/>
                    <a:gd name="T7" fmla="*/ 6 h 6"/>
                    <a:gd name="T8" fmla="*/ 24 w 30"/>
                    <a:gd name="T9" fmla="*/ 6 h 6"/>
                    <a:gd name="T10" fmla="*/ 30 w 30"/>
                    <a:gd name="T11" fmla="*/ 6 h 6"/>
                    <a:gd name="T12" fmla="*/ 24 w 30"/>
                    <a:gd name="T13" fmla="*/ 0 h 6"/>
                    <a:gd name="T14" fmla="*/ 12 w 30"/>
                    <a:gd name="T15" fmla="*/ 0 h 6"/>
                    <a:gd name="T16" fmla="*/ 0 w 30"/>
                    <a:gd name="T1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12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1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96" name="Freeform 868"/>
                <p:cNvSpPr>
                  <a:spLocks/>
                </p:cNvSpPr>
                <p:nvPr/>
              </p:nvSpPr>
              <p:spPr bwMode="auto">
                <a:xfrm>
                  <a:off x="3591" y="3108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6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6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97" name="Freeform 869"/>
                <p:cNvSpPr>
                  <a:spLocks/>
                </p:cNvSpPr>
                <p:nvPr/>
              </p:nvSpPr>
              <p:spPr bwMode="auto">
                <a:xfrm>
                  <a:off x="3633" y="3114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0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98" name="Freeform 870"/>
                <p:cNvSpPr>
                  <a:spLocks/>
                </p:cNvSpPr>
                <p:nvPr/>
              </p:nvSpPr>
              <p:spPr bwMode="auto">
                <a:xfrm>
                  <a:off x="3675" y="3114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6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399" name="Freeform 871"/>
                <p:cNvSpPr>
                  <a:spLocks/>
                </p:cNvSpPr>
                <p:nvPr/>
              </p:nvSpPr>
              <p:spPr bwMode="auto">
                <a:xfrm>
                  <a:off x="3717" y="3114"/>
                  <a:ext cx="24" cy="6"/>
                </a:xfrm>
                <a:custGeom>
                  <a:avLst/>
                  <a:gdLst>
                    <a:gd name="T0" fmla="*/ 0 w 24"/>
                    <a:gd name="T1" fmla="*/ 0 h 6"/>
                    <a:gd name="T2" fmla="*/ 0 w 24"/>
                    <a:gd name="T3" fmla="*/ 6 h 6"/>
                    <a:gd name="T4" fmla="*/ 0 w 24"/>
                    <a:gd name="T5" fmla="*/ 6 h 6"/>
                    <a:gd name="T6" fmla="*/ 24 w 24"/>
                    <a:gd name="T7" fmla="*/ 6 h 6"/>
                    <a:gd name="T8" fmla="*/ 24 w 24"/>
                    <a:gd name="T9" fmla="*/ 6 h 6"/>
                    <a:gd name="T10" fmla="*/ 24 w 24"/>
                    <a:gd name="T11" fmla="*/ 0 h 6"/>
                    <a:gd name="T12" fmla="*/ 0 w 24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6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00" name="Freeform 872"/>
                <p:cNvSpPr>
                  <a:spLocks/>
                </p:cNvSpPr>
                <p:nvPr/>
              </p:nvSpPr>
              <p:spPr bwMode="auto">
                <a:xfrm>
                  <a:off x="3753" y="3114"/>
                  <a:ext cx="30" cy="12"/>
                </a:xfrm>
                <a:custGeom>
                  <a:avLst/>
                  <a:gdLst>
                    <a:gd name="T0" fmla="*/ 6 w 30"/>
                    <a:gd name="T1" fmla="*/ 0 h 12"/>
                    <a:gd name="T2" fmla="*/ 0 w 30"/>
                    <a:gd name="T3" fmla="*/ 6 h 12"/>
                    <a:gd name="T4" fmla="*/ 6 w 30"/>
                    <a:gd name="T5" fmla="*/ 6 h 12"/>
                    <a:gd name="T6" fmla="*/ 24 w 30"/>
                    <a:gd name="T7" fmla="*/ 12 h 12"/>
                    <a:gd name="T8" fmla="*/ 30 w 30"/>
                    <a:gd name="T9" fmla="*/ 6 h 12"/>
                    <a:gd name="T10" fmla="*/ 30 w 30"/>
                    <a:gd name="T11" fmla="*/ 6 h 12"/>
                    <a:gd name="T12" fmla="*/ 30 w 30"/>
                    <a:gd name="T13" fmla="*/ 0 h 12"/>
                    <a:gd name="T14" fmla="*/ 24 w 30"/>
                    <a:gd name="T15" fmla="*/ 6 h 12"/>
                    <a:gd name="T16" fmla="*/ 6 w 30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24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01" name="Freeform 873"/>
                <p:cNvSpPr>
                  <a:spLocks/>
                </p:cNvSpPr>
                <p:nvPr/>
              </p:nvSpPr>
              <p:spPr bwMode="auto">
                <a:xfrm>
                  <a:off x="3795" y="3114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6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6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02" name="Freeform 874"/>
                <p:cNvSpPr>
                  <a:spLocks/>
                </p:cNvSpPr>
                <p:nvPr/>
              </p:nvSpPr>
              <p:spPr bwMode="auto">
                <a:xfrm>
                  <a:off x="3837" y="3114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6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0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03" name="Freeform 875"/>
                <p:cNvSpPr>
                  <a:spLocks/>
                </p:cNvSpPr>
                <p:nvPr/>
              </p:nvSpPr>
              <p:spPr bwMode="auto">
                <a:xfrm>
                  <a:off x="3879" y="3114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0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0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04" name="Freeform 876"/>
                <p:cNvSpPr>
                  <a:spLocks/>
                </p:cNvSpPr>
                <p:nvPr/>
              </p:nvSpPr>
              <p:spPr bwMode="auto">
                <a:xfrm>
                  <a:off x="3921" y="3108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6 h 12"/>
                    <a:gd name="T4" fmla="*/ 6 w 30"/>
                    <a:gd name="T5" fmla="*/ 12 h 12"/>
                    <a:gd name="T6" fmla="*/ 30 w 30"/>
                    <a:gd name="T7" fmla="*/ 6 h 12"/>
                    <a:gd name="T8" fmla="*/ 30 w 30"/>
                    <a:gd name="T9" fmla="*/ 6 h 12"/>
                    <a:gd name="T10" fmla="*/ 30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05" name="Freeform 877"/>
                <p:cNvSpPr>
                  <a:spLocks/>
                </p:cNvSpPr>
                <p:nvPr/>
              </p:nvSpPr>
              <p:spPr bwMode="auto">
                <a:xfrm>
                  <a:off x="3963" y="3108"/>
                  <a:ext cx="31" cy="6"/>
                </a:xfrm>
                <a:custGeom>
                  <a:avLst/>
                  <a:gdLst>
                    <a:gd name="T0" fmla="*/ 6 w 31"/>
                    <a:gd name="T1" fmla="*/ 0 h 6"/>
                    <a:gd name="T2" fmla="*/ 0 w 31"/>
                    <a:gd name="T3" fmla="*/ 6 h 6"/>
                    <a:gd name="T4" fmla="*/ 6 w 31"/>
                    <a:gd name="T5" fmla="*/ 6 h 6"/>
                    <a:gd name="T6" fmla="*/ 31 w 31"/>
                    <a:gd name="T7" fmla="*/ 6 h 6"/>
                    <a:gd name="T8" fmla="*/ 31 w 31"/>
                    <a:gd name="T9" fmla="*/ 6 h 6"/>
                    <a:gd name="T10" fmla="*/ 31 w 31"/>
                    <a:gd name="T11" fmla="*/ 0 h 6"/>
                    <a:gd name="T12" fmla="*/ 6 w 31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6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1" y="6"/>
                      </a:lnTo>
                      <a:lnTo>
                        <a:pt x="31" y="6"/>
                      </a:lnTo>
                      <a:lnTo>
                        <a:pt x="31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06" name="Freeform 878"/>
                <p:cNvSpPr>
                  <a:spLocks/>
                </p:cNvSpPr>
                <p:nvPr/>
              </p:nvSpPr>
              <p:spPr bwMode="auto">
                <a:xfrm>
                  <a:off x="4006" y="3102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6 h 12"/>
                    <a:gd name="T4" fmla="*/ 6 w 30"/>
                    <a:gd name="T5" fmla="*/ 12 h 12"/>
                    <a:gd name="T6" fmla="*/ 30 w 30"/>
                    <a:gd name="T7" fmla="*/ 6 h 12"/>
                    <a:gd name="T8" fmla="*/ 30 w 30"/>
                    <a:gd name="T9" fmla="*/ 6 h 12"/>
                    <a:gd name="T10" fmla="*/ 30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07" name="Freeform 879"/>
                <p:cNvSpPr>
                  <a:spLocks/>
                </p:cNvSpPr>
                <p:nvPr/>
              </p:nvSpPr>
              <p:spPr bwMode="auto">
                <a:xfrm>
                  <a:off x="4048" y="3102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0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0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08" name="Freeform 880"/>
                <p:cNvSpPr>
                  <a:spLocks/>
                </p:cNvSpPr>
                <p:nvPr/>
              </p:nvSpPr>
              <p:spPr bwMode="auto">
                <a:xfrm>
                  <a:off x="4090" y="3096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6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0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09" name="Freeform 881"/>
                <p:cNvSpPr>
                  <a:spLocks/>
                </p:cNvSpPr>
                <p:nvPr/>
              </p:nvSpPr>
              <p:spPr bwMode="auto">
                <a:xfrm>
                  <a:off x="4132" y="3090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6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0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10" name="Freeform 882"/>
                <p:cNvSpPr>
                  <a:spLocks/>
                </p:cNvSpPr>
                <p:nvPr/>
              </p:nvSpPr>
              <p:spPr bwMode="auto">
                <a:xfrm>
                  <a:off x="4174" y="3084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6 h 12"/>
                    <a:gd name="T4" fmla="*/ 6 w 30"/>
                    <a:gd name="T5" fmla="*/ 12 h 12"/>
                    <a:gd name="T6" fmla="*/ 24 w 30"/>
                    <a:gd name="T7" fmla="*/ 6 h 12"/>
                    <a:gd name="T8" fmla="*/ 30 w 30"/>
                    <a:gd name="T9" fmla="*/ 6 h 12"/>
                    <a:gd name="T10" fmla="*/ 30 w 30"/>
                    <a:gd name="T11" fmla="*/ 6 h 12"/>
                    <a:gd name="T12" fmla="*/ 30 w 30"/>
                    <a:gd name="T13" fmla="*/ 0 h 12"/>
                    <a:gd name="T14" fmla="*/ 24 w 30"/>
                    <a:gd name="T15" fmla="*/ 0 h 12"/>
                    <a:gd name="T16" fmla="*/ 6 w 30"/>
                    <a:gd name="T1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11" name="Freeform 883"/>
                <p:cNvSpPr>
                  <a:spLocks/>
                </p:cNvSpPr>
                <p:nvPr/>
              </p:nvSpPr>
              <p:spPr bwMode="auto">
                <a:xfrm>
                  <a:off x="4216" y="3078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6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0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12" name="Freeform 884"/>
                <p:cNvSpPr>
                  <a:spLocks/>
                </p:cNvSpPr>
                <p:nvPr/>
              </p:nvSpPr>
              <p:spPr bwMode="auto">
                <a:xfrm>
                  <a:off x="4258" y="3066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12 h 12"/>
                    <a:gd name="T4" fmla="*/ 6 w 30"/>
                    <a:gd name="T5" fmla="*/ 12 h 12"/>
                    <a:gd name="T6" fmla="*/ 24 w 30"/>
                    <a:gd name="T7" fmla="*/ 6 h 12"/>
                    <a:gd name="T8" fmla="*/ 30 w 30"/>
                    <a:gd name="T9" fmla="*/ 6 h 12"/>
                    <a:gd name="T10" fmla="*/ 24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12"/>
                      </a:lnTo>
                      <a:lnTo>
                        <a:pt x="6" y="12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13" name="Freeform 885"/>
                <p:cNvSpPr>
                  <a:spLocks/>
                </p:cNvSpPr>
                <p:nvPr/>
              </p:nvSpPr>
              <p:spPr bwMode="auto">
                <a:xfrm>
                  <a:off x="4300" y="3060"/>
                  <a:ext cx="30" cy="12"/>
                </a:xfrm>
                <a:custGeom>
                  <a:avLst/>
                  <a:gdLst>
                    <a:gd name="T0" fmla="*/ 0 w 30"/>
                    <a:gd name="T1" fmla="*/ 6 h 12"/>
                    <a:gd name="T2" fmla="*/ 0 w 30"/>
                    <a:gd name="T3" fmla="*/ 6 h 12"/>
                    <a:gd name="T4" fmla="*/ 0 w 30"/>
                    <a:gd name="T5" fmla="*/ 12 h 12"/>
                    <a:gd name="T6" fmla="*/ 24 w 30"/>
                    <a:gd name="T7" fmla="*/ 6 h 12"/>
                    <a:gd name="T8" fmla="*/ 30 w 30"/>
                    <a:gd name="T9" fmla="*/ 0 h 12"/>
                    <a:gd name="T10" fmla="*/ 24 w 30"/>
                    <a:gd name="T11" fmla="*/ 0 h 12"/>
                    <a:gd name="T12" fmla="*/ 0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6"/>
                      </a:move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14" name="Freeform 886"/>
                <p:cNvSpPr>
                  <a:spLocks/>
                </p:cNvSpPr>
                <p:nvPr/>
              </p:nvSpPr>
              <p:spPr bwMode="auto">
                <a:xfrm>
                  <a:off x="4342" y="3048"/>
                  <a:ext cx="30" cy="12"/>
                </a:xfrm>
                <a:custGeom>
                  <a:avLst/>
                  <a:gdLst>
                    <a:gd name="T0" fmla="*/ 0 w 30"/>
                    <a:gd name="T1" fmla="*/ 6 h 12"/>
                    <a:gd name="T2" fmla="*/ 0 w 30"/>
                    <a:gd name="T3" fmla="*/ 12 h 12"/>
                    <a:gd name="T4" fmla="*/ 0 w 30"/>
                    <a:gd name="T5" fmla="*/ 12 h 12"/>
                    <a:gd name="T6" fmla="*/ 24 w 30"/>
                    <a:gd name="T7" fmla="*/ 6 h 12"/>
                    <a:gd name="T8" fmla="*/ 30 w 30"/>
                    <a:gd name="T9" fmla="*/ 6 h 12"/>
                    <a:gd name="T10" fmla="*/ 24 w 30"/>
                    <a:gd name="T11" fmla="*/ 0 h 12"/>
                    <a:gd name="T12" fmla="*/ 0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6"/>
                      </a:move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15" name="Freeform 887"/>
                <p:cNvSpPr>
                  <a:spLocks/>
                </p:cNvSpPr>
                <p:nvPr/>
              </p:nvSpPr>
              <p:spPr bwMode="auto">
                <a:xfrm>
                  <a:off x="4384" y="3042"/>
                  <a:ext cx="24" cy="12"/>
                </a:xfrm>
                <a:custGeom>
                  <a:avLst/>
                  <a:gdLst>
                    <a:gd name="T0" fmla="*/ 0 w 24"/>
                    <a:gd name="T1" fmla="*/ 6 h 12"/>
                    <a:gd name="T2" fmla="*/ 0 w 24"/>
                    <a:gd name="T3" fmla="*/ 6 h 12"/>
                    <a:gd name="T4" fmla="*/ 0 w 24"/>
                    <a:gd name="T5" fmla="*/ 12 h 12"/>
                    <a:gd name="T6" fmla="*/ 24 w 24"/>
                    <a:gd name="T7" fmla="*/ 6 h 12"/>
                    <a:gd name="T8" fmla="*/ 24 w 24"/>
                    <a:gd name="T9" fmla="*/ 0 h 12"/>
                    <a:gd name="T10" fmla="*/ 24 w 24"/>
                    <a:gd name="T11" fmla="*/ 0 h 12"/>
                    <a:gd name="T12" fmla="*/ 0 w 24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2">
                      <a:moveTo>
                        <a:pt x="0" y="6"/>
                      </a:move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16" name="Freeform 888"/>
                <p:cNvSpPr>
                  <a:spLocks/>
                </p:cNvSpPr>
                <p:nvPr/>
              </p:nvSpPr>
              <p:spPr bwMode="auto">
                <a:xfrm>
                  <a:off x="4420" y="3030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6 h 12"/>
                    <a:gd name="T4" fmla="*/ 6 w 30"/>
                    <a:gd name="T5" fmla="*/ 12 h 12"/>
                    <a:gd name="T6" fmla="*/ 30 w 30"/>
                    <a:gd name="T7" fmla="*/ 6 h 12"/>
                    <a:gd name="T8" fmla="*/ 30 w 30"/>
                    <a:gd name="T9" fmla="*/ 0 h 12"/>
                    <a:gd name="T10" fmla="*/ 30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17" name="Freeform 889"/>
                <p:cNvSpPr>
                  <a:spLocks/>
                </p:cNvSpPr>
                <p:nvPr/>
              </p:nvSpPr>
              <p:spPr bwMode="auto">
                <a:xfrm>
                  <a:off x="4462" y="3018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6 h 12"/>
                    <a:gd name="T4" fmla="*/ 6 w 30"/>
                    <a:gd name="T5" fmla="*/ 12 h 12"/>
                    <a:gd name="T6" fmla="*/ 24 w 30"/>
                    <a:gd name="T7" fmla="*/ 6 h 12"/>
                    <a:gd name="T8" fmla="*/ 30 w 30"/>
                    <a:gd name="T9" fmla="*/ 0 h 12"/>
                    <a:gd name="T10" fmla="*/ 24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18" name="Freeform 890"/>
                <p:cNvSpPr>
                  <a:spLocks/>
                </p:cNvSpPr>
                <p:nvPr/>
              </p:nvSpPr>
              <p:spPr bwMode="auto">
                <a:xfrm>
                  <a:off x="4504" y="3000"/>
                  <a:ext cx="24" cy="18"/>
                </a:xfrm>
                <a:custGeom>
                  <a:avLst/>
                  <a:gdLst>
                    <a:gd name="T0" fmla="*/ 0 w 24"/>
                    <a:gd name="T1" fmla="*/ 12 h 18"/>
                    <a:gd name="T2" fmla="*/ 0 w 24"/>
                    <a:gd name="T3" fmla="*/ 12 h 18"/>
                    <a:gd name="T4" fmla="*/ 0 w 24"/>
                    <a:gd name="T5" fmla="*/ 18 h 18"/>
                    <a:gd name="T6" fmla="*/ 24 w 24"/>
                    <a:gd name="T7" fmla="*/ 6 h 18"/>
                    <a:gd name="T8" fmla="*/ 24 w 24"/>
                    <a:gd name="T9" fmla="*/ 6 h 18"/>
                    <a:gd name="T10" fmla="*/ 24 w 24"/>
                    <a:gd name="T11" fmla="*/ 0 h 18"/>
                    <a:gd name="T12" fmla="*/ 0 w 24"/>
                    <a:gd name="T13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0" y="12"/>
                      </a:move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24" y="6"/>
                      </a:ln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19" name="Freeform 891"/>
                <p:cNvSpPr>
                  <a:spLocks/>
                </p:cNvSpPr>
                <p:nvPr/>
              </p:nvSpPr>
              <p:spPr bwMode="auto">
                <a:xfrm>
                  <a:off x="4540" y="2988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12 h 12"/>
                    <a:gd name="T4" fmla="*/ 6 w 30"/>
                    <a:gd name="T5" fmla="*/ 12 h 12"/>
                    <a:gd name="T6" fmla="*/ 24 w 30"/>
                    <a:gd name="T7" fmla="*/ 6 h 12"/>
                    <a:gd name="T8" fmla="*/ 30 w 30"/>
                    <a:gd name="T9" fmla="*/ 0 h 12"/>
                    <a:gd name="T10" fmla="*/ 24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12"/>
                      </a:lnTo>
                      <a:lnTo>
                        <a:pt x="6" y="12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20" name="Freeform 892"/>
                <p:cNvSpPr>
                  <a:spLocks/>
                </p:cNvSpPr>
                <p:nvPr/>
              </p:nvSpPr>
              <p:spPr bwMode="auto">
                <a:xfrm>
                  <a:off x="4582" y="2970"/>
                  <a:ext cx="24" cy="18"/>
                </a:xfrm>
                <a:custGeom>
                  <a:avLst/>
                  <a:gdLst>
                    <a:gd name="T0" fmla="*/ 0 w 24"/>
                    <a:gd name="T1" fmla="*/ 12 h 18"/>
                    <a:gd name="T2" fmla="*/ 0 w 24"/>
                    <a:gd name="T3" fmla="*/ 12 h 18"/>
                    <a:gd name="T4" fmla="*/ 0 w 24"/>
                    <a:gd name="T5" fmla="*/ 18 h 18"/>
                    <a:gd name="T6" fmla="*/ 24 w 24"/>
                    <a:gd name="T7" fmla="*/ 6 h 18"/>
                    <a:gd name="T8" fmla="*/ 24 w 24"/>
                    <a:gd name="T9" fmla="*/ 6 h 18"/>
                    <a:gd name="T10" fmla="*/ 24 w 24"/>
                    <a:gd name="T11" fmla="*/ 0 h 18"/>
                    <a:gd name="T12" fmla="*/ 0 w 24"/>
                    <a:gd name="T13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0" y="12"/>
                      </a:move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24" y="6"/>
                      </a:ln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21" name="Freeform 893"/>
                <p:cNvSpPr>
                  <a:spLocks/>
                </p:cNvSpPr>
                <p:nvPr/>
              </p:nvSpPr>
              <p:spPr bwMode="auto">
                <a:xfrm>
                  <a:off x="4618" y="2952"/>
                  <a:ext cx="30" cy="18"/>
                </a:xfrm>
                <a:custGeom>
                  <a:avLst/>
                  <a:gdLst>
                    <a:gd name="T0" fmla="*/ 6 w 30"/>
                    <a:gd name="T1" fmla="*/ 12 h 18"/>
                    <a:gd name="T2" fmla="*/ 0 w 30"/>
                    <a:gd name="T3" fmla="*/ 12 h 18"/>
                    <a:gd name="T4" fmla="*/ 6 w 30"/>
                    <a:gd name="T5" fmla="*/ 18 h 18"/>
                    <a:gd name="T6" fmla="*/ 24 w 30"/>
                    <a:gd name="T7" fmla="*/ 6 h 18"/>
                    <a:gd name="T8" fmla="*/ 30 w 30"/>
                    <a:gd name="T9" fmla="*/ 6 h 18"/>
                    <a:gd name="T10" fmla="*/ 24 w 30"/>
                    <a:gd name="T11" fmla="*/ 0 h 18"/>
                    <a:gd name="T12" fmla="*/ 6 w 30"/>
                    <a:gd name="T13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6" y="12"/>
                      </a:moveTo>
                      <a:lnTo>
                        <a:pt x="0" y="12"/>
                      </a:lnTo>
                      <a:lnTo>
                        <a:pt x="6" y="18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6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22" name="Freeform 894"/>
                <p:cNvSpPr>
                  <a:spLocks/>
                </p:cNvSpPr>
                <p:nvPr/>
              </p:nvSpPr>
              <p:spPr bwMode="auto">
                <a:xfrm>
                  <a:off x="4654" y="2934"/>
                  <a:ext cx="30" cy="18"/>
                </a:xfrm>
                <a:custGeom>
                  <a:avLst/>
                  <a:gdLst>
                    <a:gd name="T0" fmla="*/ 6 w 30"/>
                    <a:gd name="T1" fmla="*/ 12 h 18"/>
                    <a:gd name="T2" fmla="*/ 0 w 30"/>
                    <a:gd name="T3" fmla="*/ 12 h 18"/>
                    <a:gd name="T4" fmla="*/ 6 w 30"/>
                    <a:gd name="T5" fmla="*/ 18 h 18"/>
                    <a:gd name="T6" fmla="*/ 12 w 30"/>
                    <a:gd name="T7" fmla="*/ 12 h 18"/>
                    <a:gd name="T8" fmla="*/ 24 w 30"/>
                    <a:gd name="T9" fmla="*/ 6 h 18"/>
                    <a:gd name="T10" fmla="*/ 30 w 30"/>
                    <a:gd name="T11" fmla="*/ 0 h 18"/>
                    <a:gd name="T12" fmla="*/ 24 w 30"/>
                    <a:gd name="T13" fmla="*/ 0 h 18"/>
                    <a:gd name="T14" fmla="*/ 12 w 30"/>
                    <a:gd name="T15" fmla="*/ 6 h 18"/>
                    <a:gd name="T16" fmla="*/ 6 w 30"/>
                    <a:gd name="T17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8">
                      <a:moveTo>
                        <a:pt x="6" y="12"/>
                      </a:moveTo>
                      <a:lnTo>
                        <a:pt x="0" y="12"/>
                      </a:lnTo>
                      <a:lnTo>
                        <a:pt x="6" y="18"/>
                      </a:lnTo>
                      <a:lnTo>
                        <a:pt x="12" y="12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12" y="6"/>
                      </a:lnTo>
                      <a:lnTo>
                        <a:pt x="6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23" name="Freeform 895"/>
                <p:cNvSpPr>
                  <a:spLocks/>
                </p:cNvSpPr>
                <p:nvPr/>
              </p:nvSpPr>
              <p:spPr bwMode="auto">
                <a:xfrm>
                  <a:off x="4690" y="2910"/>
                  <a:ext cx="30" cy="18"/>
                </a:xfrm>
                <a:custGeom>
                  <a:avLst/>
                  <a:gdLst>
                    <a:gd name="T0" fmla="*/ 6 w 30"/>
                    <a:gd name="T1" fmla="*/ 12 h 18"/>
                    <a:gd name="T2" fmla="*/ 0 w 30"/>
                    <a:gd name="T3" fmla="*/ 18 h 18"/>
                    <a:gd name="T4" fmla="*/ 6 w 30"/>
                    <a:gd name="T5" fmla="*/ 18 h 18"/>
                    <a:gd name="T6" fmla="*/ 24 w 30"/>
                    <a:gd name="T7" fmla="*/ 6 h 18"/>
                    <a:gd name="T8" fmla="*/ 30 w 30"/>
                    <a:gd name="T9" fmla="*/ 6 h 18"/>
                    <a:gd name="T10" fmla="*/ 24 w 30"/>
                    <a:gd name="T11" fmla="*/ 0 h 18"/>
                    <a:gd name="T12" fmla="*/ 6 w 30"/>
                    <a:gd name="T13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6" y="12"/>
                      </a:moveTo>
                      <a:lnTo>
                        <a:pt x="0" y="18"/>
                      </a:lnTo>
                      <a:lnTo>
                        <a:pt x="6" y="18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6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24" name="Freeform 896"/>
                <p:cNvSpPr>
                  <a:spLocks/>
                </p:cNvSpPr>
                <p:nvPr/>
              </p:nvSpPr>
              <p:spPr bwMode="auto">
                <a:xfrm>
                  <a:off x="4726" y="2886"/>
                  <a:ext cx="24" cy="18"/>
                </a:xfrm>
                <a:custGeom>
                  <a:avLst/>
                  <a:gdLst>
                    <a:gd name="T0" fmla="*/ 6 w 24"/>
                    <a:gd name="T1" fmla="*/ 12 h 18"/>
                    <a:gd name="T2" fmla="*/ 0 w 24"/>
                    <a:gd name="T3" fmla="*/ 18 h 18"/>
                    <a:gd name="T4" fmla="*/ 6 w 24"/>
                    <a:gd name="T5" fmla="*/ 18 h 18"/>
                    <a:gd name="T6" fmla="*/ 24 w 24"/>
                    <a:gd name="T7" fmla="*/ 6 h 18"/>
                    <a:gd name="T8" fmla="*/ 24 w 24"/>
                    <a:gd name="T9" fmla="*/ 0 h 18"/>
                    <a:gd name="T10" fmla="*/ 24 w 24"/>
                    <a:gd name="T11" fmla="*/ 0 h 18"/>
                    <a:gd name="T12" fmla="*/ 6 w 24"/>
                    <a:gd name="T13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6" y="12"/>
                      </a:moveTo>
                      <a:lnTo>
                        <a:pt x="0" y="18"/>
                      </a:lnTo>
                      <a:lnTo>
                        <a:pt x="6" y="18"/>
                      </a:ln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6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25" name="Freeform 897"/>
                <p:cNvSpPr>
                  <a:spLocks/>
                </p:cNvSpPr>
                <p:nvPr/>
              </p:nvSpPr>
              <p:spPr bwMode="auto">
                <a:xfrm>
                  <a:off x="4762" y="2856"/>
                  <a:ext cx="24" cy="24"/>
                </a:xfrm>
                <a:custGeom>
                  <a:avLst/>
                  <a:gdLst>
                    <a:gd name="T0" fmla="*/ 0 w 24"/>
                    <a:gd name="T1" fmla="*/ 18 h 24"/>
                    <a:gd name="T2" fmla="*/ 0 w 24"/>
                    <a:gd name="T3" fmla="*/ 24 h 24"/>
                    <a:gd name="T4" fmla="*/ 0 w 24"/>
                    <a:gd name="T5" fmla="*/ 24 h 24"/>
                    <a:gd name="T6" fmla="*/ 6 w 24"/>
                    <a:gd name="T7" fmla="*/ 24 h 24"/>
                    <a:gd name="T8" fmla="*/ 6 w 24"/>
                    <a:gd name="T9" fmla="*/ 18 h 24"/>
                    <a:gd name="T10" fmla="*/ 24 w 24"/>
                    <a:gd name="T11" fmla="*/ 6 h 24"/>
                    <a:gd name="T12" fmla="*/ 18 w 24"/>
                    <a:gd name="T13" fmla="*/ 0 h 24"/>
                    <a:gd name="T14" fmla="*/ 18 w 24"/>
                    <a:gd name="T15" fmla="*/ 6 h 24"/>
                    <a:gd name="T16" fmla="*/ 0 w 24"/>
                    <a:gd name="T17" fmla="*/ 18 h 24"/>
                    <a:gd name="T18" fmla="*/ 6 w 24"/>
                    <a:gd name="T19" fmla="*/ 18 h 24"/>
                    <a:gd name="T20" fmla="*/ 6 w 24"/>
                    <a:gd name="T21" fmla="*/ 18 h 24"/>
                    <a:gd name="T22" fmla="*/ 0 w 24"/>
                    <a:gd name="T23" fmla="*/ 18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" h="24">
                      <a:moveTo>
                        <a:pt x="0" y="18"/>
                      </a:moveTo>
                      <a:lnTo>
                        <a:pt x="0" y="24"/>
                      </a:lnTo>
                      <a:lnTo>
                        <a:pt x="0" y="24"/>
                      </a:lnTo>
                      <a:lnTo>
                        <a:pt x="6" y="24"/>
                      </a:lnTo>
                      <a:lnTo>
                        <a:pt x="6" y="18"/>
                      </a:lnTo>
                      <a:lnTo>
                        <a:pt x="24" y="6"/>
                      </a:lnTo>
                      <a:lnTo>
                        <a:pt x="18" y="0"/>
                      </a:lnTo>
                      <a:lnTo>
                        <a:pt x="18" y="6"/>
                      </a:lnTo>
                      <a:lnTo>
                        <a:pt x="0" y="18"/>
                      </a:lnTo>
                      <a:lnTo>
                        <a:pt x="6" y="18"/>
                      </a:lnTo>
                      <a:lnTo>
                        <a:pt x="6" y="18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26" name="Freeform 898"/>
                <p:cNvSpPr>
                  <a:spLocks/>
                </p:cNvSpPr>
                <p:nvPr/>
              </p:nvSpPr>
              <p:spPr bwMode="auto">
                <a:xfrm>
                  <a:off x="4792" y="2826"/>
                  <a:ext cx="18" cy="24"/>
                </a:xfrm>
                <a:custGeom>
                  <a:avLst/>
                  <a:gdLst>
                    <a:gd name="T0" fmla="*/ 0 w 18"/>
                    <a:gd name="T1" fmla="*/ 24 h 24"/>
                    <a:gd name="T2" fmla="*/ 0 w 18"/>
                    <a:gd name="T3" fmla="*/ 24 h 24"/>
                    <a:gd name="T4" fmla="*/ 6 w 18"/>
                    <a:gd name="T5" fmla="*/ 24 h 24"/>
                    <a:gd name="T6" fmla="*/ 12 w 18"/>
                    <a:gd name="T7" fmla="*/ 12 h 24"/>
                    <a:gd name="T8" fmla="*/ 18 w 18"/>
                    <a:gd name="T9" fmla="*/ 6 h 24"/>
                    <a:gd name="T10" fmla="*/ 18 w 18"/>
                    <a:gd name="T11" fmla="*/ 0 h 24"/>
                    <a:gd name="T12" fmla="*/ 12 w 18"/>
                    <a:gd name="T13" fmla="*/ 6 h 24"/>
                    <a:gd name="T14" fmla="*/ 6 w 18"/>
                    <a:gd name="T15" fmla="*/ 12 h 24"/>
                    <a:gd name="T16" fmla="*/ 0 w 18"/>
                    <a:gd name="T17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4">
                      <a:moveTo>
                        <a:pt x="0" y="24"/>
                      </a:moveTo>
                      <a:lnTo>
                        <a:pt x="0" y="24"/>
                      </a:lnTo>
                      <a:lnTo>
                        <a:pt x="6" y="24"/>
                      </a:lnTo>
                      <a:lnTo>
                        <a:pt x="12" y="12"/>
                      </a:lnTo>
                      <a:lnTo>
                        <a:pt x="18" y="6"/>
                      </a:lnTo>
                      <a:lnTo>
                        <a:pt x="18" y="0"/>
                      </a:lnTo>
                      <a:lnTo>
                        <a:pt x="12" y="6"/>
                      </a:lnTo>
                      <a:lnTo>
                        <a:pt x="6" y="12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27" name="Freeform 899"/>
                <p:cNvSpPr>
                  <a:spLocks/>
                </p:cNvSpPr>
                <p:nvPr/>
              </p:nvSpPr>
              <p:spPr bwMode="auto">
                <a:xfrm>
                  <a:off x="4816" y="2790"/>
                  <a:ext cx="18" cy="30"/>
                </a:xfrm>
                <a:custGeom>
                  <a:avLst/>
                  <a:gdLst>
                    <a:gd name="T0" fmla="*/ 0 w 18"/>
                    <a:gd name="T1" fmla="*/ 24 h 30"/>
                    <a:gd name="T2" fmla="*/ 6 w 18"/>
                    <a:gd name="T3" fmla="*/ 30 h 30"/>
                    <a:gd name="T4" fmla="*/ 6 w 18"/>
                    <a:gd name="T5" fmla="*/ 24 h 30"/>
                    <a:gd name="T6" fmla="*/ 18 w 18"/>
                    <a:gd name="T7" fmla="*/ 12 h 30"/>
                    <a:gd name="T8" fmla="*/ 18 w 18"/>
                    <a:gd name="T9" fmla="*/ 6 h 30"/>
                    <a:gd name="T10" fmla="*/ 18 w 18"/>
                    <a:gd name="T11" fmla="*/ 0 h 30"/>
                    <a:gd name="T12" fmla="*/ 12 w 18"/>
                    <a:gd name="T13" fmla="*/ 6 h 30"/>
                    <a:gd name="T14" fmla="*/ 12 w 18"/>
                    <a:gd name="T15" fmla="*/ 12 h 30"/>
                    <a:gd name="T16" fmla="*/ 0 w 18"/>
                    <a:gd name="T17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30">
                      <a:moveTo>
                        <a:pt x="0" y="24"/>
                      </a:moveTo>
                      <a:lnTo>
                        <a:pt x="6" y="30"/>
                      </a:lnTo>
                      <a:lnTo>
                        <a:pt x="6" y="24"/>
                      </a:lnTo>
                      <a:lnTo>
                        <a:pt x="18" y="12"/>
                      </a:lnTo>
                      <a:lnTo>
                        <a:pt x="18" y="6"/>
                      </a:lnTo>
                      <a:lnTo>
                        <a:pt x="18" y="0"/>
                      </a:lnTo>
                      <a:lnTo>
                        <a:pt x="12" y="6"/>
                      </a:lnTo>
                      <a:lnTo>
                        <a:pt x="12" y="12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28" name="Freeform 900"/>
                <p:cNvSpPr>
                  <a:spLocks/>
                </p:cNvSpPr>
                <p:nvPr/>
              </p:nvSpPr>
              <p:spPr bwMode="auto">
                <a:xfrm>
                  <a:off x="4834" y="2754"/>
                  <a:ext cx="18" cy="24"/>
                </a:xfrm>
                <a:custGeom>
                  <a:avLst/>
                  <a:gdLst>
                    <a:gd name="T0" fmla="*/ 0 w 18"/>
                    <a:gd name="T1" fmla="*/ 24 h 24"/>
                    <a:gd name="T2" fmla="*/ 6 w 18"/>
                    <a:gd name="T3" fmla="*/ 24 h 24"/>
                    <a:gd name="T4" fmla="*/ 6 w 18"/>
                    <a:gd name="T5" fmla="*/ 24 h 24"/>
                    <a:gd name="T6" fmla="*/ 18 w 18"/>
                    <a:gd name="T7" fmla="*/ 6 h 24"/>
                    <a:gd name="T8" fmla="*/ 18 w 18"/>
                    <a:gd name="T9" fmla="*/ 0 h 24"/>
                    <a:gd name="T10" fmla="*/ 12 w 18"/>
                    <a:gd name="T11" fmla="*/ 0 h 24"/>
                    <a:gd name="T12" fmla="*/ 12 w 18"/>
                    <a:gd name="T13" fmla="*/ 0 h 24"/>
                    <a:gd name="T14" fmla="*/ 12 w 18"/>
                    <a:gd name="T15" fmla="*/ 6 h 24"/>
                    <a:gd name="T16" fmla="*/ 0 w 18"/>
                    <a:gd name="T17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4">
                      <a:moveTo>
                        <a:pt x="0" y="24"/>
                      </a:moveTo>
                      <a:lnTo>
                        <a:pt x="6" y="24"/>
                      </a:lnTo>
                      <a:lnTo>
                        <a:pt x="6" y="24"/>
                      </a:lnTo>
                      <a:lnTo>
                        <a:pt x="18" y="6"/>
                      </a:lnTo>
                      <a:lnTo>
                        <a:pt x="18" y="0"/>
                      </a:ln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12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29" name="Freeform 901"/>
                <p:cNvSpPr>
                  <a:spLocks/>
                </p:cNvSpPr>
                <p:nvPr/>
              </p:nvSpPr>
              <p:spPr bwMode="auto">
                <a:xfrm>
                  <a:off x="4846" y="2712"/>
                  <a:ext cx="12" cy="30"/>
                </a:xfrm>
                <a:custGeom>
                  <a:avLst/>
                  <a:gdLst>
                    <a:gd name="T0" fmla="*/ 0 w 12"/>
                    <a:gd name="T1" fmla="*/ 24 h 30"/>
                    <a:gd name="T2" fmla="*/ 6 w 12"/>
                    <a:gd name="T3" fmla="*/ 30 h 30"/>
                    <a:gd name="T4" fmla="*/ 6 w 12"/>
                    <a:gd name="T5" fmla="*/ 24 h 30"/>
                    <a:gd name="T6" fmla="*/ 12 w 12"/>
                    <a:gd name="T7" fmla="*/ 6 h 30"/>
                    <a:gd name="T8" fmla="*/ 6 w 12"/>
                    <a:gd name="T9" fmla="*/ 0 h 30"/>
                    <a:gd name="T10" fmla="*/ 6 w 12"/>
                    <a:gd name="T11" fmla="*/ 0 h 30"/>
                    <a:gd name="T12" fmla="*/ 0 w 12"/>
                    <a:gd name="T13" fmla="*/ 0 h 30"/>
                    <a:gd name="T14" fmla="*/ 6 w 12"/>
                    <a:gd name="T15" fmla="*/ 6 h 30"/>
                    <a:gd name="T16" fmla="*/ 0 w 12"/>
                    <a:gd name="T17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30">
                      <a:moveTo>
                        <a:pt x="0" y="24"/>
                      </a:moveTo>
                      <a:lnTo>
                        <a:pt x="6" y="30"/>
                      </a:lnTo>
                      <a:lnTo>
                        <a:pt x="6" y="24"/>
                      </a:lnTo>
                      <a:lnTo>
                        <a:pt x="12" y="6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30" name="Freeform 902"/>
                <p:cNvSpPr>
                  <a:spLocks/>
                </p:cNvSpPr>
                <p:nvPr/>
              </p:nvSpPr>
              <p:spPr bwMode="auto">
                <a:xfrm>
                  <a:off x="4840" y="2670"/>
                  <a:ext cx="12" cy="30"/>
                </a:xfrm>
                <a:custGeom>
                  <a:avLst/>
                  <a:gdLst>
                    <a:gd name="T0" fmla="*/ 6 w 12"/>
                    <a:gd name="T1" fmla="*/ 24 h 30"/>
                    <a:gd name="T2" fmla="*/ 12 w 12"/>
                    <a:gd name="T3" fmla="*/ 30 h 30"/>
                    <a:gd name="T4" fmla="*/ 12 w 12"/>
                    <a:gd name="T5" fmla="*/ 24 h 30"/>
                    <a:gd name="T6" fmla="*/ 12 w 12"/>
                    <a:gd name="T7" fmla="*/ 6 h 30"/>
                    <a:gd name="T8" fmla="*/ 6 w 12"/>
                    <a:gd name="T9" fmla="*/ 0 h 30"/>
                    <a:gd name="T10" fmla="*/ 6 w 12"/>
                    <a:gd name="T11" fmla="*/ 0 h 30"/>
                    <a:gd name="T12" fmla="*/ 0 w 12"/>
                    <a:gd name="T13" fmla="*/ 0 h 30"/>
                    <a:gd name="T14" fmla="*/ 6 w 12"/>
                    <a:gd name="T15" fmla="*/ 6 h 30"/>
                    <a:gd name="T16" fmla="*/ 6 w 12"/>
                    <a:gd name="T17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30">
                      <a:moveTo>
                        <a:pt x="6" y="24"/>
                      </a:moveTo>
                      <a:lnTo>
                        <a:pt x="12" y="30"/>
                      </a:lnTo>
                      <a:lnTo>
                        <a:pt x="12" y="24"/>
                      </a:lnTo>
                      <a:lnTo>
                        <a:pt x="12" y="6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6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31" name="Freeform 903"/>
                <p:cNvSpPr>
                  <a:spLocks/>
                </p:cNvSpPr>
                <p:nvPr/>
              </p:nvSpPr>
              <p:spPr bwMode="auto">
                <a:xfrm>
                  <a:off x="4828" y="2628"/>
                  <a:ext cx="12" cy="30"/>
                </a:xfrm>
                <a:custGeom>
                  <a:avLst/>
                  <a:gdLst>
                    <a:gd name="T0" fmla="*/ 6 w 12"/>
                    <a:gd name="T1" fmla="*/ 30 h 30"/>
                    <a:gd name="T2" fmla="*/ 12 w 12"/>
                    <a:gd name="T3" fmla="*/ 30 h 30"/>
                    <a:gd name="T4" fmla="*/ 12 w 12"/>
                    <a:gd name="T5" fmla="*/ 30 h 30"/>
                    <a:gd name="T6" fmla="*/ 6 w 12"/>
                    <a:gd name="T7" fmla="*/ 6 h 30"/>
                    <a:gd name="T8" fmla="*/ 6 w 12"/>
                    <a:gd name="T9" fmla="*/ 6 h 30"/>
                    <a:gd name="T10" fmla="*/ 0 w 12"/>
                    <a:gd name="T11" fmla="*/ 0 h 30"/>
                    <a:gd name="T12" fmla="*/ 0 w 12"/>
                    <a:gd name="T13" fmla="*/ 6 h 30"/>
                    <a:gd name="T14" fmla="*/ 0 w 12"/>
                    <a:gd name="T15" fmla="*/ 6 h 30"/>
                    <a:gd name="T16" fmla="*/ 6 w 12"/>
                    <a:gd name="T1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30">
                      <a:moveTo>
                        <a:pt x="6" y="30"/>
                      </a:moveTo>
                      <a:lnTo>
                        <a:pt x="12" y="30"/>
                      </a:lnTo>
                      <a:lnTo>
                        <a:pt x="12" y="30"/>
                      </a:lnTo>
                      <a:lnTo>
                        <a:pt x="6" y="6"/>
                      </a:lnTo>
                      <a:lnTo>
                        <a:pt x="6" y="6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6" y="3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32" name="Freeform 904"/>
                <p:cNvSpPr>
                  <a:spLocks/>
                </p:cNvSpPr>
                <p:nvPr/>
              </p:nvSpPr>
              <p:spPr bwMode="auto">
                <a:xfrm>
                  <a:off x="4804" y="2598"/>
                  <a:ext cx="18" cy="24"/>
                </a:xfrm>
                <a:custGeom>
                  <a:avLst/>
                  <a:gdLst>
                    <a:gd name="T0" fmla="*/ 12 w 18"/>
                    <a:gd name="T1" fmla="*/ 18 h 24"/>
                    <a:gd name="T2" fmla="*/ 18 w 18"/>
                    <a:gd name="T3" fmla="*/ 24 h 24"/>
                    <a:gd name="T4" fmla="*/ 18 w 18"/>
                    <a:gd name="T5" fmla="*/ 18 h 24"/>
                    <a:gd name="T6" fmla="*/ 6 w 18"/>
                    <a:gd name="T7" fmla="*/ 0 h 24"/>
                    <a:gd name="T8" fmla="*/ 0 w 18"/>
                    <a:gd name="T9" fmla="*/ 0 h 24"/>
                    <a:gd name="T10" fmla="*/ 0 w 18"/>
                    <a:gd name="T11" fmla="*/ 0 h 24"/>
                    <a:gd name="T12" fmla="*/ 12 w 18"/>
                    <a:gd name="T13" fmla="*/ 18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" h="24">
                      <a:moveTo>
                        <a:pt x="12" y="18"/>
                      </a:moveTo>
                      <a:lnTo>
                        <a:pt x="18" y="24"/>
                      </a:lnTo>
                      <a:lnTo>
                        <a:pt x="18" y="18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2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33" name="Freeform 905"/>
                <p:cNvSpPr>
                  <a:spLocks/>
                </p:cNvSpPr>
                <p:nvPr/>
              </p:nvSpPr>
              <p:spPr bwMode="auto">
                <a:xfrm>
                  <a:off x="4774" y="2568"/>
                  <a:ext cx="24" cy="18"/>
                </a:xfrm>
                <a:custGeom>
                  <a:avLst/>
                  <a:gdLst>
                    <a:gd name="T0" fmla="*/ 18 w 24"/>
                    <a:gd name="T1" fmla="*/ 18 h 18"/>
                    <a:gd name="T2" fmla="*/ 18 w 24"/>
                    <a:gd name="T3" fmla="*/ 18 h 18"/>
                    <a:gd name="T4" fmla="*/ 24 w 24"/>
                    <a:gd name="T5" fmla="*/ 18 h 18"/>
                    <a:gd name="T6" fmla="*/ 6 w 24"/>
                    <a:gd name="T7" fmla="*/ 0 h 18"/>
                    <a:gd name="T8" fmla="*/ 6 w 24"/>
                    <a:gd name="T9" fmla="*/ 0 h 18"/>
                    <a:gd name="T10" fmla="*/ 0 w 24"/>
                    <a:gd name="T11" fmla="*/ 0 h 18"/>
                    <a:gd name="T12" fmla="*/ 18 w 24"/>
                    <a:gd name="T13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18" y="18"/>
                      </a:moveTo>
                      <a:lnTo>
                        <a:pt x="18" y="18"/>
                      </a:lnTo>
                      <a:lnTo>
                        <a:pt x="24" y="18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18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34" name="Freeform 906"/>
                <p:cNvSpPr>
                  <a:spLocks/>
                </p:cNvSpPr>
                <p:nvPr/>
              </p:nvSpPr>
              <p:spPr bwMode="auto">
                <a:xfrm>
                  <a:off x="4744" y="2538"/>
                  <a:ext cx="24" cy="18"/>
                </a:xfrm>
                <a:custGeom>
                  <a:avLst/>
                  <a:gdLst>
                    <a:gd name="T0" fmla="*/ 18 w 24"/>
                    <a:gd name="T1" fmla="*/ 18 h 18"/>
                    <a:gd name="T2" fmla="*/ 24 w 24"/>
                    <a:gd name="T3" fmla="*/ 18 h 18"/>
                    <a:gd name="T4" fmla="*/ 18 w 24"/>
                    <a:gd name="T5" fmla="*/ 12 h 18"/>
                    <a:gd name="T6" fmla="*/ 0 w 24"/>
                    <a:gd name="T7" fmla="*/ 0 h 18"/>
                    <a:gd name="T8" fmla="*/ 0 w 24"/>
                    <a:gd name="T9" fmla="*/ 0 h 18"/>
                    <a:gd name="T10" fmla="*/ 0 w 24"/>
                    <a:gd name="T11" fmla="*/ 6 h 18"/>
                    <a:gd name="T12" fmla="*/ 18 w 24"/>
                    <a:gd name="T13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18" y="18"/>
                      </a:moveTo>
                      <a:lnTo>
                        <a:pt x="24" y="18"/>
                      </a:lnTo>
                      <a:lnTo>
                        <a:pt x="18" y="1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18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35" name="Freeform 907"/>
                <p:cNvSpPr>
                  <a:spLocks/>
                </p:cNvSpPr>
                <p:nvPr/>
              </p:nvSpPr>
              <p:spPr bwMode="auto">
                <a:xfrm>
                  <a:off x="4708" y="2514"/>
                  <a:ext cx="24" cy="18"/>
                </a:xfrm>
                <a:custGeom>
                  <a:avLst/>
                  <a:gdLst>
                    <a:gd name="T0" fmla="*/ 24 w 24"/>
                    <a:gd name="T1" fmla="*/ 18 h 18"/>
                    <a:gd name="T2" fmla="*/ 24 w 24"/>
                    <a:gd name="T3" fmla="*/ 18 h 18"/>
                    <a:gd name="T4" fmla="*/ 24 w 24"/>
                    <a:gd name="T5" fmla="*/ 12 h 18"/>
                    <a:gd name="T6" fmla="*/ 12 w 24"/>
                    <a:gd name="T7" fmla="*/ 6 h 18"/>
                    <a:gd name="T8" fmla="*/ 6 w 24"/>
                    <a:gd name="T9" fmla="*/ 0 h 18"/>
                    <a:gd name="T10" fmla="*/ 0 w 24"/>
                    <a:gd name="T11" fmla="*/ 0 h 18"/>
                    <a:gd name="T12" fmla="*/ 6 w 24"/>
                    <a:gd name="T13" fmla="*/ 6 h 18"/>
                    <a:gd name="T14" fmla="*/ 12 w 24"/>
                    <a:gd name="T15" fmla="*/ 12 h 18"/>
                    <a:gd name="T16" fmla="*/ 24 w 24"/>
                    <a:gd name="T1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8">
                      <a:moveTo>
                        <a:pt x="24" y="18"/>
                      </a:moveTo>
                      <a:lnTo>
                        <a:pt x="24" y="18"/>
                      </a:lnTo>
                      <a:lnTo>
                        <a:pt x="24" y="12"/>
                      </a:lnTo>
                      <a:lnTo>
                        <a:pt x="12" y="6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12" y="12"/>
                      </a:lnTo>
                      <a:lnTo>
                        <a:pt x="24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36" name="Freeform 908"/>
                <p:cNvSpPr>
                  <a:spLocks/>
                </p:cNvSpPr>
                <p:nvPr/>
              </p:nvSpPr>
              <p:spPr bwMode="auto">
                <a:xfrm>
                  <a:off x="4672" y="2489"/>
                  <a:ext cx="30" cy="18"/>
                </a:xfrm>
                <a:custGeom>
                  <a:avLst/>
                  <a:gdLst>
                    <a:gd name="T0" fmla="*/ 24 w 30"/>
                    <a:gd name="T1" fmla="*/ 18 h 18"/>
                    <a:gd name="T2" fmla="*/ 30 w 30"/>
                    <a:gd name="T3" fmla="*/ 18 h 18"/>
                    <a:gd name="T4" fmla="*/ 24 w 30"/>
                    <a:gd name="T5" fmla="*/ 12 h 18"/>
                    <a:gd name="T6" fmla="*/ 6 w 30"/>
                    <a:gd name="T7" fmla="*/ 0 h 18"/>
                    <a:gd name="T8" fmla="*/ 0 w 30"/>
                    <a:gd name="T9" fmla="*/ 6 h 18"/>
                    <a:gd name="T10" fmla="*/ 6 w 30"/>
                    <a:gd name="T11" fmla="*/ 6 h 18"/>
                    <a:gd name="T12" fmla="*/ 24 w 30"/>
                    <a:gd name="T13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24" y="18"/>
                      </a:moveTo>
                      <a:lnTo>
                        <a:pt x="30" y="18"/>
                      </a:lnTo>
                      <a:lnTo>
                        <a:pt x="24" y="12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37" name="Freeform 909"/>
                <p:cNvSpPr>
                  <a:spLocks/>
                </p:cNvSpPr>
                <p:nvPr/>
              </p:nvSpPr>
              <p:spPr bwMode="auto">
                <a:xfrm>
                  <a:off x="4636" y="2471"/>
                  <a:ext cx="30" cy="18"/>
                </a:xfrm>
                <a:custGeom>
                  <a:avLst/>
                  <a:gdLst>
                    <a:gd name="T0" fmla="*/ 24 w 30"/>
                    <a:gd name="T1" fmla="*/ 18 h 18"/>
                    <a:gd name="T2" fmla="*/ 30 w 30"/>
                    <a:gd name="T3" fmla="*/ 12 h 18"/>
                    <a:gd name="T4" fmla="*/ 24 w 30"/>
                    <a:gd name="T5" fmla="*/ 12 h 18"/>
                    <a:gd name="T6" fmla="*/ 0 w 30"/>
                    <a:gd name="T7" fmla="*/ 0 h 18"/>
                    <a:gd name="T8" fmla="*/ 0 w 30"/>
                    <a:gd name="T9" fmla="*/ 0 h 18"/>
                    <a:gd name="T10" fmla="*/ 0 w 30"/>
                    <a:gd name="T11" fmla="*/ 6 h 18"/>
                    <a:gd name="T12" fmla="*/ 24 w 30"/>
                    <a:gd name="T13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24" y="18"/>
                      </a:moveTo>
                      <a:lnTo>
                        <a:pt x="30" y="12"/>
                      </a:lnTo>
                      <a:lnTo>
                        <a:pt x="24" y="1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38" name="Freeform 910"/>
                <p:cNvSpPr>
                  <a:spLocks/>
                </p:cNvSpPr>
                <p:nvPr/>
              </p:nvSpPr>
              <p:spPr bwMode="auto">
                <a:xfrm>
                  <a:off x="4600" y="2453"/>
                  <a:ext cx="24" cy="12"/>
                </a:xfrm>
                <a:custGeom>
                  <a:avLst/>
                  <a:gdLst>
                    <a:gd name="T0" fmla="*/ 24 w 24"/>
                    <a:gd name="T1" fmla="*/ 12 h 12"/>
                    <a:gd name="T2" fmla="*/ 24 w 24"/>
                    <a:gd name="T3" fmla="*/ 12 h 12"/>
                    <a:gd name="T4" fmla="*/ 24 w 24"/>
                    <a:gd name="T5" fmla="*/ 6 h 12"/>
                    <a:gd name="T6" fmla="*/ 6 w 24"/>
                    <a:gd name="T7" fmla="*/ 0 h 12"/>
                    <a:gd name="T8" fmla="*/ 0 w 24"/>
                    <a:gd name="T9" fmla="*/ 0 h 12"/>
                    <a:gd name="T10" fmla="*/ 0 w 24"/>
                    <a:gd name="T11" fmla="*/ 0 h 12"/>
                    <a:gd name="T12" fmla="*/ 0 w 24"/>
                    <a:gd name="T13" fmla="*/ 6 h 12"/>
                    <a:gd name="T14" fmla="*/ 6 w 24"/>
                    <a:gd name="T15" fmla="*/ 6 h 12"/>
                    <a:gd name="T16" fmla="*/ 24 w 24"/>
                    <a:gd name="T1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2">
                      <a:moveTo>
                        <a:pt x="24" y="12"/>
                      </a:moveTo>
                      <a:lnTo>
                        <a:pt x="24" y="12"/>
                      </a:lnTo>
                      <a:lnTo>
                        <a:pt x="24" y="6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39" name="Freeform 911"/>
                <p:cNvSpPr>
                  <a:spLocks/>
                </p:cNvSpPr>
                <p:nvPr/>
              </p:nvSpPr>
              <p:spPr bwMode="auto">
                <a:xfrm>
                  <a:off x="4558" y="2435"/>
                  <a:ext cx="30" cy="18"/>
                </a:xfrm>
                <a:custGeom>
                  <a:avLst/>
                  <a:gdLst>
                    <a:gd name="T0" fmla="*/ 24 w 30"/>
                    <a:gd name="T1" fmla="*/ 18 h 18"/>
                    <a:gd name="T2" fmla="*/ 30 w 30"/>
                    <a:gd name="T3" fmla="*/ 12 h 18"/>
                    <a:gd name="T4" fmla="*/ 24 w 30"/>
                    <a:gd name="T5" fmla="*/ 12 h 18"/>
                    <a:gd name="T6" fmla="*/ 6 w 30"/>
                    <a:gd name="T7" fmla="*/ 0 h 18"/>
                    <a:gd name="T8" fmla="*/ 0 w 30"/>
                    <a:gd name="T9" fmla="*/ 0 h 18"/>
                    <a:gd name="T10" fmla="*/ 6 w 30"/>
                    <a:gd name="T11" fmla="*/ 6 h 18"/>
                    <a:gd name="T12" fmla="*/ 24 w 30"/>
                    <a:gd name="T13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24" y="18"/>
                      </a:moveTo>
                      <a:lnTo>
                        <a:pt x="30" y="12"/>
                      </a:lnTo>
                      <a:lnTo>
                        <a:pt x="24" y="12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24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40" name="Freeform 912"/>
                <p:cNvSpPr>
                  <a:spLocks/>
                </p:cNvSpPr>
                <p:nvPr/>
              </p:nvSpPr>
              <p:spPr bwMode="auto">
                <a:xfrm>
                  <a:off x="4522" y="2417"/>
                  <a:ext cx="24" cy="18"/>
                </a:xfrm>
                <a:custGeom>
                  <a:avLst/>
                  <a:gdLst>
                    <a:gd name="T0" fmla="*/ 24 w 24"/>
                    <a:gd name="T1" fmla="*/ 18 h 18"/>
                    <a:gd name="T2" fmla="*/ 24 w 24"/>
                    <a:gd name="T3" fmla="*/ 12 h 18"/>
                    <a:gd name="T4" fmla="*/ 24 w 24"/>
                    <a:gd name="T5" fmla="*/ 12 h 18"/>
                    <a:gd name="T6" fmla="*/ 18 w 24"/>
                    <a:gd name="T7" fmla="*/ 6 h 18"/>
                    <a:gd name="T8" fmla="*/ 0 w 24"/>
                    <a:gd name="T9" fmla="*/ 0 h 18"/>
                    <a:gd name="T10" fmla="*/ 0 w 24"/>
                    <a:gd name="T11" fmla="*/ 6 h 18"/>
                    <a:gd name="T12" fmla="*/ 0 w 24"/>
                    <a:gd name="T13" fmla="*/ 6 h 18"/>
                    <a:gd name="T14" fmla="*/ 18 w 24"/>
                    <a:gd name="T15" fmla="*/ 12 h 18"/>
                    <a:gd name="T16" fmla="*/ 24 w 24"/>
                    <a:gd name="T1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8">
                      <a:moveTo>
                        <a:pt x="24" y="18"/>
                      </a:moveTo>
                      <a:lnTo>
                        <a:pt x="24" y="12"/>
                      </a:lnTo>
                      <a:lnTo>
                        <a:pt x="24" y="12"/>
                      </a:lnTo>
                      <a:lnTo>
                        <a:pt x="18" y="6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18" y="12"/>
                      </a:lnTo>
                      <a:lnTo>
                        <a:pt x="24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41" name="Freeform 913"/>
                <p:cNvSpPr>
                  <a:spLocks/>
                </p:cNvSpPr>
                <p:nvPr/>
              </p:nvSpPr>
              <p:spPr bwMode="auto">
                <a:xfrm>
                  <a:off x="4480" y="2405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12 h 12"/>
                    <a:gd name="T4" fmla="*/ 24 w 30"/>
                    <a:gd name="T5" fmla="*/ 6 h 12"/>
                    <a:gd name="T6" fmla="*/ 6 w 30"/>
                    <a:gd name="T7" fmla="*/ 0 h 12"/>
                    <a:gd name="T8" fmla="*/ 0 w 30"/>
                    <a:gd name="T9" fmla="*/ 6 h 12"/>
                    <a:gd name="T10" fmla="*/ 6 w 30"/>
                    <a:gd name="T11" fmla="*/ 6 h 12"/>
                    <a:gd name="T12" fmla="*/ 24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12"/>
                      </a:lnTo>
                      <a:lnTo>
                        <a:pt x="24" y="6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42" name="Freeform 914"/>
                <p:cNvSpPr>
                  <a:spLocks/>
                </p:cNvSpPr>
                <p:nvPr/>
              </p:nvSpPr>
              <p:spPr bwMode="auto">
                <a:xfrm>
                  <a:off x="4438" y="2393"/>
                  <a:ext cx="30" cy="12"/>
                </a:xfrm>
                <a:custGeom>
                  <a:avLst/>
                  <a:gdLst>
                    <a:gd name="T0" fmla="*/ 30 w 30"/>
                    <a:gd name="T1" fmla="*/ 12 h 12"/>
                    <a:gd name="T2" fmla="*/ 30 w 30"/>
                    <a:gd name="T3" fmla="*/ 12 h 12"/>
                    <a:gd name="T4" fmla="*/ 30 w 30"/>
                    <a:gd name="T5" fmla="*/ 6 h 12"/>
                    <a:gd name="T6" fmla="*/ 24 w 30"/>
                    <a:gd name="T7" fmla="*/ 6 h 12"/>
                    <a:gd name="T8" fmla="*/ 6 w 30"/>
                    <a:gd name="T9" fmla="*/ 0 h 12"/>
                    <a:gd name="T10" fmla="*/ 0 w 30"/>
                    <a:gd name="T11" fmla="*/ 6 h 12"/>
                    <a:gd name="T12" fmla="*/ 6 w 30"/>
                    <a:gd name="T13" fmla="*/ 6 h 12"/>
                    <a:gd name="T14" fmla="*/ 24 w 30"/>
                    <a:gd name="T15" fmla="*/ 12 h 12"/>
                    <a:gd name="T16" fmla="*/ 30 w 30"/>
                    <a:gd name="T1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30" y="12"/>
                      </a:moveTo>
                      <a:lnTo>
                        <a:pt x="30" y="12"/>
                      </a:ln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12"/>
                      </a:lnTo>
                      <a:lnTo>
                        <a:pt x="3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43" name="Freeform 915"/>
                <p:cNvSpPr>
                  <a:spLocks/>
                </p:cNvSpPr>
                <p:nvPr/>
              </p:nvSpPr>
              <p:spPr bwMode="auto">
                <a:xfrm>
                  <a:off x="4402" y="2381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12 h 12"/>
                    <a:gd name="T4" fmla="*/ 24 w 30"/>
                    <a:gd name="T5" fmla="*/ 6 h 12"/>
                    <a:gd name="T6" fmla="*/ 0 w 30"/>
                    <a:gd name="T7" fmla="*/ 0 h 12"/>
                    <a:gd name="T8" fmla="*/ 0 w 30"/>
                    <a:gd name="T9" fmla="*/ 6 h 12"/>
                    <a:gd name="T10" fmla="*/ 0 w 30"/>
                    <a:gd name="T11" fmla="*/ 6 h 12"/>
                    <a:gd name="T12" fmla="*/ 24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12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44" name="Freeform 916"/>
                <p:cNvSpPr>
                  <a:spLocks/>
                </p:cNvSpPr>
                <p:nvPr/>
              </p:nvSpPr>
              <p:spPr bwMode="auto">
                <a:xfrm>
                  <a:off x="4360" y="2369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12 h 12"/>
                    <a:gd name="T4" fmla="*/ 24 w 30"/>
                    <a:gd name="T5" fmla="*/ 6 h 12"/>
                    <a:gd name="T6" fmla="*/ 18 w 30"/>
                    <a:gd name="T7" fmla="*/ 6 h 12"/>
                    <a:gd name="T8" fmla="*/ 0 w 30"/>
                    <a:gd name="T9" fmla="*/ 0 h 12"/>
                    <a:gd name="T10" fmla="*/ 0 w 30"/>
                    <a:gd name="T11" fmla="*/ 6 h 12"/>
                    <a:gd name="T12" fmla="*/ 0 w 30"/>
                    <a:gd name="T13" fmla="*/ 6 h 12"/>
                    <a:gd name="T14" fmla="*/ 18 w 30"/>
                    <a:gd name="T15" fmla="*/ 12 h 12"/>
                    <a:gd name="T16" fmla="*/ 24 w 30"/>
                    <a:gd name="T1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12"/>
                      </a:lnTo>
                      <a:lnTo>
                        <a:pt x="24" y="6"/>
                      </a:lnTo>
                      <a:lnTo>
                        <a:pt x="18" y="6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18" y="12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45" name="Freeform 917"/>
                <p:cNvSpPr>
                  <a:spLocks/>
                </p:cNvSpPr>
                <p:nvPr/>
              </p:nvSpPr>
              <p:spPr bwMode="auto">
                <a:xfrm>
                  <a:off x="4318" y="2363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6 h 12"/>
                    <a:gd name="T4" fmla="*/ 24 w 30"/>
                    <a:gd name="T5" fmla="*/ 6 h 12"/>
                    <a:gd name="T6" fmla="*/ 6 w 30"/>
                    <a:gd name="T7" fmla="*/ 0 h 12"/>
                    <a:gd name="T8" fmla="*/ 0 w 30"/>
                    <a:gd name="T9" fmla="*/ 6 h 12"/>
                    <a:gd name="T10" fmla="*/ 6 w 30"/>
                    <a:gd name="T11" fmla="*/ 6 h 12"/>
                    <a:gd name="T12" fmla="*/ 24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46" name="Freeform 918"/>
                <p:cNvSpPr>
                  <a:spLocks/>
                </p:cNvSpPr>
                <p:nvPr/>
              </p:nvSpPr>
              <p:spPr bwMode="auto">
                <a:xfrm>
                  <a:off x="4276" y="2357"/>
                  <a:ext cx="30" cy="6"/>
                </a:xfrm>
                <a:custGeom>
                  <a:avLst/>
                  <a:gdLst>
                    <a:gd name="T0" fmla="*/ 30 w 30"/>
                    <a:gd name="T1" fmla="*/ 6 h 6"/>
                    <a:gd name="T2" fmla="*/ 30 w 30"/>
                    <a:gd name="T3" fmla="*/ 6 h 6"/>
                    <a:gd name="T4" fmla="*/ 30 w 30"/>
                    <a:gd name="T5" fmla="*/ 0 h 6"/>
                    <a:gd name="T6" fmla="*/ 6 w 30"/>
                    <a:gd name="T7" fmla="*/ 0 h 6"/>
                    <a:gd name="T8" fmla="*/ 0 w 30"/>
                    <a:gd name="T9" fmla="*/ 0 h 6"/>
                    <a:gd name="T10" fmla="*/ 6 w 30"/>
                    <a:gd name="T11" fmla="*/ 6 h 6"/>
                    <a:gd name="T12" fmla="*/ 30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47" name="Freeform 919"/>
                <p:cNvSpPr>
                  <a:spLocks/>
                </p:cNvSpPr>
                <p:nvPr/>
              </p:nvSpPr>
              <p:spPr bwMode="auto">
                <a:xfrm>
                  <a:off x="4234" y="2345"/>
                  <a:ext cx="30" cy="12"/>
                </a:xfrm>
                <a:custGeom>
                  <a:avLst/>
                  <a:gdLst>
                    <a:gd name="T0" fmla="*/ 30 w 30"/>
                    <a:gd name="T1" fmla="*/ 12 h 12"/>
                    <a:gd name="T2" fmla="*/ 30 w 30"/>
                    <a:gd name="T3" fmla="*/ 12 h 12"/>
                    <a:gd name="T4" fmla="*/ 30 w 30"/>
                    <a:gd name="T5" fmla="*/ 6 h 12"/>
                    <a:gd name="T6" fmla="*/ 6 w 30"/>
                    <a:gd name="T7" fmla="*/ 0 h 12"/>
                    <a:gd name="T8" fmla="*/ 0 w 30"/>
                    <a:gd name="T9" fmla="*/ 6 h 12"/>
                    <a:gd name="T10" fmla="*/ 6 w 30"/>
                    <a:gd name="T11" fmla="*/ 6 h 12"/>
                    <a:gd name="T12" fmla="*/ 30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30" y="12"/>
                      </a:moveTo>
                      <a:lnTo>
                        <a:pt x="30" y="12"/>
                      </a:lnTo>
                      <a:lnTo>
                        <a:pt x="30" y="6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48" name="Freeform 920"/>
                <p:cNvSpPr>
                  <a:spLocks/>
                </p:cNvSpPr>
                <p:nvPr/>
              </p:nvSpPr>
              <p:spPr bwMode="auto">
                <a:xfrm>
                  <a:off x="4192" y="2339"/>
                  <a:ext cx="30" cy="12"/>
                </a:xfrm>
                <a:custGeom>
                  <a:avLst/>
                  <a:gdLst>
                    <a:gd name="T0" fmla="*/ 30 w 30"/>
                    <a:gd name="T1" fmla="*/ 12 h 12"/>
                    <a:gd name="T2" fmla="*/ 30 w 30"/>
                    <a:gd name="T3" fmla="*/ 6 h 12"/>
                    <a:gd name="T4" fmla="*/ 30 w 30"/>
                    <a:gd name="T5" fmla="*/ 6 h 12"/>
                    <a:gd name="T6" fmla="*/ 6 w 30"/>
                    <a:gd name="T7" fmla="*/ 0 h 12"/>
                    <a:gd name="T8" fmla="*/ 0 w 30"/>
                    <a:gd name="T9" fmla="*/ 0 h 12"/>
                    <a:gd name="T10" fmla="*/ 6 w 30"/>
                    <a:gd name="T11" fmla="*/ 6 h 12"/>
                    <a:gd name="T12" fmla="*/ 30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30" y="12"/>
                      </a:move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49" name="Freeform 921"/>
                <p:cNvSpPr>
                  <a:spLocks/>
                </p:cNvSpPr>
                <p:nvPr/>
              </p:nvSpPr>
              <p:spPr bwMode="auto">
                <a:xfrm>
                  <a:off x="4156" y="2333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6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50" name="Freeform 922"/>
                <p:cNvSpPr>
                  <a:spLocks/>
                </p:cNvSpPr>
                <p:nvPr/>
              </p:nvSpPr>
              <p:spPr bwMode="auto">
                <a:xfrm>
                  <a:off x="4114" y="2327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6 h 12"/>
                    <a:gd name="T4" fmla="*/ 24 w 30"/>
                    <a:gd name="T5" fmla="*/ 6 h 12"/>
                    <a:gd name="T6" fmla="*/ 0 w 30"/>
                    <a:gd name="T7" fmla="*/ 0 h 12"/>
                    <a:gd name="T8" fmla="*/ 0 w 30"/>
                    <a:gd name="T9" fmla="*/ 6 h 12"/>
                    <a:gd name="T10" fmla="*/ 0 w 30"/>
                    <a:gd name="T11" fmla="*/ 6 h 12"/>
                    <a:gd name="T12" fmla="*/ 24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51" name="Freeform 923"/>
                <p:cNvSpPr>
                  <a:spLocks/>
                </p:cNvSpPr>
                <p:nvPr/>
              </p:nvSpPr>
              <p:spPr bwMode="auto">
                <a:xfrm>
                  <a:off x="4072" y="2321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6 h 12"/>
                    <a:gd name="T4" fmla="*/ 24 w 30"/>
                    <a:gd name="T5" fmla="*/ 6 h 12"/>
                    <a:gd name="T6" fmla="*/ 0 w 30"/>
                    <a:gd name="T7" fmla="*/ 0 h 12"/>
                    <a:gd name="T8" fmla="*/ 0 w 30"/>
                    <a:gd name="T9" fmla="*/ 6 h 12"/>
                    <a:gd name="T10" fmla="*/ 0 w 30"/>
                    <a:gd name="T11" fmla="*/ 6 h 12"/>
                    <a:gd name="T12" fmla="*/ 24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52" name="Freeform 924"/>
                <p:cNvSpPr>
                  <a:spLocks/>
                </p:cNvSpPr>
                <p:nvPr/>
              </p:nvSpPr>
              <p:spPr bwMode="auto">
                <a:xfrm>
                  <a:off x="4030" y="2321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6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0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53" name="Freeform 925"/>
                <p:cNvSpPr>
                  <a:spLocks/>
                </p:cNvSpPr>
                <p:nvPr/>
              </p:nvSpPr>
              <p:spPr bwMode="auto">
                <a:xfrm>
                  <a:off x="3987" y="2315"/>
                  <a:ext cx="31" cy="6"/>
                </a:xfrm>
                <a:custGeom>
                  <a:avLst/>
                  <a:gdLst>
                    <a:gd name="T0" fmla="*/ 25 w 31"/>
                    <a:gd name="T1" fmla="*/ 6 h 6"/>
                    <a:gd name="T2" fmla="*/ 31 w 31"/>
                    <a:gd name="T3" fmla="*/ 6 h 6"/>
                    <a:gd name="T4" fmla="*/ 25 w 31"/>
                    <a:gd name="T5" fmla="*/ 0 h 6"/>
                    <a:gd name="T6" fmla="*/ 7 w 31"/>
                    <a:gd name="T7" fmla="*/ 0 h 6"/>
                    <a:gd name="T8" fmla="*/ 0 w 31"/>
                    <a:gd name="T9" fmla="*/ 0 h 6"/>
                    <a:gd name="T10" fmla="*/ 0 w 31"/>
                    <a:gd name="T11" fmla="*/ 0 h 6"/>
                    <a:gd name="T12" fmla="*/ 0 w 31"/>
                    <a:gd name="T13" fmla="*/ 6 h 6"/>
                    <a:gd name="T14" fmla="*/ 7 w 31"/>
                    <a:gd name="T15" fmla="*/ 6 h 6"/>
                    <a:gd name="T16" fmla="*/ 25 w 31"/>
                    <a:gd name="T1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1" h="6">
                      <a:moveTo>
                        <a:pt x="25" y="6"/>
                      </a:moveTo>
                      <a:lnTo>
                        <a:pt x="31" y="6"/>
                      </a:lnTo>
                      <a:lnTo>
                        <a:pt x="25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7" y="6"/>
                      </a:lnTo>
                      <a:lnTo>
                        <a:pt x="25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54" name="Freeform 926"/>
                <p:cNvSpPr>
                  <a:spLocks/>
                </p:cNvSpPr>
                <p:nvPr/>
              </p:nvSpPr>
              <p:spPr bwMode="auto">
                <a:xfrm>
                  <a:off x="3945" y="2315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0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55" name="Freeform 927"/>
                <p:cNvSpPr>
                  <a:spLocks/>
                </p:cNvSpPr>
                <p:nvPr/>
              </p:nvSpPr>
              <p:spPr bwMode="auto">
                <a:xfrm>
                  <a:off x="3903" y="2309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6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56" name="Freeform 928"/>
                <p:cNvSpPr>
                  <a:spLocks/>
                </p:cNvSpPr>
                <p:nvPr/>
              </p:nvSpPr>
              <p:spPr bwMode="auto">
                <a:xfrm>
                  <a:off x="3861" y="2309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6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57" name="Freeform 929"/>
                <p:cNvSpPr>
                  <a:spLocks/>
                </p:cNvSpPr>
                <p:nvPr/>
              </p:nvSpPr>
              <p:spPr bwMode="auto">
                <a:xfrm>
                  <a:off x="3819" y="2309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0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58" name="Freeform 930"/>
                <p:cNvSpPr>
                  <a:spLocks/>
                </p:cNvSpPr>
                <p:nvPr/>
              </p:nvSpPr>
              <p:spPr bwMode="auto">
                <a:xfrm>
                  <a:off x="3777" y="2309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0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9614" name="Group 1038"/>
              <p:cNvGrpSpPr>
                <a:grpSpLocks/>
              </p:cNvGrpSpPr>
              <p:nvPr/>
            </p:nvGrpSpPr>
            <p:grpSpPr bwMode="auto">
              <a:xfrm>
                <a:off x="2793" y="2357"/>
                <a:ext cx="1969" cy="715"/>
                <a:chOff x="2793" y="2357"/>
                <a:chExt cx="1969" cy="715"/>
              </a:xfrm>
            </p:grpSpPr>
            <p:sp>
              <p:nvSpPr>
                <p:cNvPr id="407460" name="Freeform 932"/>
                <p:cNvSpPr>
                  <a:spLocks/>
                </p:cNvSpPr>
                <p:nvPr/>
              </p:nvSpPr>
              <p:spPr bwMode="auto">
                <a:xfrm>
                  <a:off x="3753" y="2357"/>
                  <a:ext cx="24" cy="6"/>
                </a:xfrm>
                <a:custGeom>
                  <a:avLst/>
                  <a:gdLst>
                    <a:gd name="T0" fmla="*/ 24 w 24"/>
                    <a:gd name="T1" fmla="*/ 6 h 6"/>
                    <a:gd name="T2" fmla="*/ 24 w 24"/>
                    <a:gd name="T3" fmla="*/ 0 h 6"/>
                    <a:gd name="T4" fmla="*/ 24 w 24"/>
                    <a:gd name="T5" fmla="*/ 0 h 6"/>
                    <a:gd name="T6" fmla="*/ 0 w 24"/>
                    <a:gd name="T7" fmla="*/ 0 h 6"/>
                    <a:gd name="T8" fmla="*/ 0 w 24"/>
                    <a:gd name="T9" fmla="*/ 0 h 6"/>
                    <a:gd name="T10" fmla="*/ 0 w 24"/>
                    <a:gd name="T11" fmla="*/ 6 h 6"/>
                    <a:gd name="T12" fmla="*/ 24 w 24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6">
                      <a:moveTo>
                        <a:pt x="24" y="6"/>
                      </a:move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61" name="Freeform 933"/>
                <p:cNvSpPr>
                  <a:spLocks/>
                </p:cNvSpPr>
                <p:nvPr/>
              </p:nvSpPr>
              <p:spPr bwMode="auto">
                <a:xfrm>
                  <a:off x="3711" y="2357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0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62" name="Freeform 934"/>
                <p:cNvSpPr>
                  <a:spLocks/>
                </p:cNvSpPr>
                <p:nvPr/>
              </p:nvSpPr>
              <p:spPr bwMode="auto">
                <a:xfrm>
                  <a:off x="3669" y="2357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6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63" name="Freeform 935"/>
                <p:cNvSpPr>
                  <a:spLocks/>
                </p:cNvSpPr>
                <p:nvPr/>
              </p:nvSpPr>
              <p:spPr bwMode="auto">
                <a:xfrm>
                  <a:off x="3627" y="2357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6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64" name="Freeform 936"/>
                <p:cNvSpPr>
                  <a:spLocks/>
                </p:cNvSpPr>
                <p:nvPr/>
              </p:nvSpPr>
              <p:spPr bwMode="auto">
                <a:xfrm>
                  <a:off x="3585" y="2363"/>
                  <a:ext cx="24" cy="6"/>
                </a:xfrm>
                <a:custGeom>
                  <a:avLst/>
                  <a:gdLst>
                    <a:gd name="T0" fmla="*/ 24 w 24"/>
                    <a:gd name="T1" fmla="*/ 6 h 6"/>
                    <a:gd name="T2" fmla="*/ 24 w 24"/>
                    <a:gd name="T3" fmla="*/ 0 h 6"/>
                    <a:gd name="T4" fmla="*/ 24 w 24"/>
                    <a:gd name="T5" fmla="*/ 0 h 6"/>
                    <a:gd name="T6" fmla="*/ 0 w 24"/>
                    <a:gd name="T7" fmla="*/ 0 h 6"/>
                    <a:gd name="T8" fmla="*/ 0 w 24"/>
                    <a:gd name="T9" fmla="*/ 0 h 6"/>
                    <a:gd name="T10" fmla="*/ 0 w 24"/>
                    <a:gd name="T11" fmla="*/ 6 h 6"/>
                    <a:gd name="T12" fmla="*/ 24 w 24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6">
                      <a:moveTo>
                        <a:pt x="24" y="6"/>
                      </a:move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65" name="Freeform 937"/>
                <p:cNvSpPr>
                  <a:spLocks/>
                </p:cNvSpPr>
                <p:nvPr/>
              </p:nvSpPr>
              <p:spPr bwMode="auto">
                <a:xfrm>
                  <a:off x="3543" y="2363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66" name="Freeform 938"/>
                <p:cNvSpPr>
                  <a:spLocks/>
                </p:cNvSpPr>
                <p:nvPr/>
              </p:nvSpPr>
              <p:spPr bwMode="auto">
                <a:xfrm>
                  <a:off x="3501" y="2369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67" name="Freeform 939"/>
                <p:cNvSpPr>
                  <a:spLocks/>
                </p:cNvSpPr>
                <p:nvPr/>
              </p:nvSpPr>
              <p:spPr bwMode="auto">
                <a:xfrm>
                  <a:off x="3459" y="2375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0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68" name="Freeform 940"/>
                <p:cNvSpPr>
                  <a:spLocks/>
                </p:cNvSpPr>
                <p:nvPr/>
              </p:nvSpPr>
              <p:spPr bwMode="auto">
                <a:xfrm>
                  <a:off x="3417" y="2375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6 h 12"/>
                    <a:gd name="T4" fmla="*/ 24 w 30"/>
                    <a:gd name="T5" fmla="*/ 0 h 12"/>
                    <a:gd name="T6" fmla="*/ 0 w 30"/>
                    <a:gd name="T7" fmla="*/ 6 h 12"/>
                    <a:gd name="T8" fmla="*/ 0 w 30"/>
                    <a:gd name="T9" fmla="*/ 6 h 12"/>
                    <a:gd name="T10" fmla="*/ 0 w 30"/>
                    <a:gd name="T11" fmla="*/ 12 h 12"/>
                    <a:gd name="T12" fmla="*/ 24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69" name="Freeform 941"/>
                <p:cNvSpPr>
                  <a:spLocks/>
                </p:cNvSpPr>
                <p:nvPr/>
              </p:nvSpPr>
              <p:spPr bwMode="auto">
                <a:xfrm>
                  <a:off x="3375" y="2381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6 h 12"/>
                    <a:gd name="T4" fmla="*/ 24 w 30"/>
                    <a:gd name="T5" fmla="*/ 0 h 12"/>
                    <a:gd name="T6" fmla="*/ 18 w 30"/>
                    <a:gd name="T7" fmla="*/ 0 h 12"/>
                    <a:gd name="T8" fmla="*/ 0 w 30"/>
                    <a:gd name="T9" fmla="*/ 6 h 12"/>
                    <a:gd name="T10" fmla="*/ 0 w 30"/>
                    <a:gd name="T11" fmla="*/ 6 h 12"/>
                    <a:gd name="T12" fmla="*/ 0 w 30"/>
                    <a:gd name="T13" fmla="*/ 12 h 12"/>
                    <a:gd name="T14" fmla="*/ 18 w 30"/>
                    <a:gd name="T15" fmla="*/ 6 h 12"/>
                    <a:gd name="T16" fmla="*/ 24 w 30"/>
                    <a:gd name="T1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18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70" name="Freeform 942"/>
                <p:cNvSpPr>
                  <a:spLocks/>
                </p:cNvSpPr>
                <p:nvPr/>
              </p:nvSpPr>
              <p:spPr bwMode="auto">
                <a:xfrm>
                  <a:off x="3333" y="2387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6 h 12"/>
                    <a:gd name="T4" fmla="*/ 24 w 30"/>
                    <a:gd name="T5" fmla="*/ 0 h 12"/>
                    <a:gd name="T6" fmla="*/ 0 w 30"/>
                    <a:gd name="T7" fmla="*/ 6 h 12"/>
                    <a:gd name="T8" fmla="*/ 0 w 30"/>
                    <a:gd name="T9" fmla="*/ 12 h 12"/>
                    <a:gd name="T10" fmla="*/ 0 w 30"/>
                    <a:gd name="T11" fmla="*/ 12 h 12"/>
                    <a:gd name="T12" fmla="*/ 24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71" name="Freeform 943"/>
                <p:cNvSpPr>
                  <a:spLocks/>
                </p:cNvSpPr>
                <p:nvPr/>
              </p:nvSpPr>
              <p:spPr bwMode="auto">
                <a:xfrm>
                  <a:off x="3291" y="2399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0 h 12"/>
                    <a:gd name="T4" fmla="*/ 24 w 30"/>
                    <a:gd name="T5" fmla="*/ 0 h 12"/>
                    <a:gd name="T6" fmla="*/ 6 w 30"/>
                    <a:gd name="T7" fmla="*/ 6 h 12"/>
                    <a:gd name="T8" fmla="*/ 0 w 30"/>
                    <a:gd name="T9" fmla="*/ 6 h 12"/>
                    <a:gd name="T10" fmla="*/ 6 w 30"/>
                    <a:gd name="T11" fmla="*/ 12 h 12"/>
                    <a:gd name="T12" fmla="*/ 24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6" y="6"/>
                      </a:ln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72" name="Freeform 944"/>
                <p:cNvSpPr>
                  <a:spLocks/>
                </p:cNvSpPr>
                <p:nvPr/>
              </p:nvSpPr>
              <p:spPr bwMode="auto">
                <a:xfrm>
                  <a:off x="3249" y="2405"/>
                  <a:ext cx="30" cy="12"/>
                </a:xfrm>
                <a:custGeom>
                  <a:avLst/>
                  <a:gdLst>
                    <a:gd name="T0" fmla="*/ 30 w 30"/>
                    <a:gd name="T1" fmla="*/ 6 h 12"/>
                    <a:gd name="T2" fmla="*/ 30 w 30"/>
                    <a:gd name="T3" fmla="*/ 6 h 12"/>
                    <a:gd name="T4" fmla="*/ 30 w 30"/>
                    <a:gd name="T5" fmla="*/ 0 h 12"/>
                    <a:gd name="T6" fmla="*/ 6 w 30"/>
                    <a:gd name="T7" fmla="*/ 6 h 12"/>
                    <a:gd name="T8" fmla="*/ 0 w 30"/>
                    <a:gd name="T9" fmla="*/ 6 h 12"/>
                    <a:gd name="T10" fmla="*/ 6 w 30"/>
                    <a:gd name="T11" fmla="*/ 12 h 12"/>
                    <a:gd name="T12" fmla="*/ 30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6"/>
                      </a:ln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73" name="Freeform 945"/>
                <p:cNvSpPr>
                  <a:spLocks/>
                </p:cNvSpPr>
                <p:nvPr/>
              </p:nvSpPr>
              <p:spPr bwMode="auto">
                <a:xfrm>
                  <a:off x="3207" y="2411"/>
                  <a:ext cx="30" cy="12"/>
                </a:xfrm>
                <a:custGeom>
                  <a:avLst/>
                  <a:gdLst>
                    <a:gd name="T0" fmla="*/ 30 w 30"/>
                    <a:gd name="T1" fmla="*/ 6 h 12"/>
                    <a:gd name="T2" fmla="*/ 30 w 30"/>
                    <a:gd name="T3" fmla="*/ 6 h 12"/>
                    <a:gd name="T4" fmla="*/ 30 w 30"/>
                    <a:gd name="T5" fmla="*/ 0 h 12"/>
                    <a:gd name="T6" fmla="*/ 18 w 30"/>
                    <a:gd name="T7" fmla="*/ 6 h 12"/>
                    <a:gd name="T8" fmla="*/ 6 w 30"/>
                    <a:gd name="T9" fmla="*/ 6 h 12"/>
                    <a:gd name="T10" fmla="*/ 0 w 30"/>
                    <a:gd name="T11" fmla="*/ 12 h 12"/>
                    <a:gd name="T12" fmla="*/ 6 w 30"/>
                    <a:gd name="T13" fmla="*/ 12 h 12"/>
                    <a:gd name="T14" fmla="*/ 18 w 30"/>
                    <a:gd name="T15" fmla="*/ 12 h 12"/>
                    <a:gd name="T16" fmla="*/ 30 w 30"/>
                    <a:gd name="T1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18" y="6"/>
                      </a:lnTo>
                      <a:lnTo>
                        <a:pt x="6" y="6"/>
                      </a:lnTo>
                      <a:lnTo>
                        <a:pt x="0" y="12"/>
                      </a:lnTo>
                      <a:lnTo>
                        <a:pt x="6" y="12"/>
                      </a:lnTo>
                      <a:lnTo>
                        <a:pt x="18" y="12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74" name="Freeform 946"/>
                <p:cNvSpPr>
                  <a:spLocks/>
                </p:cNvSpPr>
                <p:nvPr/>
              </p:nvSpPr>
              <p:spPr bwMode="auto">
                <a:xfrm>
                  <a:off x="3171" y="2423"/>
                  <a:ext cx="24" cy="12"/>
                </a:xfrm>
                <a:custGeom>
                  <a:avLst/>
                  <a:gdLst>
                    <a:gd name="T0" fmla="*/ 24 w 24"/>
                    <a:gd name="T1" fmla="*/ 6 h 12"/>
                    <a:gd name="T2" fmla="*/ 24 w 24"/>
                    <a:gd name="T3" fmla="*/ 6 h 12"/>
                    <a:gd name="T4" fmla="*/ 24 w 24"/>
                    <a:gd name="T5" fmla="*/ 0 h 12"/>
                    <a:gd name="T6" fmla="*/ 0 w 24"/>
                    <a:gd name="T7" fmla="*/ 6 h 12"/>
                    <a:gd name="T8" fmla="*/ 0 w 24"/>
                    <a:gd name="T9" fmla="*/ 12 h 12"/>
                    <a:gd name="T10" fmla="*/ 0 w 24"/>
                    <a:gd name="T11" fmla="*/ 12 h 12"/>
                    <a:gd name="T12" fmla="*/ 24 w 24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2">
                      <a:moveTo>
                        <a:pt x="24" y="6"/>
                      </a:move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75" name="Freeform 947"/>
                <p:cNvSpPr>
                  <a:spLocks/>
                </p:cNvSpPr>
                <p:nvPr/>
              </p:nvSpPr>
              <p:spPr bwMode="auto">
                <a:xfrm>
                  <a:off x="3129" y="2435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6 h 12"/>
                    <a:gd name="T4" fmla="*/ 24 w 30"/>
                    <a:gd name="T5" fmla="*/ 0 h 12"/>
                    <a:gd name="T6" fmla="*/ 24 w 30"/>
                    <a:gd name="T7" fmla="*/ 0 h 12"/>
                    <a:gd name="T8" fmla="*/ 0 w 30"/>
                    <a:gd name="T9" fmla="*/ 6 h 12"/>
                    <a:gd name="T10" fmla="*/ 0 w 30"/>
                    <a:gd name="T11" fmla="*/ 12 h 12"/>
                    <a:gd name="T12" fmla="*/ 0 w 30"/>
                    <a:gd name="T13" fmla="*/ 12 h 12"/>
                    <a:gd name="T14" fmla="*/ 24 w 30"/>
                    <a:gd name="T15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76" name="Freeform 948"/>
                <p:cNvSpPr>
                  <a:spLocks/>
                </p:cNvSpPr>
                <p:nvPr/>
              </p:nvSpPr>
              <p:spPr bwMode="auto">
                <a:xfrm>
                  <a:off x="3087" y="2447"/>
                  <a:ext cx="30" cy="12"/>
                </a:xfrm>
                <a:custGeom>
                  <a:avLst/>
                  <a:gdLst>
                    <a:gd name="T0" fmla="*/ 30 w 30"/>
                    <a:gd name="T1" fmla="*/ 6 h 12"/>
                    <a:gd name="T2" fmla="*/ 30 w 30"/>
                    <a:gd name="T3" fmla="*/ 6 h 12"/>
                    <a:gd name="T4" fmla="*/ 30 w 30"/>
                    <a:gd name="T5" fmla="*/ 0 h 12"/>
                    <a:gd name="T6" fmla="*/ 6 w 30"/>
                    <a:gd name="T7" fmla="*/ 6 h 12"/>
                    <a:gd name="T8" fmla="*/ 0 w 30"/>
                    <a:gd name="T9" fmla="*/ 12 h 12"/>
                    <a:gd name="T10" fmla="*/ 6 w 30"/>
                    <a:gd name="T11" fmla="*/ 12 h 12"/>
                    <a:gd name="T12" fmla="*/ 30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6"/>
                      </a:lnTo>
                      <a:lnTo>
                        <a:pt x="0" y="12"/>
                      </a:lnTo>
                      <a:lnTo>
                        <a:pt x="6" y="12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77" name="Freeform 949"/>
                <p:cNvSpPr>
                  <a:spLocks/>
                </p:cNvSpPr>
                <p:nvPr/>
              </p:nvSpPr>
              <p:spPr bwMode="auto">
                <a:xfrm>
                  <a:off x="3051" y="2465"/>
                  <a:ext cx="24" cy="12"/>
                </a:xfrm>
                <a:custGeom>
                  <a:avLst/>
                  <a:gdLst>
                    <a:gd name="T0" fmla="*/ 24 w 24"/>
                    <a:gd name="T1" fmla="*/ 6 h 12"/>
                    <a:gd name="T2" fmla="*/ 24 w 24"/>
                    <a:gd name="T3" fmla="*/ 0 h 12"/>
                    <a:gd name="T4" fmla="*/ 24 w 24"/>
                    <a:gd name="T5" fmla="*/ 0 h 12"/>
                    <a:gd name="T6" fmla="*/ 0 w 24"/>
                    <a:gd name="T7" fmla="*/ 6 h 12"/>
                    <a:gd name="T8" fmla="*/ 0 w 24"/>
                    <a:gd name="T9" fmla="*/ 6 h 12"/>
                    <a:gd name="T10" fmla="*/ 0 w 24"/>
                    <a:gd name="T11" fmla="*/ 12 h 12"/>
                    <a:gd name="T12" fmla="*/ 24 w 24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2">
                      <a:moveTo>
                        <a:pt x="24" y="6"/>
                      </a:move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78" name="Freeform 950"/>
                <p:cNvSpPr>
                  <a:spLocks/>
                </p:cNvSpPr>
                <p:nvPr/>
              </p:nvSpPr>
              <p:spPr bwMode="auto">
                <a:xfrm>
                  <a:off x="3009" y="2477"/>
                  <a:ext cx="30" cy="18"/>
                </a:xfrm>
                <a:custGeom>
                  <a:avLst/>
                  <a:gdLst>
                    <a:gd name="T0" fmla="*/ 24 w 30"/>
                    <a:gd name="T1" fmla="*/ 6 h 18"/>
                    <a:gd name="T2" fmla="*/ 30 w 30"/>
                    <a:gd name="T3" fmla="*/ 6 h 18"/>
                    <a:gd name="T4" fmla="*/ 24 w 30"/>
                    <a:gd name="T5" fmla="*/ 0 h 18"/>
                    <a:gd name="T6" fmla="*/ 6 w 30"/>
                    <a:gd name="T7" fmla="*/ 6 h 18"/>
                    <a:gd name="T8" fmla="*/ 6 w 30"/>
                    <a:gd name="T9" fmla="*/ 12 h 18"/>
                    <a:gd name="T10" fmla="*/ 0 w 30"/>
                    <a:gd name="T11" fmla="*/ 12 h 18"/>
                    <a:gd name="T12" fmla="*/ 6 w 30"/>
                    <a:gd name="T13" fmla="*/ 18 h 18"/>
                    <a:gd name="T14" fmla="*/ 6 w 30"/>
                    <a:gd name="T15" fmla="*/ 12 h 18"/>
                    <a:gd name="T16" fmla="*/ 24 w 30"/>
                    <a:gd name="T17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8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6" y="6"/>
                      </a:lnTo>
                      <a:lnTo>
                        <a:pt x="6" y="12"/>
                      </a:lnTo>
                      <a:lnTo>
                        <a:pt x="0" y="12"/>
                      </a:lnTo>
                      <a:lnTo>
                        <a:pt x="6" y="18"/>
                      </a:lnTo>
                      <a:lnTo>
                        <a:pt x="6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79" name="Freeform 951"/>
                <p:cNvSpPr>
                  <a:spLocks/>
                </p:cNvSpPr>
                <p:nvPr/>
              </p:nvSpPr>
              <p:spPr bwMode="auto">
                <a:xfrm>
                  <a:off x="2973" y="2495"/>
                  <a:ext cx="30" cy="19"/>
                </a:xfrm>
                <a:custGeom>
                  <a:avLst/>
                  <a:gdLst>
                    <a:gd name="T0" fmla="*/ 24 w 30"/>
                    <a:gd name="T1" fmla="*/ 6 h 19"/>
                    <a:gd name="T2" fmla="*/ 30 w 30"/>
                    <a:gd name="T3" fmla="*/ 0 h 19"/>
                    <a:gd name="T4" fmla="*/ 24 w 30"/>
                    <a:gd name="T5" fmla="*/ 0 h 19"/>
                    <a:gd name="T6" fmla="*/ 0 w 30"/>
                    <a:gd name="T7" fmla="*/ 12 h 19"/>
                    <a:gd name="T8" fmla="*/ 0 w 30"/>
                    <a:gd name="T9" fmla="*/ 12 h 19"/>
                    <a:gd name="T10" fmla="*/ 0 w 30"/>
                    <a:gd name="T11" fmla="*/ 19 h 19"/>
                    <a:gd name="T12" fmla="*/ 24 w 30"/>
                    <a:gd name="T13" fmla="*/ 6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9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19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80" name="Freeform 952"/>
                <p:cNvSpPr>
                  <a:spLocks/>
                </p:cNvSpPr>
                <p:nvPr/>
              </p:nvSpPr>
              <p:spPr bwMode="auto">
                <a:xfrm>
                  <a:off x="2937" y="2514"/>
                  <a:ext cx="24" cy="18"/>
                </a:xfrm>
                <a:custGeom>
                  <a:avLst/>
                  <a:gdLst>
                    <a:gd name="T0" fmla="*/ 24 w 24"/>
                    <a:gd name="T1" fmla="*/ 6 h 18"/>
                    <a:gd name="T2" fmla="*/ 24 w 24"/>
                    <a:gd name="T3" fmla="*/ 6 h 18"/>
                    <a:gd name="T4" fmla="*/ 24 w 24"/>
                    <a:gd name="T5" fmla="*/ 0 h 18"/>
                    <a:gd name="T6" fmla="*/ 0 w 24"/>
                    <a:gd name="T7" fmla="*/ 12 h 18"/>
                    <a:gd name="T8" fmla="*/ 0 w 24"/>
                    <a:gd name="T9" fmla="*/ 18 h 18"/>
                    <a:gd name="T10" fmla="*/ 0 w 24"/>
                    <a:gd name="T11" fmla="*/ 18 h 18"/>
                    <a:gd name="T12" fmla="*/ 24 w 24"/>
                    <a:gd name="T13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24" y="6"/>
                      </a:move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81" name="Freeform 953"/>
                <p:cNvSpPr>
                  <a:spLocks/>
                </p:cNvSpPr>
                <p:nvPr/>
              </p:nvSpPr>
              <p:spPr bwMode="auto">
                <a:xfrm>
                  <a:off x="2901" y="2538"/>
                  <a:ext cx="24" cy="18"/>
                </a:xfrm>
                <a:custGeom>
                  <a:avLst/>
                  <a:gdLst>
                    <a:gd name="T0" fmla="*/ 24 w 24"/>
                    <a:gd name="T1" fmla="*/ 6 h 18"/>
                    <a:gd name="T2" fmla="*/ 24 w 24"/>
                    <a:gd name="T3" fmla="*/ 0 h 18"/>
                    <a:gd name="T4" fmla="*/ 24 w 24"/>
                    <a:gd name="T5" fmla="*/ 0 h 18"/>
                    <a:gd name="T6" fmla="*/ 12 w 24"/>
                    <a:gd name="T7" fmla="*/ 6 h 18"/>
                    <a:gd name="T8" fmla="*/ 0 w 24"/>
                    <a:gd name="T9" fmla="*/ 12 h 18"/>
                    <a:gd name="T10" fmla="*/ 0 w 24"/>
                    <a:gd name="T11" fmla="*/ 12 h 18"/>
                    <a:gd name="T12" fmla="*/ 0 w 24"/>
                    <a:gd name="T13" fmla="*/ 18 h 18"/>
                    <a:gd name="T14" fmla="*/ 12 w 24"/>
                    <a:gd name="T15" fmla="*/ 12 h 18"/>
                    <a:gd name="T16" fmla="*/ 24 w 24"/>
                    <a:gd name="T17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8">
                      <a:moveTo>
                        <a:pt x="24" y="6"/>
                      </a:move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12" y="6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12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82" name="Freeform 954"/>
                <p:cNvSpPr>
                  <a:spLocks/>
                </p:cNvSpPr>
                <p:nvPr/>
              </p:nvSpPr>
              <p:spPr bwMode="auto">
                <a:xfrm>
                  <a:off x="2865" y="2562"/>
                  <a:ext cx="30" cy="18"/>
                </a:xfrm>
                <a:custGeom>
                  <a:avLst/>
                  <a:gdLst>
                    <a:gd name="T0" fmla="*/ 24 w 30"/>
                    <a:gd name="T1" fmla="*/ 6 h 18"/>
                    <a:gd name="T2" fmla="*/ 30 w 30"/>
                    <a:gd name="T3" fmla="*/ 0 h 18"/>
                    <a:gd name="T4" fmla="*/ 24 w 30"/>
                    <a:gd name="T5" fmla="*/ 0 h 18"/>
                    <a:gd name="T6" fmla="*/ 6 w 30"/>
                    <a:gd name="T7" fmla="*/ 12 h 18"/>
                    <a:gd name="T8" fmla="*/ 0 w 30"/>
                    <a:gd name="T9" fmla="*/ 18 h 18"/>
                    <a:gd name="T10" fmla="*/ 6 w 30"/>
                    <a:gd name="T11" fmla="*/ 18 h 18"/>
                    <a:gd name="T12" fmla="*/ 24 w 30"/>
                    <a:gd name="T13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6" y="12"/>
                      </a:lnTo>
                      <a:lnTo>
                        <a:pt x="0" y="18"/>
                      </a:lnTo>
                      <a:lnTo>
                        <a:pt x="6" y="18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83" name="Freeform 955"/>
                <p:cNvSpPr>
                  <a:spLocks/>
                </p:cNvSpPr>
                <p:nvPr/>
              </p:nvSpPr>
              <p:spPr bwMode="auto">
                <a:xfrm>
                  <a:off x="2835" y="2586"/>
                  <a:ext cx="24" cy="24"/>
                </a:xfrm>
                <a:custGeom>
                  <a:avLst/>
                  <a:gdLst>
                    <a:gd name="T0" fmla="*/ 24 w 24"/>
                    <a:gd name="T1" fmla="*/ 6 h 24"/>
                    <a:gd name="T2" fmla="*/ 24 w 24"/>
                    <a:gd name="T3" fmla="*/ 6 h 24"/>
                    <a:gd name="T4" fmla="*/ 24 w 24"/>
                    <a:gd name="T5" fmla="*/ 0 h 24"/>
                    <a:gd name="T6" fmla="*/ 6 w 24"/>
                    <a:gd name="T7" fmla="*/ 18 h 24"/>
                    <a:gd name="T8" fmla="*/ 0 w 24"/>
                    <a:gd name="T9" fmla="*/ 24 h 24"/>
                    <a:gd name="T10" fmla="*/ 6 w 24"/>
                    <a:gd name="T11" fmla="*/ 24 h 24"/>
                    <a:gd name="T12" fmla="*/ 24 w 24"/>
                    <a:gd name="T13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24">
                      <a:moveTo>
                        <a:pt x="24" y="6"/>
                      </a:move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6" y="18"/>
                      </a:lnTo>
                      <a:lnTo>
                        <a:pt x="0" y="24"/>
                      </a:lnTo>
                      <a:lnTo>
                        <a:pt x="6" y="24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84" name="Freeform 956"/>
                <p:cNvSpPr>
                  <a:spLocks/>
                </p:cNvSpPr>
                <p:nvPr/>
              </p:nvSpPr>
              <p:spPr bwMode="auto">
                <a:xfrm>
                  <a:off x="2811" y="2616"/>
                  <a:ext cx="24" cy="30"/>
                </a:xfrm>
                <a:custGeom>
                  <a:avLst/>
                  <a:gdLst>
                    <a:gd name="T0" fmla="*/ 24 w 24"/>
                    <a:gd name="T1" fmla="*/ 6 h 30"/>
                    <a:gd name="T2" fmla="*/ 18 w 24"/>
                    <a:gd name="T3" fmla="*/ 0 h 30"/>
                    <a:gd name="T4" fmla="*/ 18 w 24"/>
                    <a:gd name="T5" fmla="*/ 6 h 30"/>
                    <a:gd name="T6" fmla="*/ 0 w 24"/>
                    <a:gd name="T7" fmla="*/ 24 h 30"/>
                    <a:gd name="T8" fmla="*/ 6 w 24"/>
                    <a:gd name="T9" fmla="*/ 30 h 30"/>
                    <a:gd name="T10" fmla="*/ 6 w 24"/>
                    <a:gd name="T11" fmla="*/ 24 h 30"/>
                    <a:gd name="T12" fmla="*/ 24 w 24"/>
                    <a:gd name="T1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30">
                      <a:moveTo>
                        <a:pt x="24" y="6"/>
                      </a:moveTo>
                      <a:lnTo>
                        <a:pt x="18" y="0"/>
                      </a:lnTo>
                      <a:lnTo>
                        <a:pt x="18" y="6"/>
                      </a:lnTo>
                      <a:lnTo>
                        <a:pt x="0" y="24"/>
                      </a:lnTo>
                      <a:lnTo>
                        <a:pt x="6" y="30"/>
                      </a:lnTo>
                      <a:lnTo>
                        <a:pt x="6" y="24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85" name="Freeform 957"/>
                <p:cNvSpPr>
                  <a:spLocks/>
                </p:cNvSpPr>
                <p:nvPr/>
              </p:nvSpPr>
              <p:spPr bwMode="auto">
                <a:xfrm>
                  <a:off x="2793" y="2652"/>
                  <a:ext cx="18" cy="30"/>
                </a:xfrm>
                <a:custGeom>
                  <a:avLst/>
                  <a:gdLst>
                    <a:gd name="T0" fmla="*/ 18 w 18"/>
                    <a:gd name="T1" fmla="*/ 6 h 30"/>
                    <a:gd name="T2" fmla="*/ 12 w 18"/>
                    <a:gd name="T3" fmla="*/ 0 h 30"/>
                    <a:gd name="T4" fmla="*/ 12 w 18"/>
                    <a:gd name="T5" fmla="*/ 6 h 30"/>
                    <a:gd name="T6" fmla="*/ 0 w 18"/>
                    <a:gd name="T7" fmla="*/ 30 h 30"/>
                    <a:gd name="T8" fmla="*/ 6 w 18"/>
                    <a:gd name="T9" fmla="*/ 30 h 30"/>
                    <a:gd name="T10" fmla="*/ 6 w 18"/>
                    <a:gd name="T11" fmla="*/ 30 h 30"/>
                    <a:gd name="T12" fmla="*/ 18 w 18"/>
                    <a:gd name="T1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" h="30">
                      <a:moveTo>
                        <a:pt x="18" y="6"/>
                      </a:moveTo>
                      <a:lnTo>
                        <a:pt x="12" y="0"/>
                      </a:lnTo>
                      <a:lnTo>
                        <a:pt x="12" y="6"/>
                      </a:lnTo>
                      <a:lnTo>
                        <a:pt x="0" y="30"/>
                      </a:lnTo>
                      <a:lnTo>
                        <a:pt x="6" y="30"/>
                      </a:lnTo>
                      <a:lnTo>
                        <a:pt x="6" y="30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86" name="Freeform 958"/>
                <p:cNvSpPr>
                  <a:spLocks/>
                </p:cNvSpPr>
                <p:nvPr/>
              </p:nvSpPr>
              <p:spPr bwMode="auto">
                <a:xfrm>
                  <a:off x="2793" y="2694"/>
                  <a:ext cx="6" cy="30"/>
                </a:xfrm>
                <a:custGeom>
                  <a:avLst/>
                  <a:gdLst>
                    <a:gd name="T0" fmla="*/ 6 w 6"/>
                    <a:gd name="T1" fmla="*/ 6 h 30"/>
                    <a:gd name="T2" fmla="*/ 0 w 6"/>
                    <a:gd name="T3" fmla="*/ 0 h 30"/>
                    <a:gd name="T4" fmla="*/ 0 w 6"/>
                    <a:gd name="T5" fmla="*/ 6 h 30"/>
                    <a:gd name="T6" fmla="*/ 0 w 6"/>
                    <a:gd name="T7" fmla="*/ 24 h 30"/>
                    <a:gd name="T8" fmla="*/ 0 w 6"/>
                    <a:gd name="T9" fmla="*/ 30 h 30"/>
                    <a:gd name="T10" fmla="*/ 0 w 6"/>
                    <a:gd name="T11" fmla="*/ 30 h 30"/>
                    <a:gd name="T12" fmla="*/ 6 w 6"/>
                    <a:gd name="T13" fmla="*/ 30 h 30"/>
                    <a:gd name="T14" fmla="*/ 6 w 6"/>
                    <a:gd name="T15" fmla="*/ 24 h 30"/>
                    <a:gd name="T16" fmla="*/ 6 w 6"/>
                    <a:gd name="T17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30">
                      <a:moveTo>
                        <a:pt x="6" y="6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24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6" y="30"/>
                      </a:lnTo>
                      <a:lnTo>
                        <a:pt x="6" y="24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87" name="Freeform 959"/>
                <p:cNvSpPr>
                  <a:spLocks/>
                </p:cNvSpPr>
                <p:nvPr/>
              </p:nvSpPr>
              <p:spPr bwMode="auto">
                <a:xfrm>
                  <a:off x="2793" y="2736"/>
                  <a:ext cx="12" cy="30"/>
                </a:xfrm>
                <a:custGeom>
                  <a:avLst/>
                  <a:gdLst>
                    <a:gd name="T0" fmla="*/ 6 w 12"/>
                    <a:gd name="T1" fmla="*/ 0 h 30"/>
                    <a:gd name="T2" fmla="*/ 0 w 12"/>
                    <a:gd name="T3" fmla="*/ 0 h 30"/>
                    <a:gd name="T4" fmla="*/ 0 w 12"/>
                    <a:gd name="T5" fmla="*/ 0 h 30"/>
                    <a:gd name="T6" fmla="*/ 0 w 12"/>
                    <a:gd name="T7" fmla="*/ 18 h 30"/>
                    <a:gd name="T8" fmla="*/ 6 w 12"/>
                    <a:gd name="T9" fmla="*/ 24 h 30"/>
                    <a:gd name="T10" fmla="*/ 6 w 12"/>
                    <a:gd name="T11" fmla="*/ 30 h 30"/>
                    <a:gd name="T12" fmla="*/ 12 w 12"/>
                    <a:gd name="T13" fmla="*/ 24 h 30"/>
                    <a:gd name="T14" fmla="*/ 6 w 12"/>
                    <a:gd name="T15" fmla="*/ 18 h 30"/>
                    <a:gd name="T16" fmla="*/ 6 w 12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30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6" y="24"/>
                      </a:lnTo>
                      <a:lnTo>
                        <a:pt x="6" y="30"/>
                      </a:lnTo>
                      <a:lnTo>
                        <a:pt x="12" y="24"/>
                      </a:lnTo>
                      <a:lnTo>
                        <a:pt x="6" y="18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88" name="Freeform 960"/>
                <p:cNvSpPr>
                  <a:spLocks/>
                </p:cNvSpPr>
                <p:nvPr/>
              </p:nvSpPr>
              <p:spPr bwMode="auto">
                <a:xfrm>
                  <a:off x="2805" y="2778"/>
                  <a:ext cx="18" cy="24"/>
                </a:xfrm>
                <a:custGeom>
                  <a:avLst/>
                  <a:gdLst>
                    <a:gd name="T0" fmla="*/ 6 w 18"/>
                    <a:gd name="T1" fmla="*/ 0 h 24"/>
                    <a:gd name="T2" fmla="*/ 6 w 18"/>
                    <a:gd name="T3" fmla="*/ 0 h 24"/>
                    <a:gd name="T4" fmla="*/ 0 w 18"/>
                    <a:gd name="T5" fmla="*/ 0 h 24"/>
                    <a:gd name="T6" fmla="*/ 6 w 18"/>
                    <a:gd name="T7" fmla="*/ 12 h 24"/>
                    <a:gd name="T8" fmla="*/ 12 w 18"/>
                    <a:gd name="T9" fmla="*/ 24 h 24"/>
                    <a:gd name="T10" fmla="*/ 12 w 18"/>
                    <a:gd name="T11" fmla="*/ 24 h 24"/>
                    <a:gd name="T12" fmla="*/ 18 w 18"/>
                    <a:gd name="T13" fmla="*/ 24 h 24"/>
                    <a:gd name="T14" fmla="*/ 12 w 18"/>
                    <a:gd name="T15" fmla="*/ 12 h 24"/>
                    <a:gd name="T16" fmla="*/ 6 w 18"/>
                    <a:gd name="T17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4">
                      <a:moveTo>
                        <a:pt x="6" y="0"/>
                      </a:move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12"/>
                      </a:lnTo>
                      <a:lnTo>
                        <a:pt x="12" y="24"/>
                      </a:lnTo>
                      <a:lnTo>
                        <a:pt x="12" y="24"/>
                      </a:lnTo>
                      <a:lnTo>
                        <a:pt x="18" y="24"/>
                      </a:lnTo>
                      <a:lnTo>
                        <a:pt x="12" y="12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89" name="Freeform 961"/>
                <p:cNvSpPr>
                  <a:spLocks/>
                </p:cNvSpPr>
                <p:nvPr/>
              </p:nvSpPr>
              <p:spPr bwMode="auto">
                <a:xfrm>
                  <a:off x="2829" y="2814"/>
                  <a:ext cx="18" cy="24"/>
                </a:xfrm>
                <a:custGeom>
                  <a:avLst/>
                  <a:gdLst>
                    <a:gd name="T0" fmla="*/ 6 w 18"/>
                    <a:gd name="T1" fmla="*/ 0 h 24"/>
                    <a:gd name="T2" fmla="*/ 0 w 18"/>
                    <a:gd name="T3" fmla="*/ 0 h 24"/>
                    <a:gd name="T4" fmla="*/ 0 w 18"/>
                    <a:gd name="T5" fmla="*/ 0 h 24"/>
                    <a:gd name="T6" fmla="*/ 6 w 18"/>
                    <a:gd name="T7" fmla="*/ 12 h 24"/>
                    <a:gd name="T8" fmla="*/ 6 w 18"/>
                    <a:gd name="T9" fmla="*/ 12 h 24"/>
                    <a:gd name="T10" fmla="*/ 18 w 18"/>
                    <a:gd name="T11" fmla="*/ 24 h 24"/>
                    <a:gd name="T12" fmla="*/ 18 w 18"/>
                    <a:gd name="T13" fmla="*/ 18 h 24"/>
                    <a:gd name="T14" fmla="*/ 18 w 18"/>
                    <a:gd name="T15" fmla="*/ 18 h 24"/>
                    <a:gd name="T16" fmla="*/ 6 w 18"/>
                    <a:gd name="T17" fmla="*/ 6 h 24"/>
                    <a:gd name="T18" fmla="*/ 6 w 18"/>
                    <a:gd name="T19" fmla="*/ 12 h 24"/>
                    <a:gd name="T20" fmla="*/ 12 w 18"/>
                    <a:gd name="T21" fmla="*/ 12 h 24"/>
                    <a:gd name="T22" fmla="*/ 6 w 18"/>
                    <a:gd name="T23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" h="24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18" y="24"/>
                      </a:lnTo>
                      <a:lnTo>
                        <a:pt x="18" y="18"/>
                      </a:lnTo>
                      <a:lnTo>
                        <a:pt x="18" y="18"/>
                      </a:lnTo>
                      <a:lnTo>
                        <a:pt x="6" y="6"/>
                      </a:lnTo>
                      <a:lnTo>
                        <a:pt x="6" y="12"/>
                      </a:lnTo>
                      <a:lnTo>
                        <a:pt x="12" y="12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90" name="Freeform 962"/>
                <p:cNvSpPr>
                  <a:spLocks/>
                </p:cNvSpPr>
                <p:nvPr/>
              </p:nvSpPr>
              <p:spPr bwMode="auto">
                <a:xfrm>
                  <a:off x="2853" y="2844"/>
                  <a:ext cx="24" cy="18"/>
                </a:xfrm>
                <a:custGeom>
                  <a:avLst/>
                  <a:gdLst>
                    <a:gd name="T0" fmla="*/ 6 w 24"/>
                    <a:gd name="T1" fmla="*/ 0 h 18"/>
                    <a:gd name="T2" fmla="*/ 0 w 24"/>
                    <a:gd name="T3" fmla="*/ 0 h 18"/>
                    <a:gd name="T4" fmla="*/ 6 w 24"/>
                    <a:gd name="T5" fmla="*/ 6 h 18"/>
                    <a:gd name="T6" fmla="*/ 18 w 24"/>
                    <a:gd name="T7" fmla="*/ 18 h 18"/>
                    <a:gd name="T8" fmla="*/ 24 w 24"/>
                    <a:gd name="T9" fmla="*/ 18 h 18"/>
                    <a:gd name="T10" fmla="*/ 24 w 24"/>
                    <a:gd name="T11" fmla="*/ 18 h 18"/>
                    <a:gd name="T12" fmla="*/ 24 w 24"/>
                    <a:gd name="T13" fmla="*/ 12 h 18"/>
                    <a:gd name="T14" fmla="*/ 18 w 24"/>
                    <a:gd name="T15" fmla="*/ 12 h 18"/>
                    <a:gd name="T16" fmla="*/ 6 w 24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8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18" y="18"/>
                      </a:lnTo>
                      <a:lnTo>
                        <a:pt x="24" y="18"/>
                      </a:lnTo>
                      <a:lnTo>
                        <a:pt x="24" y="18"/>
                      </a:lnTo>
                      <a:lnTo>
                        <a:pt x="24" y="12"/>
                      </a:lnTo>
                      <a:lnTo>
                        <a:pt x="18" y="12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91" name="Freeform 963"/>
                <p:cNvSpPr>
                  <a:spLocks/>
                </p:cNvSpPr>
                <p:nvPr/>
              </p:nvSpPr>
              <p:spPr bwMode="auto">
                <a:xfrm>
                  <a:off x="2889" y="2868"/>
                  <a:ext cx="24" cy="24"/>
                </a:xfrm>
                <a:custGeom>
                  <a:avLst/>
                  <a:gdLst>
                    <a:gd name="T0" fmla="*/ 0 w 24"/>
                    <a:gd name="T1" fmla="*/ 0 h 24"/>
                    <a:gd name="T2" fmla="*/ 0 w 24"/>
                    <a:gd name="T3" fmla="*/ 6 h 24"/>
                    <a:gd name="T4" fmla="*/ 0 w 24"/>
                    <a:gd name="T5" fmla="*/ 6 h 24"/>
                    <a:gd name="T6" fmla="*/ 18 w 24"/>
                    <a:gd name="T7" fmla="*/ 24 h 24"/>
                    <a:gd name="T8" fmla="*/ 24 w 24"/>
                    <a:gd name="T9" fmla="*/ 18 h 24"/>
                    <a:gd name="T10" fmla="*/ 18 w 24"/>
                    <a:gd name="T11" fmla="*/ 18 h 24"/>
                    <a:gd name="T12" fmla="*/ 0 w 24"/>
                    <a:gd name="T13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24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18" y="24"/>
                      </a:lnTo>
                      <a:lnTo>
                        <a:pt x="24" y="18"/>
                      </a:lnTo>
                      <a:lnTo>
                        <a:pt x="18" y="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92" name="Freeform 964"/>
                <p:cNvSpPr>
                  <a:spLocks/>
                </p:cNvSpPr>
                <p:nvPr/>
              </p:nvSpPr>
              <p:spPr bwMode="auto">
                <a:xfrm>
                  <a:off x="2919" y="2892"/>
                  <a:ext cx="30" cy="18"/>
                </a:xfrm>
                <a:custGeom>
                  <a:avLst/>
                  <a:gdLst>
                    <a:gd name="T0" fmla="*/ 6 w 30"/>
                    <a:gd name="T1" fmla="*/ 0 h 18"/>
                    <a:gd name="T2" fmla="*/ 0 w 30"/>
                    <a:gd name="T3" fmla="*/ 6 h 18"/>
                    <a:gd name="T4" fmla="*/ 6 w 30"/>
                    <a:gd name="T5" fmla="*/ 6 h 18"/>
                    <a:gd name="T6" fmla="*/ 24 w 30"/>
                    <a:gd name="T7" fmla="*/ 18 h 18"/>
                    <a:gd name="T8" fmla="*/ 30 w 30"/>
                    <a:gd name="T9" fmla="*/ 18 h 18"/>
                    <a:gd name="T10" fmla="*/ 24 w 30"/>
                    <a:gd name="T11" fmla="*/ 12 h 18"/>
                    <a:gd name="T12" fmla="*/ 6 w 30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18"/>
                      </a:lnTo>
                      <a:lnTo>
                        <a:pt x="30" y="18"/>
                      </a:lnTo>
                      <a:lnTo>
                        <a:pt x="24" y="12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93" name="Freeform 965"/>
                <p:cNvSpPr>
                  <a:spLocks/>
                </p:cNvSpPr>
                <p:nvPr/>
              </p:nvSpPr>
              <p:spPr bwMode="auto">
                <a:xfrm>
                  <a:off x="2955" y="2916"/>
                  <a:ext cx="30" cy="12"/>
                </a:xfrm>
                <a:custGeom>
                  <a:avLst/>
                  <a:gdLst>
                    <a:gd name="T0" fmla="*/ 6 w 30"/>
                    <a:gd name="T1" fmla="*/ 0 h 12"/>
                    <a:gd name="T2" fmla="*/ 0 w 30"/>
                    <a:gd name="T3" fmla="*/ 0 h 12"/>
                    <a:gd name="T4" fmla="*/ 6 w 30"/>
                    <a:gd name="T5" fmla="*/ 6 h 12"/>
                    <a:gd name="T6" fmla="*/ 30 w 30"/>
                    <a:gd name="T7" fmla="*/ 12 h 12"/>
                    <a:gd name="T8" fmla="*/ 30 w 30"/>
                    <a:gd name="T9" fmla="*/ 12 h 12"/>
                    <a:gd name="T10" fmla="*/ 30 w 30"/>
                    <a:gd name="T11" fmla="*/ 6 h 12"/>
                    <a:gd name="T12" fmla="*/ 6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12"/>
                      </a:lnTo>
                      <a:lnTo>
                        <a:pt x="30" y="12"/>
                      </a:lnTo>
                      <a:lnTo>
                        <a:pt x="30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94" name="Freeform 966"/>
                <p:cNvSpPr>
                  <a:spLocks/>
                </p:cNvSpPr>
                <p:nvPr/>
              </p:nvSpPr>
              <p:spPr bwMode="auto">
                <a:xfrm>
                  <a:off x="2997" y="2934"/>
                  <a:ext cx="24" cy="12"/>
                </a:xfrm>
                <a:custGeom>
                  <a:avLst/>
                  <a:gdLst>
                    <a:gd name="T0" fmla="*/ 0 w 24"/>
                    <a:gd name="T1" fmla="*/ 0 h 12"/>
                    <a:gd name="T2" fmla="*/ 0 w 24"/>
                    <a:gd name="T3" fmla="*/ 0 h 12"/>
                    <a:gd name="T4" fmla="*/ 0 w 24"/>
                    <a:gd name="T5" fmla="*/ 6 h 12"/>
                    <a:gd name="T6" fmla="*/ 18 w 24"/>
                    <a:gd name="T7" fmla="*/ 12 h 12"/>
                    <a:gd name="T8" fmla="*/ 24 w 24"/>
                    <a:gd name="T9" fmla="*/ 12 h 12"/>
                    <a:gd name="T10" fmla="*/ 24 w 24"/>
                    <a:gd name="T11" fmla="*/ 12 h 12"/>
                    <a:gd name="T12" fmla="*/ 24 w 24"/>
                    <a:gd name="T13" fmla="*/ 6 h 12"/>
                    <a:gd name="T14" fmla="*/ 18 w 24"/>
                    <a:gd name="T15" fmla="*/ 6 h 12"/>
                    <a:gd name="T16" fmla="*/ 0 w 2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18" y="12"/>
                      </a:lnTo>
                      <a:lnTo>
                        <a:pt x="24" y="12"/>
                      </a:lnTo>
                      <a:lnTo>
                        <a:pt x="24" y="12"/>
                      </a:lnTo>
                      <a:lnTo>
                        <a:pt x="24" y="6"/>
                      </a:lnTo>
                      <a:lnTo>
                        <a:pt x="18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95" name="Freeform 967"/>
                <p:cNvSpPr>
                  <a:spLocks/>
                </p:cNvSpPr>
                <p:nvPr/>
              </p:nvSpPr>
              <p:spPr bwMode="auto">
                <a:xfrm>
                  <a:off x="3033" y="2952"/>
                  <a:ext cx="30" cy="12"/>
                </a:xfrm>
                <a:custGeom>
                  <a:avLst/>
                  <a:gdLst>
                    <a:gd name="T0" fmla="*/ 6 w 30"/>
                    <a:gd name="T1" fmla="*/ 0 h 12"/>
                    <a:gd name="T2" fmla="*/ 0 w 30"/>
                    <a:gd name="T3" fmla="*/ 0 h 12"/>
                    <a:gd name="T4" fmla="*/ 6 w 30"/>
                    <a:gd name="T5" fmla="*/ 6 h 12"/>
                    <a:gd name="T6" fmla="*/ 24 w 30"/>
                    <a:gd name="T7" fmla="*/ 12 h 12"/>
                    <a:gd name="T8" fmla="*/ 30 w 30"/>
                    <a:gd name="T9" fmla="*/ 12 h 12"/>
                    <a:gd name="T10" fmla="*/ 24 w 30"/>
                    <a:gd name="T11" fmla="*/ 6 h 12"/>
                    <a:gd name="T12" fmla="*/ 6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24" y="12"/>
                      </a:lnTo>
                      <a:lnTo>
                        <a:pt x="30" y="12"/>
                      </a:lnTo>
                      <a:lnTo>
                        <a:pt x="24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96" name="Freeform 968"/>
                <p:cNvSpPr>
                  <a:spLocks/>
                </p:cNvSpPr>
                <p:nvPr/>
              </p:nvSpPr>
              <p:spPr bwMode="auto">
                <a:xfrm>
                  <a:off x="3075" y="2964"/>
                  <a:ext cx="30" cy="12"/>
                </a:xfrm>
                <a:custGeom>
                  <a:avLst/>
                  <a:gdLst>
                    <a:gd name="T0" fmla="*/ 0 w 30"/>
                    <a:gd name="T1" fmla="*/ 0 h 12"/>
                    <a:gd name="T2" fmla="*/ 0 w 30"/>
                    <a:gd name="T3" fmla="*/ 6 h 12"/>
                    <a:gd name="T4" fmla="*/ 0 w 30"/>
                    <a:gd name="T5" fmla="*/ 6 h 12"/>
                    <a:gd name="T6" fmla="*/ 6 w 30"/>
                    <a:gd name="T7" fmla="*/ 6 h 12"/>
                    <a:gd name="T8" fmla="*/ 24 w 30"/>
                    <a:gd name="T9" fmla="*/ 12 h 12"/>
                    <a:gd name="T10" fmla="*/ 30 w 30"/>
                    <a:gd name="T11" fmla="*/ 12 h 12"/>
                    <a:gd name="T12" fmla="*/ 24 w 30"/>
                    <a:gd name="T13" fmla="*/ 6 h 12"/>
                    <a:gd name="T14" fmla="*/ 6 w 30"/>
                    <a:gd name="T15" fmla="*/ 0 h 12"/>
                    <a:gd name="T16" fmla="*/ 0 w 30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12"/>
                      </a:lnTo>
                      <a:lnTo>
                        <a:pt x="30" y="12"/>
                      </a:lnTo>
                      <a:lnTo>
                        <a:pt x="24" y="6"/>
                      </a:lnTo>
                      <a:lnTo>
                        <a:pt x="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97" name="Freeform 969"/>
                <p:cNvSpPr>
                  <a:spLocks/>
                </p:cNvSpPr>
                <p:nvPr/>
              </p:nvSpPr>
              <p:spPr bwMode="auto">
                <a:xfrm>
                  <a:off x="3111" y="2976"/>
                  <a:ext cx="30" cy="18"/>
                </a:xfrm>
                <a:custGeom>
                  <a:avLst/>
                  <a:gdLst>
                    <a:gd name="T0" fmla="*/ 6 w 30"/>
                    <a:gd name="T1" fmla="*/ 0 h 18"/>
                    <a:gd name="T2" fmla="*/ 0 w 30"/>
                    <a:gd name="T3" fmla="*/ 6 h 18"/>
                    <a:gd name="T4" fmla="*/ 6 w 30"/>
                    <a:gd name="T5" fmla="*/ 6 h 18"/>
                    <a:gd name="T6" fmla="*/ 30 w 30"/>
                    <a:gd name="T7" fmla="*/ 18 h 18"/>
                    <a:gd name="T8" fmla="*/ 30 w 30"/>
                    <a:gd name="T9" fmla="*/ 12 h 18"/>
                    <a:gd name="T10" fmla="*/ 30 w 30"/>
                    <a:gd name="T11" fmla="*/ 12 h 18"/>
                    <a:gd name="T12" fmla="*/ 6 w 30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18"/>
                      </a:lnTo>
                      <a:lnTo>
                        <a:pt x="30" y="12"/>
                      </a:lnTo>
                      <a:lnTo>
                        <a:pt x="30" y="12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98" name="Freeform 970"/>
                <p:cNvSpPr>
                  <a:spLocks/>
                </p:cNvSpPr>
                <p:nvPr/>
              </p:nvSpPr>
              <p:spPr bwMode="auto">
                <a:xfrm>
                  <a:off x="3153" y="2988"/>
                  <a:ext cx="30" cy="12"/>
                </a:xfrm>
                <a:custGeom>
                  <a:avLst/>
                  <a:gdLst>
                    <a:gd name="T0" fmla="*/ 6 w 30"/>
                    <a:gd name="T1" fmla="*/ 0 h 12"/>
                    <a:gd name="T2" fmla="*/ 0 w 30"/>
                    <a:gd name="T3" fmla="*/ 6 h 12"/>
                    <a:gd name="T4" fmla="*/ 6 w 30"/>
                    <a:gd name="T5" fmla="*/ 6 h 12"/>
                    <a:gd name="T6" fmla="*/ 24 w 30"/>
                    <a:gd name="T7" fmla="*/ 12 h 12"/>
                    <a:gd name="T8" fmla="*/ 30 w 30"/>
                    <a:gd name="T9" fmla="*/ 12 h 12"/>
                    <a:gd name="T10" fmla="*/ 24 w 30"/>
                    <a:gd name="T11" fmla="*/ 6 h 12"/>
                    <a:gd name="T12" fmla="*/ 6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12"/>
                      </a:lnTo>
                      <a:lnTo>
                        <a:pt x="30" y="12"/>
                      </a:lnTo>
                      <a:lnTo>
                        <a:pt x="24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499" name="Freeform 971"/>
                <p:cNvSpPr>
                  <a:spLocks/>
                </p:cNvSpPr>
                <p:nvPr/>
              </p:nvSpPr>
              <p:spPr bwMode="auto">
                <a:xfrm>
                  <a:off x="3195" y="3000"/>
                  <a:ext cx="30" cy="12"/>
                </a:xfrm>
                <a:custGeom>
                  <a:avLst/>
                  <a:gdLst>
                    <a:gd name="T0" fmla="*/ 0 w 30"/>
                    <a:gd name="T1" fmla="*/ 0 h 12"/>
                    <a:gd name="T2" fmla="*/ 0 w 30"/>
                    <a:gd name="T3" fmla="*/ 6 h 12"/>
                    <a:gd name="T4" fmla="*/ 0 w 30"/>
                    <a:gd name="T5" fmla="*/ 6 h 12"/>
                    <a:gd name="T6" fmla="*/ 24 w 30"/>
                    <a:gd name="T7" fmla="*/ 12 h 12"/>
                    <a:gd name="T8" fmla="*/ 30 w 30"/>
                    <a:gd name="T9" fmla="*/ 12 h 12"/>
                    <a:gd name="T10" fmla="*/ 24 w 30"/>
                    <a:gd name="T11" fmla="*/ 6 h 12"/>
                    <a:gd name="T12" fmla="*/ 0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2"/>
                      </a:lnTo>
                      <a:lnTo>
                        <a:pt x="30" y="12"/>
                      </a:lnTo>
                      <a:lnTo>
                        <a:pt x="24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00" name="Freeform 972"/>
                <p:cNvSpPr>
                  <a:spLocks/>
                </p:cNvSpPr>
                <p:nvPr/>
              </p:nvSpPr>
              <p:spPr bwMode="auto">
                <a:xfrm>
                  <a:off x="3237" y="3012"/>
                  <a:ext cx="30" cy="12"/>
                </a:xfrm>
                <a:custGeom>
                  <a:avLst/>
                  <a:gdLst>
                    <a:gd name="T0" fmla="*/ 0 w 30"/>
                    <a:gd name="T1" fmla="*/ 0 h 12"/>
                    <a:gd name="T2" fmla="*/ 0 w 30"/>
                    <a:gd name="T3" fmla="*/ 0 h 12"/>
                    <a:gd name="T4" fmla="*/ 0 w 30"/>
                    <a:gd name="T5" fmla="*/ 6 h 12"/>
                    <a:gd name="T6" fmla="*/ 24 w 30"/>
                    <a:gd name="T7" fmla="*/ 12 h 12"/>
                    <a:gd name="T8" fmla="*/ 30 w 30"/>
                    <a:gd name="T9" fmla="*/ 6 h 12"/>
                    <a:gd name="T10" fmla="*/ 24 w 30"/>
                    <a:gd name="T11" fmla="*/ 6 h 12"/>
                    <a:gd name="T12" fmla="*/ 0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12"/>
                      </a:ln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01" name="Freeform 973"/>
                <p:cNvSpPr>
                  <a:spLocks/>
                </p:cNvSpPr>
                <p:nvPr/>
              </p:nvSpPr>
              <p:spPr bwMode="auto">
                <a:xfrm>
                  <a:off x="3273" y="3018"/>
                  <a:ext cx="30" cy="12"/>
                </a:xfrm>
                <a:custGeom>
                  <a:avLst/>
                  <a:gdLst>
                    <a:gd name="T0" fmla="*/ 6 w 30"/>
                    <a:gd name="T1" fmla="*/ 0 h 12"/>
                    <a:gd name="T2" fmla="*/ 0 w 30"/>
                    <a:gd name="T3" fmla="*/ 6 h 12"/>
                    <a:gd name="T4" fmla="*/ 6 w 30"/>
                    <a:gd name="T5" fmla="*/ 6 h 12"/>
                    <a:gd name="T6" fmla="*/ 30 w 30"/>
                    <a:gd name="T7" fmla="*/ 12 h 12"/>
                    <a:gd name="T8" fmla="*/ 30 w 30"/>
                    <a:gd name="T9" fmla="*/ 12 h 12"/>
                    <a:gd name="T10" fmla="*/ 30 w 30"/>
                    <a:gd name="T11" fmla="*/ 6 h 12"/>
                    <a:gd name="T12" fmla="*/ 6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12"/>
                      </a:lnTo>
                      <a:lnTo>
                        <a:pt x="30" y="12"/>
                      </a:lnTo>
                      <a:lnTo>
                        <a:pt x="30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02" name="Freeform 974"/>
                <p:cNvSpPr>
                  <a:spLocks/>
                </p:cNvSpPr>
                <p:nvPr/>
              </p:nvSpPr>
              <p:spPr bwMode="auto">
                <a:xfrm>
                  <a:off x="3315" y="3030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0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6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03" name="Freeform 975"/>
                <p:cNvSpPr>
                  <a:spLocks/>
                </p:cNvSpPr>
                <p:nvPr/>
              </p:nvSpPr>
              <p:spPr bwMode="auto">
                <a:xfrm>
                  <a:off x="3357" y="3036"/>
                  <a:ext cx="30" cy="12"/>
                </a:xfrm>
                <a:custGeom>
                  <a:avLst/>
                  <a:gdLst>
                    <a:gd name="T0" fmla="*/ 6 w 30"/>
                    <a:gd name="T1" fmla="*/ 0 h 12"/>
                    <a:gd name="T2" fmla="*/ 0 w 30"/>
                    <a:gd name="T3" fmla="*/ 0 h 12"/>
                    <a:gd name="T4" fmla="*/ 6 w 30"/>
                    <a:gd name="T5" fmla="*/ 6 h 12"/>
                    <a:gd name="T6" fmla="*/ 30 w 30"/>
                    <a:gd name="T7" fmla="*/ 12 h 12"/>
                    <a:gd name="T8" fmla="*/ 30 w 30"/>
                    <a:gd name="T9" fmla="*/ 6 h 12"/>
                    <a:gd name="T10" fmla="*/ 30 w 30"/>
                    <a:gd name="T11" fmla="*/ 6 h 12"/>
                    <a:gd name="T12" fmla="*/ 6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04" name="Freeform 976"/>
                <p:cNvSpPr>
                  <a:spLocks/>
                </p:cNvSpPr>
                <p:nvPr/>
              </p:nvSpPr>
              <p:spPr bwMode="auto">
                <a:xfrm>
                  <a:off x="3399" y="3042"/>
                  <a:ext cx="30" cy="12"/>
                </a:xfrm>
                <a:custGeom>
                  <a:avLst/>
                  <a:gdLst>
                    <a:gd name="T0" fmla="*/ 6 w 30"/>
                    <a:gd name="T1" fmla="*/ 0 h 12"/>
                    <a:gd name="T2" fmla="*/ 0 w 30"/>
                    <a:gd name="T3" fmla="*/ 6 h 12"/>
                    <a:gd name="T4" fmla="*/ 6 w 30"/>
                    <a:gd name="T5" fmla="*/ 6 h 12"/>
                    <a:gd name="T6" fmla="*/ 30 w 30"/>
                    <a:gd name="T7" fmla="*/ 12 h 12"/>
                    <a:gd name="T8" fmla="*/ 30 w 30"/>
                    <a:gd name="T9" fmla="*/ 6 h 12"/>
                    <a:gd name="T10" fmla="*/ 30 w 30"/>
                    <a:gd name="T11" fmla="*/ 6 h 12"/>
                    <a:gd name="T12" fmla="*/ 6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05" name="Freeform 977"/>
                <p:cNvSpPr>
                  <a:spLocks/>
                </p:cNvSpPr>
                <p:nvPr/>
              </p:nvSpPr>
              <p:spPr bwMode="auto">
                <a:xfrm>
                  <a:off x="3441" y="3048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0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6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06" name="Freeform 978"/>
                <p:cNvSpPr>
                  <a:spLocks/>
                </p:cNvSpPr>
                <p:nvPr/>
              </p:nvSpPr>
              <p:spPr bwMode="auto">
                <a:xfrm>
                  <a:off x="3483" y="3054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0 h 6"/>
                    <a:gd name="T4" fmla="*/ 6 w 30"/>
                    <a:gd name="T5" fmla="*/ 6 h 6"/>
                    <a:gd name="T6" fmla="*/ 24 w 30"/>
                    <a:gd name="T7" fmla="*/ 6 h 6"/>
                    <a:gd name="T8" fmla="*/ 30 w 30"/>
                    <a:gd name="T9" fmla="*/ 6 h 6"/>
                    <a:gd name="T10" fmla="*/ 24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07" name="Freeform 979"/>
                <p:cNvSpPr>
                  <a:spLocks/>
                </p:cNvSpPr>
                <p:nvPr/>
              </p:nvSpPr>
              <p:spPr bwMode="auto">
                <a:xfrm>
                  <a:off x="3525" y="3054"/>
                  <a:ext cx="30" cy="12"/>
                </a:xfrm>
                <a:custGeom>
                  <a:avLst/>
                  <a:gdLst>
                    <a:gd name="T0" fmla="*/ 0 w 30"/>
                    <a:gd name="T1" fmla="*/ 0 h 12"/>
                    <a:gd name="T2" fmla="*/ 0 w 30"/>
                    <a:gd name="T3" fmla="*/ 6 h 12"/>
                    <a:gd name="T4" fmla="*/ 0 w 30"/>
                    <a:gd name="T5" fmla="*/ 6 h 12"/>
                    <a:gd name="T6" fmla="*/ 24 w 30"/>
                    <a:gd name="T7" fmla="*/ 12 h 12"/>
                    <a:gd name="T8" fmla="*/ 30 w 30"/>
                    <a:gd name="T9" fmla="*/ 6 h 12"/>
                    <a:gd name="T10" fmla="*/ 24 w 30"/>
                    <a:gd name="T11" fmla="*/ 6 h 12"/>
                    <a:gd name="T12" fmla="*/ 0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2"/>
                      </a:ln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08" name="Freeform 980"/>
                <p:cNvSpPr>
                  <a:spLocks/>
                </p:cNvSpPr>
                <p:nvPr/>
              </p:nvSpPr>
              <p:spPr bwMode="auto">
                <a:xfrm>
                  <a:off x="3567" y="3060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6 h 6"/>
                    <a:gd name="T4" fmla="*/ 0 w 30"/>
                    <a:gd name="T5" fmla="*/ 6 h 6"/>
                    <a:gd name="T6" fmla="*/ 12 w 30"/>
                    <a:gd name="T7" fmla="*/ 6 h 6"/>
                    <a:gd name="T8" fmla="*/ 24 w 30"/>
                    <a:gd name="T9" fmla="*/ 6 h 6"/>
                    <a:gd name="T10" fmla="*/ 30 w 30"/>
                    <a:gd name="T11" fmla="*/ 6 h 6"/>
                    <a:gd name="T12" fmla="*/ 24 w 30"/>
                    <a:gd name="T13" fmla="*/ 0 h 6"/>
                    <a:gd name="T14" fmla="*/ 12 w 30"/>
                    <a:gd name="T15" fmla="*/ 0 h 6"/>
                    <a:gd name="T16" fmla="*/ 0 w 30"/>
                    <a:gd name="T1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12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1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09" name="Freeform 981"/>
                <p:cNvSpPr>
                  <a:spLocks/>
                </p:cNvSpPr>
                <p:nvPr/>
              </p:nvSpPr>
              <p:spPr bwMode="auto">
                <a:xfrm>
                  <a:off x="3609" y="3066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0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10" name="Freeform 982"/>
                <p:cNvSpPr>
                  <a:spLocks/>
                </p:cNvSpPr>
                <p:nvPr/>
              </p:nvSpPr>
              <p:spPr bwMode="auto">
                <a:xfrm>
                  <a:off x="3651" y="3066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0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11" name="Freeform 983"/>
                <p:cNvSpPr>
                  <a:spLocks/>
                </p:cNvSpPr>
                <p:nvPr/>
              </p:nvSpPr>
              <p:spPr bwMode="auto">
                <a:xfrm>
                  <a:off x="3693" y="3066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6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6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12" name="Freeform 984"/>
                <p:cNvSpPr>
                  <a:spLocks/>
                </p:cNvSpPr>
                <p:nvPr/>
              </p:nvSpPr>
              <p:spPr bwMode="auto">
                <a:xfrm>
                  <a:off x="3735" y="3066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6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6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13" name="Freeform 985"/>
                <p:cNvSpPr>
                  <a:spLocks/>
                </p:cNvSpPr>
                <p:nvPr/>
              </p:nvSpPr>
              <p:spPr bwMode="auto">
                <a:xfrm>
                  <a:off x="3777" y="3066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6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6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14" name="Freeform 986"/>
                <p:cNvSpPr>
                  <a:spLocks/>
                </p:cNvSpPr>
                <p:nvPr/>
              </p:nvSpPr>
              <p:spPr bwMode="auto">
                <a:xfrm>
                  <a:off x="3819" y="3066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6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6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15" name="Freeform 987"/>
                <p:cNvSpPr>
                  <a:spLocks/>
                </p:cNvSpPr>
                <p:nvPr/>
              </p:nvSpPr>
              <p:spPr bwMode="auto">
                <a:xfrm>
                  <a:off x="3861" y="3066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0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16" name="Freeform 988"/>
                <p:cNvSpPr>
                  <a:spLocks/>
                </p:cNvSpPr>
                <p:nvPr/>
              </p:nvSpPr>
              <p:spPr bwMode="auto">
                <a:xfrm>
                  <a:off x="3903" y="3066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0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17" name="Freeform 989"/>
                <p:cNvSpPr>
                  <a:spLocks/>
                </p:cNvSpPr>
                <p:nvPr/>
              </p:nvSpPr>
              <p:spPr bwMode="auto">
                <a:xfrm>
                  <a:off x="3945" y="3060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6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6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18" name="Freeform 990"/>
                <p:cNvSpPr>
                  <a:spLocks/>
                </p:cNvSpPr>
                <p:nvPr/>
              </p:nvSpPr>
              <p:spPr bwMode="auto">
                <a:xfrm>
                  <a:off x="3987" y="3060"/>
                  <a:ext cx="31" cy="6"/>
                </a:xfrm>
                <a:custGeom>
                  <a:avLst/>
                  <a:gdLst>
                    <a:gd name="T0" fmla="*/ 0 w 31"/>
                    <a:gd name="T1" fmla="*/ 0 h 6"/>
                    <a:gd name="T2" fmla="*/ 0 w 31"/>
                    <a:gd name="T3" fmla="*/ 6 h 6"/>
                    <a:gd name="T4" fmla="*/ 0 w 31"/>
                    <a:gd name="T5" fmla="*/ 6 h 6"/>
                    <a:gd name="T6" fmla="*/ 25 w 31"/>
                    <a:gd name="T7" fmla="*/ 6 h 6"/>
                    <a:gd name="T8" fmla="*/ 31 w 31"/>
                    <a:gd name="T9" fmla="*/ 0 h 6"/>
                    <a:gd name="T10" fmla="*/ 25 w 31"/>
                    <a:gd name="T11" fmla="*/ 0 h 6"/>
                    <a:gd name="T12" fmla="*/ 0 w 31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6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5" y="6"/>
                      </a:lnTo>
                      <a:lnTo>
                        <a:pt x="31" y="0"/>
                      </a:lnTo>
                      <a:lnTo>
                        <a:pt x="2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19" name="Freeform 991"/>
                <p:cNvSpPr>
                  <a:spLocks/>
                </p:cNvSpPr>
                <p:nvPr/>
              </p:nvSpPr>
              <p:spPr bwMode="auto">
                <a:xfrm>
                  <a:off x="4030" y="3054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6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0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20" name="Freeform 992"/>
                <p:cNvSpPr>
                  <a:spLocks/>
                </p:cNvSpPr>
                <p:nvPr/>
              </p:nvSpPr>
              <p:spPr bwMode="auto">
                <a:xfrm>
                  <a:off x="4072" y="3048"/>
                  <a:ext cx="30" cy="12"/>
                </a:xfrm>
                <a:custGeom>
                  <a:avLst/>
                  <a:gdLst>
                    <a:gd name="T0" fmla="*/ 0 w 30"/>
                    <a:gd name="T1" fmla="*/ 6 h 12"/>
                    <a:gd name="T2" fmla="*/ 0 w 30"/>
                    <a:gd name="T3" fmla="*/ 6 h 12"/>
                    <a:gd name="T4" fmla="*/ 0 w 30"/>
                    <a:gd name="T5" fmla="*/ 12 h 12"/>
                    <a:gd name="T6" fmla="*/ 24 w 30"/>
                    <a:gd name="T7" fmla="*/ 6 h 12"/>
                    <a:gd name="T8" fmla="*/ 30 w 30"/>
                    <a:gd name="T9" fmla="*/ 6 h 12"/>
                    <a:gd name="T10" fmla="*/ 24 w 30"/>
                    <a:gd name="T11" fmla="*/ 0 h 12"/>
                    <a:gd name="T12" fmla="*/ 0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6"/>
                      </a:move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21" name="Freeform 993"/>
                <p:cNvSpPr>
                  <a:spLocks/>
                </p:cNvSpPr>
                <p:nvPr/>
              </p:nvSpPr>
              <p:spPr bwMode="auto">
                <a:xfrm>
                  <a:off x="4114" y="3042"/>
                  <a:ext cx="30" cy="12"/>
                </a:xfrm>
                <a:custGeom>
                  <a:avLst/>
                  <a:gdLst>
                    <a:gd name="T0" fmla="*/ 0 w 30"/>
                    <a:gd name="T1" fmla="*/ 6 h 12"/>
                    <a:gd name="T2" fmla="*/ 0 w 30"/>
                    <a:gd name="T3" fmla="*/ 6 h 12"/>
                    <a:gd name="T4" fmla="*/ 0 w 30"/>
                    <a:gd name="T5" fmla="*/ 12 h 12"/>
                    <a:gd name="T6" fmla="*/ 24 w 30"/>
                    <a:gd name="T7" fmla="*/ 6 h 12"/>
                    <a:gd name="T8" fmla="*/ 30 w 30"/>
                    <a:gd name="T9" fmla="*/ 6 h 12"/>
                    <a:gd name="T10" fmla="*/ 24 w 30"/>
                    <a:gd name="T11" fmla="*/ 0 h 12"/>
                    <a:gd name="T12" fmla="*/ 0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6"/>
                      </a:move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22" name="Freeform 994"/>
                <p:cNvSpPr>
                  <a:spLocks/>
                </p:cNvSpPr>
                <p:nvPr/>
              </p:nvSpPr>
              <p:spPr bwMode="auto">
                <a:xfrm>
                  <a:off x="4156" y="3036"/>
                  <a:ext cx="30" cy="12"/>
                </a:xfrm>
                <a:custGeom>
                  <a:avLst/>
                  <a:gdLst>
                    <a:gd name="T0" fmla="*/ 0 w 30"/>
                    <a:gd name="T1" fmla="*/ 6 h 12"/>
                    <a:gd name="T2" fmla="*/ 0 w 30"/>
                    <a:gd name="T3" fmla="*/ 6 h 12"/>
                    <a:gd name="T4" fmla="*/ 0 w 30"/>
                    <a:gd name="T5" fmla="*/ 12 h 12"/>
                    <a:gd name="T6" fmla="*/ 0 w 30"/>
                    <a:gd name="T7" fmla="*/ 12 h 12"/>
                    <a:gd name="T8" fmla="*/ 24 w 30"/>
                    <a:gd name="T9" fmla="*/ 6 h 12"/>
                    <a:gd name="T10" fmla="*/ 30 w 30"/>
                    <a:gd name="T11" fmla="*/ 6 h 12"/>
                    <a:gd name="T12" fmla="*/ 24 w 30"/>
                    <a:gd name="T13" fmla="*/ 0 h 12"/>
                    <a:gd name="T14" fmla="*/ 0 w 30"/>
                    <a:gd name="T15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" h="12">
                      <a:moveTo>
                        <a:pt x="0" y="6"/>
                      </a:move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23" name="Freeform 995"/>
                <p:cNvSpPr>
                  <a:spLocks/>
                </p:cNvSpPr>
                <p:nvPr/>
              </p:nvSpPr>
              <p:spPr bwMode="auto">
                <a:xfrm>
                  <a:off x="4198" y="3030"/>
                  <a:ext cx="24" cy="12"/>
                </a:xfrm>
                <a:custGeom>
                  <a:avLst/>
                  <a:gdLst>
                    <a:gd name="T0" fmla="*/ 0 w 24"/>
                    <a:gd name="T1" fmla="*/ 6 h 12"/>
                    <a:gd name="T2" fmla="*/ 0 w 24"/>
                    <a:gd name="T3" fmla="*/ 6 h 12"/>
                    <a:gd name="T4" fmla="*/ 0 w 24"/>
                    <a:gd name="T5" fmla="*/ 12 h 12"/>
                    <a:gd name="T6" fmla="*/ 24 w 24"/>
                    <a:gd name="T7" fmla="*/ 6 h 12"/>
                    <a:gd name="T8" fmla="*/ 24 w 24"/>
                    <a:gd name="T9" fmla="*/ 0 h 12"/>
                    <a:gd name="T10" fmla="*/ 24 w 24"/>
                    <a:gd name="T11" fmla="*/ 0 h 12"/>
                    <a:gd name="T12" fmla="*/ 0 w 24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2">
                      <a:moveTo>
                        <a:pt x="0" y="6"/>
                      </a:move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24" name="Freeform 996"/>
                <p:cNvSpPr>
                  <a:spLocks/>
                </p:cNvSpPr>
                <p:nvPr/>
              </p:nvSpPr>
              <p:spPr bwMode="auto">
                <a:xfrm>
                  <a:off x="4234" y="3024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6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0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25" name="Freeform 997"/>
                <p:cNvSpPr>
                  <a:spLocks/>
                </p:cNvSpPr>
                <p:nvPr/>
              </p:nvSpPr>
              <p:spPr bwMode="auto">
                <a:xfrm>
                  <a:off x="4276" y="3012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6 h 12"/>
                    <a:gd name="T4" fmla="*/ 6 w 30"/>
                    <a:gd name="T5" fmla="*/ 12 h 12"/>
                    <a:gd name="T6" fmla="*/ 30 w 30"/>
                    <a:gd name="T7" fmla="*/ 6 h 12"/>
                    <a:gd name="T8" fmla="*/ 30 w 30"/>
                    <a:gd name="T9" fmla="*/ 6 h 12"/>
                    <a:gd name="T10" fmla="*/ 30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26" name="Freeform 998"/>
                <p:cNvSpPr>
                  <a:spLocks/>
                </p:cNvSpPr>
                <p:nvPr/>
              </p:nvSpPr>
              <p:spPr bwMode="auto">
                <a:xfrm>
                  <a:off x="4318" y="3006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6 h 12"/>
                    <a:gd name="T4" fmla="*/ 6 w 30"/>
                    <a:gd name="T5" fmla="*/ 12 h 12"/>
                    <a:gd name="T6" fmla="*/ 6 w 30"/>
                    <a:gd name="T7" fmla="*/ 12 h 12"/>
                    <a:gd name="T8" fmla="*/ 30 w 30"/>
                    <a:gd name="T9" fmla="*/ 6 h 12"/>
                    <a:gd name="T10" fmla="*/ 30 w 30"/>
                    <a:gd name="T11" fmla="*/ 0 h 12"/>
                    <a:gd name="T12" fmla="*/ 30 w 30"/>
                    <a:gd name="T13" fmla="*/ 0 h 12"/>
                    <a:gd name="T14" fmla="*/ 6 w 30"/>
                    <a:gd name="T15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27" name="Freeform 999"/>
                <p:cNvSpPr>
                  <a:spLocks/>
                </p:cNvSpPr>
                <p:nvPr/>
              </p:nvSpPr>
              <p:spPr bwMode="auto">
                <a:xfrm>
                  <a:off x="4360" y="2994"/>
                  <a:ext cx="30" cy="12"/>
                </a:xfrm>
                <a:custGeom>
                  <a:avLst/>
                  <a:gdLst>
                    <a:gd name="T0" fmla="*/ 0 w 30"/>
                    <a:gd name="T1" fmla="*/ 6 h 12"/>
                    <a:gd name="T2" fmla="*/ 0 w 30"/>
                    <a:gd name="T3" fmla="*/ 6 h 12"/>
                    <a:gd name="T4" fmla="*/ 0 w 30"/>
                    <a:gd name="T5" fmla="*/ 12 h 12"/>
                    <a:gd name="T6" fmla="*/ 24 w 30"/>
                    <a:gd name="T7" fmla="*/ 6 h 12"/>
                    <a:gd name="T8" fmla="*/ 30 w 30"/>
                    <a:gd name="T9" fmla="*/ 0 h 12"/>
                    <a:gd name="T10" fmla="*/ 24 w 30"/>
                    <a:gd name="T11" fmla="*/ 0 h 12"/>
                    <a:gd name="T12" fmla="*/ 0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6"/>
                      </a:move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28" name="Freeform 1000"/>
                <p:cNvSpPr>
                  <a:spLocks/>
                </p:cNvSpPr>
                <p:nvPr/>
              </p:nvSpPr>
              <p:spPr bwMode="auto">
                <a:xfrm>
                  <a:off x="4402" y="2982"/>
                  <a:ext cx="30" cy="12"/>
                </a:xfrm>
                <a:custGeom>
                  <a:avLst/>
                  <a:gdLst>
                    <a:gd name="T0" fmla="*/ 0 w 30"/>
                    <a:gd name="T1" fmla="*/ 6 h 12"/>
                    <a:gd name="T2" fmla="*/ 0 w 30"/>
                    <a:gd name="T3" fmla="*/ 12 h 12"/>
                    <a:gd name="T4" fmla="*/ 0 w 30"/>
                    <a:gd name="T5" fmla="*/ 12 h 12"/>
                    <a:gd name="T6" fmla="*/ 24 w 30"/>
                    <a:gd name="T7" fmla="*/ 6 h 12"/>
                    <a:gd name="T8" fmla="*/ 30 w 30"/>
                    <a:gd name="T9" fmla="*/ 0 h 12"/>
                    <a:gd name="T10" fmla="*/ 24 w 30"/>
                    <a:gd name="T11" fmla="*/ 0 h 12"/>
                    <a:gd name="T12" fmla="*/ 0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6"/>
                      </a:move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29" name="Freeform 1001"/>
                <p:cNvSpPr>
                  <a:spLocks/>
                </p:cNvSpPr>
                <p:nvPr/>
              </p:nvSpPr>
              <p:spPr bwMode="auto">
                <a:xfrm>
                  <a:off x="4438" y="2970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6 h 12"/>
                    <a:gd name="T4" fmla="*/ 6 w 30"/>
                    <a:gd name="T5" fmla="*/ 12 h 12"/>
                    <a:gd name="T6" fmla="*/ 30 w 30"/>
                    <a:gd name="T7" fmla="*/ 6 h 12"/>
                    <a:gd name="T8" fmla="*/ 30 w 30"/>
                    <a:gd name="T9" fmla="*/ 0 h 12"/>
                    <a:gd name="T10" fmla="*/ 30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30" name="Freeform 1002"/>
                <p:cNvSpPr>
                  <a:spLocks/>
                </p:cNvSpPr>
                <p:nvPr/>
              </p:nvSpPr>
              <p:spPr bwMode="auto">
                <a:xfrm>
                  <a:off x="4480" y="2952"/>
                  <a:ext cx="30" cy="12"/>
                </a:xfrm>
                <a:custGeom>
                  <a:avLst/>
                  <a:gdLst>
                    <a:gd name="T0" fmla="*/ 0 w 30"/>
                    <a:gd name="T1" fmla="*/ 6 h 12"/>
                    <a:gd name="T2" fmla="*/ 0 w 30"/>
                    <a:gd name="T3" fmla="*/ 12 h 12"/>
                    <a:gd name="T4" fmla="*/ 0 w 30"/>
                    <a:gd name="T5" fmla="*/ 12 h 12"/>
                    <a:gd name="T6" fmla="*/ 24 w 30"/>
                    <a:gd name="T7" fmla="*/ 6 h 12"/>
                    <a:gd name="T8" fmla="*/ 30 w 30"/>
                    <a:gd name="T9" fmla="*/ 6 h 12"/>
                    <a:gd name="T10" fmla="*/ 24 w 30"/>
                    <a:gd name="T11" fmla="*/ 0 h 12"/>
                    <a:gd name="T12" fmla="*/ 0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6"/>
                      </a:move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31" name="Freeform 1003"/>
                <p:cNvSpPr>
                  <a:spLocks/>
                </p:cNvSpPr>
                <p:nvPr/>
              </p:nvSpPr>
              <p:spPr bwMode="auto">
                <a:xfrm>
                  <a:off x="4516" y="2934"/>
                  <a:ext cx="30" cy="18"/>
                </a:xfrm>
                <a:custGeom>
                  <a:avLst/>
                  <a:gdLst>
                    <a:gd name="T0" fmla="*/ 6 w 30"/>
                    <a:gd name="T1" fmla="*/ 12 h 18"/>
                    <a:gd name="T2" fmla="*/ 0 w 30"/>
                    <a:gd name="T3" fmla="*/ 12 h 18"/>
                    <a:gd name="T4" fmla="*/ 6 w 30"/>
                    <a:gd name="T5" fmla="*/ 18 h 18"/>
                    <a:gd name="T6" fmla="*/ 18 w 30"/>
                    <a:gd name="T7" fmla="*/ 12 h 18"/>
                    <a:gd name="T8" fmla="*/ 30 w 30"/>
                    <a:gd name="T9" fmla="*/ 6 h 18"/>
                    <a:gd name="T10" fmla="*/ 30 w 30"/>
                    <a:gd name="T11" fmla="*/ 6 h 18"/>
                    <a:gd name="T12" fmla="*/ 30 w 30"/>
                    <a:gd name="T13" fmla="*/ 0 h 18"/>
                    <a:gd name="T14" fmla="*/ 18 w 30"/>
                    <a:gd name="T15" fmla="*/ 6 h 18"/>
                    <a:gd name="T16" fmla="*/ 6 w 30"/>
                    <a:gd name="T17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8">
                      <a:moveTo>
                        <a:pt x="6" y="12"/>
                      </a:moveTo>
                      <a:lnTo>
                        <a:pt x="0" y="12"/>
                      </a:lnTo>
                      <a:lnTo>
                        <a:pt x="6" y="18"/>
                      </a:lnTo>
                      <a:lnTo>
                        <a:pt x="18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18" y="6"/>
                      </a:lnTo>
                      <a:lnTo>
                        <a:pt x="6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32" name="Freeform 1004"/>
                <p:cNvSpPr>
                  <a:spLocks/>
                </p:cNvSpPr>
                <p:nvPr/>
              </p:nvSpPr>
              <p:spPr bwMode="auto">
                <a:xfrm>
                  <a:off x="4558" y="2916"/>
                  <a:ext cx="24" cy="18"/>
                </a:xfrm>
                <a:custGeom>
                  <a:avLst/>
                  <a:gdLst>
                    <a:gd name="T0" fmla="*/ 0 w 24"/>
                    <a:gd name="T1" fmla="*/ 12 h 18"/>
                    <a:gd name="T2" fmla="*/ 0 w 24"/>
                    <a:gd name="T3" fmla="*/ 18 h 18"/>
                    <a:gd name="T4" fmla="*/ 0 w 24"/>
                    <a:gd name="T5" fmla="*/ 18 h 18"/>
                    <a:gd name="T6" fmla="*/ 24 w 24"/>
                    <a:gd name="T7" fmla="*/ 6 h 18"/>
                    <a:gd name="T8" fmla="*/ 24 w 24"/>
                    <a:gd name="T9" fmla="*/ 6 h 18"/>
                    <a:gd name="T10" fmla="*/ 24 w 24"/>
                    <a:gd name="T11" fmla="*/ 0 h 18"/>
                    <a:gd name="T12" fmla="*/ 0 w 24"/>
                    <a:gd name="T13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0" y="12"/>
                      </a:move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4" y="6"/>
                      </a:ln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33" name="Freeform 1005"/>
                <p:cNvSpPr>
                  <a:spLocks/>
                </p:cNvSpPr>
                <p:nvPr/>
              </p:nvSpPr>
              <p:spPr bwMode="auto">
                <a:xfrm>
                  <a:off x="4594" y="2898"/>
                  <a:ext cx="24" cy="18"/>
                </a:xfrm>
                <a:custGeom>
                  <a:avLst/>
                  <a:gdLst>
                    <a:gd name="T0" fmla="*/ 6 w 24"/>
                    <a:gd name="T1" fmla="*/ 12 h 18"/>
                    <a:gd name="T2" fmla="*/ 0 w 24"/>
                    <a:gd name="T3" fmla="*/ 12 h 18"/>
                    <a:gd name="T4" fmla="*/ 6 w 24"/>
                    <a:gd name="T5" fmla="*/ 18 h 18"/>
                    <a:gd name="T6" fmla="*/ 24 w 24"/>
                    <a:gd name="T7" fmla="*/ 6 h 18"/>
                    <a:gd name="T8" fmla="*/ 24 w 24"/>
                    <a:gd name="T9" fmla="*/ 0 h 18"/>
                    <a:gd name="T10" fmla="*/ 24 w 24"/>
                    <a:gd name="T11" fmla="*/ 0 h 18"/>
                    <a:gd name="T12" fmla="*/ 6 w 24"/>
                    <a:gd name="T13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6" y="12"/>
                      </a:moveTo>
                      <a:lnTo>
                        <a:pt x="0" y="12"/>
                      </a:lnTo>
                      <a:lnTo>
                        <a:pt x="6" y="18"/>
                      </a:ln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6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34" name="Freeform 1006"/>
                <p:cNvSpPr>
                  <a:spLocks/>
                </p:cNvSpPr>
                <p:nvPr/>
              </p:nvSpPr>
              <p:spPr bwMode="auto">
                <a:xfrm>
                  <a:off x="4630" y="2874"/>
                  <a:ext cx="24" cy="18"/>
                </a:xfrm>
                <a:custGeom>
                  <a:avLst/>
                  <a:gdLst>
                    <a:gd name="T0" fmla="*/ 6 w 24"/>
                    <a:gd name="T1" fmla="*/ 12 h 18"/>
                    <a:gd name="T2" fmla="*/ 0 w 24"/>
                    <a:gd name="T3" fmla="*/ 18 h 18"/>
                    <a:gd name="T4" fmla="*/ 6 w 24"/>
                    <a:gd name="T5" fmla="*/ 18 h 18"/>
                    <a:gd name="T6" fmla="*/ 6 w 24"/>
                    <a:gd name="T7" fmla="*/ 18 h 18"/>
                    <a:gd name="T8" fmla="*/ 24 w 24"/>
                    <a:gd name="T9" fmla="*/ 6 h 18"/>
                    <a:gd name="T10" fmla="*/ 24 w 24"/>
                    <a:gd name="T11" fmla="*/ 0 h 18"/>
                    <a:gd name="T12" fmla="*/ 24 w 24"/>
                    <a:gd name="T13" fmla="*/ 0 h 18"/>
                    <a:gd name="T14" fmla="*/ 6 w 24"/>
                    <a:gd name="T15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" h="18">
                      <a:moveTo>
                        <a:pt x="6" y="12"/>
                      </a:moveTo>
                      <a:lnTo>
                        <a:pt x="0" y="18"/>
                      </a:lnTo>
                      <a:lnTo>
                        <a:pt x="6" y="18"/>
                      </a:lnTo>
                      <a:lnTo>
                        <a:pt x="6" y="18"/>
                      </a:ln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6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35" name="Freeform 1007"/>
                <p:cNvSpPr>
                  <a:spLocks/>
                </p:cNvSpPr>
                <p:nvPr/>
              </p:nvSpPr>
              <p:spPr bwMode="auto">
                <a:xfrm>
                  <a:off x="4666" y="2850"/>
                  <a:ext cx="24" cy="18"/>
                </a:xfrm>
                <a:custGeom>
                  <a:avLst/>
                  <a:gdLst>
                    <a:gd name="T0" fmla="*/ 0 w 24"/>
                    <a:gd name="T1" fmla="*/ 12 h 18"/>
                    <a:gd name="T2" fmla="*/ 0 w 24"/>
                    <a:gd name="T3" fmla="*/ 18 h 18"/>
                    <a:gd name="T4" fmla="*/ 0 w 24"/>
                    <a:gd name="T5" fmla="*/ 18 h 18"/>
                    <a:gd name="T6" fmla="*/ 12 w 24"/>
                    <a:gd name="T7" fmla="*/ 12 h 18"/>
                    <a:gd name="T8" fmla="*/ 18 w 24"/>
                    <a:gd name="T9" fmla="*/ 6 h 18"/>
                    <a:gd name="T10" fmla="*/ 24 w 24"/>
                    <a:gd name="T11" fmla="*/ 0 h 18"/>
                    <a:gd name="T12" fmla="*/ 18 w 24"/>
                    <a:gd name="T13" fmla="*/ 0 h 18"/>
                    <a:gd name="T14" fmla="*/ 12 w 24"/>
                    <a:gd name="T15" fmla="*/ 6 h 18"/>
                    <a:gd name="T16" fmla="*/ 0 w 24"/>
                    <a:gd name="T17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8">
                      <a:moveTo>
                        <a:pt x="0" y="12"/>
                      </a:move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12" y="12"/>
                      </a:lnTo>
                      <a:lnTo>
                        <a:pt x="18" y="6"/>
                      </a:lnTo>
                      <a:lnTo>
                        <a:pt x="24" y="0"/>
                      </a:lnTo>
                      <a:lnTo>
                        <a:pt x="18" y="0"/>
                      </a:lnTo>
                      <a:lnTo>
                        <a:pt x="12" y="6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36" name="Freeform 1008"/>
                <p:cNvSpPr>
                  <a:spLocks/>
                </p:cNvSpPr>
                <p:nvPr/>
              </p:nvSpPr>
              <p:spPr bwMode="auto">
                <a:xfrm>
                  <a:off x="4696" y="2820"/>
                  <a:ext cx="24" cy="18"/>
                </a:xfrm>
                <a:custGeom>
                  <a:avLst/>
                  <a:gdLst>
                    <a:gd name="T0" fmla="*/ 0 w 24"/>
                    <a:gd name="T1" fmla="*/ 12 h 18"/>
                    <a:gd name="T2" fmla="*/ 0 w 24"/>
                    <a:gd name="T3" fmla="*/ 18 h 18"/>
                    <a:gd name="T4" fmla="*/ 0 w 24"/>
                    <a:gd name="T5" fmla="*/ 18 h 18"/>
                    <a:gd name="T6" fmla="*/ 18 w 24"/>
                    <a:gd name="T7" fmla="*/ 6 h 18"/>
                    <a:gd name="T8" fmla="*/ 18 w 24"/>
                    <a:gd name="T9" fmla="*/ 6 h 18"/>
                    <a:gd name="T10" fmla="*/ 24 w 24"/>
                    <a:gd name="T11" fmla="*/ 0 h 18"/>
                    <a:gd name="T12" fmla="*/ 18 w 24"/>
                    <a:gd name="T13" fmla="*/ 0 h 18"/>
                    <a:gd name="T14" fmla="*/ 18 w 24"/>
                    <a:gd name="T15" fmla="*/ 0 h 18"/>
                    <a:gd name="T16" fmla="*/ 12 w 24"/>
                    <a:gd name="T17" fmla="*/ 6 h 18"/>
                    <a:gd name="T18" fmla="*/ 18 w 24"/>
                    <a:gd name="T19" fmla="*/ 6 h 18"/>
                    <a:gd name="T20" fmla="*/ 18 w 24"/>
                    <a:gd name="T21" fmla="*/ 0 h 18"/>
                    <a:gd name="T22" fmla="*/ 0 w 24"/>
                    <a:gd name="T23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" h="18">
                      <a:moveTo>
                        <a:pt x="0" y="12"/>
                      </a:move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18" y="6"/>
                      </a:lnTo>
                      <a:lnTo>
                        <a:pt x="18" y="6"/>
                      </a:lnTo>
                      <a:lnTo>
                        <a:pt x="24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lnTo>
                        <a:pt x="12" y="6"/>
                      </a:lnTo>
                      <a:lnTo>
                        <a:pt x="18" y="6"/>
                      </a:lnTo>
                      <a:lnTo>
                        <a:pt x="18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37" name="Freeform 1009"/>
                <p:cNvSpPr>
                  <a:spLocks/>
                </p:cNvSpPr>
                <p:nvPr/>
              </p:nvSpPr>
              <p:spPr bwMode="auto">
                <a:xfrm>
                  <a:off x="4720" y="2784"/>
                  <a:ext cx="24" cy="24"/>
                </a:xfrm>
                <a:custGeom>
                  <a:avLst/>
                  <a:gdLst>
                    <a:gd name="T0" fmla="*/ 0 w 24"/>
                    <a:gd name="T1" fmla="*/ 24 h 24"/>
                    <a:gd name="T2" fmla="*/ 6 w 24"/>
                    <a:gd name="T3" fmla="*/ 24 h 24"/>
                    <a:gd name="T4" fmla="*/ 6 w 24"/>
                    <a:gd name="T5" fmla="*/ 24 h 24"/>
                    <a:gd name="T6" fmla="*/ 18 w 24"/>
                    <a:gd name="T7" fmla="*/ 6 h 24"/>
                    <a:gd name="T8" fmla="*/ 24 w 24"/>
                    <a:gd name="T9" fmla="*/ 0 h 24"/>
                    <a:gd name="T10" fmla="*/ 18 w 24"/>
                    <a:gd name="T11" fmla="*/ 0 h 24"/>
                    <a:gd name="T12" fmla="*/ 18 w 24"/>
                    <a:gd name="T13" fmla="*/ 0 h 24"/>
                    <a:gd name="T14" fmla="*/ 12 w 24"/>
                    <a:gd name="T15" fmla="*/ 6 h 24"/>
                    <a:gd name="T16" fmla="*/ 0 w 24"/>
                    <a:gd name="T17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24">
                      <a:moveTo>
                        <a:pt x="0" y="24"/>
                      </a:moveTo>
                      <a:lnTo>
                        <a:pt x="6" y="24"/>
                      </a:lnTo>
                      <a:lnTo>
                        <a:pt x="6" y="24"/>
                      </a:lnTo>
                      <a:lnTo>
                        <a:pt x="18" y="6"/>
                      </a:lnTo>
                      <a:lnTo>
                        <a:pt x="24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lnTo>
                        <a:pt x="12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38" name="Freeform 1010"/>
                <p:cNvSpPr>
                  <a:spLocks/>
                </p:cNvSpPr>
                <p:nvPr/>
              </p:nvSpPr>
              <p:spPr bwMode="auto">
                <a:xfrm>
                  <a:off x="4744" y="2742"/>
                  <a:ext cx="12" cy="30"/>
                </a:xfrm>
                <a:custGeom>
                  <a:avLst/>
                  <a:gdLst>
                    <a:gd name="T0" fmla="*/ 0 w 12"/>
                    <a:gd name="T1" fmla="*/ 24 h 30"/>
                    <a:gd name="T2" fmla="*/ 0 w 12"/>
                    <a:gd name="T3" fmla="*/ 30 h 30"/>
                    <a:gd name="T4" fmla="*/ 6 w 12"/>
                    <a:gd name="T5" fmla="*/ 24 h 30"/>
                    <a:gd name="T6" fmla="*/ 12 w 12"/>
                    <a:gd name="T7" fmla="*/ 12 h 30"/>
                    <a:gd name="T8" fmla="*/ 12 w 12"/>
                    <a:gd name="T9" fmla="*/ 6 h 30"/>
                    <a:gd name="T10" fmla="*/ 6 w 12"/>
                    <a:gd name="T11" fmla="*/ 0 h 30"/>
                    <a:gd name="T12" fmla="*/ 6 w 12"/>
                    <a:gd name="T13" fmla="*/ 6 h 30"/>
                    <a:gd name="T14" fmla="*/ 6 w 12"/>
                    <a:gd name="T15" fmla="*/ 12 h 30"/>
                    <a:gd name="T16" fmla="*/ 0 w 12"/>
                    <a:gd name="T17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30">
                      <a:moveTo>
                        <a:pt x="0" y="24"/>
                      </a:moveTo>
                      <a:lnTo>
                        <a:pt x="0" y="30"/>
                      </a:lnTo>
                      <a:lnTo>
                        <a:pt x="6" y="24"/>
                      </a:lnTo>
                      <a:lnTo>
                        <a:pt x="12" y="12"/>
                      </a:lnTo>
                      <a:lnTo>
                        <a:pt x="12" y="6"/>
                      </a:lnTo>
                      <a:lnTo>
                        <a:pt x="6" y="0"/>
                      </a:lnTo>
                      <a:lnTo>
                        <a:pt x="6" y="6"/>
                      </a:lnTo>
                      <a:lnTo>
                        <a:pt x="6" y="12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39" name="Freeform 1011"/>
                <p:cNvSpPr>
                  <a:spLocks/>
                </p:cNvSpPr>
                <p:nvPr/>
              </p:nvSpPr>
              <p:spPr bwMode="auto">
                <a:xfrm>
                  <a:off x="4750" y="2700"/>
                  <a:ext cx="12" cy="30"/>
                </a:xfrm>
                <a:custGeom>
                  <a:avLst/>
                  <a:gdLst>
                    <a:gd name="T0" fmla="*/ 0 w 12"/>
                    <a:gd name="T1" fmla="*/ 30 h 30"/>
                    <a:gd name="T2" fmla="*/ 6 w 12"/>
                    <a:gd name="T3" fmla="*/ 30 h 30"/>
                    <a:gd name="T4" fmla="*/ 6 w 12"/>
                    <a:gd name="T5" fmla="*/ 30 h 30"/>
                    <a:gd name="T6" fmla="*/ 12 w 12"/>
                    <a:gd name="T7" fmla="*/ 18 h 30"/>
                    <a:gd name="T8" fmla="*/ 6 w 12"/>
                    <a:gd name="T9" fmla="*/ 6 h 30"/>
                    <a:gd name="T10" fmla="*/ 6 w 12"/>
                    <a:gd name="T11" fmla="*/ 0 h 30"/>
                    <a:gd name="T12" fmla="*/ 0 w 12"/>
                    <a:gd name="T13" fmla="*/ 6 h 30"/>
                    <a:gd name="T14" fmla="*/ 6 w 12"/>
                    <a:gd name="T15" fmla="*/ 18 h 30"/>
                    <a:gd name="T16" fmla="*/ 0 w 12"/>
                    <a:gd name="T1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30">
                      <a:moveTo>
                        <a:pt x="0" y="30"/>
                      </a:moveTo>
                      <a:lnTo>
                        <a:pt x="6" y="30"/>
                      </a:lnTo>
                      <a:lnTo>
                        <a:pt x="6" y="30"/>
                      </a:lnTo>
                      <a:lnTo>
                        <a:pt x="12" y="18"/>
                      </a:lnTo>
                      <a:lnTo>
                        <a:pt x="6" y="6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18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40" name="Freeform 1012"/>
                <p:cNvSpPr>
                  <a:spLocks/>
                </p:cNvSpPr>
                <p:nvPr/>
              </p:nvSpPr>
              <p:spPr bwMode="auto">
                <a:xfrm>
                  <a:off x="4738" y="2664"/>
                  <a:ext cx="18" cy="24"/>
                </a:xfrm>
                <a:custGeom>
                  <a:avLst/>
                  <a:gdLst>
                    <a:gd name="T0" fmla="*/ 12 w 18"/>
                    <a:gd name="T1" fmla="*/ 24 h 24"/>
                    <a:gd name="T2" fmla="*/ 12 w 18"/>
                    <a:gd name="T3" fmla="*/ 24 h 24"/>
                    <a:gd name="T4" fmla="*/ 18 w 18"/>
                    <a:gd name="T5" fmla="*/ 24 h 24"/>
                    <a:gd name="T6" fmla="*/ 18 w 18"/>
                    <a:gd name="T7" fmla="*/ 18 h 24"/>
                    <a:gd name="T8" fmla="*/ 6 w 18"/>
                    <a:gd name="T9" fmla="*/ 0 h 24"/>
                    <a:gd name="T10" fmla="*/ 6 w 18"/>
                    <a:gd name="T11" fmla="*/ 0 h 24"/>
                    <a:gd name="T12" fmla="*/ 0 w 18"/>
                    <a:gd name="T13" fmla="*/ 0 h 24"/>
                    <a:gd name="T14" fmla="*/ 12 w 18"/>
                    <a:gd name="T15" fmla="*/ 18 h 24"/>
                    <a:gd name="T16" fmla="*/ 12 w 18"/>
                    <a:gd name="T17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4">
                      <a:moveTo>
                        <a:pt x="12" y="24"/>
                      </a:moveTo>
                      <a:lnTo>
                        <a:pt x="12" y="24"/>
                      </a:lnTo>
                      <a:lnTo>
                        <a:pt x="18" y="24"/>
                      </a:lnTo>
                      <a:lnTo>
                        <a:pt x="18" y="18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12" y="18"/>
                      </a:lnTo>
                      <a:lnTo>
                        <a:pt x="12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41" name="Freeform 1013"/>
                <p:cNvSpPr>
                  <a:spLocks/>
                </p:cNvSpPr>
                <p:nvPr/>
              </p:nvSpPr>
              <p:spPr bwMode="auto">
                <a:xfrm>
                  <a:off x="4720" y="2622"/>
                  <a:ext cx="18" cy="30"/>
                </a:xfrm>
                <a:custGeom>
                  <a:avLst/>
                  <a:gdLst>
                    <a:gd name="T0" fmla="*/ 12 w 18"/>
                    <a:gd name="T1" fmla="*/ 24 h 30"/>
                    <a:gd name="T2" fmla="*/ 18 w 18"/>
                    <a:gd name="T3" fmla="*/ 30 h 30"/>
                    <a:gd name="T4" fmla="*/ 18 w 18"/>
                    <a:gd name="T5" fmla="*/ 24 h 30"/>
                    <a:gd name="T6" fmla="*/ 18 w 18"/>
                    <a:gd name="T7" fmla="*/ 24 h 30"/>
                    <a:gd name="T8" fmla="*/ 6 w 18"/>
                    <a:gd name="T9" fmla="*/ 6 h 30"/>
                    <a:gd name="T10" fmla="*/ 6 w 18"/>
                    <a:gd name="T11" fmla="*/ 0 h 30"/>
                    <a:gd name="T12" fmla="*/ 0 w 18"/>
                    <a:gd name="T13" fmla="*/ 6 h 30"/>
                    <a:gd name="T14" fmla="*/ 12 w 18"/>
                    <a:gd name="T15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" h="30">
                      <a:moveTo>
                        <a:pt x="12" y="24"/>
                      </a:moveTo>
                      <a:lnTo>
                        <a:pt x="18" y="30"/>
                      </a:lnTo>
                      <a:lnTo>
                        <a:pt x="18" y="24"/>
                      </a:lnTo>
                      <a:lnTo>
                        <a:pt x="18" y="24"/>
                      </a:lnTo>
                      <a:lnTo>
                        <a:pt x="6" y="6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12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42" name="Freeform 1014"/>
                <p:cNvSpPr>
                  <a:spLocks/>
                </p:cNvSpPr>
                <p:nvPr/>
              </p:nvSpPr>
              <p:spPr bwMode="auto">
                <a:xfrm>
                  <a:off x="4696" y="2592"/>
                  <a:ext cx="18" cy="24"/>
                </a:xfrm>
                <a:custGeom>
                  <a:avLst/>
                  <a:gdLst>
                    <a:gd name="T0" fmla="*/ 12 w 18"/>
                    <a:gd name="T1" fmla="*/ 18 h 24"/>
                    <a:gd name="T2" fmla="*/ 18 w 18"/>
                    <a:gd name="T3" fmla="*/ 24 h 24"/>
                    <a:gd name="T4" fmla="*/ 18 w 18"/>
                    <a:gd name="T5" fmla="*/ 18 h 24"/>
                    <a:gd name="T6" fmla="*/ 18 w 18"/>
                    <a:gd name="T7" fmla="*/ 18 h 24"/>
                    <a:gd name="T8" fmla="*/ 18 w 18"/>
                    <a:gd name="T9" fmla="*/ 18 h 24"/>
                    <a:gd name="T10" fmla="*/ 0 w 18"/>
                    <a:gd name="T11" fmla="*/ 0 h 24"/>
                    <a:gd name="T12" fmla="*/ 0 w 18"/>
                    <a:gd name="T13" fmla="*/ 6 h 24"/>
                    <a:gd name="T14" fmla="*/ 0 w 18"/>
                    <a:gd name="T15" fmla="*/ 6 h 24"/>
                    <a:gd name="T16" fmla="*/ 18 w 18"/>
                    <a:gd name="T17" fmla="*/ 24 h 24"/>
                    <a:gd name="T18" fmla="*/ 18 w 18"/>
                    <a:gd name="T19" fmla="*/ 18 h 24"/>
                    <a:gd name="T20" fmla="*/ 12 w 18"/>
                    <a:gd name="T21" fmla="*/ 18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" h="24">
                      <a:moveTo>
                        <a:pt x="12" y="18"/>
                      </a:moveTo>
                      <a:lnTo>
                        <a:pt x="18" y="24"/>
                      </a:lnTo>
                      <a:lnTo>
                        <a:pt x="18" y="18"/>
                      </a:lnTo>
                      <a:lnTo>
                        <a:pt x="18" y="18"/>
                      </a:lnTo>
                      <a:lnTo>
                        <a:pt x="18" y="18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18" y="24"/>
                      </a:lnTo>
                      <a:lnTo>
                        <a:pt x="18" y="18"/>
                      </a:lnTo>
                      <a:lnTo>
                        <a:pt x="12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43" name="Freeform 1015"/>
                <p:cNvSpPr>
                  <a:spLocks/>
                </p:cNvSpPr>
                <p:nvPr/>
              </p:nvSpPr>
              <p:spPr bwMode="auto">
                <a:xfrm>
                  <a:off x="4660" y="2562"/>
                  <a:ext cx="24" cy="24"/>
                </a:xfrm>
                <a:custGeom>
                  <a:avLst/>
                  <a:gdLst>
                    <a:gd name="T0" fmla="*/ 24 w 24"/>
                    <a:gd name="T1" fmla="*/ 24 h 24"/>
                    <a:gd name="T2" fmla="*/ 24 w 24"/>
                    <a:gd name="T3" fmla="*/ 18 h 24"/>
                    <a:gd name="T4" fmla="*/ 24 w 24"/>
                    <a:gd name="T5" fmla="*/ 18 h 24"/>
                    <a:gd name="T6" fmla="*/ 18 w 24"/>
                    <a:gd name="T7" fmla="*/ 12 h 24"/>
                    <a:gd name="T8" fmla="*/ 6 w 24"/>
                    <a:gd name="T9" fmla="*/ 0 h 24"/>
                    <a:gd name="T10" fmla="*/ 0 w 24"/>
                    <a:gd name="T11" fmla="*/ 6 h 24"/>
                    <a:gd name="T12" fmla="*/ 6 w 24"/>
                    <a:gd name="T13" fmla="*/ 6 h 24"/>
                    <a:gd name="T14" fmla="*/ 18 w 24"/>
                    <a:gd name="T15" fmla="*/ 18 h 24"/>
                    <a:gd name="T16" fmla="*/ 24 w 24"/>
                    <a:gd name="T17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24">
                      <a:moveTo>
                        <a:pt x="24" y="24"/>
                      </a:moveTo>
                      <a:lnTo>
                        <a:pt x="24" y="18"/>
                      </a:lnTo>
                      <a:lnTo>
                        <a:pt x="24" y="18"/>
                      </a:lnTo>
                      <a:lnTo>
                        <a:pt x="18" y="12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18" y="18"/>
                      </a:lnTo>
                      <a:lnTo>
                        <a:pt x="24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44" name="Freeform 1016"/>
                <p:cNvSpPr>
                  <a:spLocks/>
                </p:cNvSpPr>
                <p:nvPr/>
              </p:nvSpPr>
              <p:spPr bwMode="auto">
                <a:xfrm>
                  <a:off x="4630" y="2538"/>
                  <a:ext cx="24" cy="24"/>
                </a:xfrm>
                <a:custGeom>
                  <a:avLst/>
                  <a:gdLst>
                    <a:gd name="T0" fmla="*/ 24 w 24"/>
                    <a:gd name="T1" fmla="*/ 24 h 24"/>
                    <a:gd name="T2" fmla="*/ 24 w 24"/>
                    <a:gd name="T3" fmla="*/ 18 h 24"/>
                    <a:gd name="T4" fmla="*/ 24 w 24"/>
                    <a:gd name="T5" fmla="*/ 18 h 24"/>
                    <a:gd name="T6" fmla="*/ 6 w 24"/>
                    <a:gd name="T7" fmla="*/ 6 h 24"/>
                    <a:gd name="T8" fmla="*/ 0 w 24"/>
                    <a:gd name="T9" fmla="*/ 0 h 24"/>
                    <a:gd name="T10" fmla="*/ 0 w 24"/>
                    <a:gd name="T11" fmla="*/ 6 h 24"/>
                    <a:gd name="T12" fmla="*/ 0 w 24"/>
                    <a:gd name="T13" fmla="*/ 6 h 24"/>
                    <a:gd name="T14" fmla="*/ 6 w 24"/>
                    <a:gd name="T15" fmla="*/ 12 h 24"/>
                    <a:gd name="T16" fmla="*/ 24 w 24"/>
                    <a:gd name="T17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24">
                      <a:moveTo>
                        <a:pt x="24" y="24"/>
                      </a:moveTo>
                      <a:lnTo>
                        <a:pt x="24" y="18"/>
                      </a:lnTo>
                      <a:lnTo>
                        <a:pt x="24" y="18"/>
                      </a:lnTo>
                      <a:lnTo>
                        <a:pt x="6" y="6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24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45" name="Freeform 1017"/>
                <p:cNvSpPr>
                  <a:spLocks/>
                </p:cNvSpPr>
                <p:nvPr/>
              </p:nvSpPr>
              <p:spPr bwMode="auto">
                <a:xfrm>
                  <a:off x="4594" y="2520"/>
                  <a:ext cx="24" cy="18"/>
                </a:xfrm>
                <a:custGeom>
                  <a:avLst/>
                  <a:gdLst>
                    <a:gd name="T0" fmla="*/ 24 w 24"/>
                    <a:gd name="T1" fmla="*/ 18 h 18"/>
                    <a:gd name="T2" fmla="*/ 24 w 24"/>
                    <a:gd name="T3" fmla="*/ 12 h 18"/>
                    <a:gd name="T4" fmla="*/ 24 w 24"/>
                    <a:gd name="T5" fmla="*/ 12 h 18"/>
                    <a:gd name="T6" fmla="*/ 0 w 24"/>
                    <a:gd name="T7" fmla="*/ 0 h 18"/>
                    <a:gd name="T8" fmla="*/ 0 w 24"/>
                    <a:gd name="T9" fmla="*/ 0 h 18"/>
                    <a:gd name="T10" fmla="*/ 0 w 24"/>
                    <a:gd name="T11" fmla="*/ 6 h 18"/>
                    <a:gd name="T12" fmla="*/ 24 w 24"/>
                    <a:gd name="T13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24" y="18"/>
                      </a:moveTo>
                      <a:lnTo>
                        <a:pt x="24" y="12"/>
                      </a:lnTo>
                      <a:lnTo>
                        <a:pt x="24" y="1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46" name="Freeform 1018"/>
                <p:cNvSpPr>
                  <a:spLocks/>
                </p:cNvSpPr>
                <p:nvPr/>
              </p:nvSpPr>
              <p:spPr bwMode="auto">
                <a:xfrm>
                  <a:off x="4558" y="2495"/>
                  <a:ext cx="24" cy="19"/>
                </a:xfrm>
                <a:custGeom>
                  <a:avLst/>
                  <a:gdLst>
                    <a:gd name="T0" fmla="*/ 24 w 24"/>
                    <a:gd name="T1" fmla="*/ 19 h 19"/>
                    <a:gd name="T2" fmla="*/ 24 w 24"/>
                    <a:gd name="T3" fmla="*/ 19 h 19"/>
                    <a:gd name="T4" fmla="*/ 24 w 24"/>
                    <a:gd name="T5" fmla="*/ 12 h 19"/>
                    <a:gd name="T6" fmla="*/ 0 w 24"/>
                    <a:gd name="T7" fmla="*/ 0 h 19"/>
                    <a:gd name="T8" fmla="*/ 0 w 24"/>
                    <a:gd name="T9" fmla="*/ 6 h 19"/>
                    <a:gd name="T10" fmla="*/ 0 w 24"/>
                    <a:gd name="T11" fmla="*/ 6 h 19"/>
                    <a:gd name="T12" fmla="*/ 24 w 24"/>
                    <a:gd name="T13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9">
                      <a:moveTo>
                        <a:pt x="24" y="19"/>
                      </a:moveTo>
                      <a:lnTo>
                        <a:pt x="24" y="19"/>
                      </a:lnTo>
                      <a:lnTo>
                        <a:pt x="24" y="12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47" name="Freeform 1019"/>
                <p:cNvSpPr>
                  <a:spLocks/>
                </p:cNvSpPr>
                <p:nvPr/>
              </p:nvSpPr>
              <p:spPr bwMode="auto">
                <a:xfrm>
                  <a:off x="4516" y="2483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12 h 12"/>
                    <a:gd name="T4" fmla="*/ 24 w 30"/>
                    <a:gd name="T5" fmla="*/ 6 h 12"/>
                    <a:gd name="T6" fmla="*/ 18 w 30"/>
                    <a:gd name="T7" fmla="*/ 0 h 12"/>
                    <a:gd name="T8" fmla="*/ 6 w 30"/>
                    <a:gd name="T9" fmla="*/ 0 h 12"/>
                    <a:gd name="T10" fmla="*/ 0 w 30"/>
                    <a:gd name="T11" fmla="*/ 0 h 12"/>
                    <a:gd name="T12" fmla="*/ 6 w 30"/>
                    <a:gd name="T13" fmla="*/ 6 h 12"/>
                    <a:gd name="T14" fmla="*/ 18 w 30"/>
                    <a:gd name="T15" fmla="*/ 6 h 12"/>
                    <a:gd name="T16" fmla="*/ 24 w 30"/>
                    <a:gd name="T1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12"/>
                      </a:lnTo>
                      <a:lnTo>
                        <a:pt x="24" y="6"/>
                      </a:lnTo>
                      <a:lnTo>
                        <a:pt x="18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18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48" name="Freeform 1020"/>
                <p:cNvSpPr>
                  <a:spLocks/>
                </p:cNvSpPr>
                <p:nvPr/>
              </p:nvSpPr>
              <p:spPr bwMode="auto">
                <a:xfrm>
                  <a:off x="4480" y="2465"/>
                  <a:ext cx="24" cy="12"/>
                </a:xfrm>
                <a:custGeom>
                  <a:avLst/>
                  <a:gdLst>
                    <a:gd name="T0" fmla="*/ 24 w 24"/>
                    <a:gd name="T1" fmla="*/ 12 h 12"/>
                    <a:gd name="T2" fmla="*/ 24 w 24"/>
                    <a:gd name="T3" fmla="*/ 12 h 12"/>
                    <a:gd name="T4" fmla="*/ 24 w 24"/>
                    <a:gd name="T5" fmla="*/ 6 h 12"/>
                    <a:gd name="T6" fmla="*/ 0 w 24"/>
                    <a:gd name="T7" fmla="*/ 0 h 12"/>
                    <a:gd name="T8" fmla="*/ 0 w 24"/>
                    <a:gd name="T9" fmla="*/ 0 h 12"/>
                    <a:gd name="T10" fmla="*/ 0 w 24"/>
                    <a:gd name="T11" fmla="*/ 6 h 12"/>
                    <a:gd name="T12" fmla="*/ 24 w 24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2">
                      <a:moveTo>
                        <a:pt x="24" y="12"/>
                      </a:moveTo>
                      <a:lnTo>
                        <a:pt x="24" y="12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49" name="Freeform 1021"/>
                <p:cNvSpPr>
                  <a:spLocks/>
                </p:cNvSpPr>
                <p:nvPr/>
              </p:nvSpPr>
              <p:spPr bwMode="auto">
                <a:xfrm>
                  <a:off x="4438" y="2453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6 h 12"/>
                    <a:gd name="T4" fmla="*/ 24 w 30"/>
                    <a:gd name="T5" fmla="*/ 6 h 12"/>
                    <a:gd name="T6" fmla="*/ 6 w 30"/>
                    <a:gd name="T7" fmla="*/ 0 h 12"/>
                    <a:gd name="T8" fmla="*/ 0 w 30"/>
                    <a:gd name="T9" fmla="*/ 0 h 12"/>
                    <a:gd name="T10" fmla="*/ 6 w 30"/>
                    <a:gd name="T11" fmla="*/ 6 h 12"/>
                    <a:gd name="T12" fmla="*/ 24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50" name="Freeform 1022"/>
                <p:cNvSpPr>
                  <a:spLocks/>
                </p:cNvSpPr>
                <p:nvPr/>
              </p:nvSpPr>
              <p:spPr bwMode="auto">
                <a:xfrm>
                  <a:off x="4396" y="2435"/>
                  <a:ext cx="30" cy="18"/>
                </a:xfrm>
                <a:custGeom>
                  <a:avLst/>
                  <a:gdLst>
                    <a:gd name="T0" fmla="*/ 30 w 30"/>
                    <a:gd name="T1" fmla="*/ 18 h 18"/>
                    <a:gd name="T2" fmla="*/ 30 w 30"/>
                    <a:gd name="T3" fmla="*/ 12 h 18"/>
                    <a:gd name="T4" fmla="*/ 30 w 30"/>
                    <a:gd name="T5" fmla="*/ 12 h 18"/>
                    <a:gd name="T6" fmla="*/ 6 w 30"/>
                    <a:gd name="T7" fmla="*/ 0 h 18"/>
                    <a:gd name="T8" fmla="*/ 0 w 30"/>
                    <a:gd name="T9" fmla="*/ 6 h 18"/>
                    <a:gd name="T10" fmla="*/ 6 w 30"/>
                    <a:gd name="T11" fmla="*/ 6 h 18"/>
                    <a:gd name="T12" fmla="*/ 30 w 30"/>
                    <a:gd name="T13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30" y="18"/>
                      </a:moveTo>
                      <a:lnTo>
                        <a:pt x="30" y="12"/>
                      </a:lnTo>
                      <a:lnTo>
                        <a:pt x="30" y="12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51" name="Freeform 1023"/>
                <p:cNvSpPr>
                  <a:spLocks/>
                </p:cNvSpPr>
                <p:nvPr/>
              </p:nvSpPr>
              <p:spPr bwMode="auto">
                <a:xfrm>
                  <a:off x="4360" y="2423"/>
                  <a:ext cx="30" cy="18"/>
                </a:xfrm>
                <a:custGeom>
                  <a:avLst/>
                  <a:gdLst>
                    <a:gd name="T0" fmla="*/ 24 w 30"/>
                    <a:gd name="T1" fmla="*/ 18 h 18"/>
                    <a:gd name="T2" fmla="*/ 30 w 30"/>
                    <a:gd name="T3" fmla="*/ 12 h 18"/>
                    <a:gd name="T4" fmla="*/ 24 w 30"/>
                    <a:gd name="T5" fmla="*/ 12 h 18"/>
                    <a:gd name="T6" fmla="*/ 0 w 30"/>
                    <a:gd name="T7" fmla="*/ 0 h 18"/>
                    <a:gd name="T8" fmla="*/ 0 w 30"/>
                    <a:gd name="T9" fmla="*/ 6 h 18"/>
                    <a:gd name="T10" fmla="*/ 0 w 30"/>
                    <a:gd name="T11" fmla="*/ 6 h 18"/>
                    <a:gd name="T12" fmla="*/ 24 w 30"/>
                    <a:gd name="T13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24" y="18"/>
                      </a:moveTo>
                      <a:lnTo>
                        <a:pt x="30" y="12"/>
                      </a:lnTo>
                      <a:lnTo>
                        <a:pt x="24" y="12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00" name="Freeform 1024"/>
                <p:cNvSpPr>
                  <a:spLocks/>
                </p:cNvSpPr>
                <p:nvPr/>
              </p:nvSpPr>
              <p:spPr bwMode="auto">
                <a:xfrm>
                  <a:off x="4318" y="2417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6 h 12"/>
                    <a:gd name="T4" fmla="*/ 24 w 30"/>
                    <a:gd name="T5" fmla="*/ 6 h 12"/>
                    <a:gd name="T6" fmla="*/ 6 w 30"/>
                    <a:gd name="T7" fmla="*/ 0 h 12"/>
                    <a:gd name="T8" fmla="*/ 0 w 30"/>
                    <a:gd name="T9" fmla="*/ 0 h 12"/>
                    <a:gd name="T10" fmla="*/ 0 w 30"/>
                    <a:gd name="T11" fmla="*/ 0 h 12"/>
                    <a:gd name="T12" fmla="*/ 0 w 30"/>
                    <a:gd name="T13" fmla="*/ 6 h 12"/>
                    <a:gd name="T14" fmla="*/ 6 w 30"/>
                    <a:gd name="T15" fmla="*/ 6 h 12"/>
                    <a:gd name="T16" fmla="*/ 24 w 30"/>
                    <a:gd name="T1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01" name="Freeform 1025"/>
                <p:cNvSpPr>
                  <a:spLocks/>
                </p:cNvSpPr>
                <p:nvPr/>
              </p:nvSpPr>
              <p:spPr bwMode="auto">
                <a:xfrm>
                  <a:off x="4276" y="2405"/>
                  <a:ext cx="30" cy="12"/>
                </a:xfrm>
                <a:custGeom>
                  <a:avLst/>
                  <a:gdLst>
                    <a:gd name="T0" fmla="*/ 30 w 30"/>
                    <a:gd name="T1" fmla="*/ 12 h 12"/>
                    <a:gd name="T2" fmla="*/ 30 w 30"/>
                    <a:gd name="T3" fmla="*/ 12 h 12"/>
                    <a:gd name="T4" fmla="*/ 30 w 30"/>
                    <a:gd name="T5" fmla="*/ 6 h 12"/>
                    <a:gd name="T6" fmla="*/ 6 w 30"/>
                    <a:gd name="T7" fmla="*/ 0 h 12"/>
                    <a:gd name="T8" fmla="*/ 0 w 30"/>
                    <a:gd name="T9" fmla="*/ 6 h 12"/>
                    <a:gd name="T10" fmla="*/ 6 w 30"/>
                    <a:gd name="T11" fmla="*/ 6 h 12"/>
                    <a:gd name="T12" fmla="*/ 30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30" y="12"/>
                      </a:moveTo>
                      <a:lnTo>
                        <a:pt x="30" y="12"/>
                      </a:lnTo>
                      <a:lnTo>
                        <a:pt x="30" y="6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02" name="Freeform 1026"/>
                <p:cNvSpPr>
                  <a:spLocks/>
                </p:cNvSpPr>
                <p:nvPr/>
              </p:nvSpPr>
              <p:spPr bwMode="auto">
                <a:xfrm>
                  <a:off x="4234" y="2399"/>
                  <a:ext cx="30" cy="12"/>
                </a:xfrm>
                <a:custGeom>
                  <a:avLst/>
                  <a:gdLst>
                    <a:gd name="T0" fmla="*/ 30 w 30"/>
                    <a:gd name="T1" fmla="*/ 12 h 12"/>
                    <a:gd name="T2" fmla="*/ 30 w 30"/>
                    <a:gd name="T3" fmla="*/ 6 h 12"/>
                    <a:gd name="T4" fmla="*/ 30 w 30"/>
                    <a:gd name="T5" fmla="*/ 6 h 12"/>
                    <a:gd name="T6" fmla="*/ 6 w 30"/>
                    <a:gd name="T7" fmla="*/ 0 h 12"/>
                    <a:gd name="T8" fmla="*/ 0 w 30"/>
                    <a:gd name="T9" fmla="*/ 0 h 12"/>
                    <a:gd name="T10" fmla="*/ 6 w 30"/>
                    <a:gd name="T11" fmla="*/ 6 h 12"/>
                    <a:gd name="T12" fmla="*/ 30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30" y="12"/>
                      </a:move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03" name="Freeform 1027"/>
                <p:cNvSpPr>
                  <a:spLocks/>
                </p:cNvSpPr>
                <p:nvPr/>
              </p:nvSpPr>
              <p:spPr bwMode="auto">
                <a:xfrm>
                  <a:off x="4192" y="2393"/>
                  <a:ext cx="30" cy="6"/>
                </a:xfrm>
                <a:custGeom>
                  <a:avLst/>
                  <a:gdLst>
                    <a:gd name="T0" fmla="*/ 30 w 30"/>
                    <a:gd name="T1" fmla="*/ 6 h 6"/>
                    <a:gd name="T2" fmla="*/ 30 w 30"/>
                    <a:gd name="T3" fmla="*/ 6 h 6"/>
                    <a:gd name="T4" fmla="*/ 30 w 30"/>
                    <a:gd name="T5" fmla="*/ 0 h 6"/>
                    <a:gd name="T6" fmla="*/ 6 w 30"/>
                    <a:gd name="T7" fmla="*/ 0 h 6"/>
                    <a:gd name="T8" fmla="*/ 0 w 30"/>
                    <a:gd name="T9" fmla="*/ 0 h 6"/>
                    <a:gd name="T10" fmla="*/ 6 w 30"/>
                    <a:gd name="T11" fmla="*/ 6 h 6"/>
                    <a:gd name="T12" fmla="*/ 30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04" name="Freeform 1028"/>
                <p:cNvSpPr>
                  <a:spLocks/>
                </p:cNvSpPr>
                <p:nvPr/>
              </p:nvSpPr>
              <p:spPr bwMode="auto">
                <a:xfrm>
                  <a:off x="4156" y="2381"/>
                  <a:ext cx="24" cy="12"/>
                </a:xfrm>
                <a:custGeom>
                  <a:avLst/>
                  <a:gdLst>
                    <a:gd name="T0" fmla="*/ 24 w 24"/>
                    <a:gd name="T1" fmla="*/ 12 h 12"/>
                    <a:gd name="T2" fmla="*/ 24 w 24"/>
                    <a:gd name="T3" fmla="*/ 6 h 12"/>
                    <a:gd name="T4" fmla="*/ 24 w 24"/>
                    <a:gd name="T5" fmla="*/ 6 h 12"/>
                    <a:gd name="T6" fmla="*/ 0 w 24"/>
                    <a:gd name="T7" fmla="*/ 0 h 12"/>
                    <a:gd name="T8" fmla="*/ 0 w 24"/>
                    <a:gd name="T9" fmla="*/ 0 h 12"/>
                    <a:gd name="T10" fmla="*/ 0 w 24"/>
                    <a:gd name="T11" fmla="*/ 6 h 12"/>
                    <a:gd name="T12" fmla="*/ 0 w 24"/>
                    <a:gd name="T13" fmla="*/ 6 h 12"/>
                    <a:gd name="T14" fmla="*/ 0 w 24"/>
                    <a:gd name="T15" fmla="*/ 6 h 12"/>
                    <a:gd name="T16" fmla="*/ 24 w 24"/>
                    <a:gd name="T1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2">
                      <a:moveTo>
                        <a:pt x="24" y="12"/>
                      </a:moveTo>
                      <a:lnTo>
                        <a:pt x="24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05" name="Freeform 1029"/>
                <p:cNvSpPr>
                  <a:spLocks/>
                </p:cNvSpPr>
                <p:nvPr/>
              </p:nvSpPr>
              <p:spPr bwMode="auto">
                <a:xfrm>
                  <a:off x="4114" y="2375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6 h 12"/>
                    <a:gd name="T4" fmla="*/ 24 w 30"/>
                    <a:gd name="T5" fmla="*/ 6 h 12"/>
                    <a:gd name="T6" fmla="*/ 0 w 30"/>
                    <a:gd name="T7" fmla="*/ 0 h 12"/>
                    <a:gd name="T8" fmla="*/ 0 w 30"/>
                    <a:gd name="T9" fmla="*/ 6 h 12"/>
                    <a:gd name="T10" fmla="*/ 0 w 30"/>
                    <a:gd name="T11" fmla="*/ 6 h 12"/>
                    <a:gd name="T12" fmla="*/ 24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06" name="Freeform 1030"/>
                <p:cNvSpPr>
                  <a:spLocks/>
                </p:cNvSpPr>
                <p:nvPr/>
              </p:nvSpPr>
              <p:spPr bwMode="auto">
                <a:xfrm>
                  <a:off x="4072" y="2375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6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0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07" name="Freeform 1031"/>
                <p:cNvSpPr>
                  <a:spLocks/>
                </p:cNvSpPr>
                <p:nvPr/>
              </p:nvSpPr>
              <p:spPr bwMode="auto">
                <a:xfrm>
                  <a:off x="4030" y="2369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6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0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08" name="Freeform 1032"/>
                <p:cNvSpPr>
                  <a:spLocks/>
                </p:cNvSpPr>
                <p:nvPr/>
              </p:nvSpPr>
              <p:spPr bwMode="auto">
                <a:xfrm>
                  <a:off x="3987" y="2363"/>
                  <a:ext cx="31" cy="6"/>
                </a:xfrm>
                <a:custGeom>
                  <a:avLst/>
                  <a:gdLst>
                    <a:gd name="T0" fmla="*/ 25 w 31"/>
                    <a:gd name="T1" fmla="*/ 6 h 6"/>
                    <a:gd name="T2" fmla="*/ 31 w 31"/>
                    <a:gd name="T3" fmla="*/ 6 h 6"/>
                    <a:gd name="T4" fmla="*/ 25 w 31"/>
                    <a:gd name="T5" fmla="*/ 0 h 6"/>
                    <a:gd name="T6" fmla="*/ 0 w 31"/>
                    <a:gd name="T7" fmla="*/ 0 h 6"/>
                    <a:gd name="T8" fmla="*/ 0 w 31"/>
                    <a:gd name="T9" fmla="*/ 6 h 6"/>
                    <a:gd name="T10" fmla="*/ 0 w 31"/>
                    <a:gd name="T11" fmla="*/ 6 h 6"/>
                    <a:gd name="T12" fmla="*/ 25 w 31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6">
                      <a:moveTo>
                        <a:pt x="25" y="6"/>
                      </a:moveTo>
                      <a:lnTo>
                        <a:pt x="31" y="6"/>
                      </a:lnTo>
                      <a:lnTo>
                        <a:pt x="25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5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09" name="Freeform 1033"/>
                <p:cNvSpPr>
                  <a:spLocks/>
                </p:cNvSpPr>
                <p:nvPr/>
              </p:nvSpPr>
              <p:spPr bwMode="auto">
                <a:xfrm>
                  <a:off x="3945" y="2363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0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10" name="Freeform 1034"/>
                <p:cNvSpPr>
                  <a:spLocks/>
                </p:cNvSpPr>
                <p:nvPr/>
              </p:nvSpPr>
              <p:spPr bwMode="auto">
                <a:xfrm>
                  <a:off x="3903" y="2357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6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11" name="Freeform 1035"/>
                <p:cNvSpPr>
                  <a:spLocks/>
                </p:cNvSpPr>
                <p:nvPr/>
              </p:nvSpPr>
              <p:spPr bwMode="auto">
                <a:xfrm>
                  <a:off x="3861" y="2357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6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12" name="Freeform 1036"/>
                <p:cNvSpPr>
                  <a:spLocks/>
                </p:cNvSpPr>
                <p:nvPr/>
              </p:nvSpPr>
              <p:spPr bwMode="auto">
                <a:xfrm>
                  <a:off x="3819" y="2357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0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13" name="Freeform 1037"/>
                <p:cNvSpPr>
                  <a:spLocks/>
                </p:cNvSpPr>
                <p:nvPr/>
              </p:nvSpPr>
              <p:spPr bwMode="auto">
                <a:xfrm>
                  <a:off x="3777" y="2357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0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9709" name="Group 1133"/>
              <p:cNvGrpSpPr>
                <a:grpSpLocks/>
              </p:cNvGrpSpPr>
              <p:nvPr/>
            </p:nvGrpSpPr>
            <p:grpSpPr bwMode="auto">
              <a:xfrm>
                <a:off x="2889" y="2405"/>
                <a:ext cx="1771" cy="625"/>
                <a:chOff x="2889" y="2405"/>
                <a:chExt cx="1771" cy="625"/>
              </a:xfrm>
            </p:grpSpPr>
            <p:sp>
              <p:nvSpPr>
                <p:cNvPr id="409615" name="Freeform 1039"/>
                <p:cNvSpPr>
                  <a:spLocks/>
                </p:cNvSpPr>
                <p:nvPr/>
              </p:nvSpPr>
              <p:spPr bwMode="auto">
                <a:xfrm>
                  <a:off x="3753" y="2405"/>
                  <a:ext cx="48" cy="6"/>
                </a:xfrm>
                <a:custGeom>
                  <a:avLst/>
                  <a:gdLst>
                    <a:gd name="T0" fmla="*/ 24 w 48"/>
                    <a:gd name="T1" fmla="*/ 6 h 6"/>
                    <a:gd name="T2" fmla="*/ 48 w 48"/>
                    <a:gd name="T3" fmla="*/ 6 h 6"/>
                    <a:gd name="T4" fmla="*/ 48 w 48"/>
                    <a:gd name="T5" fmla="*/ 0 h 6"/>
                    <a:gd name="T6" fmla="*/ 48 w 48"/>
                    <a:gd name="T7" fmla="*/ 0 h 6"/>
                    <a:gd name="T8" fmla="*/ 24 w 48"/>
                    <a:gd name="T9" fmla="*/ 0 h 6"/>
                    <a:gd name="T10" fmla="*/ 0 w 48"/>
                    <a:gd name="T11" fmla="*/ 0 h 6"/>
                    <a:gd name="T12" fmla="*/ 0 w 48"/>
                    <a:gd name="T13" fmla="*/ 0 h 6"/>
                    <a:gd name="T14" fmla="*/ 0 w 48"/>
                    <a:gd name="T15" fmla="*/ 6 h 6"/>
                    <a:gd name="T16" fmla="*/ 24 w 48"/>
                    <a:gd name="T1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8" h="6">
                      <a:moveTo>
                        <a:pt x="24" y="6"/>
                      </a:moveTo>
                      <a:lnTo>
                        <a:pt x="48" y="6"/>
                      </a:lnTo>
                      <a:lnTo>
                        <a:pt x="48" y="0"/>
                      </a:lnTo>
                      <a:lnTo>
                        <a:pt x="48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16" name="Freeform 1040"/>
                <p:cNvSpPr>
                  <a:spLocks/>
                </p:cNvSpPr>
                <p:nvPr/>
              </p:nvSpPr>
              <p:spPr bwMode="auto">
                <a:xfrm>
                  <a:off x="3711" y="2405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0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17" name="Freeform 1041"/>
                <p:cNvSpPr>
                  <a:spLocks/>
                </p:cNvSpPr>
                <p:nvPr/>
              </p:nvSpPr>
              <p:spPr bwMode="auto">
                <a:xfrm>
                  <a:off x="3669" y="2405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18" name="Freeform 1042"/>
                <p:cNvSpPr>
                  <a:spLocks/>
                </p:cNvSpPr>
                <p:nvPr/>
              </p:nvSpPr>
              <p:spPr bwMode="auto">
                <a:xfrm>
                  <a:off x="3627" y="2405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6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19" name="Freeform 1043"/>
                <p:cNvSpPr>
                  <a:spLocks/>
                </p:cNvSpPr>
                <p:nvPr/>
              </p:nvSpPr>
              <p:spPr bwMode="auto">
                <a:xfrm>
                  <a:off x="3585" y="2405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6 h 12"/>
                    <a:gd name="T4" fmla="*/ 24 w 30"/>
                    <a:gd name="T5" fmla="*/ 0 h 12"/>
                    <a:gd name="T6" fmla="*/ 12 w 30"/>
                    <a:gd name="T7" fmla="*/ 6 h 12"/>
                    <a:gd name="T8" fmla="*/ 0 w 30"/>
                    <a:gd name="T9" fmla="*/ 6 h 12"/>
                    <a:gd name="T10" fmla="*/ 0 w 30"/>
                    <a:gd name="T11" fmla="*/ 6 h 12"/>
                    <a:gd name="T12" fmla="*/ 0 w 30"/>
                    <a:gd name="T13" fmla="*/ 12 h 12"/>
                    <a:gd name="T14" fmla="*/ 12 w 30"/>
                    <a:gd name="T15" fmla="*/ 12 h 12"/>
                    <a:gd name="T16" fmla="*/ 24 w 30"/>
                    <a:gd name="T1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12" y="6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12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20" name="Freeform 1044"/>
                <p:cNvSpPr>
                  <a:spLocks/>
                </p:cNvSpPr>
                <p:nvPr/>
              </p:nvSpPr>
              <p:spPr bwMode="auto">
                <a:xfrm>
                  <a:off x="3543" y="2411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6 h 12"/>
                    <a:gd name="T4" fmla="*/ 24 w 30"/>
                    <a:gd name="T5" fmla="*/ 0 h 12"/>
                    <a:gd name="T6" fmla="*/ 0 w 30"/>
                    <a:gd name="T7" fmla="*/ 6 h 12"/>
                    <a:gd name="T8" fmla="*/ 0 w 30"/>
                    <a:gd name="T9" fmla="*/ 6 h 12"/>
                    <a:gd name="T10" fmla="*/ 0 w 30"/>
                    <a:gd name="T11" fmla="*/ 12 h 12"/>
                    <a:gd name="T12" fmla="*/ 24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21" name="Freeform 1045"/>
                <p:cNvSpPr>
                  <a:spLocks/>
                </p:cNvSpPr>
                <p:nvPr/>
              </p:nvSpPr>
              <p:spPr bwMode="auto">
                <a:xfrm>
                  <a:off x="3501" y="2417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22" name="Freeform 1046"/>
                <p:cNvSpPr>
                  <a:spLocks/>
                </p:cNvSpPr>
                <p:nvPr/>
              </p:nvSpPr>
              <p:spPr bwMode="auto">
                <a:xfrm>
                  <a:off x="3459" y="2423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23" name="Freeform 1047"/>
                <p:cNvSpPr>
                  <a:spLocks/>
                </p:cNvSpPr>
                <p:nvPr/>
              </p:nvSpPr>
              <p:spPr bwMode="auto">
                <a:xfrm>
                  <a:off x="3417" y="2423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6 h 12"/>
                    <a:gd name="T4" fmla="*/ 24 w 30"/>
                    <a:gd name="T5" fmla="*/ 0 h 12"/>
                    <a:gd name="T6" fmla="*/ 12 w 30"/>
                    <a:gd name="T7" fmla="*/ 6 h 12"/>
                    <a:gd name="T8" fmla="*/ 0 w 30"/>
                    <a:gd name="T9" fmla="*/ 6 h 12"/>
                    <a:gd name="T10" fmla="*/ 0 w 30"/>
                    <a:gd name="T11" fmla="*/ 6 h 12"/>
                    <a:gd name="T12" fmla="*/ 0 w 30"/>
                    <a:gd name="T13" fmla="*/ 12 h 12"/>
                    <a:gd name="T14" fmla="*/ 12 w 30"/>
                    <a:gd name="T15" fmla="*/ 12 h 12"/>
                    <a:gd name="T16" fmla="*/ 24 w 30"/>
                    <a:gd name="T1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12" y="6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12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24" name="Freeform 1048"/>
                <p:cNvSpPr>
                  <a:spLocks/>
                </p:cNvSpPr>
                <p:nvPr/>
              </p:nvSpPr>
              <p:spPr bwMode="auto">
                <a:xfrm>
                  <a:off x="3375" y="2435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25" name="Freeform 1049"/>
                <p:cNvSpPr>
                  <a:spLocks/>
                </p:cNvSpPr>
                <p:nvPr/>
              </p:nvSpPr>
              <p:spPr bwMode="auto">
                <a:xfrm>
                  <a:off x="3333" y="2441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0 h 12"/>
                    <a:gd name="T4" fmla="*/ 24 w 30"/>
                    <a:gd name="T5" fmla="*/ 0 h 12"/>
                    <a:gd name="T6" fmla="*/ 0 w 30"/>
                    <a:gd name="T7" fmla="*/ 6 h 12"/>
                    <a:gd name="T8" fmla="*/ 0 w 30"/>
                    <a:gd name="T9" fmla="*/ 6 h 12"/>
                    <a:gd name="T10" fmla="*/ 0 w 30"/>
                    <a:gd name="T11" fmla="*/ 12 h 12"/>
                    <a:gd name="T12" fmla="*/ 24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26" name="Freeform 1050"/>
                <p:cNvSpPr>
                  <a:spLocks/>
                </p:cNvSpPr>
                <p:nvPr/>
              </p:nvSpPr>
              <p:spPr bwMode="auto">
                <a:xfrm>
                  <a:off x="3291" y="2447"/>
                  <a:ext cx="30" cy="12"/>
                </a:xfrm>
                <a:custGeom>
                  <a:avLst/>
                  <a:gdLst>
                    <a:gd name="T0" fmla="*/ 30 w 30"/>
                    <a:gd name="T1" fmla="*/ 6 h 12"/>
                    <a:gd name="T2" fmla="*/ 30 w 30"/>
                    <a:gd name="T3" fmla="*/ 6 h 12"/>
                    <a:gd name="T4" fmla="*/ 30 w 30"/>
                    <a:gd name="T5" fmla="*/ 0 h 12"/>
                    <a:gd name="T6" fmla="*/ 6 w 30"/>
                    <a:gd name="T7" fmla="*/ 6 h 12"/>
                    <a:gd name="T8" fmla="*/ 0 w 30"/>
                    <a:gd name="T9" fmla="*/ 6 h 12"/>
                    <a:gd name="T10" fmla="*/ 6 w 30"/>
                    <a:gd name="T11" fmla="*/ 12 h 12"/>
                    <a:gd name="T12" fmla="*/ 30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6"/>
                      </a:ln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27" name="Freeform 1051"/>
                <p:cNvSpPr>
                  <a:spLocks/>
                </p:cNvSpPr>
                <p:nvPr/>
              </p:nvSpPr>
              <p:spPr bwMode="auto">
                <a:xfrm>
                  <a:off x="3249" y="2453"/>
                  <a:ext cx="30" cy="18"/>
                </a:xfrm>
                <a:custGeom>
                  <a:avLst/>
                  <a:gdLst>
                    <a:gd name="T0" fmla="*/ 30 w 30"/>
                    <a:gd name="T1" fmla="*/ 6 h 18"/>
                    <a:gd name="T2" fmla="*/ 30 w 30"/>
                    <a:gd name="T3" fmla="*/ 6 h 18"/>
                    <a:gd name="T4" fmla="*/ 30 w 30"/>
                    <a:gd name="T5" fmla="*/ 0 h 18"/>
                    <a:gd name="T6" fmla="*/ 6 w 30"/>
                    <a:gd name="T7" fmla="*/ 12 h 18"/>
                    <a:gd name="T8" fmla="*/ 0 w 30"/>
                    <a:gd name="T9" fmla="*/ 12 h 18"/>
                    <a:gd name="T10" fmla="*/ 6 w 30"/>
                    <a:gd name="T11" fmla="*/ 18 h 18"/>
                    <a:gd name="T12" fmla="*/ 30 w 30"/>
                    <a:gd name="T13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12"/>
                      </a:lnTo>
                      <a:lnTo>
                        <a:pt x="0" y="12"/>
                      </a:lnTo>
                      <a:lnTo>
                        <a:pt x="6" y="18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28" name="Freeform 1052"/>
                <p:cNvSpPr>
                  <a:spLocks/>
                </p:cNvSpPr>
                <p:nvPr/>
              </p:nvSpPr>
              <p:spPr bwMode="auto">
                <a:xfrm>
                  <a:off x="3213" y="2465"/>
                  <a:ext cx="24" cy="18"/>
                </a:xfrm>
                <a:custGeom>
                  <a:avLst/>
                  <a:gdLst>
                    <a:gd name="T0" fmla="*/ 24 w 24"/>
                    <a:gd name="T1" fmla="*/ 6 h 18"/>
                    <a:gd name="T2" fmla="*/ 24 w 24"/>
                    <a:gd name="T3" fmla="*/ 6 h 18"/>
                    <a:gd name="T4" fmla="*/ 24 w 24"/>
                    <a:gd name="T5" fmla="*/ 0 h 18"/>
                    <a:gd name="T6" fmla="*/ 0 w 24"/>
                    <a:gd name="T7" fmla="*/ 12 h 18"/>
                    <a:gd name="T8" fmla="*/ 0 w 24"/>
                    <a:gd name="T9" fmla="*/ 12 h 18"/>
                    <a:gd name="T10" fmla="*/ 0 w 24"/>
                    <a:gd name="T11" fmla="*/ 18 h 18"/>
                    <a:gd name="T12" fmla="*/ 24 w 24"/>
                    <a:gd name="T13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24" y="6"/>
                      </a:move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29" name="Freeform 1053"/>
                <p:cNvSpPr>
                  <a:spLocks/>
                </p:cNvSpPr>
                <p:nvPr/>
              </p:nvSpPr>
              <p:spPr bwMode="auto">
                <a:xfrm>
                  <a:off x="3171" y="2477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6 h 12"/>
                    <a:gd name="T4" fmla="*/ 24 w 30"/>
                    <a:gd name="T5" fmla="*/ 0 h 12"/>
                    <a:gd name="T6" fmla="*/ 0 w 30"/>
                    <a:gd name="T7" fmla="*/ 6 h 12"/>
                    <a:gd name="T8" fmla="*/ 0 w 30"/>
                    <a:gd name="T9" fmla="*/ 12 h 12"/>
                    <a:gd name="T10" fmla="*/ 0 w 30"/>
                    <a:gd name="T11" fmla="*/ 12 h 12"/>
                    <a:gd name="T12" fmla="*/ 24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30" name="Freeform 1054"/>
                <p:cNvSpPr>
                  <a:spLocks/>
                </p:cNvSpPr>
                <p:nvPr/>
              </p:nvSpPr>
              <p:spPr bwMode="auto">
                <a:xfrm>
                  <a:off x="3129" y="2489"/>
                  <a:ext cx="30" cy="18"/>
                </a:xfrm>
                <a:custGeom>
                  <a:avLst/>
                  <a:gdLst>
                    <a:gd name="T0" fmla="*/ 24 w 30"/>
                    <a:gd name="T1" fmla="*/ 6 h 18"/>
                    <a:gd name="T2" fmla="*/ 30 w 30"/>
                    <a:gd name="T3" fmla="*/ 6 h 18"/>
                    <a:gd name="T4" fmla="*/ 24 w 30"/>
                    <a:gd name="T5" fmla="*/ 0 h 18"/>
                    <a:gd name="T6" fmla="*/ 18 w 30"/>
                    <a:gd name="T7" fmla="*/ 6 h 18"/>
                    <a:gd name="T8" fmla="*/ 6 w 30"/>
                    <a:gd name="T9" fmla="*/ 12 h 18"/>
                    <a:gd name="T10" fmla="*/ 0 w 30"/>
                    <a:gd name="T11" fmla="*/ 12 h 18"/>
                    <a:gd name="T12" fmla="*/ 6 w 30"/>
                    <a:gd name="T13" fmla="*/ 18 h 18"/>
                    <a:gd name="T14" fmla="*/ 18 w 30"/>
                    <a:gd name="T15" fmla="*/ 12 h 18"/>
                    <a:gd name="T16" fmla="*/ 24 w 30"/>
                    <a:gd name="T17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8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18" y="6"/>
                      </a:lnTo>
                      <a:lnTo>
                        <a:pt x="6" y="12"/>
                      </a:lnTo>
                      <a:lnTo>
                        <a:pt x="0" y="12"/>
                      </a:lnTo>
                      <a:lnTo>
                        <a:pt x="6" y="18"/>
                      </a:lnTo>
                      <a:lnTo>
                        <a:pt x="18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31" name="Freeform 1055"/>
                <p:cNvSpPr>
                  <a:spLocks/>
                </p:cNvSpPr>
                <p:nvPr/>
              </p:nvSpPr>
              <p:spPr bwMode="auto">
                <a:xfrm>
                  <a:off x="3093" y="2507"/>
                  <a:ext cx="24" cy="13"/>
                </a:xfrm>
                <a:custGeom>
                  <a:avLst/>
                  <a:gdLst>
                    <a:gd name="T0" fmla="*/ 24 w 24"/>
                    <a:gd name="T1" fmla="*/ 7 h 13"/>
                    <a:gd name="T2" fmla="*/ 24 w 24"/>
                    <a:gd name="T3" fmla="*/ 0 h 13"/>
                    <a:gd name="T4" fmla="*/ 24 w 24"/>
                    <a:gd name="T5" fmla="*/ 0 h 13"/>
                    <a:gd name="T6" fmla="*/ 0 w 24"/>
                    <a:gd name="T7" fmla="*/ 7 h 13"/>
                    <a:gd name="T8" fmla="*/ 0 w 24"/>
                    <a:gd name="T9" fmla="*/ 13 h 13"/>
                    <a:gd name="T10" fmla="*/ 0 w 24"/>
                    <a:gd name="T11" fmla="*/ 13 h 13"/>
                    <a:gd name="T12" fmla="*/ 24 w 24"/>
                    <a:gd name="T13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3">
                      <a:moveTo>
                        <a:pt x="24" y="7"/>
                      </a:move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0" y="7"/>
                      </a:lnTo>
                      <a:lnTo>
                        <a:pt x="0" y="13"/>
                      </a:lnTo>
                      <a:lnTo>
                        <a:pt x="0" y="13"/>
                      </a:lnTo>
                      <a:lnTo>
                        <a:pt x="24" y="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32" name="Freeform 1056"/>
                <p:cNvSpPr>
                  <a:spLocks/>
                </p:cNvSpPr>
                <p:nvPr/>
              </p:nvSpPr>
              <p:spPr bwMode="auto">
                <a:xfrm>
                  <a:off x="3051" y="2520"/>
                  <a:ext cx="30" cy="18"/>
                </a:xfrm>
                <a:custGeom>
                  <a:avLst/>
                  <a:gdLst>
                    <a:gd name="T0" fmla="*/ 24 w 30"/>
                    <a:gd name="T1" fmla="*/ 6 h 18"/>
                    <a:gd name="T2" fmla="*/ 30 w 30"/>
                    <a:gd name="T3" fmla="*/ 6 h 18"/>
                    <a:gd name="T4" fmla="*/ 24 w 30"/>
                    <a:gd name="T5" fmla="*/ 0 h 18"/>
                    <a:gd name="T6" fmla="*/ 6 w 30"/>
                    <a:gd name="T7" fmla="*/ 12 h 18"/>
                    <a:gd name="T8" fmla="*/ 0 w 30"/>
                    <a:gd name="T9" fmla="*/ 18 h 18"/>
                    <a:gd name="T10" fmla="*/ 6 w 30"/>
                    <a:gd name="T11" fmla="*/ 18 h 18"/>
                    <a:gd name="T12" fmla="*/ 24 w 30"/>
                    <a:gd name="T13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6" y="12"/>
                      </a:lnTo>
                      <a:lnTo>
                        <a:pt x="0" y="18"/>
                      </a:lnTo>
                      <a:lnTo>
                        <a:pt x="6" y="18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33" name="Freeform 1057"/>
                <p:cNvSpPr>
                  <a:spLocks/>
                </p:cNvSpPr>
                <p:nvPr/>
              </p:nvSpPr>
              <p:spPr bwMode="auto">
                <a:xfrm>
                  <a:off x="3015" y="2538"/>
                  <a:ext cx="30" cy="18"/>
                </a:xfrm>
                <a:custGeom>
                  <a:avLst/>
                  <a:gdLst>
                    <a:gd name="T0" fmla="*/ 24 w 30"/>
                    <a:gd name="T1" fmla="*/ 6 h 18"/>
                    <a:gd name="T2" fmla="*/ 30 w 30"/>
                    <a:gd name="T3" fmla="*/ 6 h 18"/>
                    <a:gd name="T4" fmla="*/ 24 w 30"/>
                    <a:gd name="T5" fmla="*/ 0 h 18"/>
                    <a:gd name="T6" fmla="*/ 6 w 30"/>
                    <a:gd name="T7" fmla="*/ 12 h 18"/>
                    <a:gd name="T8" fmla="*/ 0 w 30"/>
                    <a:gd name="T9" fmla="*/ 18 h 18"/>
                    <a:gd name="T10" fmla="*/ 6 w 30"/>
                    <a:gd name="T11" fmla="*/ 18 h 18"/>
                    <a:gd name="T12" fmla="*/ 24 w 30"/>
                    <a:gd name="T13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6" y="12"/>
                      </a:lnTo>
                      <a:lnTo>
                        <a:pt x="0" y="18"/>
                      </a:lnTo>
                      <a:lnTo>
                        <a:pt x="6" y="18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34" name="Freeform 1058"/>
                <p:cNvSpPr>
                  <a:spLocks/>
                </p:cNvSpPr>
                <p:nvPr/>
              </p:nvSpPr>
              <p:spPr bwMode="auto">
                <a:xfrm>
                  <a:off x="2979" y="2562"/>
                  <a:ext cx="30" cy="18"/>
                </a:xfrm>
                <a:custGeom>
                  <a:avLst/>
                  <a:gdLst>
                    <a:gd name="T0" fmla="*/ 24 w 30"/>
                    <a:gd name="T1" fmla="*/ 6 h 18"/>
                    <a:gd name="T2" fmla="*/ 30 w 30"/>
                    <a:gd name="T3" fmla="*/ 0 h 18"/>
                    <a:gd name="T4" fmla="*/ 24 w 30"/>
                    <a:gd name="T5" fmla="*/ 0 h 18"/>
                    <a:gd name="T6" fmla="*/ 18 w 30"/>
                    <a:gd name="T7" fmla="*/ 6 h 18"/>
                    <a:gd name="T8" fmla="*/ 6 w 30"/>
                    <a:gd name="T9" fmla="*/ 12 h 18"/>
                    <a:gd name="T10" fmla="*/ 0 w 30"/>
                    <a:gd name="T11" fmla="*/ 18 h 18"/>
                    <a:gd name="T12" fmla="*/ 6 w 30"/>
                    <a:gd name="T13" fmla="*/ 18 h 18"/>
                    <a:gd name="T14" fmla="*/ 18 w 30"/>
                    <a:gd name="T15" fmla="*/ 12 h 18"/>
                    <a:gd name="T16" fmla="*/ 24 w 30"/>
                    <a:gd name="T17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8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18" y="6"/>
                      </a:lnTo>
                      <a:lnTo>
                        <a:pt x="6" y="12"/>
                      </a:lnTo>
                      <a:lnTo>
                        <a:pt x="0" y="18"/>
                      </a:lnTo>
                      <a:lnTo>
                        <a:pt x="6" y="18"/>
                      </a:lnTo>
                      <a:lnTo>
                        <a:pt x="18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35" name="Freeform 1059"/>
                <p:cNvSpPr>
                  <a:spLocks/>
                </p:cNvSpPr>
                <p:nvPr/>
              </p:nvSpPr>
              <p:spPr bwMode="auto">
                <a:xfrm>
                  <a:off x="2949" y="2586"/>
                  <a:ext cx="24" cy="18"/>
                </a:xfrm>
                <a:custGeom>
                  <a:avLst/>
                  <a:gdLst>
                    <a:gd name="T0" fmla="*/ 18 w 24"/>
                    <a:gd name="T1" fmla="*/ 6 h 18"/>
                    <a:gd name="T2" fmla="*/ 24 w 24"/>
                    <a:gd name="T3" fmla="*/ 0 h 18"/>
                    <a:gd name="T4" fmla="*/ 18 w 24"/>
                    <a:gd name="T5" fmla="*/ 0 h 18"/>
                    <a:gd name="T6" fmla="*/ 12 w 24"/>
                    <a:gd name="T7" fmla="*/ 6 h 18"/>
                    <a:gd name="T8" fmla="*/ 0 w 24"/>
                    <a:gd name="T9" fmla="*/ 12 h 18"/>
                    <a:gd name="T10" fmla="*/ 0 w 24"/>
                    <a:gd name="T11" fmla="*/ 18 h 18"/>
                    <a:gd name="T12" fmla="*/ 0 w 24"/>
                    <a:gd name="T13" fmla="*/ 18 h 18"/>
                    <a:gd name="T14" fmla="*/ 12 w 24"/>
                    <a:gd name="T15" fmla="*/ 12 h 18"/>
                    <a:gd name="T16" fmla="*/ 18 w 24"/>
                    <a:gd name="T17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8">
                      <a:moveTo>
                        <a:pt x="18" y="6"/>
                      </a:moveTo>
                      <a:lnTo>
                        <a:pt x="24" y="0"/>
                      </a:lnTo>
                      <a:lnTo>
                        <a:pt x="18" y="0"/>
                      </a:lnTo>
                      <a:lnTo>
                        <a:pt x="12" y="6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12" y="12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36" name="Freeform 1060"/>
                <p:cNvSpPr>
                  <a:spLocks/>
                </p:cNvSpPr>
                <p:nvPr/>
              </p:nvSpPr>
              <p:spPr bwMode="auto">
                <a:xfrm>
                  <a:off x="2919" y="2616"/>
                  <a:ext cx="24" cy="24"/>
                </a:xfrm>
                <a:custGeom>
                  <a:avLst/>
                  <a:gdLst>
                    <a:gd name="T0" fmla="*/ 18 w 24"/>
                    <a:gd name="T1" fmla="*/ 6 h 24"/>
                    <a:gd name="T2" fmla="*/ 24 w 24"/>
                    <a:gd name="T3" fmla="*/ 0 h 24"/>
                    <a:gd name="T4" fmla="*/ 18 w 24"/>
                    <a:gd name="T5" fmla="*/ 0 h 24"/>
                    <a:gd name="T6" fmla="*/ 12 w 24"/>
                    <a:gd name="T7" fmla="*/ 6 h 24"/>
                    <a:gd name="T8" fmla="*/ 6 w 24"/>
                    <a:gd name="T9" fmla="*/ 6 h 24"/>
                    <a:gd name="T10" fmla="*/ 0 w 24"/>
                    <a:gd name="T11" fmla="*/ 18 h 24"/>
                    <a:gd name="T12" fmla="*/ 0 w 24"/>
                    <a:gd name="T13" fmla="*/ 24 h 24"/>
                    <a:gd name="T14" fmla="*/ 6 w 24"/>
                    <a:gd name="T15" fmla="*/ 18 h 24"/>
                    <a:gd name="T16" fmla="*/ 12 w 24"/>
                    <a:gd name="T17" fmla="*/ 6 h 24"/>
                    <a:gd name="T18" fmla="*/ 12 w 24"/>
                    <a:gd name="T19" fmla="*/ 6 h 24"/>
                    <a:gd name="T20" fmla="*/ 12 w 24"/>
                    <a:gd name="T21" fmla="*/ 12 h 24"/>
                    <a:gd name="T22" fmla="*/ 18 w 24"/>
                    <a:gd name="T23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" h="24">
                      <a:moveTo>
                        <a:pt x="18" y="6"/>
                      </a:moveTo>
                      <a:lnTo>
                        <a:pt x="24" y="0"/>
                      </a:lnTo>
                      <a:lnTo>
                        <a:pt x="18" y="0"/>
                      </a:lnTo>
                      <a:lnTo>
                        <a:pt x="12" y="6"/>
                      </a:lnTo>
                      <a:lnTo>
                        <a:pt x="6" y="6"/>
                      </a:lnTo>
                      <a:lnTo>
                        <a:pt x="0" y="18"/>
                      </a:lnTo>
                      <a:lnTo>
                        <a:pt x="0" y="24"/>
                      </a:lnTo>
                      <a:lnTo>
                        <a:pt x="6" y="1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2" y="12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37" name="Freeform 1061"/>
                <p:cNvSpPr>
                  <a:spLocks/>
                </p:cNvSpPr>
                <p:nvPr/>
              </p:nvSpPr>
              <p:spPr bwMode="auto">
                <a:xfrm>
                  <a:off x="2895" y="2646"/>
                  <a:ext cx="18" cy="24"/>
                </a:xfrm>
                <a:custGeom>
                  <a:avLst/>
                  <a:gdLst>
                    <a:gd name="T0" fmla="*/ 18 w 18"/>
                    <a:gd name="T1" fmla="*/ 0 h 24"/>
                    <a:gd name="T2" fmla="*/ 18 w 18"/>
                    <a:gd name="T3" fmla="*/ 0 h 24"/>
                    <a:gd name="T4" fmla="*/ 12 w 18"/>
                    <a:gd name="T5" fmla="*/ 0 h 24"/>
                    <a:gd name="T6" fmla="*/ 12 w 18"/>
                    <a:gd name="T7" fmla="*/ 6 h 24"/>
                    <a:gd name="T8" fmla="*/ 0 w 18"/>
                    <a:gd name="T9" fmla="*/ 24 h 24"/>
                    <a:gd name="T10" fmla="*/ 6 w 18"/>
                    <a:gd name="T11" fmla="*/ 24 h 24"/>
                    <a:gd name="T12" fmla="*/ 6 w 18"/>
                    <a:gd name="T13" fmla="*/ 24 h 24"/>
                    <a:gd name="T14" fmla="*/ 18 w 18"/>
                    <a:gd name="T15" fmla="*/ 6 h 24"/>
                    <a:gd name="T16" fmla="*/ 18 w 18"/>
                    <a:gd name="T17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4">
                      <a:moveTo>
                        <a:pt x="18" y="0"/>
                      </a:moveTo>
                      <a:lnTo>
                        <a:pt x="18" y="0"/>
                      </a:lnTo>
                      <a:lnTo>
                        <a:pt x="12" y="0"/>
                      </a:lnTo>
                      <a:lnTo>
                        <a:pt x="12" y="6"/>
                      </a:lnTo>
                      <a:lnTo>
                        <a:pt x="0" y="24"/>
                      </a:lnTo>
                      <a:lnTo>
                        <a:pt x="6" y="24"/>
                      </a:lnTo>
                      <a:lnTo>
                        <a:pt x="6" y="24"/>
                      </a:lnTo>
                      <a:lnTo>
                        <a:pt x="18" y="6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38" name="Freeform 1062"/>
                <p:cNvSpPr>
                  <a:spLocks/>
                </p:cNvSpPr>
                <p:nvPr/>
              </p:nvSpPr>
              <p:spPr bwMode="auto">
                <a:xfrm>
                  <a:off x="2889" y="2682"/>
                  <a:ext cx="6" cy="30"/>
                </a:xfrm>
                <a:custGeom>
                  <a:avLst/>
                  <a:gdLst>
                    <a:gd name="T0" fmla="*/ 6 w 6"/>
                    <a:gd name="T1" fmla="*/ 6 h 30"/>
                    <a:gd name="T2" fmla="*/ 6 w 6"/>
                    <a:gd name="T3" fmla="*/ 0 h 30"/>
                    <a:gd name="T4" fmla="*/ 0 w 6"/>
                    <a:gd name="T5" fmla="*/ 6 h 30"/>
                    <a:gd name="T6" fmla="*/ 0 w 6"/>
                    <a:gd name="T7" fmla="*/ 30 h 30"/>
                    <a:gd name="T8" fmla="*/ 0 w 6"/>
                    <a:gd name="T9" fmla="*/ 30 h 30"/>
                    <a:gd name="T10" fmla="*/ 6 w 6"/>
                    <a:gd name="T11" fmla="*/ 30 h 30"/>
                    <a:gd name="T12" fmla="*/ 6 w 6"/>
                    <a:gd name="T1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30">
                      <a:moveTo>
                        <a:pt x="6" y="6"/>
                      </a:move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6" y="3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39" name="Freeform 1063"/>
                <p:cNvSpPr>
                  <a:spLocks/>
                </p:cNvSpPr>
                <p:nvPr/>
              </p:nvSpPr>
              <p:spPr bwMode="auto">
                <a:xfrm>
                  <a:off x="2889" y="2724"/>
                  <a:ext cx="6" cy="30"/>
                </a:xfrm>
                <a:custGeom>
                  <a:avLst/>
                  <a:gdLst>
                    <a:gd name="T0" fmla="*/ 6 w 6"/>
                    <a:gd name="T1" fmla="*/ 6 h 30"/>
                    <a:gd name="T2" fmla="*/ 0 w 6"/>
                    <a:gd name="T3" fmla="*/ 0 h 30"/>
                    <a:gd name="T4" fmla="*/ 0 w 6"/>
                    <a:gd name="T5" fmla="*/ 6 h 30"/>
                    <a:gd name="T6" fmla="*/ 0 w 6"/>
                    <a:gd name="T7" fmla="*/ 24 h 30"/>
                    <a:gd name="T8" fmla="*/ 0 w 6"/>
                    <a:gd name="T9" fmla="*/ 30 h 30"/>
                    <a:gd name="T10" fmla="*/ 6 w 6"/>
                    <a:gd name="T11" fmla="*/ 30 h 30"/>
                    <a:gd name="T12" fmla="*/ 6 w 6"/>
                    <a:gd name="T13" fmla="*/ 30 h 30"/>
                    <a:gd name="T14" fmla="*/ 6 w 6"/>
                    <a:gd name="T15" fmla="*/ 24 h 30"/>
                    <a:gd name="T16" fmla="*/ 6 w 6"/>
                    <a:gd name="T17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30">
                      <a:moveTo>
                        <a:pt x="6" y="6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24"/>
                      </a:lnTo>
                      <a:lnTo>
                        <a:pt x="0" y="30"/>
                      </a:lnTo>
                      <a:lnTo>
                        <a:pt x="6" y="30"/>
                      </a:lnTo>
                      <a:lnTo>
                        <a:pt x="6" y="30"/>
                      </a:lnTo>
                      <a:lnTo>
                        <a:pt x="6" y="24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40" name="Freeform 1064"/>
                <p:cNvSpPr>
                  <a:spLocks/>
                </p:cNvSpPr>
                <p:nvPr/>
              </p:nvSpPr>
              <p:spPr bwMode="auto">
                <a:xfrm>
                  <a:off x="2901" y="2766"/>
                  <a:ext cx="18" cy="24"/>
                </a:xfrm>
                <a:custGeom>
                  <a:avLst/>
                  <a:gdLst>
                    <a:gd name="T0" fmla="*/ 6 w 18"/>
                    <a:gd name="T1" fmla="*/ 0 h 24"/>
                    <a:gd name="T2" fmla="*/ 0 w 18"/>
                    <a:gd name="T3" fmla="*/ 0 h 24"/>
                    <a:gd name="T4" fmla="*/ 0 w 18"/>
                    <a:gd name="T5" fmla="*/ 0 h 24"/>
                    <a:gd name="T6" fmla="*/ 6 w 18"/>
                    <a:gd name="T7" fmla="*/ 12 h 24"/>
                    <a:gd name="T8" fmla="*/ 12 w 18"/>
                    <a:gd name="T9" fmla="*/ 24 h 24"/>
                    <a:gd name="T10" fmla="*/ 12 w 18"/>
                    <a:gd name="T11" fmla="*/ 24 h 24"/>
                    <a:gd name="T12" fmla="*/ 18 w 18"/>
                    <a:gd name="T13" fmla="*/ 24 h 24"/>
                    <a:gd name="T14" fmla="*/ 12 w 18"/>
                    <a:gd name="T15" fmla="*/ 12 h 24"/>
                    <a:gd name="T16" fmla="*/ 6 w 18"/>
                    <a:gd name="T17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4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12"/>
                      </a:lnTo>
                      <a:lnTo>
                        <a:pt x="12" y="24"/>
                      </a:lnTo>
                      <a:lnTo>
                        <a:pt x="12" y="24"/>
                      </a:lnTo>
                      <a:lnTo>
                        <a:pt x="18" y="24"/>
                      </a:lnTo>
                      <a:lnTo>
                        <a:pt x="12" y="12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41" name="Freeform 1065"/>
                <p:cNvSpPr>
                  <a:spLocks/>
                </p:cNvSpPr>
                <p:nvPr/>
              </p:nvSpPr>
              <p:spPr bwMode="auto">
                <a:xfrm>
                  <a:off x="2919" y="2802"/>
                  <a:ext cx="24" cy="24"/>
                </a:xfrm>
                <a:custGeom>
                  <a:avLst/>
                  <a:gdLst>
                    <a:gd name="T0" fmla="*/ 6 w 24"/>
                    <a:gd name="T1" fmla="*/ 0 h 24"/>
                    <a:gd name="T2" fmla="*/ 6 w 24"/>
                    <a:gd name="T3" fmla="*/ 0 h 24"/>
                    <a:gd name="T4" fmla="*/ 0 w 24"/>
                    <a:gd name="T5" fmla="*/ 0 h 24"/>
                    <a:gd name="T6" fmla="*/ 6 w 24"/>
                    <a:gd name="T7" fmla="*/ 6 h 24"/>
                    <a:gd name="T8" fmla="*/ 12 w 24"/>
                    <a:gd name="T9" fmla="*/ 12 h 24"/>
                    <a:gd name="T10" fmla="*/ 24 w 24"/>
                    <a:gd name="T11" fmla="*/ 24 h 24"/>
                    <a:gd name="T12" fmla="*/ 24 w 24"/>
                    <a:gd name="T13" fmla="*/ 18 h 24"/>
                    <a:gd name="T14" fmla="*/ 24 w 24"/>
                    <a:gd name="T15" fmla="*/ 18 h 24"/>
                    <a:gd name="T16" fmla="*/ 12 w 24"/>
                    <a:gd name="T17" fmla="*/ 6 h 24"/>
                    <a:gd name="T18" fmla="*/ 12 w 24"/>
                    <a:gd name="T19" fmla="*/ 6 h 24"/>
                    <a:gd name="T20" fmla="*/ 12 w 24"/>
                    <a:gd name="T21" fmla="*/ 6 h 24"/>
                    <a:gd name="T22" fmla="*/ 6 w 24"/>
                    <a:gd name="T23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" h="24">
                      <a:moveTo>
                        <a:pt x="6" y="0"/>
                      </a:move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12" y="12"/>
                      </a:lnTo>
                      <a:lnTo>
                        <a:pt x="24" y="24"/>
                      </a:lnTo>
                      <a:lnTo>
                        <a:pt x="24" y="18"/>
                      </a:lnTo>
                      <a:lnTo>
                        <a:pt x="24" y="18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42" name="Freeform 1066"/>
                <p:cNvSpPr>
                  <a:spLocks/>
                </p:cNvSpPr>
                <p:nvPr/>
              </p:nvSpPr>
              <p:spPr bwMode="auto">
                <a:xfrm>
                  <a:off x="2949" y="2832"/>
                  <a:ext cx="30" cy="18"/>
                </a:xfrm>
                <a:custGeom>
                  <a:avLst/>
                  <a:gdLst>
                    <a:gd name="T0" fmla="*/ 6 w 30"/>
                    <a:gd name="T1" fmla="*/ 0 h 18"/>
                    <a:gd name="T2" fmla="*/ 0 w 30"/>
                    <a:gd name="T3" fmla="*/ 0 h 18"/>
                    <a:gd name="T4" fmla="*/ 6 w 30"/>
                    <a:gd name="T5" fmla="*/ 6 h 18"/>
                    <a:gd name="T6" fmla="*/ 12 w 30"/>
                    <a:gd name="T7" fmla="*/ 6 h 18"/>
                    <a:gd name="T8" fmla="*/ 24 w 30"/>
                    <a:gd name="T9" fmla="*/ 18 h 18"/>
                    <a:gd name="T10" fmla="*/ 30 w 30"/>
                    <a:gd name="T11" fmla="*/ 18 h 18"/>
                    <a:gd name="T12" fmla="*/ 24 w 30"/>
                    <a:gd name="T13" fmla="*/ 12 h 18"/>
                    <a:gd name="T14" fmla="*/ 12 w 30"/>
                    <a:gd name="T15" fmla="*/ 0 h 18"/>
                    <a:gd name="T16" fmla="*/ 6 w 30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8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12" y="6"/>
                      </a:lnTo>
                      <a:lnTo>
                        <a:pt x="24" y="18"/>
                      </a:lnTo>
                      <a:lnTo>
                        <a:pt x="30" y="18"/>
                      </a:lnTo>
                      <a:lnTo>
                        <a:pt x="24" y="12"/>
                      </a:lnTo>
                      <a:lnTo>
                        <a:pt x="12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43" name="Freeform 1067"/>
                <p:cNvSpPr>
                  <a:spLocks/>
                </p:cNvSpPr>
                <p:nvPr/>
              </p:nvSpPr>
              <p:spPr bwMode="auto">
                <a:xfrm>
                  <a:off x="2985" y="2856"/>
                  <a:ext cx="24" cy="18"/>
                </a:xfrm>
                <a:custGeom>
                  <a:avLst/>
                  <a:gdLst>
                    <a:gd name="T0" fmla="*/ 0 w 24"/>
                    <a:gd name="T1" fmla="*/ 0 h 18"/>
                    <a:gd name="T2" fmla="*/ 0 w 24"/>
                    <a:gd name="T3" fmla="*/ 0 h 18"/>
                    <a:gd name="T4" fmla="*/ 0 w 24"/>
                    <a:gd name="T5" fmla="*/ 6 h 18"/>
                    <a:gd name="T6" fmla="*/ 12 w 24"/>
                    <a:gd name="T7" fmla="*/ 12 h 18"/>
                    <a:gd name="T8" fmla="*/ 24 w 24"/>
                    <a:gd name="T9" fmla="*/ 18 h 18"/>
                    <a:gd name="T10" fmla="*/ 24 w 24"/>
                    <a:gd name="T11" fmla="*/ 12 h 18"/>
                    <a:gd name="T12" fmla="*/ 24 w 24"/>
                    <a:gd name="T13" fmla="*/ 12 h 18"/>
                    <a:gd name="T14" fmla="*/ 12 w 24"/>
                    <a:gd name="T15" fmla="*/ 6 h 18"/>
                    <a:gd name="T16" fmla="*/ 0 w 24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12" y="12"/>
                      </a:lnTo>
                      <a:lnTo>
                        <a:pt x="24" y="18"/>
                      </a:lnTo>
                      <a:lnTo>
                        <a:pt x="24" y="12"/>
                      </a:lnTo>
                      <a:lnTo>
                        <a:pt x="24" y="12"/>
                      </a:lnTo>
                      <a:lnTo>
                        <a:pt x="12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44" name="Freeform 1068"/>
                <p:cNvSpPr>
                  <a:spLocks/>
                </p:cNvSpPr>
                <p:nvPr/>
              </p:nvSpPr>
              <p:spPr bwMode="auto">
                <a:xfrm>
                  <a:off x="3021" y="2874"/>
                  <a:ext cx="24" cy="18"/>
                </a:xfrm>
                <a:custGeom>
                  <a:avLst/>
                  <a:gdLst>
                    <a:gd name="T0" fmla="*/ 0 w 24"/>
                    <a:gd name="T1" fmla="*/ 0 h 18"/>
                    <a:gd name="T2" fmla="*/ 0 w 24"/>
                    <a:gd name="T3" fmla="*/ 6 h 18"/>
                    <a:gd name="T4" fmla="*/ 0 w 24"/>
                    <a:gd name="T5" fmla="*/ 6 h 18"/>
                    <a:gd name="T6" fmla="*/ 18 w 24"/>
                    <a:gd name="T7" fmla="*/ 18 h 18"/>
                    <a:gd name="T8" fmla="*/ 24 w 24"/>
                    <a:gd name="T9" fmla="*/ 18 h 18"/>
                    <a:gd name="T10" fmla="*/ 24 w 24"/>
                    <a:gd name="T11" fmla="*/ 18 h 18"/>
                    <a:gd name="T12" fmla="*/ 24 w 24"/>
                    <a:gd name="T13" fmla="*/ 12 h 18"/>
                    <a:gd name="T14" fmla="*/ 18 w 24"/>
                    <a:gd name="T15" fmla="*/ 12 h 18"/>
                    <a:gd name="T16" fmla="*/ 0 w 24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8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18" y="18"/>
                      </a:lnTo>
                      <a:lnTo>
                        <a:pt x="24" y="18"/>
                      </a:lnTo>
                      <a:lnTo>
                        <a:pt x="24" y="18"/>
                      </a:lnTo>
                      <a:lnTo>
                        <a:pt x="24" y="12"/>
                      </a:lnTo>
                      <a:lnTo>
                        <a:pt x="1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45" name="Freeform 1069"/>
                <p:cNvSpPr>
                  <a:spLocks/>
                </p:cNvSpPr>
                <p:nvPr/>
              </p:nvSpPr>
              <p:spPr bwMode="auto">
                <a:xfrm>
                  <a:off x="3057" y="2898"/>
                  <a:ext cx="30" cy="12"/>
                </a:xfrm>
                <a:custGeom>
                  <a:avLst/>
                  <a:gdLst>
                    <a:gd name="T0" fmla="*/ 6 w 30"/>
                    <a:gd name="T1" fmla="*/ 0 h 12"/>
                    <a:gd name="T2" fmla="*/ 0 w 30"/>
                    <a:gd name="T3" fmla="*/ 0 h 12"/>
                    <a:gd name="T4" fmla="*/ 6 w 30"/>
                    <a:gd name="T5" fmla="*/ 6 h 12"/>
                    <a:gd name="T6" fmla="*/ 24 w 30"/>
                    <a:gd name="T7" fmla="*/ 12 h 12"/>
                    <a:gd name="T8" fmla="*/ 30 w 30"/>
                    <a:gd name="T9" fmla="*/ 12 h 12"/>
                    <a:gd name="T10" fmla="*/ 24 w 30"/>
                    <a:gd name="T11" fmla="*/ 6 h 12"/>
                    <a:gd name="T12" fmla="*/ 6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24" y="12"/>
                      </a:lnTo>
                      <a:lnTo>
                        <a:pt x="30" y="12"/>
                      </a:lnTo>
                      <a:lnTo>
                        <a:pt x="24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46" name="Freeform 1070"/>
                <p:cNvSpPr>
                  <a:spLocks/>
                </p:cNvSpPr>
                <p:nvPr/>
              </p:nvSpPr>
              <p:spPr bwMode="auto">
                <a:xfrm>
                  <a:off x="3099" y="2910"/>
                  <a:ext cx="24" cy="18"/>
                </a:xfrm>
                <a:custGeom>
                  <a:avLst/>
                  <a:gdLst>
                    <a:gd name="T0" fmla="*/ 0 w 24"/>
                    <a:gd name="T1" fmla="*/ 0 h 18"/>
                    <a:gd name="T2" fmla="*/ 0 w 24"/>
                    <a:gd name="T3" fmla="*/ 6 h 18"/>
                    <a:gd name="T4" fmla="*/ 0 w 24"/>
                    <a:gd name="T5" fmla="*/ 6 h 18"/>
                    <a:gd name="T6" fmla="*/ 24 w 24"/>
                    <a:gd name="T7" fmla="*/ 18 h 18"/>
                    <a:gd name="T8" fmla="*/ 24 w 24"/>
                    <a:gd name="T9" fmla="*/ 12 h 18"/>
                    <a:gd name="T10" fmla="*/ 24 w 24"/>
                    <a:gd name="T11" fmla="*/ 12 h 18"/>
                    <a:gd name="T12" fmla="*/ 0 w 24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8"/>
                      </a:lnTo>
                      <a:lnTo>
                        <a:pt x="24" y="12"/>
                      </a:lnTo>
                      <a:lnTo>
                        <a:pt x="24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47" name="Freeform 1071"/>
                <p:cNvSpPr>
                  <a:spLocks/>
                </p:cNvSpPr>
                <p:nvPr/>
              </p:nvSpPr>
              <p:spPr bwMode="auto">
                <a:xfrm>
                  <a:off x="3135" y="2928"/>
                  <a:ext cx="30" cy="12"/>
                </a:xfrm>
                <a:custGeom>
                  <a:avLst/>
                  <a:gdLst>
                    <a:gd name="T0" fmla="*/ 6 w 30"/>
                    <a:gd name="T1" fmla="*/ 0 h 12"/>
                    <a:gd name="T2" fmla="*/ 0 w 30"/>
                    <a:gd name="T3" fmla="*/ 0 h 12"/>
                    <a:gd name="T4" fmla="*/ 6 w 30"/>
                    <a:gd name="T5" fmla="*/ 6 h 12"/>
                    <a:gd name="T6" fmla="*/ 12 w 30"/>
                    <a:gd name="T7" fmla="*/ 12 h 12"/>
                    <a:gd name="T8" fmla="*/ 24 w 30"/>
                    <a:gd name="T9" fmla="*/ 12 h 12"/>
                    <a:gd name="T10" fmla="*/ 30 w 30"/>
                    <a:gd name="T11" fmla="*/ 12 h 12"/>
                    <a:gd name="T12" fmla="*/ 24 w 30"/>
                    <a:gd name="T13" fmla="*/ 6 h 12"/>
                    <a:gd name="T14" fmla="*/ 12 w 30"/>
                    <a:gd name="T15" fmla="*/ 6 h 12"/>
                    <a:gd name="T16" fmla="*/ 6 w 30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12" y="12"/>
                      </a:lnTo>
                      <a:lnTo>
                        <a:pt x="24" y="12"/>
                      </a:lnTo>
                      <a:lnTo>
                        <a:pt x="30" y="12"/>
                      </a:lnTo>
                      <a:lnTo>
                        <a:pt x="24" y="6"/>
                      </a:lnTo>
                      <a:lnTo>
                        <a:pt x="12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48" name="Freeform 1072"/>
                <p:cNvSpPr>
                  <a:spLocks/>
                </p:cNvSpPr>
                <p:nvPr/>
              </p:nvSpPr>
              <p:spPr bwMode="auto">
                <a:xfrm>
                  <a:off x="3177" y="2940"/>
                  <a:ext cx="30" cy="12"/>
                </a:xfrm>
                <a:custGeom>
                  <a:avLst/>
                  <a:gdLst>
                    <a:gd name="T0" fmla="*/ 0 w 30"/>
                    <a:gd name="T1" fmla="*/ 0 h 12"/>
                    <a:gd name="T2" fmla="*/ 0 w 30"/>
                    <a:gd name="T3" fmla="*/ 0 h 12"/>
                    <a:gd name="T4" fmla="*/ 0 w 30"/>
                    <a:gd name="T5" fmla="*/ 6 h 12"/>
                    <a:gd name="T6" fmla="*/ 24 w 30"/>
                    <a:gd name="T7" fmla="*/ 12 h 12"/>
                    <a:gd name="T8" fmla="*/ 30 w 30"/>
                    <a:gd name="T9" fmla="*/ 12 h 12"/>
                    <a:gd name="T10" fmla="*/ 24 w 30"/>
                    <a:gd name="T11" fmla="*/ 6 h 12"/>
                    <a:gd name="T12" fmla="*/ 0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12"/>
                      </a:lnTo>
                      <a:lnTo>
                        <a:pt x="30" y="12"/>
                      </a:lnTo>
                      <a:lnTo>
                        <a:pt x="24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49" name="Freeform 1073"/>
                <p:cNvSpPr>
                  <a:spLocks/>
                </p:cNvSpPr>
                <p:nvPr/>
              </p:nvSpPr>
              <p:spPr bwMode="auto">
                <a:xfrm>
                  <a:off x="3219" y="2952"/>
                  <a:ext cx="24" cy="12"/>
                </a:xfrm>
                <a:custGeom>
                  <a:avLst/>
                  <a:gdLst>
                    <a:gd name="T0" fmla="*/ 0 w 24"/>
                    <a:gd name="T1" fmla="*/ 0 h 12"/>
                    <a:gd name="T2" fmla="*/ 0 w 24"/>
                    <a:gd name="T3" fmla="*/ 0 h 12"/>
                    <a:gd name="T4" fmla="*/ 0 w 24"/>
                    <a:gd name="T5" fmla="*/ 6 h 12"/>
                    <a:gd name="T6" fmla="*/ 24 w 24"/>
                    <a:gd name="T7" fmla="*/ 12 h 12"/>
                    <a:gd name="T8" fmla="*/ 24 w 24"/>
                    <a:gd name="T9" fmla="*/ 6 h 12"/>
                    <a:gd name="T10" fmla="*/ 24 w 24"/>
                    <a:gd name="T11" fmla="*/ 6 h 12"/>
                    <a:gd name="T12" fmla="*/ 0 w 24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12"/>
                      </a:lnTo>
                      <a:lnTo>
                        <a:pt x="24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50" name="Freeform 1074"/>
                <p:cNvSpPr>
                  <a:spLocks/>
                </p:cNvSpPr>
                <p:nvPr/>
              </p:nvSpPr>
              <p:spPr bwMode="auto">
                <a:xfrm>
                  <a:off x="3255" y="2964"/>
                  <a:ext cx="30" cy="12"/>
                </a:xfrm>
                <a:custGeom>
                  <a:avLst/>
                  <a:gdLst>
                    <a:gd name="T0" fmla="*/ 6 w 30"/>
                    <a:gd name="T1" fmla="*/ 0 h 12"/>
                    <a:gd name="T2" fmla="*/ 0 w 30"/>
                    <a:gd name="T3" fmla="*/ 0 h 12"/>
                    <a:gd name="T4" fmla="*/ 6 w 30"/>
                    <a:gd name="T5" fmla="*/ 6 h 12"/>
                    <a:gd name="T6" fmla="*/ 24 w 30"/>
                    <a:gd name="T7" fmla="*/ 12 h 12"/>
                    <a:gd name="T8" fmla="*/ 30 w 30"/>
                    <a:gd name="T9" fmla="*/ 12 h 12"/>
                    <a:gd name="T10" fmla="*/ 30 w 30"/>
                    <a:gd name="T11" fmla="*/ 6 h 12"/>
                    <a:gd name="T12" fmla="*/ 30 w 30"/>
                    <a:gd name="T13" fmla="*/ 6 h 12"/>
                    <a:gd name="T14" fmla="*/ 24 w 30"/>
                    <a:gd name="T15" fmla="*/ 6 h 12"/>
                    <a:gd name="T16" fmla="*/ 6 w 30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24" y="12"/>
                      </a:lnTo>
                      <a:lnTo>
                        <a:pt x="30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51" name="Freeform 1075"/>
                <p:cNvSpPr>
                  <a:spLocks/>
                </p:cNvSpPr>
                <p:nvPr/>
              </p:nvSpPr>
              <p:spPr bwMode="auto">
                <a:xfrm>
                  <a:off x="3297" y="2970"/>
                  <a:ext cx="30" cy="12"/>
                </a:xfrm>
                <a:custGeom>
                  <a:avLst/>
                  <a:gdLst>
                    <a:gd name="T0" fmla="*/ 6 w 30"/>
                    <a:gd name="T1" fmla="*/ 0 h 12"/>
                    <a:gd name="T2" fmla="*/ 0 w 30"/>
                    <a:gd name="T3" fmla="*/ 6 h 12"/>
                    <a:gd name="T4" fmla="*/ 6 w 30"/>
                    <a:gd name="T5" fmla="*/ 6 h 12"/>
                    <a:gd name="T6" fmla="*/ 30 w 30"/>
                    <a:gd name="T7" fmla="*/ 12 h 12"/>
                    <a:gd name="T8" fmla="*/ 30 w 30"/>
                    <a:gd name="T9" fmla="*/ 12 h 12"/>
                    <a:gd name="T10" fmla="*/ 30 w 30"/>
                    <a:gd name="T11" fmla="*/ 6 h 12"/>
                    <a:gd name="T12" fmla="*/ 6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12"/>
                      </a:lnTo>
                      <a:lnTo>
                        <a:pt x="30" y="12"/>
                      </a:lnTo>
                      <a:lnTo>
                        <a:pt x="30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52" name="Freeform 1076"/>
                <p:cNvSpPr>
                  <a:spLocks/>
                </p:cNvSpPr>
                <p:nvPr/>
              </p:nvSpPr>
              <p:spPr bwMode="auto">
                <a:xfrm>
                  <a:off x="3339" y="2982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6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53" name="Freeform 1077"/>
                <p:cNvSpPr>
                  <a:spLocks/>
                </p:cNvSpPr>
                <p:nvPr/>
              </p:nvSpPr>
              <p:spPr bwMode="auto">
                <a:xfrm>
                  <a:off x="3381" y="2988"/>
                  <a:ext cx="30" cy="12"/>
                </a:xfrm>
                <a:custGeom>
                  <a:avLst/>
                  <a:gdLst>
                    <a:gd name="T0" fmla="*/ 0 w 30"/>
                    <a:gd name="T1" fmla="*/ 0 h 12"/>
                    <a:gd name="T2" fmla="*/ 0 w 30"/>
                    <a:gd name="T3" fmla="*/ 6 h 12"/>
                    <a:gd name="T4" fmla="*/ 0 w 30"/>
                    <a:gd name="T5" fmla="*/ 6 h 12"/>
                    <a:gd name="T6" fmla="*/ 24 w 30"/>
                    <a:gd name="T7" fmla="*/ 12 h 12"/>
                    <a:gd name="T8" fmla="*/ 30 w 30"/>
                    <a:gd name="T9" fmla="*/ 6 h 12"/>
                    <a:gd name="T10" fmla="*/ 24 w 30"/>
                    <a:gd name="T11" fmla="*/ 6 h 12"/>
                    <a:gd name="T12" fmla="*/ 0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2"/>
                      </a:ln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54" name="Freeform 1078"/>
                <p:cNvSpPr>
                  <a:spLocks/>
                </p:cNvSpPr>
                <p:nvPr/>
              </p:nvSpPr>
              <p:spPr bwMode="auto">
                <a:xfrm>
                  <a:off x="3423" y="2994"/>
                  <a:ext cx="30" cy="12"/>
                </a:xfrm>
                <a:custGeom>
                  <a:avLst/>
                  <a:gdLst>
                    <a:gd name="T0" fmla="*/ 0 w 30"/>
                    <a:gd name="T1" fmla="*/ 0 h 12"/>
                    <a:gd name="T2" fmla="*/ 0 w 30"/>
                    <a:gd name="T3" fmla="*/ 6 h 12"/>
                    <a:gd name="T4" fmla="*/ 0 w 30"/>
                    <a:gd name="T5" fmla="*/ 6 h 12"/>
                    <a:gd name="T6" fmla="*/ 6 w 30"/>
                    <a:gd name="T7" fmla="*/ 12 h 12"/>
                    <a:gd name="T8" fmla="*/ 24 w 30"/>
                    <a:gd name="T9" fmla="*/ 12 h 12"/>
                    <a:gd name="T10" fmla="*/ 30 w 30"/>
                    <a:gd name="T11" fmla="*/ 6 h 12"/>
                    <a:gd name="T12" fmla="*/ 24 w 30"/>
                    <a:gd name="T13" fmla="*/ 6 h 12"/>
                    <a:gd name="T14" fmla="*/ 6 w 30"/>
                    <a:gd name="T15" fmla="*/ 6 h 12"/>
                    <a:gd name="T16" fmla="*/ 0 w 30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24" y="12"/>
                      </a:ln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6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55" name="Freeform 1079"/>
                <p:cNvSpPr>
                  <a:spLocks/>
                </p:cNvSpPr>
                <p:nvPr/>
              </p:nvSpPr>
              <p:spPr bwMode="auto">
                <a:xfrm>
                  <a:off x="3465" y="3000"/>
                  <a:ext cx="30" cy="12"/>
                </a:xfrm>
                <a:custGeom>
                  <a:avLst/>
                  <a:gdLst>
                    <a:gd name="T0" fmla="*/ 0 w 30"/>
                    <a:gd name="T1" fmla="*/ 0 h 12"/>
                    <a:gd name="T2" fmla="*/ 0 w 30"/>
                    <a:gd name="T3" fmla="*/ 6 h 12"/>
                    <a:gd name="T4" fmla="*/ 0 w 30"/>
                    <a:gd name="T5" fmla="*/ 6 h 12"/>
                    <a:gd name="T6" fmla="*/ 24 w 30"/>
                    <a:gd name="T7" fmla="*/ 12 h 12"/>
                    <a:gd name="T8" fmla="*/ 30 w 30"/>
                    <a:gd name="T9" fmla="*/ 6 h 12"/>
                    <a:gd name="T10" fmla="*/ 24 w 30"/>
                    <a:gd name="T11" fmla="*/ 6 h 12"/>
                    <a:gd name="T12" fmla="*/ 0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2"/>
                      </a:ln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56" name="Freeform 1080"/>
                <p:cNvSpPr>
                  <a:spLocks/>
                </p:cNvSpPr>
                <p:nvPr/>
              </p:nvSpPr>
              <p:spPr bwMode="auto">
                <a:xfrm>
                  <a:off x="3507" y="3006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6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57" name="Freeform 1081"/>
                <p:cNvSpPr>
                  <a:spLocks/>
                </p:cNvSpPr>
                <p:nvPr/>
              </p:nvSpPr>
              <p:spPr bwMode="auto">
                <a:xfrm>
                  <a:off x="3549" y="3012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6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58" name="Freeform 1082"/>
                <p:cNvSpPr>
                  <a:spLocks/>
                </p:cNvSpPr>
                <p:nvPr/>
              </p:nvSpPr>
              <p:spPr bwMode="auto">
                <a:xfrm>
                  <a:off x="3591" y="3012"/>
                  <a:ext cx="30" cy="12"/>
                </a:xfrm>
                <a:custGeom>
                  <a:avLst/>
                  <a:gdLst>
                    <a:gd name="T0" fmla="*/ 0 w 30"/>
                    <a:gd name="T1" fmla="*/ 0 h 12"/>
                    <a:gd name="T2" fmla="*/ 0 w 30"/>
                    <a:gd name="T3" fmla="*/ 6 h 12"/>
                    <a:gd name="T4" fmla="*/ 0 w 30"/>
                    <a:gd name="T5" fmla="*/ 6 h 12"/>
                    <a:gd name="T6" fmla="*/ 6 w 30"/>
                    <a:gd name="T7" fmla="*/ 6 h 12"/>
                    <a:gd name="T8" fmla="*/ 24 w 30"/>
                    <a:gd name="T9" fmla="*/ 12 h 12"/>
                    <a:gd name="T10" fmla="*/ 30 w 30"/>
                    <a:gd name="T11" fmla="*/ 6 h 12"/>
                    <a:gd name="T12" fmla="*/ 24 w 30"/>
                    <a:gd name="T13" fmla="*/ 6 h 12"/>
                    <a:gd name="T14" fmla="*/ 6 w 30"/>
                    <a:gd name="T15" fmla="*/ 0 h 12"/>
                    <a:gd name="T16" fmla="*/ 0 w 30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12"/>
                      </a:ln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59" name="Freeform 1083"/>
                <p:cNvSpPr>
                  <a:spLocks/>
                </p:cNvSpPr>
                <p:nvPr/>
              </p:nvSpPr>
              <p:spPr bwMode="auto">
                <a:xfrm>
                  <a:off x="3633" y="3018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0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60" name="Freeform 1084"/>
                <p:cNvSpPr>
                  <a:spLocks/>
                </p:cNvSpPr>
                <p:nvPr/>
              </p:nvSpPr>
              <p:spPr bwMode="auto">
                <a:xfrm>
                  <a:off x="3675" y="3018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6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61" name="Freeform 1085"/>
                <p:cNvSpPr>
                  <a:spLocks/>
                </p:cNvSpPr>
                <p:nvPr/>
              </p:nvSpPr>
              <p:spPr bwMode="auto">
                <a:xfrm>
                  <a:off x="3717" y="3018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6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6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62" name="Freeform 1086"/>
                <p:cNvSpPr>
                  <a:spLocks/>
                </p:cNvSpPr>
                <p:nvPr/>
              </p:nvSpPr>
              <p:spPr bwMode="auto">
                <a:xfrm>
                  <a:off x="3759" y="3018"/>
                  <a:ext cx="30" cy="12"/>
                </a:xfrm>
                <a:custGeom>
                  <a:avLst/>
                  <a:gdLst>
                    <a:gd name="T0" fmla="*/ 0 w 30"/>
                    <a:gd name="T1" fmla="*/ 0 h 12"/>
                    <a:gd name="T2" fmla="*/ 0 w 30"/>
                    <a:gd name="T3" fmla="*/ 6 h 12"/>
                    <a:gd name="T4" fmla="*/ 0 w 30"/>
                    <a:gd name="T5" fmla="*/ 6 h 12"/>
                    <a:gd name="T6" fmla="*/ 18 w 30"/>
                    <a:gd name="T7" fmla="*/ 12 h 12"/>
                    <a:gd name="T8" fmla="*/ 24 w 30"/>
                    <a:gd name="T9" fmla="*/ 6 h 12"/>
                    <a:gd name="T10" fmla="*/ 30 w 30"/>
                    <a:gd name="T11" fmla="*/ 6 h 12"/>
                    <a:gd name="T12" fmla="*/ 24 w 30"/>
                    <a:gd name="T13" fmla="*/ 0 h 12"/>
                    <a:gd name="T14" fmla="*/ 18 w 30"/>
                    <a:gd name="T15" fmla="*/ 6 h 12"/>
                    <a:gd name="T16" fmla="*/ 0 w 30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18" y="12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18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63" name="Freeform 1087"/>
                <p:cNvSpPr>
                  <a:spLocks/>
                </p:cNvSpPr>
                <p:nvPr/>
              </p:nvSpPr>
              <p:spPr bwMode="auto">
                <a:xfrm>
                  <a:off x="3801" y="3018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6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6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64" name="Freeform 1088"/>
                <p:cNvSpPr>
                  <a:spLocks/>
                </p:cNvSpPr>
                <p:nvPr/>
              </p:nvSpPr>
              <p:spPr bwMode="auto">
                <a:xfrm>
                  <a:off x="3843" y="3018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6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0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65" name="Freeform 1089"/>
                <p:cNvSpPr>
                  <a:spLocks/>
                </p:cNvSpPr>
                <p:nvPr/>
              </p:nvSpPr>
              <p:spPr bwMode="auto">
                <a:xfrm>
                  <a:off x="3885" y="3018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0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0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66" name="Freeform 1090"/>
                <p:cNvSpPr>
                  <a:spLocks/>
                </p:cNvSpPr>
                <p:nvPr/>
              </p:nvSpPr>
              <p:spPr bwMode="auto">
                <a:xfrm>
                  <a:off x="3927" y="3012"/>
                  <a:ext cx="30" cy="12"/>
                </a:xfrm>
                <a:custGeom>
                  <a:avLst/>
                  <a:gdLst>
                    <a:gd name="T0" fmla="*/ 0 w 30"/>
                    <a:gd name="T1" fmla="*/ 6 h 12"/>
                    <a:gd name="T2" fmla="*/ 0 w 30"/>
                    <a:gd name="T3" fmla="*/ 6 h 12"/>
                    <a:gd name="T4" fmla="*/ 0 w 30"/>
                    <a:gd name="T5" fmla="*/ 12 h 12"/>
                    <a:gd name="T6" fmla="*/ 24 w 30"/>
                    <a:gd name="T7" fmla="*/ 6 h 12"/>
                    <a:gd name="T8" fmla="*/ 30 w 30"/>
                    <a:gd name="T9" fmla="*/ 6 h 12"/>
                    <a:gd name="T10" fmla="*/ 24 w 30"/>
                    <a:gd name="T11" fmla="*/ 0 h 12"/>
                    <a:gd name="T12" fmla="*/ 0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6"/>
                      </a:move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67" name="Freeform 1091"/>
                <p:cNvSpPr>
                  <a:spLocks/>
                </p:cNvSpPr>
                <p:nvPr/>
              </p:nvSpPr>
              <p:spPr bwMode="auto">
                <a:xfrm>
                  <a:off x="3969" y="3012"/>
                  <a:ext cx="25" cy="6"/>
                </a:xfrm>
                <a:custGeom>
                  <a:avLst/>
                  <a:gdLst>
                    <a:gd name="T0" fmla="*/ 0 w 25"/>
                    <a:gd name="T1" fmla="*/ 0 h 6"/>
                    <a:gd name="T2" fmla="*/ 0 w 25"/>
                    <a:gd name="T3" fmla="*/ 6 h 6"/>
                    <a:gd name="T4" fmla="*/ 0 w 25"/>
                    <a:gd name="T5" fmla="*/ 6 h 6"/>
                    <a:gd name="T6" fmla="*/ 25 w 25"/>
                    <a:gd name="T7" fmla="*/ 6 h 6"/>
                    <a:gd name="T8" fmla="*/ 25 w 25"/>
                    <a:gd name="T9" fmla="*/ 0 h 6"/>
                    <a:gd name="T10" fmla="*/ 25 w 25"/>
                    <a:gd name="T11" fmla="*/ 0 h 6"/>
                    <a:gd name="T12" fmla="*/ 0 w 25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" h="6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5" y="6"/>
                      </a:lnTo>
                      <a:lnTo>
                        <a:pt x="25" y="0"/>
                      </a:lnTo>
                      <a:lnTo>
                        <a:pt x="2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68" name="Freeform 1092"/>
                <p:cNvSpPr>
                  <a:spLocks/>
                </p:cNvSpPr>
                <p:nvPr/>
              </p:nvSpPr>
              <p:spPr bwMode="auto">
                <a:xfrm>
                  <a:off x="4006" y="3006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6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6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69" name="Freeform 1093"/>
                <p:cNvSpPr>
                  <a:spLocks/>
                </p:cNvSpPr>
                <p:nvPr/>
              </p:nvSpPr>
              <p:spPr bwMode="auto">
                <a:xfrm>
                  <a:off x="4048" y="3000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6 h 12"/>
                    <a:gd name="T4" fmla="*/ 6 w 30"/>
                    <a:gd name="T5" fmla="*/ 12 h 12"/>
                    <a:gd name="T6" fmla="*/ 30 w 30"/>
                    <a:gd name="T7" fmla="*/ 6 h 12"/>
                    <a:gd name="T8" fmla="*/ 30 w 30"/>
                    <a:gd name="T9" fmla="*/ 6 h 12"/>
                    <a:gd name="T10" fmla="*/ 30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70" name="Freeform 1094"/>
                <p:cNvSpPr>
                  <a:spLocks/>
                </p:cNvSpPr>
                <p:nvPr/>
              </p:nvSpPr>
              <p:spPr bwMode="auto">
                <a:xfrm>
                  <a:off x="4090" y="3000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0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0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71" name="Freeform 1095"/>
                <p:cNvSpPr>
                  <a:spLocks/>
                </p:cNvSpPr>
                <p:nvPr/>
              </p:nvSpPr>
              <p:spPr bwMode="auto">
                <a:xfrm>
                  <a:off x="4132" y="2988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6 h 12"/>
                    <a:gd name="T4" fmla="*/ 6 w 30"/>
                    <a:gd name="T5" fmla="*/ 12 h 12"/>
                    <a:gd name="T6" fmla="*/ 30 w 30"/>
                    <a:gd name="T7" fmla="*/ 6 h 12"/>
                    <a:gd name="T8" fmla="*/ 30 w 30"/>
                    <a:gd name="T9" fmla="*/ 6 h 12"/>
                    <a:gd name="T10" fmla="*/ 30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72" name="Freeform 1096"/>
                <p:cNvSpPr>
                  <a:spLocks/>
                </p:cNvSpPr>
                <p:nvPr/>
              </p:nvSpPr>
              <p:spPr bwMode="auto">
                <a:xfrm>
                  <a:off x="4174" y="2982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6 h 12"/>
                    <a:gd name="T4" fmla="*/ 6 w 30"/>
                    <a:gd name="T5" fmla="*/ 12 h 12"/>
                    <a:gd name="T6" fmla="*/ 30 w 30"/>
                    <a:gd name="T7" fmla="*/ 6 h 12"/>
                    <a:gd name="T8" fmla="*/ 30 w 30"/>
                    <a:gd name="T9" fmla="*/ 0 h 12"/>
                    <a:gd name="T10" fmla="*/ 30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73" name="Freeform 1097"/>
                <p:cNvSpPr>
                  <a:spLocks/>
                </p:cNvSpPr>
                <p:nvPr/>
              </p:nvSpPr>
              <p:spPr bwMode="auto">
                <a:xfrm>
                  <a:off x="4216" y="2976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6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0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74" name="Freeform 1098"/>
                <p:cNvSpPr>
                  <a:spLocks/>
                </p:cNvSpPr>
                <p:nvPr/>
              </p:nvSpPr>
              <p:spPr bwMode="auto">
                <a:xfrm>
                  <a:off x="4258" y="2964"/>
                  <a:ext cx="30" cy="12"/>
                </a:xfrm>
                <a:custGeom>
                  <a:avLst/>
                  <a:gdLst>
                    <a:gd name="T0" fmla="*/ 0 w 30"/>
                    <a:gd name="T1" fmla="*/ 6 h 12"/>
                    <a:gd name="T2" fmla="*/ 0 w 30"/>
                    <a:gd name="T3" fmla="*/ 12 h 12"/>
                    <a:gd name="T4" fmla="*/ 0 w 30"/>
                    <a:gd name="T5" fmla="*/ 12 h 12"/>
                    <a:gd name="T6" fmla="*/ 12 w 30"/>
                    <a:gd name="T7" fmla="*/ 12 h 12"/>
                    <a:gd name="T8" fmla="*/ 24 w 30"/>
                    <a:gd name="T9" fmla="*/ 6 h 12"/>
                    <a:gd name="T10" fmla="*/ 30 w 30"/>
                    <a:gd name="T11" fmla="*/ 6 h 12"/>
                    <a:gd name="T12" fmla="*/ 24 w 30"/>
                    <a:gd name="T13" fmla="*/ 0 h 12"/>
                    <a:gd name="T14" fmla="*/ 12 w 30"/>
                    <a:gd name="T15" fmla="*/ 6 h 12"/>
                    <a:gd name="T16" fmla="*/ 0 w 30"/>
                    <a:gd name="T1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0" y="6"/>
                      </a:move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12" y="12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12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75" name="Freeform 1099"/>
                <p:cNvSpPr>
                  <a:spLocks/>
                </p:cNvSpPr>
                <p:nvPr/>
              </p:nvSpPr>
              <p:spPr bwMode="auto">
                <a:xfrm>
                  <a:off x="4300" y="2952"/>
                  <a:ext cx="30" cy="12"/>
                </a:xfrm>
                <a:custGeom>
                  <a:avLst/>
                  <a:gdLst>
                    <a:gd name="T0" fmla="*/ 0 w 30"/>
                    <a:gd name="T1" fmla="*/ 6 h 12"/>
                    <a:gd name="T2" fmla="*/ 0 w 30"/>
                    <a:gd name="T3" fmla="*/ 12 h 12"/>
                    <a:gd name="T4" fmla="*/ 0 w 30"/>
                    <a:gd name="T5" fmla="*/ 12 h 12"/>
                    <a:gd name="T6" fmla="*/ 24 w 30"/>
                    <a:gd name="T7" fmla="*/ 6 h 12"/>
                    <a:gd name="T8" fmla="*/ 30 w 30"/>
                    <a:gd name="T9" fmla="*/ 6 h 12"/>
                    <a:gd name="T10" fmla="*/ 24 w 30"/>
                    <a:gd name="T11" fmla="*/ 0 h 12"/>
                    <a:gd name="T12" fmla="*/ 0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6"/>
                      </a:move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76" name="Freeform 1100"/>
                <p:cNvSpPr>
                  <a:spLocks/>
                </p:cNvSpPr>
                <p:nvPr/>
              </p:nvSpPr>
              <p:spPr bwMode="auto">
                <a:xfrm>
                  <a:off x="4336" y="2940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12 h 12"/>
                    <a:gd name="T4" fmla="*/ 6 w 30"/>
                    <a:gd name="T5" fmla="*/ 12 h 12"/>
                    <a:gd name="T6" fmla="*/ 30 w 30"/>
                    <a:gd name="T7" fmla="*/ 6 h 12"/>
                    <a:gd name="T8" fmla="*/ 30 w 30"/>
                    <a:gd name="T9" fmla="*/ 6 h 12"/>
                    <a:gd name="T10" fmla="*/ 30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12"/>
                      </a:lnTo>
                      <a:lnTo>
                        <a:pt x="6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77" name="Freeform 1101"/>
                <p:cNvSpPr>
                  <a:spLocks/>
                </p:cNvSpPr>
                <p:nvPr/>
              </p:nvSpPr>
              <p:spPr bwMode="auto">
                <a:xfrm>
                  <a:off x="4378" y="2928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12 h 12"/>
                    <a:gd name="T4" fmla="*/ 6 w 30"/>
                    <a:gd name="T5" fmla="*/ 12 h 12"/>
                    <a:gd name="T6" fmla="*/ 24 w 30"/>
                    <a:gd name="T7" fmla="*/ 12 h 12"/>
                    <a:gd name="T8" fmla="*/ 30 w 30"/>
                    <a:gd name="T9" fmla="*/ 6 h 12"/>
                    <a:gd name="T10" fmla="*/ 30 w 30"/>
                    <a:gd name="T11" fmla="*/ 6 h 12"/>
                    <a:gd name="T12" fmla="*/ 30 w 30"/>
                    <a:gd name="T13" fmla="*/ 0 h 12"/>
                    <a:gd name="T14" fmla="*/ 24 w 30"/>
                    <a:gd name="T15" fmla="*/ 6 h 12"/>
                    <a:gd name="T16" fmla="*/ 6 w 30"/>
                    <a:gd name="T1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12"/>
                      </a:lnTo>
                      <a:lnTo>
                        <a:pt x="6" y="12"/>
                      </a:lnTo>
                      <a:lnTo>
                        <a:pt x="24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24" y="6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78" name="Freeform 1102"/>
                <p:cNvSpPr>
                  <a:spLocks/>
                </p:cNvSpPr>
                <p:nvPr/>
              </p:nvSpPr>
              <p:spPr bwMode="auto">
                <a:xfrm>
                  <a:off x="4420" y="2916"/>
                  <a:ext cx="30" cy="12"/>
                </a:xfrm>
                <a:custGeom>
                  <a:avLst/>
                  <a:gdLst>
                    <a:gd name="T0" fmla="*/ 0 w 30"/>
                    <a:gd name="T1" fmla="*/ 6 h 12"/>
                    <a:gd name="T2" fmla="*/ 0 w 30"/>
                    <a:gd name="T3" fmla="*/ 12 h 12"/>
                    <a:gd name="T4" fmla="*/ 0 w 30"/>
                    <a:gd name="T5" fmla="*/ 12 h 12"/>
                    <a:gd name="T6" fmla="*/ 24 w 30"/>
                    <a:gd name="T7" fmla="*/ 6 h 12"/>
                    <a:gd name="T8" fmla="*/ 30 w 30"/>
                    <a:gd name="T9" fmla="*/ 0 h 12"/>
                    <a:gd name="T10" fmla="*/ 24 w 30"/>
                    <a:gd name="T11" fmla="*/ 0 h 12"/>
                    <a:gd name="T12" fmla="*/ 0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6"/>
                      </a:move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79" name="Freeform 1103"/>
                <p:cNvSpPr>
                  <a:spLocks/>
                </p:cNvSpPr>
                <p:nvPr/>
              </p:nvSpPr>
              <p:spPr bwMode="auto">
                <a:xfrm>
                  <a:off x="4456" y="2898"/>
                  <a:ext cx="30" cy="18"/>
                </a:xfrm>
                <a:custGeom>
                  <a:avLst/>
                  <a:gdLst>
                    <a:gd name="T0" fmla="*/ 6 w 30"/>
                    <a:gd name="T1" fmla="*/ 12 h 18"/>
                    <a:gd name="T2" fmla="*/ 0 w 30"/>
                    <a:gd name="T3" fmla="*/ 12 h 18"/>
                    <a:gd name="T4" fmla="*/ 6 w 30"/>
                    <a:gd name="T5" fmla="*/ 18 h 18"/>
                    <a:gd name="T6" fmla="*/ 24 w 30"/>
                    <a:gd name="T7" fmla="*/ 6 h 18"/>
                    <a:gd name="T8" fmla="*/ 30 w 30"/>
                    <a:gd name="T9" fmla="*/ 0 h 18"/>
                    <a:gd name="T10" fmla="*/ 24 w 30"/>
                    <a:gd name="T11" fmla="*/ 0 h 18"/>
                    <a:gd name="T12" fmla="*/ 6 w 30"/>
                    <a:gd name="T13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6" y="12"/>
                      </a:moveTo>
                      <a:lnTo>
                        <a:pt x="0" y="12"/>
                      </a:lnTo>
                      <a:lnTo>
                        <a:pt x="6" y="18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6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80" name="Freeform 1104"/>
                <p:cNvSpPr>
                  <a:spLocks/>
                </p:cNvSpPr>
                <p:nvPr/>
              </p:nvSpPr>
              <p:spPr bwMode="auto">
                <a:xfrm>
                  <a:off x="4498" y="2880"/>
                  <a:ext cx="24" cy="18"/>
                </a:xfrm>
                <a:custGeom>
                  <a:avLst/>
                  <a:gdLst>
                    <a:gd name="T0" fmla="*/ 0 w 24"/>
                    <a:gd name="T1" fmla="*/ 12 h 18"/>
                    <a:gd name="T2" fmla="*/ 0 w 24"/>
                    <a:gd name="T3" fmla="*/ 12 h 18"/>
                    <a:gd name="T4" fmla="*/ 0 w 24"/>
                    <a:gd name="T5" fmla="*/ 18 h 18"/>
                    <a:gd name="T6" fmla="*/ 12 w 24"/>
                    <a:gd name="T7" fmla="*/ 12 h 18"/>
                    <a:gd name="T8" fmla="*/ 24 w 24"/>
                    <a:gd name="T9" fmla="*/ 6 h 18"/>
                    <a:gd name="T10" fmla="*/ 24 w 24"/>
                    <a:gd name="T11" fmla="*/ 0 h 18"/>
                    <a:gd name="T12" fmla="*/ 24 w 24"/>
                    <a:gd name="T13" fmla="*/ 0 h 18"/>
                    <a:gd name="T14" fmla="*/ 12 w 24"/>
                    <a:gd name="T15" fmla="*/ 6 h 18"/>
                    <a:gd name="T16" fmla="*/ 0 w 24"/>
                    <a:gd name="T17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8">
                      <a:moveTo>
                        <a:pt x="0" y="12"/>
                      </a:move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12" y="12"/>
                      </a:ln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12" y="6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81" name="Freeform 1105"/>
                <p:cNvSpPr>
                  <a:spLocks/>
                </p:cNvSpPr>
                <p:nvPr/>
              </p:nvSpPr>
              <p:spPr bwMode="auto">
                <a:xfrm>
                  <a:off x="4534" y="2856"/>
                  <a:ext cx="24" cy="18"/>
                </a:xfrm>
                <a:custGeom>
                  <a:avLst/>
                  <a:gdLst>
                    <a:gd name="T0" fmla="*/ 0 w 24"/>
                    <a:gd name="T1" fmla="*/ 12 h 18"/>
                    <a:gd name="T2" fmla="*/ 0 w 24"/>
                    <a:gd name="T3" fmla="*/ 18 h 18"/>
                    <a:gd name="T4" fmla="*/ 0 w 24"/>
                    <a:gd name="T5" fmla="*/ 18 h 18"/>
                    <a:gd name="T6" fmla="*/ 18 w 24"/>
                    <a:gd name="T7" fmla="*/ 12 h 18"/>
                    <a:gd name="T8" fmla="*/ 24 w 24"/>
                    <a:gd name="T9" fmla="*/ 6 h 18"/>
                    <a:gd name="T10" fmla="*/ 24 w 24"/>
                    <a:gd name="T11" fmla="*/ 6 h 18"/>
                    <a:gd name="T12" fmla="*/ 24 w 24"/>
                    <a:gd name="T13" fmla="*/ 0 h 18"/>
                    <a:gd name="T14" fmla="*/ 18 w 24"/>
                    <a:gd name="T15" fmla="*/ 6 h 18"/>
                    <a:gd name="T16" fmla="*/ 0 w 24"/>
                    <a:gd name="T17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8">
                      <a:moveTo>
                        <a:pt x="0" y="12"/>
                      </a:move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18" y="12"/>
                      </a:lnTo>
                      <a:lnTo>
                        <a:pt x="24" y="6"/>
                      </a:ln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18" y="6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82" name="Freeform 1106"/>
                <p:cNvSpPr>
                  <a:spLocks/>
                </p:cNvSpPr>
                <p:nvPr/>
              </p:nvSpPr>
              <p:spPr bwMode="auto">
                <a:xfrm>
                  <a:off x="4570" y="2832"/>
                  <a:ext cx="24" cy="24"/>
                </a:xfrm>
                <a:custGeom>
                  <a:avLst/>
                  <a:gdLst>
                    <a:gd name="T0" fmla="*/ 0 w 24"/>
                    <a:gd name="T1" fmla="*/ 18 h 24"/>
                    <a:gd name="T2" fmla="*/ 0 w 24"/>
                    <a:gd name="T3" fmla="*/ 18 h 24"/>
                    <a:gd name="T4" fmla="*/ 0 w 24"/>
                    <a:gd name="T5" fmla="*/ 24 h 24"/>
                    <a:gd name="T6" fmla="*/ 18 w 24"/>
                    <a:gd name="T7" fmla="*/ 6 h 24"/>
                    <a:gd name="T8" fmla="*/ 18 w 24"/>
                    <a:gd name="T9" fmla="*/ 6 h 24"/>
                    <a:gd name="T10" fmla="*/ 24 w 24"/>
                    <a:gd name="T11" fmla="*/ 6 h 24"/>
                    <a:gd name="T12" fmla="*/ 18 w 24"/>
                    <a:gd name="T13" fmla="*/ 0 h 24"/>
                    <a:gd name="T14" fmla="*/ 18 w 24"/>
                    <a:gd name="T15" fmla="*/ 0 h 24"/>
                    <a:gd name="T16" fmla="*/ 0 w 24"/>
                    <a:gd name="T17" fmla="*/ 18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24">
                      <a:moveTo>
                        <a:pt x="0" y="18"/>
                      </a:moveTo>
                      <a:lnTo>
                        <a:pt x="0" y="18"/>
                      </a:lnTo>
                      <a:lnTo>
                        <a:pt x="0" y="24"/>
                      </a:lnTo>
                      <a:lnTo>
                        <a:pt x="18" y="6"/>
                      </a:lnTo>
                      <a:lnTo>
                        <a:pt x="18" y="6"/>
                      </a:lnTo>
                      <a:lnTo>
                        <a:pt x="24" y="6"/>
                      </a:lnTo>
                      <a:lnTo>
                        <a:pt x="18" y="0"/>
                      </a:lnTo>
                      <a:lnTo>
                        <a:pt x="18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83" name="Freeform 1107"/>
                <p:cNvSpPr>
                  <a:spLocks/>
                </p:cNvSpPr>
                <p:nvPr/>
              </p:nvSpPr>
              <p:spPr bwMode="auto">
                <a:xfrm>
                  <a:off x="4600" y="2802"/>
                  <a:ext cx="24" cy="24"/>
                </a:xfrm>
                <a:custGeom>
                  <a:avLst/>
                  <a:gdLst>
                    <a:gd name="T0" fmla="*/ 6 w 24"/>
                    <a:gd name="T1" fmla="*/ 18 h 24"/>
                    <a:gd name="T2" fmla="*/ 0 w 24"/>
                    <a:gd name="T3" fmla="*/ 24 h 24"/>
                    <a:gd name="T4" fmla="*/ 6 w 24"/>
                    <a:gd name="T5" fmla="*/ 24 h 24"/>
                    <a:gd name="T6" fmla="*/ 18 w 24"/>
                    <a:gd name="T7" fmla="*/ 12 h 24"/>
                    <a:gd name="T8" fmla="*/ 24 w 24"/>
                    <a:gd name="T9" fmla="*/ 6 h 24"/>
                    <a:gd name="T10" fmla="*/ 24 w 24"/>
                    <a:gd name="T11" fmla="*/ 6 h 24"/>
                    <a:gd name="T12" fmla="*/ 24 w 24"/>
                    <a:gd name="T13" fmla="*/ 0 h 24"/>
                    <a:gd name="T14" fmla="*/ 18 w 24"/>
                    <a:gd name="T15" fmla="*/ 6 h 24"/>
                    <a:gd name="T16" fmla="*/ 18 w 24"/>
                    <a:gd name="T17" fmla="*/ 6 h 24"/>
                    <a:gd name="T18" fmla="*/ 18 w 24"/>
                    <a:gd name="T19" fmla="*/ 6 h 24"/>
                    <a:gd name="T20" fmla="*/ 18 w 24"/>
                    <a:gd name="T21" fmla="*/ 6 h 24"/>
                    <a:gd name="T22" fmla="*/ 6 w 24"/>
                    <a:gd name="T23" fmla="*/ 18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" h="24">
                      <a:moveTo>
                        <a:pt x="6" y="18"/>
                      </a:moveTo>
                      <a:lnTo>
                        <a:pt x="0" y="24"/>
                      </a:lnTo>
                      <a:lnTo>
                        <a:pt x="6" y="24"/>
                      </a:lnTo>
                      <a:lnTo>
                        <a:pt x="18" y="12"/>
                      </a:lnTo>
                      <a:lnTo>
                        <a:pt x="24" y="6"/>
                      </a:ln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18" y="6"/>
                      </a:lnTo>
                      <a:lnTo>
                        <a:pt x="18" y="6"/>
                      </a:lnTo>
                      <a:lnTo>
                        <a:pt x="18" y="6"/>
                      </a:lnTo>
                      <a:lnTo>
                        <a:pt x="18" y="6"/>
                      </a:lnTo>
                      <a:lnTo>
                        <a:pt x="6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84" name="Freeform 1108"/>
                <p:cNvSpPr>
                  <a:spLocks/>
                </p:cNvSpPr>
                <p:nvPr/>
              </p:nvSpPr>
              <p:spPr bwMode="auto">
                <a:xfrm>
                  <a:off x="4630" y="2772"/>
                  <a:ext cx="18" cy="24"/>
                </a:xfrm>
                <a:custGeom>
                  <a:avLst/>
                  <a:gdLst>
                    <a:gd name="T0" fmla="*/ 0 w 18"/>
                    <a:gd name="T1" fmla="*/ 24 h 24"/>
                    <a:gd name="T2" fmla="*/ 0 w 18"/>
                    <a:gd name="T3" fmla="*/ 24 h 24"/>
                    <a:gd name="T4" fmla="*/ 6 w 18"/>
                    <a:gd name="T5" fmla="*/ 24 h 24"/>
                    <a:gd name="T6" fmla="*/ 18 w 18"/>
                    <a:gd name="T7" fmla="*/ 6 h 24"/>
                    <a:gd name="T8" fmla="*/ 18 w 18"/>
                    <a:gd name="T9" fmla="*/ 0 h 24"/>
                    <a:gd name="T10" fmla="*/ 12 w 18"/>
                    <a:gd name="T11" fmla="*/ 0 h 24"/>
                    <a:gd name="T12" fmla="*/ 12 w 18"/>
                    <a:gd name="T13" fmla="*/ 0 h 24"/>
                    <a:gd name="T14" fmla="*/ 12 w 18"/>
                    <a:gd name="T15" fmla="*/ 6 h 24"/>
                    <a:gd name="T16" fmla="*/ 0 w 18"/>
                    <a:gd name="T17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4">
                      <a:moveTo>
                        <a:pt x="0" y="24"/>
                      </a:moveTo>
                      <a:lnTo>
                        <a:pt x="0" y="24"/>
                      </a:lnTo>
                      <a:lnTo>
                        <a:pt x="6" y="24"/>
                      </a:lnTo>
                      <a:lnTo>
                        <a:pt x="18" y="6"/>
                      </a:lnTo>
                      <a:lnTo>
                        <a:pt x="18" y="0"/>
                      </a:ln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12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85" name="Freeform 1109"/>
                <p:cNvSpPr>
                  <a:spLocks/>
                </p:cNvSpPr>
                <p:nvPr/>
              </p:nvSpPr>
              <p:spPr bwMode="auto">
                <a:xfrm>
                  <a:off x="4648" y="2730"/>
                  <a:ext cx="12" cy="30"/>
                </a:xfrm>
                <a:custGeom>
                  <a:avLst/>
                  <a:gdLst>
                    <a:gd name="T0" fmla="*/ 0 w 12"/>
                    <a:gd name="T1" fmla="*/ 24 h 30"/>
                    <a:gd name="T2" fmla="*/ 6 w 12"/>
                    <a:gd name="T3" fmla="*/ 30 h 30"/>
                    <a:gd name="T4" fmla="*/ 6 w 12"/>
                    <a:gd name="T5" fmla="*/ 24 h 30"/>
                    <a:gd name="T6" fmla="*/ 12 w 12"/>
                    <a:gd name="T7" fmla="*/ 18 h 30"/>
                    <a:gd name="T8" fmla="*/ 12 w 12"/>
                    <a:gd name="T9" fmla="*/ 6 h 30"/>
                    <a:gd name="T10" fmla="*/ 12 w 12"/>
                    <a:gd name="T11" fmla="*/ 0 h 30"/>
                    <a:gd name="T12" fmla="*/ 6 w 12"/>
                    <a:gd name="T13" fmla="*/ 6 h 30"/>
                    <a:gd name="T14" fmla="*/ 6 w 12"/>
                    <a:gd name="T15" fmla="*/ 18 h 30"/>
                    <a:gd name="T16" fmla="*/ 0 w 12"/>
                    <a:gd name="T17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30">
                      <a:moveTo>
                        <a:pt x="0" y="24"/>
                      </a:moveTo>
                      <a:lnTo>
                        <a:pt x="6" y="30"/>
                      </a:lnTo>
                      <a:lnTo>
                        <a:pt x="6" y="24"/>
                      </a:lnTo>
                      <a:lnTo>
                        <a:pt x="12" y="18"/>
                      </a:lnTo>
                      <a:lnTo>
                        <a:pt x="12" y="6"/>
                      </a:lnTo>
                      <a:lnTo>
                        <a:pt x="12" y="0"/>
                      </a:lnTo>
                      <a:lnTo>
                        <a:pt x="6" y="6"/>
                      </a:lnTo>
                      <a:lnTo>
                        <a:pt x="6" y="18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86" name="Freeform 1110"/>
                <p:cNvSpPr>
                  <a:spLocks/>
                </p:cNvSpPr>
                <p:nvPr/>
              </p:nvSpPr>
              <p:spPr bwMode="auto">
                <a:xfrm>
                  <a:off x="4654" y="2688"/>
                  <a:ext cx="6" cy="30"/>
                </a:xfrm>
                <a:custGeom>
                  <a:avLst/>
                  <a:gdLst>
                    <a:gd name="T0" fmla="*/ 0 w 6"/>
                    <a:gd name="T1" fmla="*/ 30 h 30"/>
                    <a:gd name="T2" fmla="*/ 6 w 6"/>
                    <a:gd name="T3" fmla="*/ 30 h 30"/>
                    <a:gd name="T4" fmla="*/ 6 w 6"/>
                    <a:gd name="T5" fmla="*/ 30 h 30"/>
                    <a:gd name="T6" fmla="*/ 6 w 6"/>
                    <a:gd name="T7" fmla="*/ 6 h 30"/>
                    <a:gd name="T8" fmla="*/ 0 w 6"/>
                    <a:gd name="T9" fmla="*/ 0 h 30"/>
                    <a:gd name="T10" fmla="*/ 0 w 6"/>
                    <a:gd name="T11" fmla="*/ 6 h 30"/>
                    <a:gd name="T12" fmla="*/ 0 w 6"/>
                    <a:gd name="T13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30">
                      <a:moveTo>
                        <a:pt x="0" y="30"/>
                      </a:moveTo>
                      <a:lnTo>
                        <a:pt x="6" y="30"/>
                      </a:lnTo>
                      <a:lnTo>
                        <a:pt x="6" y="30"/>
                      </a:lnTo>
                      <a:lnTo>
                        <a:pt x="6" y="6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87" name="Freeform 1111"/>
                <p:cNvSpPr>
                  <a:spLocks/>
                </p:cNvSpPr>
                <p:nvPr/>
              </p:nvSpPr>
              <p:spPr bwMode="auto">
                <a:xfrm>
                  <a:off x="4636" y="2652"/>
                  <a:ext cx="18" cy="24"/>
                </a:xfrm>
                <a:custGeom>
                  <a:avLst/>
                  <a:gdLst>
                    <a:gd name="T0" fmla="*/ 12 w 18"/>
                    <a:gd name="T1" fmla="*/ 24 h 24"/>
                    <a:gd name="T2" fmla="*/ 12 w 18"/>
                    <a:gd name="T3" fmla="*/ 24 h 24"/>
                    <a:gd name="T4" fmla="*/ 18 w 18"/>
                    <a:gd name="T5" fmla="*/ 24 h 24"/>
                    <a:gd name="T6" fmla="*/ 12 w 18"/>
                    <a:gd name="T7" fmla="*/ 0 h 24"/>
                    <a:gd name="T8" fmla="*/ 6 w 18"/>
                    <a:gd name="T9" fmla="*/ 0 h 24"/>
                    <a:gd name="T10" fmla="*/ 6 w 18"/>
                    <a:gd name="T11" fmla="*/ 0 h 24"/>
                    <a:gd name="T12" fmla="*/ 0 w 18"/>
                    <a:gd name="T13" fmla="*/ 0 h 24"/>
                    <a:gd name="T14" fmla="*/ 6 w 18"/>
                    <a:gd name="T15" fmla="*/ 0 h 24"/>
                    <a:gd name="T16" fmla="*/ 12 w 18"/>
                    <a:gd name="T17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4">
                      <a:moveTo>
                        <a:pt x="12" y="24"/>
                      </a:moveTo>
                      <a:lnTo>
                        <a:pt x="12" y="24"/>
                      </a:lnTo>
                      <a:lnTo>
                        <a:pt x="18" y="24"/>
                      </a:ln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12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88" name="Freeform 1112"/>
                <p:cNvSpPr>
                  <a:spLocks/>
                </p:cNvSpPr>
                <p:nvPr/>
              </p:nvSpPr>
              <p:spPr bwMode="auto">
                <a:xfrm>
                  <a:off x="4612" y="2616"/>
                  <a:ext cx="24" cy="24"/>
                </a:xfrm>
                <a:custGeom>
                  <a:avLst/>
                  <a:gdLst>
                    <a:gd name="T0" fmla="*/ 18 w 24"/>
                    <a:gd name="T1" fmla="*/ 24 h 24"/>
                    <a:gd name="T2" fmla="*/ 18 w 24"/>
                    <a:gd name="T3" fmla="*/ 24 h 24"/>
                    <a:gd name="T4" fmla="*/ 24 w 24"/>
                    <a:gd name="T5" fmla="*/ 24 h 24"/>
                    <a:gd name="T6" fmla="*/ 12 w 24"/>
                    <a:gd name="T7" fmla="*/ 6 h 24"/>
                    <a:gd name="T8" fmla="*/ 6 w 24"/>
                    <a:gd name="T9" fmla="*/ 6 h 24"/>
                    <a:gd name="T10" fmla="*/ 6 w 24"/>
                    <a:gd name="T11" fmla="*/ 0 h 24"/>
                    <a:gd name="T12" fmla="*/ 0 w 24"/>
                    <a:gd name="T13" fmla="*/ 6 h 24"/>
                    <a:gd name="T14" fmla="*/ 6 w 24"/>
                    <a:gd name="T15" fmla="*/ 6 h 24"/>
                    <a:gd name="T16" fmla="*/ 6 w 24"/>
                    <a:gd name="T17" fmla="*/ 12 h 24"/>
                    <a:gd name="T18" fmla="*/ 6 w 24"/>
                    <a:gd name="T19" fmla="*/ 6 h 24"/>
                    <a:gd name="T20" fmla="*/ 6 w 24"/>
                    <a:gd name="T21" fmla="*/ 6 h 24"/>
                    <a:gd name="T22" fmla="*/ 18 w 24"/>
                    <a:gd name="T2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" h="24">
                      <a:moveTo>
                        <a:pt x="18" y="24"/>
                      </a:moveTo>
                      <a:lnTo>
                        <a:pt x="18" y="24"/>
                      </a:lnTo>
                      <a:lnTo>
                        <a:pt x="24" y="24"/>
                      </a:lnTo>
                      <a:lnTo>
                        <a:pt x="12" y="6"/>
                      </a:lnTo>
                      <a:lnTo>
                        <a:pt x="6" y="6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6" y="12"/>
                      </a:lnTo>
                      <a:lnTo>
                        <a:pt x="6" y="6"/>
                      </a:lnTo>
                      <a:lnTo>
                        <a:pt x="6" y="6"/>
                      </a:lnTo>
                      <a:lnTo>
                        <a:pt x="18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89" name="Freeform 1113"/>
                <p:cNvSpPr>
                  <a:spLocks/>
                </p:cNvSpPr>
                <p:nvPr/>
              </p:nvSpPr>
              <p:spPr bwMode="auto">
                <a:xfrm>
                  <a:off x="4582" y="2586"/>
                  <a:ext cx="24" cy="24"/>
                </a:xfrm>
                <a:custGeom>
                  <a:avLst/>
                  <a:gdLst>
                    <a:gd name="T0" fmla="*/ 18 w 24"/>
                    <a:gd name="T1" fmla="*/ 24 h 24"/>
                    <a:gd name="T2" fmla="*/ 24 w 24"/>
                    <a:gd name="T3" fmla="*/ 24 h 24"/>
                    <a:gd name="T4" fmla="*/ 18 w 24"/>
                    <a:gd name="T5" fmla="*/ 18 h 24"/>
                    <a:gd name="T6" fmla="*/ 6 w 24"/>
                    <a:gd name="T7" fmla="*/ 6 h 24"/>
                    <a:gd name="T8" fmla="*/ 0 w 24"/>
                    <a:gd name="T9" fmla="*/ 0 h 24"/>
                    <a:gd name="T10" fmla="*/ 0 w 24"/>
                    <a:gd name="T11" fmla="*/ 6 h 24"/>
                    <a:gd name="T12" fmla="*/ 0 w 24"/>
                    <a:gd name="T13" fmla="*/ 6 h 24"/>
                    <a:gd name="T14" fmla="*/ 6 w 24"/>
                    <a:gd name="T15" fmla="*/ 12 h 24"/>
                    <a:gd name="T16" fmla="*/ 18 w 24"/>
                    <a:gd name="T17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24">
                      <a:moveTo>
                        <a:pt x="18" y="24"/>
                      </a:moveTo>
                      <a:lnTo>
                        <a:pt x="24" y="24"/>
                      </a:lnTo>
                      <a:lnTo>
                        <a:pt x="18" y="18"/>
                      </a:lnTo>
                      <a:lnTo>
                        <a:pt x="6" y="6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18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90" name="Freeform 1114"/>
                <p:cNvSpPr>
                  <a:spLocks/>
                </p:cNvSpPr>
                <p:nvPr/>
              </p:nvSpPr>
              <p:spPr bwMode="auto">
                <a:xfrm>
                  <a:off x="4546" y="2562"/>
                  <a:ext cx="30" cy="24"/>
                </a:xfrm>
                <a:custGeom>
                  <a:avLst/>
                  <a:gdLst>
                    <a:gd name="T0" fmla="*/ 24 w 30"/>
                    <a:gd name="T1" fmla="*/ 24 h 24"/>
                    <a:gd name="T2" fmla="*/ 30 w 30"/>
                    <a:gd name="T3" fmla="*/ 18 h 24"/>
                    <a:gd name="T4" fmla="*/ 24 w 30"/>
                    <a:gd name="T5" fmla="*/ 18 h 24"/>
                    <a:gd name="T6" fmla="*/ 6 w 30"/>
                    <a:gd name="T7" fmla="*/ 6 h 24"/>
                    <a:gd name="T8" fmla="*/ 6 w 30"/>
                    <a:gd name="T9" fmla="*/ 0 h 24"/>
                    <a:gd name="T10" fmla="*/ 0 w 30"/>
                    <a:gd name="T11" fmla="*/ 6 h 24"/>
                    <a:gd name="T12" fmla="*/ 6 w 30"/>
                    <a:gd name="T13" fmla="*/ 6 h 24"/>
                    <a:gd name="T14" fmla="*/ 6 w 30"/>
                    <a:gd name="T15" fmla="*/ 12 h 24"/>
                    <a:gd name="T16" fmla="*/ 24 w 30"/>
                    <a:gd name="T17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4">
                      <a:moveTo>
                        <a:pt x="24" y="24"/>
                      </a:moveTo>
                      <a:lnTo>
                        <a:pt x="30" y="18"/>
                      </a:lnTo>
                      <a:lnTo>
                        <a:pt x="24" y="18"/>
                      </a:lnTo>
                      <a:lnTo>
                        <a:pt x="6" y="6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6" y="12"/>
                      </a:lnTo>
                      <a:lnTo>
                        <a:pt x="24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91" name="Freeform 1115"/>
                <p:cNvSpPr>
                  <a:spLocks/>
                </p:cNvSpPr>
                <p:nvPr/>
              </p:nvSpPr>
              <p:spPr bwMode="auto">
                <a:xfrm>
                  <a:off x="4510" y="2544"/>
                  <a:ext cx="30" cy="18"/>
                </a:xfrm>
                <a:custGeom>
                  <a:avLst/>
                  <a:gdLst>
                    <a:gd name="T0" fmla="*/ 24 w 30"/>
                    <a:gd name="T1" fmla="*/ 18 h 18"/>
                    <a:gd name="T2" fmla="*/ 30 w 30"/>
                    <a:gd name="T3" fmla="*/ 12 h 18"/>
                    <a:gd name="T4" fmla="*/ 24 w 30"/>
                    <a:gd name="T5" fmla="*/ 12 h 18"/>
                    <a:gd name="T6" fmla="*/ 6 w 30"/>
                    <a:gd name="T7" fmla="*/ 0 h 18"/>
                    <a:gd name="T8" fmla="*/ 0 w 30"/>
                    <a:gd name="T9" fmla="*/ 0 h 18"/>
                    <a:gd name="T10" fmla="*/ 6 w 30"/>
                    <a:gd name="T11" fmla="*/ 6 h 18"/>
                    <a:gd name="T12" fmla="*/ 24 w 30"/>
                    <a:gd name="T13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24" y="18"/>
                      </a:moveTo>
                      <a:lnTo>
                        <a:pt x="30" y="12"/>
                      </a:lnTo>
                      <a:lnTo>
                        <a:pt x="24" y="12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24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92" name="Freeform 1116"/>
                <p:cNvSpPr>
                  <a:spLocks/>
                </p:cNvSpPr>
                <p:nvPr/>
              </p:nvSpPr>
              <p:spPr bwMode="auto">
                <a:xfrm>
                  <a:off x="4474" y="2526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12 h 12"/>
                    <a:gd name="T4" fmla="*/ 24 w 30"/>
                    <a:gd name="T5" fmla="*/ 6 h 12"/>
                    <a:gd name="T6" fmla="*/ 0 w 30"/>
                    <a:gd name="T7" fmla="*/ 0 h 12"/>
                    <a:gd name="T8" fmla="*/ 0 w 30"/>
                    <a:gd name="T9" fmla="*/ 0 h 12"/>
                    <a:gd name="T10" fmla="*/ 0 w 30"/>
                    <a:gd name="T11" fmla="*/ 6 h 12"/>
                    <a:gd name="T12" fmla="*/ 24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12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93" name="Freeform 1117"/>
                <p:cNvSpPr>
                  <a:spLocks/>
                </p:cNvSpPr>
                <p:nvPr/>
              </p:nvSpPr>
              <p:spPr bwMode="auto">
                <a:xfrm>
                  <a:off x="4432" y="2507"/>
                  <a:ext cx="30" cy="13"/>
                </a:xfrm>
                <a:custGeom>
                  <a:avLst/>
                  <a:gdLst>
                    <a:gd name="T0" fmla="*/ 30 w 30"/>
                    <a:gd name="T1" fmla="*/ 13 h 13"/>
                    <a:gd name="T2" fmla="*/ 30 w 30"/>
                    <a:gd name="T3" fmla="*/ 13 h 13"/>
                    <a:gd name="T4" fmla="*/ 30 w 30"/>
                    <a:gd name="T5" fmla="*/ 7 h 13"/>
                    <a:gd name="T6" fmla="*/ 24 w 30"/>
                    <a:gd name="T7" fmla="*/ 7 h 13"/>
                    <a:gd name="T8" fmla="*/ 6 w 30"/>
                    <a:gd name="T9" fmla="*/ 0 h 13"/>
                    <a:gd name="T10" fmla="*/ 0 w 30"/>
                    <a:gd name="T11" fmla="*/ 0 h 13"/>
                    <a:gd name="T12" fmla="*/ 6 w 30"/>
                    <a:gd name="T13" fmla="*/ 7 h 13"/>
                    <a:gd name="T14" fmla="*/ 24 w 30"/>
                    <a:gd name="T15" fmla="*/ 13 h 13"/>
                    <a:gd name="T16" fmla="*/ 30 w 30"/>
                    <a:gd name="T17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3">
                      <a:moveTo>
                        <a:pt x="30" y="13"/>
                      </a:moveTo>
                      <a:lnTo>
                        <a:pt x="30" y="13"/>
                      </a:lnTo>
                      <a:lnTo>
                        <a:pt x="30" y="7"/>
                      </a:lnTo>
                      <a:lnTo>
                        <a:pt x="24" y="7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7"/>
                      </a:lnTo>
                      <a:lnTo>
                        <a:pt x="24" y="13"/>
                      </a:lnTo>
                      <a:lnTo>
                        <a:pt x="30" y="1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94" name="Freeform 1118"/>
                <p:cNvSpPr>
                  <a:spLocks/>
                </p:cNvSpPr>
                <p:nvPr/>
              </p:nvSpPr>
              <p:spPr bwMode="auto">
                <a:xfrm>
                  <a:off x="4396" y="2495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6 h 12"/>
                    <a:gd name="T4" fmla="*/ 24 w 30"/>
                    <a:gd name="T5" fmla="*/ 6 h 12"/>
                    <a:gd name="T6" fmla="*/ 6 w 30"/>
                    <a:gd name="T7" fmla="*/ 0 h 12"/>
                    <a:gd name="T8" fmla="*/ 0 w 30"/>
                    <a:gd name="T9" fmla="*/ 0 h 12"/>
                    <a:gd name="T10" fmla="*/ 0 w 30"/>
                    <a:gd name="T11" fmla="*/ 0 h 12"/>
                    <a:gd name="T12" fmla="*/ 0 w 30"/>
                    <a:gd name="T13" fmla="*/ 6 h 12"/>
                    <a:gd name="T14" fmla="*/ 6 w 30"/>
                    <a:gd name="T15" fmla="*/ 6 h 12"/>
                    <a:gd name="T16" fmla="*/ 24 w 30"/>
                    <a:gd name="T1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95" name="Freeform 1119"/>
                <p:cNvSpPr>
                  <a:spLocks/>
                </p:cNvSpPr>
                <p:nvPr/>
              </p:nvSpPr>
              <p:spPr bwMode="auto">
                <a:xfrm>
                  <a:off x="4354" y="2483"/>
                  <a:ext cx="30" cy="12"/>
                </a:xfrm>
                <a:custGeom>
                  <a:avLst/>
                  <a:gdLst>
                    <a:gd name="T0" fmla="*/ 30 w 30"/>
                    <a:gd name="T1" fmla="*/ 12 h 12"/>
                    <a:gd name="T2" fmla="*/ 30 w 30"/>
                    <a:gd name="T3" fmla="*/ 6 h 12"/>
                    <a:gd name="T4" fmla="*/ 30 w 30"/>
                    <a:gd name="T5" fmla="*/ 6 h 12"/>
                    <a:gd name="T6" fmla="*/ 6 w 30"/>
                    <a:gd name="T7" fmla="*/ 0 h 12"/>
                    <a:gd name="T8" fmla="*/ 0 w 30"/>
                    <a:gd name="T9" fmla="*/ 0 h 12"/>
                    <a:gd name="T10" fmla="*/ 6 w 30"/>
                    <a:gd name="T11" fmla="*/ 6 h 12"/>
                    <a:gd name="T12" fmla="*/ 30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30" y="12"/>
                      </a:move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96" name="Freeform 1120"/>
                <p:cNvSpPr>
                  <a:spLocks/>
                </p:cNvSpPr>
                <p:nvPr/>
              </p:nvSpPr>
              <p:spPr bwMode="auto">
                <a:xfrm>
                  <a:off x="4318" y="2471"/>
                  <a:ext cx="24" cy="12"/>
                </a:xfrm>
                <a:custGeom>
                  <a:avLst/>
                  <a:gdLst>
                    <a:gd name="T0" fmla="*/ 24 w 24"/>
                    <a:gd name="T1" fmla="*/ 12 h 12"/>
                    <a:gd name="T2" fmla="*/ 24 w 24"/>
                    <a:gd name="T3" fmla="*/ 6 h 12"/>
                    <a:gd name="T4" fmla="*/ 24 w 24"/>
                    <a:gd name="T5" fmla="*/ 6 h 12"/>
                    <a:gd name="T6" fmla="*/ 0 w 24"/>
                    <a:gd name="T7" fmla="*/ 0 h 12"/>
                    <a:gd name="T8" fmla="*/ 0 w 24"/>
                    <a:gd name="T9" fmla="*/ 0 h 12"/>
                    <a:gd name="T10" fmla="*/ 0 w 24"/>
                    <a:gd name="T11" fmla="*/ 6 h 12"/>
                    <a:gd name="T12" fmla="*/ 24 w 24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2">
                      <a:moveTo>
                        <a:pt x="24" y="12"/>
                      </a:moveTo>
                      <a:lnTo>
                        <a:pt x="24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97" name="Freeform 1121"/>
                <p:cNvSpPr>
                  <a:spLocks/>
                </p:cNvSpPr>
                <p:nvPr/>
              </p:nvSpPr>
              <p:spPr bwMode="auto">
                <a:xfrm>
                  <a:off x="4276" y="2459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6 h 12"/>
                    <a:gd name="T4" fmla="*/ 24 w 30"/>
                    <a:gd name="T5" fmla="*/ 6 h 12"/>
                    <a:gd name="T6" fmla="*/ 0 w 30"/>
                    <a:gd name="T7" fmla="*/ 0 h 12"/>
                    <a:gd name="T8" fmla="*/ 0 w 30"/>
                    <a:gd name="T9" fmla="*/ 0 h 12"/>
                    <a:gd name="T10" fmla="*/ 0 w 30"/>
                    <a:gd name="T11" fmla="*/ 6 h 12"/>
                    <a:gd name="T12" fmla="*/ 24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98" name="Freeform 1122"/>
                <p:cNvSpPr>
                  <a:spLocks/>
                </p:cNvSpPr>
                <p:nvPr/>
              </p:nvSpPr>
              <p:spPr bwMode="auto">
                <a:xfrm>
                  <a:off x="4234" y="2447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6 h 12"/>
                    <a:gd name="T4" fmla="*/ 24 w 30"/>
                    <a:gd name="T5" fmla="*/ 6 h 12"/>
                    <a:gd name="T6" fmla="*/ 0 w 30"/>
                    <a:gd name="T7" fmla="*/ 0 h 12"/>
                    <a:gd name="T8" fmla="*/ 0 w 30"/>
                    <a:gd name="T9" fmla="*/ 6 h 12"/>
                    <a:gd name="T10" fmla="*/ 0 w 30"/>
                    <a:gd name="T11" fmla="*/ 6 h 12"/>
                    <a:gd name="T12" fmla="*/ 24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99" name="Freeform 1123"/>
                <p:cNvSpPr>
                  <a:spLocks/>
                </p:cNvSpPr>
                <p:nvPr/>
              </p:nvSpPr>
              <p:spPr bwMode="auto">
                <a:xfrm>
                  <a:off x="4192" y="2441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6 h 12"/>
                    <a:gd name="T4" fmla="*/ 24 w 30"/>
                    <a:gd name="T5" fmla="*/ 6 h 12"/>
                    <a:gd name="T6" fmla="*/ 6 w 30"/>
                    <a:gd name="T7" fmla="*/ 0 h 12"/>
                    <a:gd name="T8" fmla="*/ 0 w 30"/>
                    <a:gd name="T9" fmla="*/ 0 h 12"/>
                    <a:gd name="T10" fmla="*/ 6 w 30"/>
                    <a:gd name="T11" fmla="*/ 6 h 12"/>
                    <a:gd name="T12" fmla="*/ 24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00" name="Freeform 1124"/>
                <p:cNvSpPr>
                  <a:spLocks/>
                </p:cNvSpPr>
                <p:nvPr/>
              </p:nvSpPr>
              <p:spPr bwMode="auto">
                <a:xfrm>
                  <a:off x="4150" y="2435"/>
                  <a:ext cx="30" cy="6"/>
                </a:xfrm>
                <a:custGeom>
                  <a:avLst/>
                  <a:gdLst>
                    <a:gd name="T0" fmla="*/ 30 w 30"/>
                    <a:gd name="T1" fmla="*/ 6 h 6"/>
                    <a:gd name="T2" fmla="*/ 30 w 30"/>
                    <a:gd name="T3" fmla="*/ 6 h 6"/>
                    <a:gd name="T4" fmla="*/ 30 w 30"/>
                    <a:gd name="T5" fmla="*/ 0 h 6"/>
                    <a:gd name="T6" fmla="*/ 6 w 30"/>
                    <a:gd name="T7" fmla="*/ 0 h 6"/>
                    <a:gd name="T8" fmla="*/ 0 w 30"/>
                    <a:gd name="T9" fmla="*/ 0 h 6"/>
                    <a:gd name="T10" fmla="*/ 6 w 30"/>
                    <a:gd name="T11" fmla="*/ 6 h 6"/>
                    <a:gd name="T12" fmla="*/ 30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01" name="Freeform 1125"/>
                <p:cNvSpPr>
                  <a:spLocks/>
                </p:cNvSpPr>
                <p:nvPr/>
              </p:nvSpPr>
              <p:spPr bwMode="auto">
                <a:xfrm>
                  <a:off x="4108" y="2423"/>
                  <a:ext cx="30" cy="12"/>
                </a:xfrm>
                <a:custGeom>
                  <a:avLst/>
                  <a:gdLst>
                    <a:gd name="T0" fmla="*/ 30 w 30"/>
                    <a:gd name="T1" fmla="*/ 12 h 12"/>
                    <a:gd name="T2" fmla="*/ 30 w 30"/>
                    <a:gd name="T3" fmla="*/ 12 h 12"/>
                    <a:gd name="T4" fmla="*/ 30 w 30"/>
                    <a:gd name="T5" fmla="*/ 6 h 12"/>
                    <a:gd name="T6" fmla="*/ 12 w 30"/>
                    <a:gd name="T7" fmla="*/ 6 h 12"/>
                    <a:gd name="T8" fmla="*/ 6 w 30"/>
                    <a:gd name="T9" fmla="*/ 0 h 12"/>
                    <a:gd name="T10" fmla="*/ 0 w 30"/>
                    <a:gd name="T11" fmla="*/ 6 h 12"/>
                    <a:gd name="T12" fmla="*/ 6 w 30"/>
                    <a:gd name="T13" fmla="*/ 6 h 12"/>
                    <a:gd name="T14" fmla="*/ 12 w 30"/>
                    <a:gd name="T15" fmla="*/ 12 h 12"/>
                    <a:gd name="T16" fmla="*/ 30 w 30"/>
                    <a:gd name="T1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30" y="12"/>
                      </a:moveTo>
                      <a:lnTo>
                        <a:pt x="30" y="12"/>
                      </a:lnTo>
                      <a:lnTo>
                        <a:pt x="30" y="6"/>
                      </a:lnTo>
                      <a:lnTo>
                        <a:pt x="12" y="6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12" y="12"/>
                      </a:lnTo>
                      <a:lnTo>
                        <a:pt x="3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02" name="Freeform 1126"/>
                <p:cNvSpPr>
                  <a:spLocks/>
                </p:cNvSpPr>
                <p:nvPr/>
              </p:nvSpPr>
              <p:spPr bwMode="auto">
                <a:xfrm>
                  <a:off x="4066" y="2423"/>
                  <a:ext cx="30" cy="6"/>
                </a:xfrm>
                <a:custGeom>
                  <a:avLst/>
                  <a:gdLst>
                    <a:gd name="T0" fmla="*/ 30 w 30"/>
                    <a:gd name="T1" fmla="*/ 6 h 6"/>
                    <a:gd name="T2" fmla="*/ 30 w 30"/>
                    <a:gd name="T3" fmla="*/ 6 h 6"/>
                    <a:gd name="T4" fmla="*/ 30 w 30"/>
                    <a:gd name="T5" fmla="*/ 0 h 6"/>
                    <a:gd name="T6" fmla="*/ 6 w 30"/>
                    <a:gd name="T7" fmla="*/ 0 h 6"/>
                    <a:gd name="T8" fmla="*/ 0 w 30"/>
                    <a:gd name="T9" fmla="*/ 0 h 6"/>
                    <a:gd name="T10" fmla="*/ 6 w 30"/>
                    <a:gd name="T11" fmla="*/ 6 h 6"/>
                    <a:gd name="T12" fmla="*/ 30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03" name="Freeform 1127"/>
                <p:cNvSpPr>
                  <a:spLocks/>
                </p:cNvSpPr>
                <p:nvPr/>
              </p:nvSpPr>
              <p:spPr bwMode="auto">
                <a:xfrm>
                  <a:off x="4024" y="2417"/>
                  <a:ext cx="30" cy="6"/>
                </a:xfrm>
                <a:custGeom>
                  <a:avLst/>
                  <a:gdLst>
                    <a:gd name="T0" fmla="*/ 30 w 30"/>
                    <a:gd name="T1" fmla="*/ 6 h 6"/>
                    <a:gd name="T2" fmla="*/ 30 w 30"/>
                    <a:gd name="T3" fmla="*/ 6 h 6"/>
                    <a:gd name="T4" fmla="*/ 30 w 30"/>
                    <a:gd name="T5" fmla="*/ 0 h 6"/>
                    <a:gd name="T6" fmla="*/ 6 w 30"/>
                    <a:gd name="T7" fmla="*/ 0 h 6"/>
                    <a:gd name="T8" fmla="*/ 0 w 30"/>
                    <a:gd name="T9" fmla="*/ 0 h 6"/>
                    <a:gd name="T10" fmla="*/ 6 w 30"/>
                    <a:gd name="T11" fmla="*/ 6 h 6"/>
                    <a:gd name="T12" fmla="*/ 30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04" name="Freeform 1128"/>
                <p:cNvSpPr>
                  <a:spLocks/>
                </p:cNvSpPr>
                <p:nvPr/>
              </p:nvSpPr>
              <p:spPr bwMode="auto">
                <a:xfrm>
                  <a:off x="3981" y="2411"/>
                  <a:ext cx="31" cy="12"/>
                </a:xfrm>
                <a:custGeom>
                  <a:avLst/>
                  <a:gdLst>
                    <a:gd name="T0" fmla="*/ 31 w 31"/>
                    <a:gd name="T1" fmla="*/ 12 h 12"/>
                    <a:gd name="T2" fmla="*/ 31 w 31"/>
                    <a:gd name="T3" fmla="*/ 6 h 12"/>
                    <a:gd name="T4" fmla="*/ 31 w 31"/>
                    <a:gd name="T5" fmla="*/ 6 h 12"/>
                    <a:gd name="T6" fmla="*/ 6 w 31"/>
                    <a:gd name="T7" fmla="*/ 0 h 12"/>
                    <a:gd name="T8" fmla="*/ 0 w 31"/>
                    <a:gd name="T9" fmla="*/ 6 h 12"/>
                    <a:gd name="T10" fmla="*/ 6 w 31"/>
                    <a:gd name="T11" fmla="*/ 6 h 12"/>
                    <a:gd name="T12" fmla="*/ 31 w 31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12">
                      <a:moveTo>
                        <a:pt x="31" y="12"/>
                      </a:moveTo>
                      <a:lnTo>
                        <a:pt x="31" y="6"/>
                      </a:lnTo>
                      <a:lnTo>
                        <a:pt x="31" y="6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1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05" name="Freeform 1129"/>
                <p:cNvSpPr>
                  <a:spLocks/>
                </p:cNvSpPr>
                <p:nvPr/>
              </p:nvSpPr>
              <p:spPr bwMode="auto">
                <a:xfrm>
                  <a:off x="3939" y="2411"/>
                  <a:ext cx="30" cy="6"/>
                </a:xfrm>
                <a:custGeom>
                  <a:avLst/>
                  <a:gdLst>
                    <a:gd name="T0" fmla="*/ 30 w 30"/>
                    <a:gd name="T1" fmla="*/ 6 h 6"/>
                    <a:gd name="T2" fmla="*/ 30 w 30"/>
                    <a:gd name="T3" fmla="*/ 0 h 6"/>
                    <a:gd name="T4" fmla="*/ 30 w 30"/>
                    <a:gd name="T5" fmla="*/ 0 h 6"/>
                    <a:gd name="T6" fmla="*/ 18 w 30"/>
                    <a:gd name="T7" fmla="*/ 0 h 6"/>
                    <a:gd name="T8" fmla="*/ 6 w 30"/>
                    <a:gd name="T9" fmla="*/ 0 h 6"/>
                    <a:gd name="T10" fmla="*/ 0 w 30"/>
                    <a:gd name="T11" fmla="*/ 0 h 6"/>
                    <a:gd name="T12" fmla="*/ 6 w 30"/>
                    <a:gd name="T13" fmla="*/ 6 h 6"/>
                    <a:gd name="T14" fmla="*/ 18 w 30"/>
                    <a:gd name="T15" fmla="*/ 6 h 6"/>
                    <a:gd name="T16" fmla="*/ 30 w 30"/>
                    <a:gd name="T1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6">
                      <a:moveTo>
                        <a:pt x="30" y="6"/>
                      </a:move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18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18" y="6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06" name="Freeform 1130"/>
                <p:cNvSpPr>
                  <a:spLocks/>
                </p:cNvSpPr>
                <p:nvPr/>
              </p:nvSpPr>
              <p:spPr bwMode="auto">
                <a:xfrm>
                  <a:off x="3897" y="2405"/>
                  <a:ext cx="30" cy="6"/>
                </a:xfrm>
                <a:custGeom>
                  <a:avLst/>
                  <a:gdLst>
                    <a:gd name="T0" fmla="*/ 30 w 30"/>
                    <a:gd name="T1" fmla="*/ 6 h 6"/>
                    <a:gd name="T2" fmla="*/ 30 w 30"/>
                    <a:gd name="T3" fmla="*/ 6 h 6"/>
                    <a:gd name="T4" fmla="*/ 30 w 30"/>
                    <a:gd name="T5" fmla="*/ 0 h 6"/>
                    <a:gd name="T6" fmla="*/ 6 w 30"/>
                    <a:gd name="T7" fmla="*/ 0 h 6"/>
                    <a:gd name="T8" fmla="*/ 0 w 30"/>
                    <a:gd name="T9" fmla="*/ 6 h 6"/>
                    <a:gd name="T10" fmla="*/ 6 w 30"/>
                    <a:gd name="T11" fmla="*/ 6 h 6"/>
                    <a:gd name="T12" fmla="*/ 30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07" name="Freeform 1131"/>
                <p:cNvSpPr>
                  <a:spLocks/>
                </p:cNvSpPr>
                <p:nvPr/>
              </p:nvSpPr>
              <p:spPr bwMode="auto">
                <a:xfrm>
                  <a:off x="3855" y="2405"/>
                  <a:ext cx="30" cy="6"/>
                </a:xfrm>
                <a:custGeom>
                  <a:avLst/>
                  <a:gdLst>
                    <a:gd name="T0" fmla="*/ 30 w 30"/>
                    <a:gd name="T1" fmla="*/ 6 h 6"/>
                    <a:gd name="T2" fmla="*/ 30 w 30"/>
                    <a:gd name="T3" fmla="*/ 6 h 6"/>
                    <a:gd name="T4" fmla="*/ 30 w 30"/>
                    <a:gd name="T5" fmla="*/ 0 h 6"/>
                    <a:gd name="T6" fmla="*/ 6 w 30"/>
                    <a:gd name="T7" fmla="*/ 0 h 6"/>
                    <a:gd name="T8" fmla="*/ 0 w 30"/>
                    <a:gd name="T9" fmla="*/ 6 h 6"/>
                    <a:gd name="T10" fmla="*/ 6 w 30"/>
                    <a:gd name="T11" fmla="*/ 6 h 6"/>
                    <a:gd name="T12" fmla="*/ 30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08" name="Freeform 1132"/>
                <p:cNvSpPr>
                  <a:spLocks/>
                </p:cNvSpPr>
                <p:nvPr/>
              </p:nvSpPr>
              <p:spPr bwMode="auto">
                <a:xfrm>
                  <a:off x="3813" y="2405"/>
                  <a:ext cx="30" cy="6"/>
                </a:xfrm>
                <a:custGeom>
                  <a:avLst/>
                  <a:gdLst>
                    <a:gd name="T0" fmla="*/ 30 w 30"/>
                    <a:gd name="T1" fmla="*/ 6 h 6"/>
                    <a:gd name="T2" fmla="*/ 30 w 30"/>
                    <a:gd name="T3" fmla="*/ 0 h 6"/>
                    <a:gd name="T4" fmla="*/ 30 w 30"/>
                    <a:gd name="T5" fmla="*/ 0 h 6"/>
                    <a:gd name="T6" fmla="*/ 6 w 30"/>
                    <a:gd name="T7" fmla="*/ 0 h 6"/>
                    <a:gd name="T8" fmla="*/ 0 w 30"/>
                    <a:gd name="T9" fmla="*/ 0 h 6"/>
                    <a:gd name="T10" fmla="*/ 6 w 30"/>
                    <a:gd name="T11" fmla="*/ 6 h 6"/>
                    <a:gd name="T12" fmla="*/ 30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30" y="6"/>
                      </a:move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9774" name="Group 1198"/>
              <p:cNvGrpSpPr>
                <a:grpSpLocks/>
              </p:cNvGrpSpPr>
              <p:nvPr/>
            </p:nvGrpSpPr>
            <p:grpSpPr bwMode="auto">
              <a:xfrm>
                <a:off x="3177" y="2501"/>
                <a:ext cx="1195" cy="433"/>
                <a:chOff x="3177" y="2501"/>
                <a:chExt cx="1195" cy="433"/>
              </a:xfrm>
            </p:grpSpPr>
            <p:sp>
              <p:nvSpPr>
                <p:cNvPr id="409710" name="Freeform 1134"/>
                <p:cNvSpPr>
                  <a:spLocks/>
                </p:cNvSpPr>
                <p:nvPr/>
              </p:nvSpPr>
              <p:spPr bwMode="auto">
                <a:xfrm>
                  <a:off x="3747" y="2501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6 h 6"/>
                    <a:gd name="T4" fmla="*/ 30 w 30"/>
                    <a:gd name="T5" fmla="*/ 0 h 6"/>
                    <a:gd name="T6" fmla="*/ 30 w 30"/>
                    <a:gd name="T7" fmla="*/ 0 h 6"/>
                    <a:gd name="T8" fmla="*/ 24 w 30"/>
                    <a:gd name="T9" fmla="*/ 0 h 6"/>
                    <a:gd name="T10" fmla="*/ 0 w 30"/>
                    <a:gd name="T11" fmla="*/ 0 h 6"/>
                    <a:gd name="T12" fmla="*/ 0 w 30"/>
                    <a:gd name="T13" fmla="*/ 0 h 6"/>
                    <a:gd name="T14" fmla="*/ 0 w 30"/>
                    <a:gd name="T15" fmla="*/ 6 h 6"/>
                    <a:gd name="T16" fmla="*/ 24 w 30"/>
                    <a:gd name="T1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11" name="Freeform 1135"/>
                <p:cNvSpPr>
                  <a:spLocks/>
                </p:cNvSpPr>
                <p:nvPr/>
              </p:nvSpPr>
              <p:spPr bwMode="auto">
                <a:xfrm>
                  <a:off x="3705" y="2501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0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12" name="Freeform 1136"/>
                <p:cNvSpPr>
                  <a:spLocks/>
                </p:cNvSpPr>
                <p:nvPr/>
              </p:nvSpPr>
              <p:spPr bwMode="auto">
                <a:xfrm>
                  <a:off x="3663" y="2501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6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6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13" name="Freeform 1137"/>
                <p:cNvSpPr>
                  <a:spLocks/>
                </p:cNvSpPr>
                <p:nvPr/>
              </p:nvSpPr>
              <p:spPr bwMode="auto">
                <a:xfrm>
                  <a:off x="3621" y="2501"/>
                  <a:ext cx="30" cy="13"/>
                </a:xfrm>
                <a:custGeom>
                  <a:avLst/>
                  <a:gdLst>
                    <a:gd name="T0" fmla="*/ 24 w 30"/>
                    <a:gd name="T1" fmla="*/ 6 h 13"/>
                    <a:gd name="T2" fmla="*/ 30 w 30"/>
                    <a:gd name="T3" fmla="*/ 6 h 13"/>
                    <a:gd name="T4" fmla="*/ 24 w 30"/>
                    <a:gd name="T5" fmla="*/ 0 h 13"/>
                    <a:gd name="T6" fmla="*/ 0 w 30"/>
                    <a:gd name="T7" fmla="*/ 6 h 13"/>
                    <a:gd name="T8" fmla="*/ 0 w 30"/>
                    <a:gd name="T9" fmla="*/ 6 h 13"/>
                    <a:gd name="T10" fmla="*/ 0 w 30"/>
                    <a:gd name="T11" fmla="*/ 13 h 13"/>
                    <a:gd name="T12" fmla="*/ 24 w 30"/>
                    <a:gd name="T13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3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13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14" name="Freeform 1138"/>
                <p:cNvSpPr>
                  <a:spLocks/>
                </p:cNvSpPr>
                <p:nvPr/>
              </p:nvSpPr>
              <p:spPr bwMode="auto">
                <a:xfrm>
                  <a:off x="3579" y="2507"/>
                  <a:ext cx="30" cy="13"/>
                </a:xfrm>
                <a:custGeom>
                  <a:avLst/>
                  <a:gdLst>
                    <a:gd name="T0" fmla="*/ 24 w 30"/>
                    <a:gd name="T1" fmla="*/ 7 h 13"/>
                    <a:gd name="T2" fmla="*/ 30 w 30"/>
                    <a:gd name="T3" fmla="*/ 7 h 13"/>
                    <a:gd name="T4" fmla="*/ 24 w 30"/>
                    <a:gd name="T5" fmla="*/ 0 h 13"/>
                    <a:gd name="T6" fmla="*/ 0 w 30"/>
                    <a:gd name="T7" fmla="*/ 7 h 13"/>
                    <a:gd name="T8" fmla="*/ 0 w 30"/>
                    <a:gd name="T9" fmla="*/ 7 h 13"/>
                    <a:gd name="T10" fmla="*/ 0 w 30"/>
                    <a:gd name="T11" fmla="*/ 13 h 13"/>
                    <a:gd name="T12" fmla="*/ 24 w 30"/>
                    <a:gd name="T13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3">
                      <a:moveTo>
                        <a:pt x="24" y="7"/>
                      </a:moveTo>
                      <a:lnTo>
                        <a:pt x="30" y="7"/>
                      </a:lnTo>
                      <a:lnTo>
                        <a:pt x="24" y="0"/>
                      </a:ln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13"/>
                      </a:lnTo>
                      <a:lnTo>
                        <a:pt x="24" y="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15" name="Freeform 1139"/>
                <p:cNvSpPr>
                  <a:spLocks/>
                </p:cNvSpPr>
                <p:nvPr/>
              </p:nvSpPr>
              <p:spPr bwMode="auto">
                <a:xfrm>
                  <a:off x="3537" y="2514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0 h 6"/>
                    <a:gd name="T10" fmla="*/ 0 w 30"/>
                    <a:gd name="T11" fmla="*/ 6 h 6"/>
                    <a:gd name="T12" fmla="*/ 0 w 30"/>
                    <a:gd name="T13" fmla="*/ 6 h 6"/>
                    <a:gd name="T14" fmla="*/ 0 w 30"/>
                    <a:gd name="T15" fmla="*/ 6 h 6"/>
                    <a:gd name="T16" fmla="*/ 24 w 30"/>
                    <a:gd name="T1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16" name="Freeform 1140"/>
                <p:cNvSpPr>
                  <a:spLocks/>
                </p:cNvSpPr>
                <p:nvPr/>
              </p:nvSpPr>
              <p:spPr bwMode="auto">
                <a:xfrm>
                  <a:off x="3495" y="2520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0 h 12"/>
                    <a:gd name="T4" fmla="*/ 24 w 30"/>
                    <a:gd name="T5" fmla="*/ 0 h 12"/>
                    <a:gd name="T6" fmla="*/ 0 w 30"/>
                    <a:gd name="T7" fmla="*/ 6 h 12"/>
                    <a:gd name="T8" fmla="*/ 0 w 30"/>
                    <a:gd name="T9" fmla="*/ 6 h 12"/>
                    <a:gd name="T10" fmla="*/ 0 w 30"/>
                    <a:gd name="T11" fmla="*/ 12 h 12"/>
                    <a:gd name="T12" fmla="*/ 24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17" name="Freeform 1141"/>
                <p:cNvSpPr>
                  <a:spLocks/>
                </p:cNvSpPr>
                <p:nvPr/>
              </p:nvSpPr>
              <p:spPr bwMode="auto">
                <a:xfrm>
                  <a:off x="3453" y="2526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6 h 12"/>
                    <a:gd name="T4" fmla="*/ 24 w 30"/>
                    <a:gd name="T5" fmla="*/ 0 h 12"/>
                    <a:gd name="T6" fmla="*/ 0 w 30"/>
                    <a:gd name="T7" fmla="*/ 6 h 12"/>
                    <a:gd name="T8" fmla="*/ 0 w 30"/>
                    <a:gd name="T9" fmla="*/ 12 h 12"/>
                    <a:gd name="T10" fmla="*/ 0 w 30"/>
                    <a:gd name="T11" fmla="*/ 12 h 12"/>
                    <a:gd name="T12" fmla="*/ 24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18" name="Freeform 1142"/>
                <p:cNvSpPr>
                  <a:spLocks/>
                </p:cNvSpPr>
                <p:nvPr/>
              </p:nvSpPr>
              <p:spPr bwMode="auto">
                <a:xfrm>
                  <a:off x="3411" y="2538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0 h 12"/>
                    <a:gd name="T4" fmla="*/ 24 w 30"/>
                    <a:gd name="T5" fmla="*/ 0 h 12"/>
                    <a:gd name="T6" fmla="*/ 6 w 30"/>
                    <a:gd name="T7" fmla="*/ 6 h 12"/>
                    <a:gd name="T8" fmla="*/ 0 w 30"/>
                    <a:gd name="T9" fmla="*/ 6 h 12"/>
                    <a:gd name="T10" fmla="*/ 6 w 30"/>
                    <a:gd name="T11" fmla="*/ 12 h 12"/>
                    <a:gd name="T12" fmla="*/ 24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6" y="6"/>
                      </a:ln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19" name="Freeform 1143"/>
                <p:cNvSpPr>
                  <a:spLocks/>
                </p:cNvSpPr>
                <p:nvPr/>
              </p:nvSpPr>
              <p:spPr bwMode="auto">
                <a:xfrm>
                  <a:off x="3369" y="2550"/>
                  <a:ext cx="30" cy="12"/>
                </a:xfrm>
                <a:custGeom>
                  <a:avLst/>
                  <a:gdLst>
                    <a:gd name="T0" fmla="*/ 30 w 30"/>
                    <a:gd name="T1" fmla="*/ 6 h 12"/>
                    <a:gd name="T2" fmla="*/ 30 w 30"/>
                    <a:gd name="T3" fmla="*/ 0 h 12"/>
                    <a:gd name="T4" fmla="*/ 30 w 30"/>
                    <a:gd name="T5" fmla="*/ 0 h 12"/>
                    <a:gd name="T6" fmla="*/ 6 w 30"/>
                    <a:gd name="T7" fmla="*/ 6 h 12"/>
                    <a:gd name="T8" fmla="*/ 0 w 30"/>
                    <a:gd name="T9" fmla="*/ 6 h 12"/>
                    <a:gd name="T10" fmla="*/ 6 w 30"/>
                    <a:gd name="T11" fmla="*/ 12 h 12"/>
                    <a:gd name="T12" fmla="*/ 30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30" y="6"/>
                      </a:move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6"/>
                      </a:ln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20" name="Freeform 1144"/>
                <p:cNvSpPr>
                  <a:spLocks/>
                </p:cNvSpPr>
                <p:nvPr/>
              </p:nvSpPr>
              <p:spPr bwMode="auto">
                <a:xfrm>
                  <a:off x="3333" y="2562"/>
                  <a:ext cx="30" cy="12"/>
                </a:xfrm>
                <a:custGeom>
                  <a:avLst/>
                  <a:gdLst>
                    <a:gd name="T0" fmla="*/ 24 w 30"/>
                    <a:gd name="T1" fmla="*/ 6 h 12"/>
                    <a:gd name="T2" fmla="*/ 30 w 30"/>
                    <a:gd name="T3" fmla="*/ 0 h 12"/>
                    <a:gd name="T4" fmla="*/ 24 w 30"/>
                    <a:gd name="T5" fmla="*/ 0 h 12"/>
                    <a:gd name="T6" fmla="*/ 18 w 30"/>
                    <a:gd name="T7" fmla="*/ 0 h 12"/>
                    <a:gd name="T8" fmla="*/ 0 w 30"/>
                    <a:gd name="T9" fmla="*/ 6 h 12"/>
                    <a:gd name="T10" fmla="*/ 0 w 30"/>
                    <a:gd name="T11" fmla="*/ 12 h 12"/>
                    <a:gd name="T12" fmla="*/ 0 w 30"/>
                    <a:gd name="T13" fmla="*/ 12 h 12"/>
                    <a:gd name="T14" fmla="*/ 18 w 30"/>
                    <a:gd name="T15" fmla="*/ 6 h 12"/>
                    <a:gd name="T16" fmla="*/ 24 w 30"/>
                    <a:gd name="T1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18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21" name="Freeform 1145"/>
                <p:cNvSpPr>
                  <a:spLocks/>
                </p:cNvSpPr>
                <p:nvPr/>
              </p:nvSpPr>
              <p:spPr bwMode="auto">
                <a:xfrm>
                  <a:off x="3291" y="2574"/>
                  <a:ext cx="30" cy="18"/>
                </a:xfrm>
                <a:custGeom>
                  <a:avLst/>
                  <a:gdLst>
                    <a:gd name="T0" fmla="*/ 30 w 30"/>
                    <a:gd name="T1" fmla="*/ 6 h 18"/>
                    <a:gd name="T2" fmla="*/ 30 w 30"/>
                    <a:gd name="T3" fmla="*/ 6 h 18"/>
                    <a:gd name="T4" fmla="*/ 30 w 30"/>
                    <a:gd name="T5" fmla="*/ 0 h 18"/>
                    <a:gd name="T6" fmla="*/ 6 w 30"/>
                    <a:gd name="T7" fmla="*/ 12 h 18"/>
                    <a:gd name="T8" fmla="*/ 0 w 30"/>
                    <a:gd name="T9" fmla="*/ 12 h 18"/>
                    <a:gd name="T10" fmla="*/ 6 w 30"/>
                    <a:gd name="T11" fmla="*/ 18 h 18"/>
                    <a:gd name="T12" fmla="*/ 30 w 30"/>
                    <a:gd name="T13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12"/>
                      </a:lnTo>
                      <a:lnTo>
                        <a:pt x="0" y="12"/>
                      </a:lnTo>
                      <a:lnTo>
                        <a:pt x="6" y="18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22" name="Freeform 1146"/>
                <p:cNvSpPr>
                  <a:spLocks/>
                </p:cNvSpPr>
                <p:nvPr/>
              </p:nvSpPr>
              <p:spPr bwMode="auto">
                <a:xfrm>
                  <a:off x="3255" y="2592"/>
                  <a:ext cx="30" cy="18"/>
                </a:xfrm>
                <a:custGeom>
                  <a:avLst/>
                  <a:gdLst>
                    <a:gd name="T0" fmla="*/ 24 w 30"/>
                    <a:gd name="T1" fmla="*/ 6 h 18"/>
                    <a:gd name="T2" fmla="*/ 30 w 30"/>
                    <a:gd name="T3" fmla="*/ 6 h 18"/>
                    <a:gd name="T4" fmla="*/ 24 w 30"/>
                    <a:gd name="T5" fmla="*/ 0 h 18"/>
                    <a:gd name="T6" fmla="*/ 24 w 30"/>
                    <a:gd name="T7" fmla="*/ 0 h 18"/>
                    <a:gd name="T8" fmla="*/ 6 w 30"/>
                    <a:gd name="T9" fmla="*/ 12 h 18"/>
                    <a:gd name="T10" fmla="*/ 0 w 30"/>
                    <a:gd name="T11" fmla="*/ 18 h 18"/>
                    <a:gd name="T12" fmla="*/ 6 w 30"/>
                    <a:gd name="T13" fmla="*/ 18 h 18"/>
                    <a:gd name="T14" fmla="*/ 24 w 30"/>
                    <a:gd name="T15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" h="18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6" y="12"/>
                      </a:lnTo>
                      <a:lnTo>
                        <a:pt x="0" y="18"/>
                      </a:lnTo>
                      <a:lnTo>
                        <a:pt x="6" y="18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23" name="Freeform 1147"/>
                <p:cNvSpPr>
                  <a:spLocks/>
                </p:cNvSpPr>
                <p:nvPr/>
              </p:nvSpPr>
              <p:spPr bwMode="auto">
                <a:xfrm>
                  <a:off x="3225" y="2616"/>
                  <a:ext cx="24" cy="18"/>
                </a:xfrm>
                <a:custGeom>
                  <a:avLst/>
                  <a:gdLst>
                    <a:gd name="T0" fmla="*/ 18 w 24"/>
                    <a:gd name="T1" fmla="*/ 6 h 18"/>
                    <a:gd name="T2" fmla="*/ 24 w 24"/>
                    <a:gd name="T3" fmla="*/ 6 h 18"/>
                    <a:gd name="T4" fmla="*/ 18 w 24"/>
                    <a:gd name="T5" fmla="*/ 0 h 18"/>
                    <a:gd name="T6" fmla="*/ 0 w 24"/>
                    <a:gd name="T7" fmla="*/ 12 h 18"/>
                    <a:gd name="T8" fmla="*/ 0 w 24"/>
                    <a:gd name="T9" fmla="*/ 18 h 18"/>
                    <a:gd name="T10" fmla="*/ 0 w 24"/>
                    <a:gd name="T11" fmla="*/ 18 h 18"/>
                    <a:gd name="T12" fmla="*/ 18 w 24"/>
                    <a:gd name="T13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8">
                      <a:moveTo>
                        <a:pt x="18" y="6"/>
                      </a:moveTo>
                      <a:lnTo>
                        <a:pt x="24" y="6"/>
                      </a:lnTo>
                      <a:lnTo>
                        <a:pt x="18" y="0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24" name="Freeform 1148"/>
                <p:cNvSpPr>
                  <a:spLocks/>
                </p:cNvSpPr>
                <p:nvPr/>
              </p:nvSpPr>
              <p:spPr bwMode="auto">
                <a:xfrm>
                  <a:off x="3195" y="2640"/>
                  <a:ext cx="24" cy="30"/>
                </a:xfrm>
                <a:custGeom>
                  <a:avLst/>
                  <a:gdLst>
                    <a:gd name="T0" fmla="*/ 24 w 24"/>
                    <a:gd name="T1" fmla="*/ 6 h 30"/>
                    <a:gd name="T2" fmla="*/ 18 w 24"/>
                    <a:gd name="T3" fmla="*/ 0 h 30"/>
                    <a:gd name="T4" fmla="*/ 18 w 24"/>
                    <a:gd name="T5" fmla="*/ 6 h 30"/>
                    <a:gd name="T6" fmla="*/ 0 w 24"/>
                    <a:gd name="T7" fmla="*/ 24 h 30"/>
                    <a:gd name="T8" fmla="*/ 0 w 24"/>
                    <a:gd name="T9" fmla="*/ 30 h 30"/>
                    <a:gd name="T10" fmla="*/ 6 w 24"/>
                    <a:gd name="T11" fmla="*/ 24 h 30"/>
                    <a:gd name="T12" fmla="*/ 24 w 24"/>
                    <a:gd name="T1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30">
                      <a:moveTo>
                        <a:pt x="24" y="6"/>
                      </a:moveTo>
                      <a:lnTo>
                        <a:pt x="18" y="0"/>
                      </a:lnTo>
                      <a:lnTo>
                        <a:pt x="18" y="6"/>
                      </a:lnTo>
                      <a:lnTo>
                        <a:pt x="0" y="24"/>
                      </a:lnTo>
                      <a:lnTo>
                        <a:pt x="0" y="30"/>
                      </a:lnTo>
                      <a:lnTo>
                        <a:pt x="6" y="24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25" name="Freeform 1149"/>
                <p:cNvSpPr>
                  <a:spLocks/>
                </p:cNvSpPr>
                <p:nvPr/>
              </p:nvSpPr>
              <p:spPr bwMode="auto">
                <a:xfrm>
                  <a:off x="3177" y="2676"/>
                  <a:ext cx="12" cy="30"/>
                </a:xfrm>
                <a:custGeom>
                  <a:avLst/>
                  <a:gdLst>
                    <a:gd name="T0" fmla="*/ 12 w 12"/>
                    <a:gd name="T1" fmla="*/ 0 h 30"/>
                    <a:gd name="T2" fmla="*/ 12 w 12"/>
                    <a:gd name="T3" fmla="*/ 0 h 30"/>
                    <a:gd name="T4" fmla="*/ 6 w 12"/>
                    <a:gd name="T5" fmla="*/ 0 h 30"/>
                    <a:gd name="T6" fmla="*/ 0 w 12"/>
                    <a:gd name="T7" fmla="*/ 18 h 30"/>
                    <a:gd name="T8" fmla="*/ 0 w 12"/>
                    <a:gd name="T9" fmla="*/ 24 h 30"/>
                    <a:gd name="T10" fmla="*/ 0 w 12"/>
                    <a:gd name="T11" fmla="*/ 30 h 30"/>
                    <a:gd name="T12" fmla="*/ 6 w 12"/>
                    <a:gd name="T13" fmla="*/ 24 h 30"/>
                    <a:gd name="T14" fmla="*/ 6 w 12"/>
                    <a:gd name="T15" fmla="*/ 18 h 30"/>
                    <a:gd name="T16" fmla="*/ 12 w 12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30">
                      <a:moveTo>
                        <a:pt x="12" y="0"/>
                      </a:move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0" y="18"/>
                      </a:lnTo>
                      <a:lnTo>
                        <a:pt x="0" y="24"/>
                      </a:lnTo>
                      <a:lnTo>
                        <a:pt x="0" y="30"/>
                      </a:lnTo>
                      <a:lnTo>
                        <a:pt x="6" y="24"/>
                      </a:lnTo>
                      <a:lnTo>
                        <a:pt x="6" y="18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26" name="Freeform 1150"/>
                <p:cNvSpPr>
                  <a:spLocks/>
                </p:cNvSpPr>
                <p:nvPr/>
              </p:nvSpPr>
              <p:spPr bwMode="auto">
                <a:xfrm>
                  <a:off x="3177" y="2718"/>
                  <a:ext cx="6" cy="30"/>
                </a:xfrm>
                <a:custGeom>
                  <a:avLst/>
                  <a:gdLst>
                    <a:gd name="T0" fmla="*/ 6 w 6"/>
                    <a:gd name="T1" fmla="*/ 0 h 30"/>
                    <a:gd name="T2" fmla="*/ 0 w 6"/>
                    <a:gd name="T3" fmla="*/ 0 h 30"/>
                    <a:gd name="T4" fmla="*/ 0 w 6"/>
                    <a:gd name="T5" fmla="*/ 0 h 30"/>
                    <a:gd name="T6" fmla="*/ 0 w 6"/>
                    <a:gd name="T7" fmla="*/ 24 h 30"/>
                    <a:gd name="T8" fmla="*/ 0 w 6"/>
                    <a:gd name="T9" fmla="*/ 24 h 30"/>
                    <a:gd name="T10" fmla="*/ 6 w 6"/>
                    <a:gd name="T11" fmla="*/ 30 h 30"/>
                    <a:gd name="T12" fmla="*/ 6 w 6"/>
                    <a:gd name="T13" fmla="*/ 24 h 30"/>
                    <a:gd name="T14" fmla="*/ 6 w 6"/>
                    <a:gd name="T15" fmla="*/ 24 h 30"/>
                    <a:gd name="T16" fmla="*/ 6 w 6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30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24"/>
                      </a:lnTo>
                      <a:lnTo>
                        <a:pt x="0" y="24"/>
                      </a:lnTo>
                      <a:lnTo>
                        <a:pt x="6" y="30"/>
                      </a:lnTo>
                      <a:lnTo>
                        <a:pt x="6" y="24"/>
                      </a:lnTo>
                      <a:lnTo>
                        <a:pt x="6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27" name="Freeform 1151"/>
                <p:cNvSpPr>
                  <a:spLocks/>
                </p:cNvSpPr>
                <p:nvPr/>
              </p:nvSpPr>
              <p:spPr bwMode="auto">
                <a:xfrm>
                  <a:off x="3183" y="2754"/>
                  <a:ext cx="24" cy="24"/>
                </a:xfrm>
                <a:custGeom>
                  <a:avLst/>
                  <a:gdLst>
                    <a:gd name="T0" fmla="*/ 6 w 24"/>
                    <a:gd name="T1" fmla="*/ 6 h 24"/>
                    <a:gd name="T2" fmla="*/ 6 w 24"/>
                    <a:gd name="T3" fmla="*/ 0 h 24"/>
                    <a:gd name="T4" fmla="*/ 0 w 24"/>
                    <a:gd name="T5" fmla="*/ 6 h 24"/>
                    <a:gd name="T6" fmla="*/ 6 w 24"/>
                    <a:gd name="T7" fmla="*/ 6 h 24"/>
                    <a:gd name="T8" fmla="*/ 18 w 24"/>
                    <a:gd name="T9" fmla="*/ 24 h 24"/>
                    <a:gd name="T10" fmla="*/ 18 w 24"/>
                    <a:gd name="T11" fmla="*/ 24 h 24"/>
                    <a:gd name="T12" fmla="*/ 24 w 24"/>
                    <a:gd name="T13" fmla="*/ 24 h 24"/>
                    <a:gd name="T14" fmla="*/ 12 w 24"/>
                    <a:gd name="T15" fmla="*/ 6 h 24"/>
                    <a:gd name="T16" fmla="*/ 6 w 24"/>
                    <a:gd name="T17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24">
                      <a:moveTo>
                        <a:pt x="6" y="6"/>
                      </a:move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18" y="24"/>
                      </a:lnTo>
                      <a:lnTo>
                        <a:pt x="18" y="24"/>
                      </a:lnTo>
                      <a:lnTo>
                        <a:pt x="24" y="24"/>
                      </a:lnTo>
                      <a:lnTo>
                        <a:pt x="12" y="6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28" name="Freeform 1152"/>
                <p:cNvSpPr>
                  <a:spLocks/>
                </p:cNvSpPr>
                <p:nvPr/>
              </p:nvSpPr>
              <p:spPr bwMode="auto">
                <a:xfrm>
                  <a:off x="3213" y="2790"/>
                  <a:ext cx="24" cy="18"/>
                </a:xfrm>
                <a:custGeom>
                  <a:avLst/>
                  <a:gdLst>
                    <a:gd name="T0" fmla="*/ 6 w 24"/>
                    <a:gd name="T1" fmla="*/ 0 h 18"/>
                    <a:gd name="T2" fmla="*/ 0 w 24"/>
                    <a:gd name="T3" fmla="*/ 0 h 18"/>
                    <a:gd name="T4" fmla="*/ 0 w 24"/>
                    <a:gd name="T5" fmla="*/ 0 h 18"/>
                    <a:gd name="T6" fmla="*/ 6 w 24"/>
                    <a:gd name="T7" fmla="*/ 12 h 18"/>
                    <a:gd name="T8" fmla="*/ 12 w 24"/>
                    <a:gd name="T9" fmla="*/ 12 h 18"/>
                    <a:gd name="T10" fmla="*/ 18 w 24"/>
                    <a:gd name="T11" fmla="*/ 18 h 18"/>
                    <a:gd name="T12" fmla="*/ 24 w 24"/>
                    <a:gd name="T13" fmla="*/ 18 h 18"/>
                    <a:gd name="T14" fmla="*/ 18 w 24"/>
                    <a:gd name="T15" fmla="*/ 12 h 18"/>
                    <a:gd name="T16" fmla="*/ 12 w 24"/>
                    <a:gd name="T17" fmla="*/ 6 h 18"/>
                    <a:gd name="T18" fmla="*/ 12 w 24"/>
                    <a:gd name="T19" fmla="*/ 12 h 18"/>
                    <a:gd name="T20" fmla="*/ 12 w 24"/>
                    <a:gd name="T21" fmla="*/ 12 h 18"/>
                    <a:gd name="T22" fmla="*/ 6 w 24"/>
                    <a:gd name="T2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" h="18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12"/>
                      </a:lnTo>
                      <a:lnTo>
                        <a:pt x="12" y="12"/>
                      </a:lnTo>
                      <a:lnTo>
                        <a:pt x="18" y="18"/>
                      </a:lnTo>
                      <a:lnTo>
                        <a:pt x="24" y="18"/>
                      </a:lnTo>
                      <a:lnTo>
                        <a:pt x="18" y="12"/>
                      </a:lnTo>
                      <a:lnTo>
                        <a:pt x="12" y="6"/>
                      </a:lnTo>
                      <a:lnTo>
                        <a:pt x="12" y="12"/>
                      </a:lnTo>
                      <a:lnTo>
                        <a:pt x="12" y="12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29" name="Freeform 1153"/>
                <p:cNvSpPr>
                  <a:spLocks/>
                </p:cNvSpPr>
                <p:nvPr/>
              </p:nvSpPr>
              <p:spPr bwMode="auto">
                <a:xfrm>
                  <a:off x="3243" y="2814"/>
                  <a:ext cx="30" cy="18"/>
                </a:xfrm>
                <a:custGeom>
                  <a:avLst/>
                  <a:gdLst>
                    <a:gd name="T0" fmla="*/ 6 w 30"/>
                    <a:gd name="T1" fmla="*/ 0 h 18"/>
                    <a:gd name="T2" fmla="*/ 0 w 30"/>
                    <a:gd name="T3" fmla="*/ 0 h 18"/>
                    <a:gd name="T4" fmla="*/ 6 w 30"/>
                    <a:gd name="T5" fmla="*/ 6 h 18"/>
                    <a:gd name="T6" fmla="*/ 24 w 30"/>
                    <a:gd name="T7" fmla="*/ 18 h 18"/>
                    <a:gd name="T8" fmla="*/ 30 w 30"/>
                    <a:gd name="T9" fmla="*/ 18 h 18"/>
                    <a:gd name="T10" fmla="*/ 24 w 30"/>
                    <a:gd name="T11" fmla="*/ 12 h 18"/>
                    <a:gd name="T12" fmla="*/ 6 w 30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24" y="18"/>
                      </a:lnTo>
                      <a:lnTo>
                        <a:pt x="30" y="18"/>
                      </a:lnTo>
                      <a:lnTo>
                        <a:pt x="24" y="12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30" name="Freeform 1154"/>
                <p:cNvSpPr>
                  <a:spLocks/>
                </p:cNvSpPr>
                <p:nvPr/>
              </p:nvSpPr>
              <p:spPr bwMode="auto">
                <a:xfrm>
                  <a:off x="3279" y="2838"/>
                  <a:ext cx="30" cy="12"/>
                </a:xfrm>
                <a:custGeom>
                  <a:avLst/>
                  <a:gdLst>
                    <a:gd name="T0" fmla="*/ 6 w 30"/>
                    <a:gd name="T1" fmla="*/ 0 h 12"/>
                    <a:gd name="T2" fmla="*/ 0 w 30"/>
                    <a:gd name="T3" fmla="*/ 0 h 12"/>
                    <a:gd name="T4" fmla="*/ 6 w 30"/>
                    <a:gd name="T5" fmla="*/ 6 h 12"/>
                    <a:gd name="T6" fmla="*/ 24 w 30"/>
                    <a:gd name="T7" fmla="*/ 12 h 12"/>
                    <a:gd name="T8" fmla="*/ 30 w 30"/>
                    <a:gd name="T9" fmla="*/ 12 h 12"/>
                    <a:gd name="T10" fmla="*/ 24 w 30"/>
                    <a:gd name="T11" fmla="*/ 6 h 12"/>
                    <a:gd name="T12" fmla="*/ 6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24" y="12"/>
                      </a:lnTo>
                      <a:lnTo>
                        <a:pt x="30" y="12"/>
                      </a:lnTo>
                      <a:lnTo>
                        <a:pt x="24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31" name="Freeform 1155"/>
                <p:cNvSpPr>
                  <a:spLocks/>
                </p:cNvSpPr>
                <p:nvPr/>
              </p:nvSpPr>
              <p:spPr bwMode="auto">
                <a:xfrm>
                  <a:off x="3321" y="2856"/>
                  <a:ext cx="24" cy="12"/>
                </a:xfrm>
                <a:custGeom>
                  <a:avLst/>
                  <a:gdLst>
                    <a:gd name="T0" fmla="*/ 0 w 24"/>
                    <a:gd name="T1" fmla="*/ 0 h 12"/>
                    <a:gd name="T2" fmla="*/ 0 w 24"/>
                    <a:gd name="T3" fmla="*/ 0 h 12"/>
                    <a:gd name="T4" fmla="*/ 0 w 24"/>
                    <a:gd name="T5" fmla="*/ 6 h 12"/>
                    <a:gd name="T6" fmla="*/ 24 w 24"/>
                    <a:gd name="T7" fmla="*/ 12 h 12"/>
                    <a:gd name="T8" fmla="*/ 24 w 24"/>
                    <a:gd name="T9" fmla="*/ 12 h 12"/>
                    <a:gd name="T10" fmla="*/ 24 w 24"/>
                    <a:gd name="T11" fmla="*/ 6 h 12"/>
                    <a:gd name="T12" fmla="*/ 0 w 24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12"/>
                      </a:lnTo>
                      <a:lnTo>
                        <a:pt x="24" y="12"/>
                      </a:lnTo>
                      <a:lnTo>
                        <a:pt x="24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32" name="Freeform 1156"/>
                <p:cNvSpPr>
                  <a:spLocks/>
                </p:cNvSpPr>
                <p:nvPr/>
              </p:nvSpPr>
              <p:spPr bwMode="auto">
                <a:xfrm>
                  <a:off x="3357" y="2868"/>
                  <a:ext cx="30" cy="12"/>
                </a:xfrm>
                <a:custGeom>
                  <a:avLst/>
                  <a:gdLst>
                    <a:gd name="T0" fmla="*/ 6 w 30"/>
                    <a:gd name="T1" fmla="*/ 0 h 12"/>
                    <a:gd name="T2" fmla="*/ 0 w 30"/>
                    <a:gd name="T3" fmla="*/ 6 h 12"/>
                    <a:gd name="T4" fmla="*/ 6 w 30"/>
                    <a:gd name="T5" fmla="*/ 6 h 12"/>
                    <a:gd name="T6" fmla="*/ 30 w 30"/>
                    <a:gd name="T7" fmla="*/ 12 h 12"/>
                    <a:gd name="T8" fmla="*/ 30 w 30"/>
                    <a:gd name="T9" fmla="*/ 12 h 12"/>
                    <a:gd name="T10" fmla="*/ 30 w 30"/>
                    <a:gd name="T11" fmla="*/ 6 h 12"/>
                    <a:gd name="T12" fmla="*/ 6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12"/>
                      </a:lnTo>
                      <a:lnTo>
                        <a:pt x="30" y="12"/>
                      </a:lnTo>
                      <a:lnTo>
                        <a:pt x="30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33" name="Freeform 1157"/>
                <p:cNvSpPr>
                  <a:spLocks/>
                </p:cNvSpPr>
                <p:nvPr/>
              </p:nvSpPr>
              <p:spPr bwMode="auto">
                <a:xfrm>
                  <a:off x="3399" y="2880"/>
                  <a:ext cx="30" cy="12"/>
                </a:xfrm>
                <a:custGeom>
                  <a:avLst/>
                  <a:gdLst>
                    <a:gd name="T0" fmla="*/ 0 w 30"/>
                    <a:gd name="T1" fmla="*/ 0 h 12"/>
                    <a:gd name="T2" fmla="*/ 0 w 30"/>
                    <a:gd name="T3" fmla="*/ 6 h 12"/>
                    <a:gd name="T4" fmla="*/ 0 w 30"/>
                    <a:gd name="T5" fmla="*/ 6 h 12"/>
                    <a:gd name="T6" fmla="*/ 24 w 30"/>
                    <a:gd name="T7" fmla="*/ 12 h 12"/>
                    <a:gd name="T8" fmla="*/ 30 w 30"/>
                    <a:gd name="T9" fmla="*/ 12 h 12"/>
                    <a:gd name="T10" fmla="*/ 24 w 30"/>
                    <a:gd name="T11" fmla="*/ 6 h 12"/>
                    <a:gd name="T12" fmla="*/ 0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2"/>
                      </a:lnTo>
                      <a:lnTo>
                        <a:pt x="30" y="12"/>
                      </a:lnTo>
                      <a:lnTo>
                        <a:pt x="24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34" name="Freeform 1158"/>
                <p:cNvSpPr>
                  <a:spLocks/>
                </p:cNvSpPr>
                <p:nvPr/>
              </p:nvSpPr>
              <p:spPr bwMode="auto">
                <a:xfrm>
                  <a:off x="3441" y="2892"/>
                  <a:ext cx="24" cy="12"/>
                </a:xfrm>
                <a:custGeom>
                  <a:avLst/>
                  <a:gdLst>
                    <a:gd name="T0" fmla="*/ 0 w 24"/>
                    <a:gd name="T1" fmla="*/ 0 h 12"/>
                    <a:gd name="T2" fmla="*/ 0 w 24"/>
                    <a:gd name="T3" fmla="*/ 6 h 12"/>
                    <a:gd name="T4" fmla="*/ 0 w 24"/>
                    <a:gd name="T5" fmla="*/ 6 h 12"/>
                    <a:gd name="T6" fmla="*/ 24 w 24"/>
                    <a:gd name="T7" fmla="*/ 12 h 12"/>
                    <a:gd name="T8" fmla="*/ 24 w 24"/>
                    <a:gd name="T9" fmla="*/ 12 h 12"/>
                    <a:gd name="T10" fmla="*/ 24 w 24"/>
                    <a:gd name="T11" fmla="*/ 6 h 12"/>
                    <a:gd name="T12" fmla="*/ 0 w 24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2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12"/>
                      </a:lnTo>
                      <a:lnTo>
                        <a:pt x="24" y="12"/>
                      </a:lnTo>
                      <a:lnTo>
                        <a:pt x="24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35" name="Freeform 1159"/>
                <p:cNvSpPr>
                  <a:spLocks/>
                </p:cNvSpPr>
                <p:nvPr/>
              </p:nvSpPr>
              <p:spPr bwMode="auto">
                <a:xfrm>
                  <a:off x="3477" y="2904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0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6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36" name="Freeform 1160"/>
                <p:cNvSpPr>
                  <a:spLocks/>
                </p:cNvSpPr>
                <p:nvPr/>
              </p:nvSpPr>
              <p:spPr bwMode="auto">
                <a:xfrm>
                  <a:off x="3519" y="2910"/>
                  <a:ext cx="30" cy="12"/>
                </a:xfrm>
                <a:custGeom>
                  <a:avLst/>
                  <a:gdLst>
                    <a:gd name="T0" fmla="*/ 6 w 30"/>
                    <a:gd name="T1" fmla="*/ 0 h 12"/>
                    <a:gd name="T2" fmla="*/ 0 w 30"/>
                    <a:gd name="T3" fmla="*/ 6 h 12"/>
                    <a:gd name="T4" fmla="*/ 6 w 30"/>
                    <a:gd name="T5" fmla="*/ 6 h 12"/>
                    <a:gd name="T6" fmla="*/ 18 w 30"/>
                    <a:gd name="T7" fmla="*/ 12 h 12"/>
                    <a:gd name="T8" fmla="*/ 30 w 30"/>
                    <a:gd name="T9" fmla="*/ 12 h 12"/>
                    <a:gd name="T10" fmla="*/ 30 w 30"/>
                    <a:gd name="T11" fmla="*/ 6 h 12"/>
                    <a:gd name="T12" fmla="*/ 30 w 30"/>
                    <a:gd name="T13" fmla="*/ 6 h 12"/>
                    <a:gd name="T14" fmla="*/ 18 w 30"/>
                    <a:gd name="T15" fmla="*/ 6 h 12"/>
                    <a:gd name="T16" fmla="*/ 6 w 30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18" y="12"/>
                      </a:lnTo>
                      <a:lnTo>
                        <a:pt x="30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18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37" name="Freeform 1161"/>
                <p:cNvSpPr>
                  <a:spLocks/>
                </p:cNvSpPr>
                <p:nvPr/>
              </p:nvSpPr>
              <p:spPr bwMode="auto">
                <a:xfrm>
                  <a:off x="3561" y="2916"/>
                  <a:ext cx="30" cy="12"/>
                </a:xfrm>
                <a:custGeom>
                  <a:avLst/>
                  <a:gdLst>
                    <a:gd name="T0" fmla="*/ 6 w 30"/>
                    <a:gd name="T1" fmla="*/ 0 h 12"/>
                    <a:gd name="T2" fmla="*/ 0 w 30"/>
                    <a:gd name="T3" fmla="*/ 6 h 12"/>
                    <a:gd name="T4" fmla="*/ 6 w 30"/>
                    <a:gd name="T5" fmla="*/ 6 h 12"/>
                    <a:gd name="T6" fmla="*/ 30 w 30"/>
                    <a:gd name="T7" fmla="*/ 12 h 12"/>
                    <a:gd name="T8" fmla="*/ 30 w 30"/>
                    <a:gd name="T9" fmla="*/ 6 h 12"/>
                    <a:gd name="T10" fmla="*/ 30 w 30"/>
                    <a:gd name="T11" fmla="*/ 6 h 12"/>
                    <a:gd name="T12" fmla="*/ 6 w 3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38" name="Freeform 1162"/>
                <p:cNvSpPr>
                  <a:spLocks/>
                </p:cNvSpPr>
                <p:nvPr/>
              </p:nvSpPr>
              <p:spPr bwMode="auto">
                <a:xfrm>
                  <a:off x="3603" y="2922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0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6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39" name="Freeform 1163"/>
                <p:cNvSpPr>
                  <a:spLocks/>
                </p:cNvSpPr>
                <p:nvPr/>
              </p:nvSpPr>
              <p:spPr bwMode="auto">
                <a:xfrm>
                  <a:off x="3645" y="2928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0 h 6"/>
                    <a:gd name="T4" fmla="*/ 6 w 30"/>
                    <a:gd name="T5" fmla="*/ 6 h 6"/>
                    <a:gd name="T6" fmla="*/ 6 w 30"/>
                    <a:gd name="T7" fmla="*/ 6 h 6"/>
                    <a:gd name="T8" fmla="*/ 30 w 30"/>
                    <a:gd name="T9" fmla="*/ 6 h 6"/>
                    <a:gd name="T10" fmla="*/ 30 w 30"/>
                    <a:gd name="T11" fmla="*/ 0 h 6"/>
                    <a:gd name="T12" fmla="*/ 30 w 30"/>
                    <a:gd name="T13" fmla="*/ 0 h 6"/>
                    <a:gd name="T14" fmla="*/ 6 w 30"/>
                    <a:gd name="T15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40" name="Freeform 1164"/>
                <p:cNvSpPr>
                  <a:spLocks/>
                </p:cNvSpPr>
                <p:nvPr/>
              </p:nvSpPr>
              <p:spPr bwMode="auto">
                <a:xfrm>
                  <a:off x="3687" y="2928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0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6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41" name="Freeform 1165"/>
                <p:cNvSpPr>
                  <a:spLocks/>
                </p:cNvSpPr>
                <p:nvPr/>
              </p:nvSpPr>
              <p:spPr bwMode="auto">
                <a:xfrm>
                  <a:off x="3729" y="2928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6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6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42" name="Freeform 1166"/>
                <p:cNvSpPr>
                  <a:spLocks/>
                </p:cNvSpPr>
                <p:nvPr/>
              </p:nvSpPr>
              <p:spPr bwMode="auto">
                <a:xfrm>
                  <a:off x="3771" y="2928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6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6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43" name="Freeform 1167"/>
                <p:cNvSpPr>
                  <a:spLocks/>
                </p:cNvSpPr>
                <p:nvPr/>
              </p:nvSpPr>
              <p:spPr bwMode="auto">
                <a:xfrm>
                  <a:off x="3813" y="2928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6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6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44" name="Freeform 1168"/>
                <p:cNvSpPr>
                  <a:spLocks/>
                </p:cNvSpPr>
                <p:nvPr/>
              </p:nvSpPr>
              <p:spPr bwMode="auto">
                <a:xfrm>
                  <a:off x="3855" y="2928"/>
                  <a:ext cx="30" cy="6"/>
                </a:xfrm>
                <a:custGeom>
                  <a:avLst/>
                  <a:gdLst>
                    <a:gd name="T0" fmla="*/ 6 w 30"/>
                    <a:gd name="T1" fmla="*/ 0 h 6"/>
                    <a:gd name="T2" fmla="*/ 0 w 30"/>
                    <a:gd name="T3" fmla="*/ 0 h 6"/>
                    <a:gd name="T4" fmla="*/ 6 w 30"/>
                    <a:gd name="T5" fmla="*/ 6 h 6"/>
                    <a:gd name="T6" fmla="*/ 30 w 30"/>
                    <a:gd name="T7" fmla="*/ 6 h 6"/>
                    <a:gd name="T8" fmla="*/ 30 w 30"/>
                    <a:gd name="T9" fmla="*/ 0 h 6"/>
                    <a:gd name="T10" fmla="*/ 30 w 30"/>
                    <a:gd name="T11" fmla="*/ 0 h 6"/>
                    <a:gd name="T12" fmla="*/ 6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45" name="Freeform 1169"/>
                <p:cNvSpPr>
                  <a:spLocks/>
                </p:cNvSpPr>
                <p:nvPr/>
              </p:nvSpPr>
              <p:spPr bwMode="auto">
                <a:xfrm>
                  <a:off x="3897" y="2922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6 h 12"/>
                    <a:gd name="T4" fmla="*/ 6 w 30"/>
                    <a:gd name="T5" fmla="*/ 12 h 12"/>
                    <a:gd name="T6" fmla="*/ 30 w 30"/>
                    <a:gd name="T7" fmla="*/ 6 h 12"/>
                    <a:gd name="T8" fmla="*/ 30 w 30"/>
                    <a:gd name="T9" fmla="*/ 6 h 12"/>
                    <a:gd name="T10" fmla="*/ 30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46" name="Freeform 1170"/>
                <p:cNvSpPr>
                  <a:spLocks/>
                </p:cNvSpPr>
                <p:nvPr/>
              </p:nvSpPr>
              <p:spPr bwMode="auto">
                <a:xfrm>
                  <a:off x="3939" y="2916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6 h 12"/>
                    <a:gd name="T4" fmla="*/ 6 w 30"/>
                    <a:gd name="T5" fmla="*/ 12 h 12"/>
                    <a:gd name="T6" fmla="*/ 24 w 30"/>
                    <a:gd name="T7" fmla="*/ 6 h 12"/>
                    <a:gd name="T8" fmla="*/ 30 w 30"/>
                    <a:gd name="T9" fmla="*/ 6 h 12"/>
                    <a:gd name="T10" fmla="*/ 24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47" name="Freeform 1171"/>
                <p:cNvSpPr>
                  <a:spLocks/>
                </p:cNvSpPr>
                <p:nvPr/>
              </p:nvSpPr>
              <p:spPr bwMode="auto">
                <a:xfrm>
                  <a:off x="3981" y="2910"/>
                  <a:ext cx="31" cy="12"/>
                </a:xfrm>
                <a:custGeom>
                  <a:avLst/>
                  <a:gdLst>
                    <a:gd name="T0" fmla="*/ 0 w 31"/>
                    <a:gd name="T1" fmla="*/ 6 h 12"/>
                    <a:gd name="T2" fmla="*/ 0 w 31"/>
                    <a:gd name="T3" fmla="*/ 6 h 12"/>
                    <a:gd name="T4" fmla="*/ 0 w 31"/>
                    <a:gd name="T5" fmla="*/ 12 h 12"/>
                    <a:gd name="T6" fmla="*/ 25 w 31"/>
                    <a:gd name="T7" fmla="*/ 12 h 12"/>
                    <a:gd name="T8" fmla="*/ 25 w 31"/>
                    <a:gd name="T9" fmla="*/ 6 h 12"/>
                    <a:gd name="T10" fmla="*/ 31 w 31"/>
                    <a:gd name="T11" fmla="*/ 6 h 12"/>
                    <a:gd name="T12" fmla="*/ 25 w 31"/>
                    <a:gd name="T13" fmla="*/ 0 h 12"/>
                    <a:gd name="T14" fmla="*/ 25 w 31"/>
                    <a:gd name="T15" fmla="*/ 6 h 12"/>
                    <a:gd name="T16" fmla="*/ 0 w 31"/>
                    <a:gd name="T1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1" h="12">
                      <a:moveTo>
                        <a:pt x="0" y="6"/>
                      </a:move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5" y="12"/>
                      </a:lnTo>
                      <a:lnTo>
                        <a:pt x="25" y="6"/>
                      </a:lnTo>
                      <a:lnTo>
                        <a:pt x="31" y="6"/>
                      </a:lnTo>
                      <a:lnTo>
                        <a:pt x="25" y="0"/>
                      </a:lnTo>
                      <a:lnTo>
                        <a:pt x="25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48" name="Freeform 1172"/>
                <p:cNvSpPr>
                  <a:spLocks/>
                </p:cNvSpPr>
                <p:nvPr/>
              </p:nvSpPr>
              <p:spPr bwMode="auto">
                <a:xfrm>
                  <a:off x="4024" y="2904"/>
                  <a:ext cx="30" cy="12"/>
                </a:xfrm>
                <a:custGeom>
                  <a:avLst/>
                  <a:gdLst>
                    <a:gd name="T0" fmla="*/ 0 w 30"/>
                    <a:gd name="T1" fmla="*/ 6 h 12"/>
                    <a:gd name="T2" fmla="*/ 0 w 30"/>
                    <a:gd name="T3" fmla="*/ 6 h 12"/>
                    <a:gd name="T4" fmla="*/ 0 w 30"/>
                    <a:gd name="T5" fmla="*/ 12 h 12"/>
                    <a:gd name="T6" fmla="*/ 24 w 30"/>
                    <a:gd name="T7" fmla="*/ 6 h 12"/>
                    <a:gd name="T8" fmla="*/ 30 w 30"/>
                    <a:gd name="T9" fmla="*/ 6 h 12"/>
                    <a:gd name="T10" fmla="*/ 24 w 30"/>
                    <a:gd name="T11" fmla="*/ 0 h 12"/>
                    <a:gd name="T12" fmla="*/ 0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0" y="6"/>
                      </a:move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49" name="Freeform 1173"/>
                <p:cNvSpPr>
                  <a:spLocks/>
                </p:cNvSpPr>
                <p:nvPr/>
              </p:nvSpPr>
              <p:spPr bwMode="auto">
                <a:xfrm>
                  <a:off x="4066" y="2898"/>
                  <a:ext cx="30" cy="6"/>
                </a:xfrm>
                <a:custGeom>
                  <a:avLst/>
                  <a:gdLst>
                    <a:gd name="T0" fmla="*/ 0 w 30"/>
                    <a:gd name="T1" fmla="*/ 0 h 6"/>
                    <a:gd name="T2" fmla="*/ 0 w 30"/>
                    <a:gd name="T3" fmla="*/ 6 h 6"/>
                    <a:gd name="T4" fmla="*/ 0 w 30"/>
                    <a:gd name="T5" fmla="*/ 6 h 6"/>
                    <a:gd name="T6" fmla="*/ 24 w 30"/>
                    <a:gd name="T7" fmla="*/ 6 h 6"/>
                    <a:gd name="T8" fmla="*/ 30 w 30"/>
                    <a:gd name="T9" fmla="*/ 0 h 6"/>
                    <a:gd name="T10" fmla="*/ 24 w 30"/>
                    <a:gd name="T11" fmla="*/ 0 h 6"/>
                    <a:gd name="T12" fmla="*/ 0 w 3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4" y="6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50" name="Freeform 1174"/>
                <p:cNvSpPr>
                  <a:spLocks/>
                </p:cNvSpPr>
                <p:nvPr/>
              </p:nvSpPr>
              <p:spPr bwMode="auto">
                <a:xfrm>
                  <a:off x="4108" y="2886"/>
                  <a:ext cx="24" cy="12"/>
                </a:xfrm>
                <a:custGeom>
                  <a:avLst/>
                  <a:gdLst>
                    <a:gd name="T0" fmla="*/ 0 w 24"/>
                    <a:gd name="T1" fmla="*/ 6 h 12"/>
                    <a:gd name="T2" fmla="*/ 0 w 24"/>
                    <a:gd name="T3" fmla="*/ 12 h 12"/>
                    <a:gd name="T4" fmla="*/ 0 w 24"/>
                    <a:gd name="T5" fmla="*/ 12 h 12"/>
                    <a:gd name="T6" fmla="*/ 24 w 24"/>
                    <a:gd name="T7" fmla="*/ 6 h 12"/>
                    <a:gd name="T8" fmla="*/ 24 w 24"/>
                    <a:gd name="T9" fmla="*/ 0 h 12"/>
                    <a:gd name="T10" fmla="*/ 24 w 24"/>
                    <a:gd name="T11" fmla="*/ 0 h 12"/>
                    <a:gd name="T12" fmla="*/ 0 w 24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2">
                      <a:moveTo>
                        <a:pt x="0" y="6"/>
                      </a:move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51" name="Freeform 1175"/>
                <p:cNvSpPr>
                  <a:spLocks/>
                </p:cNvSpPr>
                <p:nvPr/>
              </p:nvSpPr>
              <p:spPr bwMode="auto">
                <a:xfrm>
                  <a:off x="4144" y="2874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12 h 12"/>
                    <a:gd name="T4" fmla="*/ 6 w 30"/>
                    <a:gd name="T5" fmla="*/ 12 h 12"/>
                    <a:gd name="T6" fmla="*/ 30 w 30"/>
                    <a:gd name="T7" fmla="*/ 6 h 12"/>
                    <a:gd name="T8" fmla="*/ 30 w 30"/>
                    <a:gd name="T9" fmla="*/ 0 h 12"/>
                    <a:gd name="T10" fmla="*/ 30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12"/>
                      </a:lnTo>
                      <a:lnTo>
                        <a:pt x="6" y="12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52" name="Freeform 1176"/>
                <p:cNvSpPr>
                  <a:spLocks/>
                </p:cNvSpPr>
                <p:nvPr/>
              </p:nvSpPr>
              <p:spPr bwMode="auto">
                <a:xfrm>
                  <a:off x="4186" y="2856"/>
                  <a:ext cx="30" cy="18"/>
                </a:xfrm>
                <a:custGeom>
                  <a:avLst/>
                  <a:gdLst>
                    <a:gd name="T0" fmla="*/ 0 w 30"/>
                    <a:gd name="T1" fmla="*/ 12 h 18"/>
                    <a:gd name="T2" fmla="*/ 0 w 30"/>
                    <a:gd name="T3" fmla="*/ 12 h 18"/>
                    <a:gd name="T4" fmla="*/ 0 w 30"/>
                    <a:gd name="T5" fmla="*/ 18 h 18"/>
                    <a:gd name="T6" fmla="*/ 12 w 30"/>
                    <a:gd name="T7" fmla="*/ 18 h 18"/>
                    <a:gd name="T8" fmla="*/ 24 w 30"/>
                    <a:gd name="T9" fmla="*/ 6 h 18"/>
                    <a:gd name="T10" fmla="*/ 30 w 30"/>
                    <a:gd name="T11" fmla="*/ 6 h 18"/>
                    <a:gd name="T12" fmla="*/ 24 w 30"/>
                    <a:gd name="T13" fmla="*/ 0 h 18"/>
                    <a:gd name="T14" fmla="*/ 12 w 30"/>
                    <a:gd name="T15" fmla="*/ 12 h 18"/>
                    <a:gd name="T16" fmla="*/ 0 w 30"/>
                    <a:gd name="T17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8">
                      <a:moveTo>
                        <a:pt x="0" y="12"/>
                      </a:move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12" y="18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12" y="12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53" name="Freeform 1177"/>
                <p:cNvSpPr>
                  <a:spLocks/>
                </p:cNvSpPr>
                <p:nvPr/>
              </p:nvSpPr>
              <p:spPr bwMode="auto">
                <a:xfrm>
                  <a:off x="4222" y="2844"/>
                  <a:ext cx="30" cy="12"/>
                </a:xfrm>
                <a:custGeom>
                  <a:avLst/>
                  <a:gdLst>
                    <a:gd name="T0" fmla="*/ 6 w 30"/>
                    <a:gd name="T1" fmla="*/ 6 h 12"/>
                    <a:gd name="T2" fmla="*/ 0 w 30"/>
                    <a:gd name="T3" fmla="*/ 12 h 12"/>
                    <a:gd name="T4" fmla="*/ 6 w 30"/>
                    <a:gd name="T5" fmla="*/ 12 h 12"/>
                    <a:gd name="T6" fmla="*/ 30 w 30"/>
                    <a:gd name="T7" fmla="*/ 6 h 12"/>
                    <a:gd name="T8" fmla="*/ 30 w 30"/>
                    <a:gd name="T9" fmla="*/ 0 h 12"/>
                    <a:gd name="T10" fmla="*/ 30 w 30"/>
                    <a:gd name="T11" fmla="*/ 0 h 12"/>
                    <a:gd name="T12" fmla="*/ 6 w 30"/>
                    <a:gd name="T13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6" y="6"/>
                      </a:moveTo>
                      <a:lnTo>
                        <a:pt x="0" y="12"/>
                      </a:lnTo>
                      <a:lnTo>
                        <a:pt x="6" y="12"/>
                      </a:ln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54" name="Freeform 1178"/>
                <p:cNvSpPr>
                  <a:spLocks/>
                </p:cNvSpPr>
                <p:nvPr/>
              </p:nvSpPr>
              <p:spPr bwMode="auto">
                <a:xfrm>
                  <a:off x="4264" y="2820"/>
                  <a:ext cx="24" cy="18"/>
                </a:xfrm>
                <a:custGeom>
                  <a:avLst/>
                  <a:gdLst>
                    <a:gd name="T0" fmla="*/ 0 w 24"/>
                    <a:gd name="T1" fmla="*/ 12 h 18"/>
                    <a:gd name="T2" fmla="*/ 0 w 24"/>
                    <a:gd name="T3" fmla="*/ 18 h 18"/>
                    <a:gd name="T4" fmla="*/ 0 w 24"/>
                    <a:gd name="T5" fmla="*/ 18 h 18"/>
                    <a:gd name="T6" fmla="*/ 6 w 24"/>
                    <a:gd name="T7" fmla="*/ 18 h 18"/>
                    <a:gd name="T8" fmla="*/ 24 w 24"/>
                    <a:gd name="T9" fmla="*/ 6 h 18"/>
                    <a:gd name="T10" fmla="*/ 24 w 24"/>
                    <a:gd name="T11" fmla="*/ 6 h 18"/>
                    <a:gd name="T12" fmla="*/ 24 w 24"/>
                    <a:gd name="T13" fmla="*/ 0 h 18"/>
                    <a:gd name="T14" fmla="*/ 6 w 24"/>
                    <a:gd name="T15" fmla="*/ 12 h 18"/>
                    <a:gd name="T16" fmla="*/ 0 w 24"/>
                    <a:gd name="T17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8">
                      <a:moveTo>
                        <a:pt x="0" y="12"/>
                      </a:move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6" y="18"/>
                      </a:lnTo>
                      <a:lnTo>
                        <a:pt x="24" y="6"/>
                      </a:ln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6" y="12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55" name="Freeform 1179"/>
                <p:cNvSpPr>
                  <a:spLocks/>
                </p:cNvSpPr>
                <p:nvPr/>
              </p:nvSpPr>
              <p:spPr bwMode="auto">
                <a:xfrm>
                  <a:off x="4300" y="2796"/>
                  <a:ext cx="24" cy="24"/>
                </a:xfrm>
                <a:custGeom>
                  <a:avLst/>
                  <a:gdLst>
                    <a:gd name="T0" fmla="*/ 0 w 24"/>
                    <a:gd name="T1" fmla="*/ 18 h 24"/>
                    <a:gd name="T2" fmla="*/ 0 w 24"/>
                    <a:gd name="T3" fmla="*/ 18 h 24"/>
                    <a:gd name="T4" fmla="*/ 0 w 24"/>
                    <a:gd name="T5" fmla="*/ 24 h 24"/>
                    <a:gd name="T6" fmla="*/ 24 w 24"/>
                    <a:gd name="T7" fmla="*/ 6 h 24"/>
                    <a:gd name="T8" fmla="*/ 24 w 24"/>
                    <a:gd name="T9" fmla="*/ 6 h 24"/>
                    <a:gd name="T10" fmla="*/ 24 w 24"/>
                    <a:gd name="T11" fmla="*/ 0 h 24"/>
                    <a:gd name="T12" fmla="*/ 0 w 24"/>
                    <a:gd name="T13" fmla="*/ 18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24">
                      <a:moveTo>
                        <a:pt x="0" y="18"/>
                      </a:moveTo>
                      <a:lnTo>
                        <a:pt x="0" y="18"/>
                      </a:lnTo>
                      <a:lnTo>
                        <a:pt x="0" y="24"/>
                      </a:lnTo>
                      <a:lnTo>
                        <a:pt x="24" y="6"/>
                      </a:lnTo>
                      <a:lnTo>
                        <a:pt x="24" y="6"/>
                      </a:lnTo>
                      <a:lnTo>
                        <a:pt x="24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56" name="Freeform 1180"/>
                <p:cNvSpPr>
                  <a:spLocks/>
                </p:cNvSpPr>
                <p:nvPr/>
              </p:nvSpPr>
              <p:spPr bwMode="auto">
                <a:xfrm>
                  <a:off x="4330" y="2766"/>
                  <a:ext cx="24" cy="24"/>
                </a:xfrm>
                <a:custGeom>
                  <a:avLst/>
                  <a:gdLst>
                    <a:gd name="T0" fmla="*/ 0 w 24"/>
                    <a:gd name="T1" fmla="*/ 24 h 24"/>
                    <a:gd name="T2" fmla="*/ 6 w 24"/>
                    <a:gd name="T3" fmla="*/ 24 h 24"/>
                    <a:gd name="T4" fmla="*/ 6 w 24"/>
                    <a:gd name="T5" fmla="*/ 24 h 24"/>
                    <a:gd name="T6" fmla="*/ 24 w 24"/>
                    <a:gd name="T7" fmla="*/ 6 h 24"/>
                    <a:gd name="T8" fmla="*/ 18 w 24"/>
                    <a:gd name="T9" fmla="*/ 0 h 24"/>
                    <a:gd name="T10" fmla="*/ 18 w 24"/>
                    <a:gd name="T11" fmla="*/ 6 h 24"/>
                    <a:gd name="T12" fmla="*/ 0 w 24"/>
                    <a:gd name="T1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24">
                      <a:moveTo>
                        <a:pt x="0" y="24"/>
                      </a:moveTo>
                      <a:lnTo>
                        <a:pt x="6" y="24"/>
                      </a:lnTo>
                      <a:lnTo>
                        <a:pt x="6" y="24"/>
                      </a:lnTo>
                      <a:lnTo>
                        <a:pt x="24" y="6"/>
                      </a:lnTo>
                      <a:lnTo>
                        <a:pt x="18" y="0"/>
                      </a:lnTo>
                      <a:lnTo>
                        <a:pt x="18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57" name="Freeform 1181"/>
                <p:cNvSpPr>
                  <a:spLocks/>
                </p:cNvSpPr>
                <p:nvPr/>
              </p:nvSpPr>
              <p:spPr bwMode="auto">
                <a:xfrm>
                  <a:off x="4360" y="2730"/>
                  <a:ext cx="12" cy="30"/>
                </a:xfrm>
                <a:custGeom>
                  <a:avLst/>
                  <a:gdLst>
                    <a:gd name="T0" fmla="*/ 0 w 12"/>
                    <a:gd name="T1" fmla="*/ 30 h 30"/>
                    <a:gd name="T2" fmla="*/ 0 w 12"/>
                    <a:gd name="T3" fmla="*/ 30 h 30"/>
                    <a:gd name="T4" fmla="*/ 6 w 12"/>
                    <a:gd name="T5" fmla="*/ 30 h 30"/>
                    <a:gd name="T6" fmla="*/ 12 w 12"/>
                    <a:gd name="T7" fmla="*/ 12 h 30"/>
                    <a:gd name="T8" fmla="*/ 12 w 12"/>
                    <a:gd name="T9" fmla="*/ 6 h 30"/>
                    <a:gd name="T10" fmla="*/ 12 w 12"/>
                    <a:gd name="T11" fmla="*/ 0 h 30"/>
                    <a:gd name="T12" fmla="*/ 6 w 12"/>
                    <a:gd name="T13" fmla="*/ 6 h 30"/>
                    <a:gd name="T14" fmla="*/ 6 w 12"/>
                    <a:gd name="T15" fmla="*/ 12 h 30"/>
                    <a:gd name="T16" fmla="*/ 0 w 12"/>
                    <a:gd name="T1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30">
                      <a:moveTo>
                        <a:pt x="0" y="30"/>
                      </a:moveTo>
                      <a:lnTo>
                        <a:pt x="0" y="30"/>
                      </a:lnTo>
                      <a:lnTo>
                        <a:pt x="6" y="30"/>
                      </a:lnTo>
                      <a:lnTo>
                        <a:pt x="12" y="12"/>
                      </a:lnTo>
                      <a:lnTo>
                        <a:pt x="12" y="6"/>
                      </a:lnTo>
                      <a:lnTo>
                        <a:pt x="12" y="0"/>
                      </a:lnTo>
                      <a:lnTo>
                        <a:pt x="6" y="6"/>
                      </a:lnTo>
                      <a:lnTo>
                        <a:pt x="6" y="12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58" name="Freeform 1182"/>
                <p:cNvSpPr>
                  <a:spLocks/>
                </p:cNvSpPr>
                <p:nvPr/>
              </p:nvSpPr>
              <p:spPr bwMode="auto">
                <a:xfrm>
                  <a:off x="4366" y="2688"/>
                  <a:ext cx="6" cy="30"/>
                </a:xfrm>
                <a:custGeom>
                  <a:avLst/>
                  <a:gdLst>
                    <a:gd name="T0" fmla="*/ 0 w 6"/>
                    <a:gd name="T1" fmla="*/ 30 h 30"/>
                    <a:gd name="T2" fmla="*/ 6 w 6"/>
                    <a:gd name="T3" fmla="*/ 30 h 30"/>
                    <a:gd name="T4" fmla="*/ 6 w 6"/>
                    <a:gd name="T5" fmla="*/ 30 h 30"/>
                    <a:gd name="T6" fmla="*/ 6 w 6"/>
                    <a:gd name="T7" fmla="*/ 6 h 30"/>
                    <a:gd name="T8" fmla="*/ 6 w 6"/>
                    <a:gd name="T9" fmla="*/ 6 h 30"/>
                    <a:gd name="T10" fmla="*/ 0 w 6"/>
                    <a:gd name="T11" fmla="*/ 0 h 30"/>
                    <a:gd name="T12" fmla="*/ 0 w 6"/>
                    <a:gd name="T13" fmla="*/ 6 h 30"/>
                    <a:gd name="T14" fmla="*/ 0 w 6"/>
                    <a:gd name="T15" fmla="*/ 6 h 30"/>
                    <a:gd name="T16" fmla="*/ 0 w 6"/>
                    <a:gd name="T1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30">
                      <a:moveTo>
                        <a:pt x="0" y="30"/>
                      </a:moveTo>
                      <a:lnTo>
                        <a:pt x="6" y="30"/>
                      </a:lnTo>
                      <a:lnTo>
                        <a:pt x="6" y="30"/>
                      </a:lnTo>
                      <a:lnTo>
                        <a:pt x="6" y="6"/>
                      </a:lnTo>
                      <a:lnTo>
                        <a:pt x="6" y="6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59" name="Freeform 1183"/>
                <p:cNvSpPr>
                  <a:spLocks/>
                </p:cNvSpPr>
                <p:nvPr/>
              </p:nvSpPr>
              <p:spPr bwMode="auto">
                <a:xfrm>
                  <a:off x="4342" y="2658"/>
                  <a:ext cx="24" cy="24"/>
                </a:xfrm>
                <a:custGeom>
                  <a:avLst/>
                  <a:gdLst>
                    <a:gd name="T0" fmla="*/ 18 w 24"/>
                    <a:gd name="T1" fmla="*/ 18 h 24"/>
                    <a:gd name="T2" fmla="*/ 18 w 24"/>
                    <a:gd name="T3" fmla="*/ 24 h 24"/>
                    <a:gd name="T4" fmla="*/ 24 w 24"/>
                    <a:gd name="T5" fmla="*/ 18 h 24"/>
                    <a:gd name="T6" fmla="*/ 18 w 24"/>
                    <a:gd name="T7" fmla="*/ 18 h 24"/>
                    <a:gd name="T8" fmla="*/ 6 w 24"/>
                    <a:gd name="T9" fmla="*/ 0 h 24"/>
                    <a:gd name="T10" fmla="*/ 6 w 24"/>
                    <a:gd name="T11" fmla="*/ 0 h 24"/>
                    <a:gd name="T12" fmla="*/ 0 w 24"/>
                    <a:gd name="T13" fmla="*/ 0 h 24"/>
                    <a:gd name="T14" fmla="*/ 12 w 24"/>
                    <a:gd name="T15" fmla="*/ 18 h 24"/>
                    <a:gd name="T16" fmla="*/ 18 w 24"/>
                    <a:gd name="T17" fmla="*/ 18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24">
                      <a:moveTo>
                        <a:pt x="18" y="18"/>
                      </a:moveTo>
                      <a:lnTo>
                        <a:pt x="18" y="24"/>
                      </a:lnTo>
                      <a:lnTo>
                        <a:pt x="24" y="18"/>
                      </a:lnTo>
                      <a:lnTo>
                        <a:pt x="18" y="18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12" y="18"/>
                      </a:lnTo>
                      <a:lnTo>
                        <a:pt x="18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60" name="Freeform 1184"/>
                <p:cNvSpPr>
                  <a:spLocks/>
                </p:cNvSpPr>
                <p:nvPr/>
              </p:nvSpPr>
              <p:spPr bwMode="auto">
                <a:xfrm>
                  <a:off x="4312" y="2628"/>
                  <a:ext cx="24" cy="18"/>
                </a:xfrm>
                <a:custGeom>
                  <a:avLst/>
                  <a:gdLst>
                    <a:gd name="T0" fmla="*/ 18 w 24"/>
                    <a:gd name="T1" fmla="*/ 18 h 18"/>
                    <a:gd name="T2" fmla="*/ 24 w 24"/>
                    <a:gd name="T3" fmla="*/ 18 h 18"/>
                    <a:gd name="T4" fmla="*/ 24 w 24"/>
                    <a:gd name="T5" fmla="*/ 18 h 18"/>
                    <a:gd name="T6" fmla="*/ 18 w 24"/>
                    <a:gd name="T7" fmla="*/ 6 h 18"/>
                    <a:gd name="T8" fmla="*/ 12 w 24"/>
                    <a:gd name="T9" fmla="*/ 0 h 18"/>
                    <a:gd name="T10" fmla="*/ 6 w 24"/>
                    <a:gd name="T11" fmla="*/ 0 h 18"/>
                    <a:gd name="T12" fmla="*/ 0 w 24"/>
                    <a:gd name="T13" fmla="*/ 0 h 18"/>
                    <a:gd name="T14" fmla="*/ 6 w 24"/>
                    <a:gd name="T15" fmla="*/ 6 h 18"/>
                    <a:gd name="T16" fmla="*/ 12 w 24"/>
                    <a:gd name="T17" fmla="*/ 6 h 18"/>
                    <a:gd name="T18" fmla="*/ 12 w 24"/>
                    <a:gd name="T19" fmla="*/ 6 h 18"/>
                    <a:gd name="T20" fmla="*/ 12 w 24"/>
                    <a:gd name="T21" fmla="*/ 6 h 18"/>
                    <a:gd name="T22" fmla="*/ 18 w 24"/>
                    <a:gd name="T23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" h="18">
                      <a:moveTo>
                        <a:pt x="18" y="18"/>
                      </a:moveTo>
                      <a:lnTo>
                        <a:pt x="24" y="18"/>
                      </a:lnTo>
                      <a:lnTo>
                        <a:pt x="24" y="18"/>
                      </a:lnTo>
                      <a:lnTo>
                        <a:pt x="18" y="6"/>
                      </a:ln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8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61" name="Freeform 1185"/>
                <p:cNvSpPr>
                  <a:spLocks/>
                </p:cNvSpPr>
                <p:nvPr/>
              </p:nvSpPr>
              <p:spPr bwMode="auto">
                <a:xfrm>
                  <a:off x="4276" y="2604"/>
                  <a:ext cx="30" cy="18"/>
                </a:xfrm>
                <a:custGeom>
                  <a:avLst/>
                  <a:gdLst>
                    <a:gd name="T0" fmla="*/ 24 w 30"/>
                    <a:gd name="T1" fmla="*/ 18 h 18"/>
                    <a:gd name="T2" fmla="*/ 30 w 30"/>
                    <a:gd name="T3" fmla="*/ 12 h 18"/>
                    <a:gd name="T4" fmla="*/ 24 w 30"/>
                    <a:gd name="T5" fmla="*/ 12 h 18"/>
                    <a:gd name="T6" fmla="*/ 6 w 30"/>
                    <a:gd name="T7" fmla="*/ 0 h 18"/>
                    <a:gd name="T8" fmla="*/ 0 w 30"/>
                    <a:gd name="T9" fmla="*/ 0 h 18"/>
                    <a:gd name="T10" fmla="*/ 6 w 30"/>
                    <a:gd name="T11" fmla="*/ 6 h 18"/>
                    <a:gd name="T12" fmla="*/ 24 w 30"/>
                    <a:gd name="T13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8">
                      <a:moveTo>
                        <a:pt x="24" y="18"/>
                      </a:moveTo>
                      <a:lnTo>
                        <a:pt x="30" y="12"/>
                      </a:lnTo>
                      <a:lnTo>
                        <a:pt x="24" y="12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24" y="1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62" name="Freeform 1186"/>
                <p:cNvSpPr>
                  <a:spLocks/>
                </p:cNvSpPr>
                <p:nvPr/>
              </p:nvSpPr>
              <p:spPr bwMode="auto">
                <a:xfrm>
                  <a:off x="4240" y="2586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12 h 12"/>
                    <a:gd name="T4" fmla="*/ 24 w 30"/>
                    <a:gd name="T5" fmla="*/ 6 h 12"/>
                    <a:gd name="T6" fmla="*/ 6 w 30"/>
                    <a:gd name="T7" fmla="*/ 0 h 12"/>
                    <a:gd name="T8" fmla="*/ 0 w 30"/>
                    <a:gd name="T9" fmla="*/ 0 h 12"/>
                    <a:gd name="T10" fmla="*/ 6 w 30"/>
                    <a:gd name="T11" fmla="*/ 6 h 12"/>
                    <a:gd name="T12" fmla="*/ 24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12"/>
                      </a:lnTo>
                      <a:lnTo>
                        <a:pt x="24" y="6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63" name="Freeform 1187"/>
                <p:cNvSpPr>
                  <a:spLocks/>
                </p:cNvSpPr>
                <p:nvPr/>
              </p:nvSpPr>
              <p:spPr bwMode="auto">
                <a:xfrm>
                  <a:off x="4204" y="2568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12 h 12"/>
                    <a:gd name="T4" fmla="*/ 24 w 30"/>
                    <a:gd name="T5" fmla="*/ 6 h 12"/>
                    <a:gd name="T6" fmla="*/ 0 w 30"/>
                    <a:gd name="T7" fmla="*/ 0 h 12"/>
                    <a:gd name="T8" fmla="*/ 0 w 30"/>
                    <a:gd name="T9" fmla="*/ 0 h 12"/>
                    <a:gd name="T10" fmla="*/ 0 w 30"/>
                    <a:gd name="T11" fmla="*/ 6 h 12"/>
                    <a:gd name="T12" fmla="*/ 24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12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64" name="Freeform 1188"/>
                <p:cNvSpPr>
                  <a:spLocks/>
                </p:cNvSpPr>
                <p:nvPr/>
              </p:nvSpPr>
              <p:spPr bwMode="auto">
                <a:xfrm>
                  <a:off x="4162" y="2556"/>
                  <a:ext cx="30" cy="12"/>
                </a:xfrm>
                <a:custGeom>
                  <a:avLst/>
                  <a:gdLst>
                    <a:gd name="T0" fmla="*/ 30 w 30"/>
                    <a:gd name="T1" fmla="*/ 12 h 12"/>
                    <a:gd name="T2" fmla="*/ 30 w 30"/>
                    <a:gd name="T3" fmla="*/ 6 h 12"/>
                    <a:gd name="T4" fmla="*/ 30 w 30"/>
                    <a:gd name="T5" fmla="*/ 6 h 12"/>
                    <a:gd name="T6" fmla="*/ 6 w 30"/>
                    <a:gd name="T7" fmla="*/ 0 h 12"/>
                    <a:gd name="T8" fmla="*/ 0 w 30"/>
                    <a:gd name="T9" fmla="*/ 0 h 12"/>
                    <a:gd name="T10" fmla="*/ 6 w 30"/>
                    <a:gd name="T11" fmla="*/ 6 h 12"/>
                    <a:gd name="T12" fmla="*/ 30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30" y="12"/>
                      </a:move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65" name="Freeform 1189"/>
                <p:cNvSpPr>
                  <a:spLocks/>
                </p:cNvSpPr>
                <p:nvPr/>
              </p:nvSpPr>
              <p:spPr bwMode="auto">
                <a:xfrm>
                  <a:off x="4120" y="2544"/>
                  <a:ext cx="30" cy="12"/>
                </a:xfrm>
                <a:custGeom>
                  <a:avLst/>
                  <a:gdLst>
                    <a:gd name="T0" fmla="*/ 30 w 30"/>
                    <a:gd name="T1" fmla="*/ 12 h 12"/>
                    <a:gd name="T2" fmla="*/ 30 w 30"/>
                    <a:gd name="T3" fmla="*/ 6 h 12"/>
                    <a:gd name="T4" fmla="*/ 30 w 30"/>
                    <a:gd name="T5" fmla="*/ 6 h 12"/>
                    <a:gd name="T6" fmla="*/ 6 w 30"/>
                    <a:gd name="T7" fmla="*/ 0 h 12"/>
                    <a:gd name="T8" fmla="*/ 0 w 30"/>
                    <a:gd name="T9" fmla="*/ 0 h 12"/>
                    <a:gd name="T10" fmla="*/ 6 w 30"/>
                    <a:gd name="T11" fmla="*/ 6 h 12"/>
                    <a:gd name="T12" fmla="*/ 30 w 3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12">
                      <a:moveTo>
                        <a:pt x="30" y="12"/>
                      </a:move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66" name="Freeform 1190"/>
                <p:cNvSpPr>
                  <a:spLocks/>
                </p:cNvSpPr>
                <p:nvPr/>
              </p:nvSpPr>
              <p:spPr bwMode="auto">
                <a:xfrm>
                  <a:off x="4084" y="2532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6 h 12"/>
                    <a:gd name="T4" fmla="*/ 24 w 30"/>
                    <a:gd name="T5" fmla="*/ 6 h 12"/>
                    <a:gd name="T6" fmla="*/ 24 w 30"/>
                    <a:gd name="T7" fmla="*/ 6 h 12"/>
                    <a:gd name="T8" fmla="*/ 0 w 30"/>
                    <a:gd name="T9" fmla="*/ 0 h 12"/>
                    <a:gd name="T10" fmla="*/ 0 w 30"/>
                    <a:gd name="T11" fmla="*/ 0 h 12"/>
                    <a:gd name="T12" fmla="*/ 0 w 30"/>
                    <a:gd name="T13" fmla="*/ 6 h 12"/>
                    <a:gd name="T14" fmla="*/ 24 w 30"/>
                    <a:gd name="T15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6"/>
                      </a:lnTo>
                      <a:lnTo>
                        <a:pt x="24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67" name="Freeform 1191"/>
                <p:cNvSpPr>
                  <a:spLocks/>
                </p:cNvSpPr>
                <p:nvPr/>
              </p:nvSpPr>
              <p:spPr bwMode="auto">
                <a:xfrm>
                  <a:off x="4042" y="2526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6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0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68" name="Freeform 1192"/>
                <p:cNvSpPr>
                  <a:spLocks/>
                </p:cNvSpPr>
                <p:nvPr/>
              </p:nvSpPr>
              <p:spPr bwMode="auto">
                <a:xfrm>
                  <a:off x="4000" y="2514"/>
                  <a:ext cx="30" cy="12"/>
                </a:xfrm>
                <a:custGeom>
                  <a:avLst/>
                  <a:gdLst>
                    <a:gd name="T0" fmla="*/ 24 w 30"/>
                    <a:gd name="T1" fmla="*/ 12 h 12"/>
                    <a:gd name="T2" fmla="*/ 30 w 30"/>
                    <a:gd name="T3" fmla="*/ 12 h 12"/>
                    <a:gd name="T4" fmla="*/ 24 w 30"/>
                    <a:gd name="T5" fmla="*/ 6 h 12"/>
                    <a:gd name="T6" fmla="*/ 6 w 30"/>
                    <a:gd name="T7" fmla="*/ 0 h 12"/>
                    <a:gd name="T8" fmla="*/ 0 w 30"/>
                    <a:gd name="T9" fmla="*/ 0 h 12"/>
                    <a:gd name="T10" fmla="*/ 0 w 30"/>
                    <a:gd name="T11" fmla="*/ 6 h 12"/>
                    <a:gd name="T12" fmla="*/ 0 w 30"/>
                    <a:gd name="T13" fmla="*/ 6 h 12"/>
                    <a:gd name="T14" fmla="*/ 6 w 30"/>
                    <a:gd name="T15" fmla="*/ 6 h 12"/>
                    <a:gd name="T16" fmla="*/ 24 w 30"/>
                    <a:gd name="T1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2">
                      <a:moveTo>
                        <a:pt x="24" y="12"/>
                      </a:moveTo>
                      <a:lnTo>
                        <a:pt x="30" y="12"/>
                      </a:lnTo>
                      <a:lnTo>
                        <a:pt x="24" y="6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24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69" name="Freeform 1193"/>
                <p:cNvSpPr>
                  <a:spLocks/>
                </p:cNvSpPr>
                <p:nvPr/>
              </p:nvSpPr>
              <p:spPr bwMode="auto">
                <a:xfrm>
                  <a:off x="3957" y="2514"/>
                  <a:ext cx="30" cy="6"/>
                </a:xfrm>
                <a:custGeom>
                  <a:avLst/>
                  <a:gdLst>
                    <a:gd name="T0" fmla="*/ 24 w 30"/>
                    <a:gd name="T1" fmla="*/ 6 h 6"/>
                    <a:gd name="T2" fmla="*/ 30 w 30"/>
                    <a:gd name="T3" fmla="*/ 0 h 6"/>
                    <a:gd name="T4" fmla="*/ 24 w 30"/>
                    <a:gd name="T5" fmla="*/ 0 h 6"/>
                    <a:gd name="T6" fmla="*/ 0 w 30"/>
                    <a:gd name="T7" fmla="*/ 0 h 6"/>
                    <a:gd name="T8" fmla="*/ 0 w 30"/>
                    <a:gd name="T9" fmla="*/ 0 h 6"/>
                    <a:gd name="T10" fmla="*/ 0 w 30"/>
                    <a:gd name="T11" fmla="*/ 6 h 6"/>
                    <a:gd name="T12" fmla="*/ 24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24" y="6"/>
                      </a:move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70" name="Freeform 1194"/>
                <p:cNvSpPr>
                  <a:spLocks/>
                </p:cNvSpPr>
                <p:nvPr/>
              </p:nvSpPr>
              <p:spPr bwMode="auto">
                <a:xfrm>
                  <a:off x="3915" y="2507"/>
                  <a:ext cx="30" cy="7"/>
                </a:xfrm>
                <a:custGeom>
                  <a:avLst/>
                  <a:gdLst>
                    <a:gd name="T0" fmla="*/ 30 w 30"/>
                    <a:gd name="T1" fmla="*/ 7 h 7"/>
                    <a:gd name="T2" fmla="*/ 30 w 30"/>
                    <a:gd name="T3" fmla="*/ 7 h 7"/>
                    <a:gd name="T4" fmla="*/ 30 w 30"/>
                    <a:gd name="T5" fmla="*/ 0 h 7"/>
                    <a:gd name="T6" fmla="*/ 6 w 30"/>
                    <a:gd name="T7" fmla="*/ 0 h 7"/>
                    <a:gd name="T8" fmla="*/ 0 w 30"/>
                    <a:gd name="T9" fmla="*/ 0 h 7"/>
                    <a:gd name="T10" fmla="*/ 6 w 30"/>
                    <a:gd name="T11" fmla="*/ 7 h 7"/>
                    <a:gd name="T12" fmla="*/ 30 w 30"/>
                    <a:gd name="T13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7">
                      <a:moveTo>
                        <a:pt x="30" y="7"/>
                      </a:moveTo>
                      <a:lnTo>
                        <a:pt x="30" y="7"/>
                      </a:lnTo>
                      <a:lnTo>
                        <a:pt x="30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7"/>
                      </a:lnTo>
                      <a:lnTo>
                        <a:pt x="30" y="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71" name="Freeform 1195"/>
                <p:cNvSpPr>
                  <a:spLocks/>
                </p:cNvSpPr>
                <p:nvPr/>
              </p:nvSpPr>
              <p:spPr bwMode="auto">
                <a:xfrm>
                  <a:off x="3873" y="2501"/>
                  <a:ext cx="30" cy="6"/>
                </a:xfrm>
                <a:custGeom>
                  <a:avLst/>
                  <a:gdLst>
                    <a:gd name="T0" fmla="*/ 30 w 30"/>
                    <a:gd name="T1" fmla="*/ 6 h 6"/>
                    <a:gd name="T2" fmla="*/ 30 w 30"/>
                    <a:gd name="T3" fmla="*/ 6 h 6"/>
                    <a:gd name="T4" fmla="*/ 30 w 30"/>
                    <a:gd name="T5" fmla="*/ 0 h 6"/>
                    <a:gd name="T6" fmla="*/ 18 w 30"/>
                    <a:gd name="T7" fmla="*/ 0 h 6"/>
                    <a:gd name="T8" fmla="*/ 6 w 30"/>
                    <a:gd name="T9" fmla="*/ 0 h 6"/>
                    <a:gd name="T10" fmla="*/ 0 w 30"/>
                    <a:gd name="T11" fmla="*/ 6 h 6"/>
                    <a:gd name="T12" fmla="*/ 6 w 30"/>
                    <a:gd name="T13" fmla="*/ 6 h 6"/>
                    <a:gd name="T14" fmla="*/ 18 w 30"/>
                    <a:gd name="T15" fmla="*/ 6 h 6"/>
                    <a:gd name="T16" fmla="*/ 30 w 30"/>
                    <a:gd name="T1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18" y="0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18" y="6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72" name="Freeform 1196"/>
                <p:cNvSpPr>
                  <a:spLocks/>
                </p:cNvSpPr>
                <p:nvPr/>
              </p:nvSpPr>
              <p:spPr bwMode="auto">
                <a:xfrm>
                  <a:off x="3831" y="2501"/>
                  <a:ext cx="30" cy="6"/>
                </a:xfrm>
                <a:custGeom>
                  <a:avLst/>
                  <a:gdLst>
                    <a:gd name="T0" fmla="*/ 30 w 30"/>
                    <a:gd name="T1" fmla="*/ 6 h 6"/>
                    <a:gd name="T2" fmla="*/ 30 w 30"/>
                    <a:gd name="T3" fmla="*/ 6 h 6"/>
                    <a:gd name="T4" fmla="*/ 30 w 30"/>
                    <a:gd name="T5" fmla="*/ 0 h 6"/>
                    <a:gd name="T6" fmla="*/ 6 w 30"/>
                    <a:gd name="T7" fmla="*/ 0 h 6"/>
                    <a:gd name="T8" fmla="*/ 0 w 30"/>
                    <a:gd name="T9" fmla="*/ 0 h 6"/>
                    <a:gd name="T10" fmla="*/ 6 w 30"/>
                    <a:gd name="T11" fmla="*/ 6 h 6"/>
                    <a:gd name="T12" fmla="*/ 30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30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73" name="Freeform 1197"/>
                <p:cNvSpPr>
                  <a:spLocks/>
                </p:cNvSpPr>
                <p:nvPr/>
              </p:nvSpPr>
              <p:spPr bwMode="auto">
                <a:xfrm>
                  <a:off x="3789" y="2501"/>
                  <a:ext cx="30" cy="6"/>
                </a:xfrm>
                <a:custGeom>
                  <a:avLst/>
                  <a:gdLst>
                    <a:gd name="T0" fmla="*/ 30 w 30"/>
                    <a:gd name="T1" fmla="*/ 6 h 6"/>
                    <a:gd name="T2" fmla="*/ 30 w 30"/>
                    <a:gd name="T3" fmla="*/ 0 h 6"/>
                    <a:gd name="T4" fmla="*/ 30 w 30"/>
                    <a:gd name="T5" fmla="*/ 0 h 6"/>
                    <a:gd name="T6" fmla="*/ 6 w 30"/>
                    <a:gd name="T7" fmla="*/ 0 h 6"/>
                    <a:gd name="T8" fmla="*/ 0 w 30"/>
                    <a:gd name="T9" fmla="*/ 0 h 6"/>
                    <a:gd name="T10" fmla="*/ 6 w 30"/>
                    <a:gd name="T11" fmla="*/ 6 h 6"/>
                    <a:gd name="T12" fmla="*/ 30 w 3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6">
                      <a:moveTo>
                        <a:pt x="30" y="6"/>
                      </a:move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9775" name="Oval 1199"/>
              <p:cNvSpPr>
                <a:spLocks noChangeArrowheads="1"/>
              </p:cNvSpPr>
              <p:nvPr/>
            </p:nvSpPr>
            <p:spPr bwMode="auto">
              <a:xfrm>
                <a:off x="3465" y="2598"/>
                <a:ext cx="625" cy="24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9780" name="Group 1204"/>
              <p:cNvGrpSpPr>
                <a:grpSpLocks/>
              </p:cNvGrpSpPr>
              <p:nvPr/>
            </p:nvGrpSpPr>
            <p:grpSpPr bwMode="auto">
              <a:xfrm>
                <a:off x="3651" y="2646"/>
                <a:ext cx="246" cy="150"/>
                <a:chOff x="3651" y="2646"/>
                <a:chExt cx="246" cy="150"/>
              </a:xfrm>
            </p:grpSpPr>
            <p:sp>
              <p:nvSpPr>
                <p:cNvPr id="409776" name="Oval 1200"/>
                <p:cNvSpPr>
                  <a:spLocks noChangeArrowheads="1"/>
                </p:cNvSpPr>
                <p:nvPr/>
              </p:nvSpPr>
              <p:spPr bwMode="auto">
                <a:xfrm>
                  <a:off x="3651" y="2694"/>
                  <a:ext cx="246" cy="10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77" name="Oval 1201"/>
                <p:cNvSpPr>
                  <a:spLocks noChangeArrowheads="1"/>
                </p:cNvSpPr>
                <p:nvPr/>
              </p:nvSpPr>
              <p:spPr bwMode="auto">
                <a:xfrm>
                  <a:off x="3651" y="2646"/>
                  <a:ext cx="246" cy="10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78" name="Line 1202"/>
                <p:cNvSpPr>
                  <a:spLocks noChangeShapeType="1"/>
                </p:cNvSpPr>
                <p:nvPr/>
              </p:nvSpPr>
              <p:spPr bwMode="auto">
                <a:xfrm>
                  <a:off x="3651" y="2694"/>
                  <a:ext cx="1" cy="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79" name="Line 1203"/>
                <p:cNvSpPr>
                  <a:spLocks noChangeShapeType="1"/>
                </p:cNvSpPr>
                <p:nvPr/>
              </p:nvSpPr>
              <p:spPr bwMode="auto">
                <a:xfrm>
                  <a:off x="3891" y="2694"/>
                  <a:ext cx="1" cy="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9781" name="Freeform 1205"/>
              <p:cNvSpPr>
                <a:spLocks/>
              </p:cNvSpPr>
              <p:nvPr/>
            </p:nvSpPr>
            <p:spPr bwMode="auto">
              <a:xfrm>
                <a:off x="4348" y="2465"/>
                <a:ext cx="906" cy="403"/>
              </a:xfrm>
              <a:custGeom>
                <a:avLst/>
                <a:gdLst>
                  <a:gd name="T0" fmla="*/ 18 w 906"/>
                  <a:gd name="T1" fmla="*/ 0 h 403"/>
                  <a:gd name="T2" fmla="*/ 0 w 906"/>
                  <a:gd name="T3" fmla="*/ 49 h 403"/>
                  <a:gd name="T4" fmla="*/ 888 w 906"/>
                  <a:gd name="T5" fmla="*/ 403 h 403"/>
                  <a:gd name="T6" fmla="*/ 906 w 906"/>
                  <a:gd name="T7" fmla="*/ 361 h 403"/>
                  <a:gd name="T8" fmla="*/ 18 w 906"/>
                  <a:gd name="T9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6" h="403">
                    <a:moveTo>
                      <a:pt x="18" y="0"/>
                    </a:moveTo>
                    <a:lnTo>
                      <a:pt x="0" y="49"/>
                    </a:lnTo>
                    <a:lnTo>
                      <a:pt x="888" y="403"/>
                    </a:lnTo>
                    <a:lnTo>
                      <a:pt x="906" y="361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782" name="Freeform 1206"/>
              <p:cNvSpPr>
                <a:spLocks/>
              </p:cNvSpPr>
              <p:nvPr/>
            </p:nvSpPr>
            <p:spPr bwMode="auto">
              <a:xfrm>
                <a:off x="4324" y="2447"/>
                <a:ext cx="144" cy="103"/>
              </a:xfrm>
              <a:custGeom>
                <a:avLst/>
                <a:gdLst>
                  <a:gd name="T0" fmla="*/ 84 w 144"/>
                  <a:gd name="T1" fmla="*/ 6 h 103"/>
                  <a:gd name="T2" fmla="*/ 54 w 144"/>
                  <a:gd name="T3" fmla="*/ 0 h 103"/>
                  <a:gd name="T4" fmla="*/ 30 w 144"/>
                  <a:gd name="T5" fmla="*/ 6 h 103"/>
                  <a:gd name="T6" fmla="*/ 12 w 144"/>
                  <a:gd name="T7" fmla="*/ 18 h 103"/>
                  <a:gd name="T8" fmla="*/ 0 w 144"/>
                  <a:gd name="T9" fmla="*/ 36 h 103"/>
                  <a:gd name="T10" fmla="*/ 0 w 144"/>
                  <a:gd name="T11" fmla="*/ 54 h 103"/>
                  <a:gd name="T12" fmla="*/ 12 w 144"/>
                  <a:gd name="T13" fmla="*/ 73 h 103"/>
                  <a:gd name="T14" fmla="*/ 36 w 144"/>
                  <a:gd name="T15" fmla="*/ 91 h 103"/>
                  <a:gd name="T16" fmla="*/ 60 w 144"/>
                  <a:gd name="T17" fmla="*/ 103 h 103"/>
                  <a:gd name="T18" fmla="*/ 90 w 144"/>
                  <a:gd name="T19" fmla="*/ 103 h 103"/>
                  <a:gd name="T20" fmla="*/ 114 w 144"/>
                  <a:gd name="T21" fmla="*/ 97 h 103"/>
                  <a:gd name="T22" fmla="*/ 132 w 144"/>
                  <a:gd name="T23" fmla="*/ 91 h 103"/>
                  <a:gd name="T24" fmla="*/ 144 w 144"/>
                  <a:gd name="T25" fmla="*/ 73 h 103"/>
                  <a:gd name="T26" fmla="*/ 144 w 144"/>
                  <a:gd name="T27" fmla="*/ 48 h 103"/>
                  <a:gd name="T28" fmla="*/ 132 w 144"/>
                  <a:gd name="T29" fmla="*/ 30 h 103"/>
                  <a:gd name="T30" fmla="*/ 108 w 144"/>
                  <a:gd name="T31" fmla="*/ 18 h 103"/>
                  <a:gd name="T32" fmla="*/ 84 w 144"/>
                  <a:gd name="T33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" h="103">
                    <a:moveTo>
                      <a:pt x="84" y="6"/>
                    </a:moveTo>
                    <a:lnTo>
                      <a:pt x="54" y="0"/>
                    </a:lnTo>
                    <a:lnTo>
                      <a:pt x="30" y="6"/>
                    </a:lnTo>
                    <a:lnTo>
                      <a:pt x="12" y="18"/>
                    </a:lnTo>
                    <a:lnTo>
                      <a:pt x="0" y="36"/>
                    </a:lnTo>
                    <a:lnTo>
                      <a:pt x="0" y="54"/>
                    </a:lnTo>
                    <a:lnTo>
                      <a:pt x="12" y="73"/>
                    </a:lnTo>
                    <a:lnTo>
                      <a:pt x="36" y="91"/>
                    </a:lnTo>
                    <a:lnTo>
                      <a:pt x="60" y="103"/>
                    </a:lnTo>
                    <a:lnTo>
                      <a:pt x="90" y="103"/>
                    </a:lnTo>
                    <a:lnTo>
                      <a:pt x="114" y="97"/>
                    </a:lnTo>
                    <a:lnTo>
                      <a:pt x="132" y="91"/>
                    </a:lnTo>
                    <a:lnTo>
                      <a:pt x="144" y="73"/>
                    </a:lnTo>
                    <a:lnTo>
                      <a:pt x="144" y="48"/>
                    </a:lnTo>
                    <a:lnTo>
                      <a:pt x="132" y="30"/>
                    </a:lnTo>
                    <a:lnTo>
                      <a:pt x="108" y="18"/>
                    </a:lnTo>
                    <a:lnTo>
                      <a:pt x="8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9784" name="Oval 1208"/>
            <p:cNvSpPr>
              <a:spLocks noChangeArrowheads="1"/>
            </p:cNvSpPr>
            <p:nvPr/>
          </p:nvSpPr>
          <p:spPr bwMode="auto">
            <a:xfrm>
              <a:off x="2601" y="2165"/>
              <a:ext cx="2353" cy="91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85" name="Oval 1209"/>
            <p:cNvSpPr>
              <a:spLocks noChangeArrowheads="1"/>
            </p:cNvSpPr>
            <p:nvPr/>
          </p:nvSpPr>
          <p:spPr bwMode="auto">
            <a:xfrm>
              <a:off x="2601" y="2117"/>
              <a:ext cx="2353" cy="9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9903" name="Group 1327"/>
            <p:cNvGrpSpPr>
              <a:grpSpLocks/>
            </p:cNvGrpSpPr>
            <p:nvPr/>
          </p:nvGrpSpPr>
          <p:grpSpPr bwMode="auto">
            <a:xfrm>
              <a:off x="2697" y="2165"/>
              <a:ext cx="2161" cy="817"/>
              <a:chOff x="2697" y="2165"/>
              <a:chExt cx="2161" cy="817"/>
            </a:xfrm>
          </p:grpSpPr>
          <p:sp>
            <p:nvSpPr>
              <p:cNvPr id="409786" name="Freeform 1210"/>
              <p:cNvSpPr>
                <a:spLocks/>
              </p:cNvSpPr>
              <p:nvPr/>
            </p:nvSpPr>
            <p:spPr bwMode="auto">
              <a:xfrm>
                <a:off x="3753" y="2165"/>
                <a:ext cx="24" cy="6"/>
              </a:xfrm>
              <a:custGeom>
                <a:avLst/>
                <a:gdLst>
                  <a:gd name="T0" fmla="*/ 24 w 24"/>
                  <a:gd name="T1" fmla="*/ 6 h 6"/>
                  <a:gd name="T2" fmla="*/ 24 w 24"/>
                  <a:gd name="T3" fmla="*/ 0 h 6"/>
                  <a:gd name="T4" fmla="*/ 24 w 24"/>
                  <a:gd name="T5" fmla="*/ 0 h 6"/>
                  <a:gd name="T6" fmla="*/ 0 w 24"/>
                  <a:gd name="T7" fmla="*/ 0 h 6"/>
                  <a:gd name="T8" fmla="*/ 0 w 24"/>
                  <a:gd name="T9" fmla="*/ 0 h 6"/>
                  <a:gd name="T10" fmla="*/ 0 w 24"/>
                  <a:gd name="T11" fmla="*/ 6 h 6"/>
                  <a:gd name="T12" fmla="*/ 24 w 24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6">
                    <a:moveTo>
                      <a:pt x="24" y="6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787" name="Freeform 1211"/>
              <p:cNvSpPr>
                <a:spLocks/>
              </p:cNvSpPr>
              <p:nvPr/>
            </p:nvSpPr>
            <p:spPr bwMode="auto">
              <a:xfrm>
                <a:off x="3711" y="2165"/>
                <a:ext cx="30" cy="6"/>
              </a:xfrm>
              <a:custGeom>
                <a:avLst/>
                <a:gdLst>
                  <a:gd name="T0" fmla="*/ 24 w 30"/>
                  <a:gd name="T1" fmla="*/ 6 h 6"/>
                  <a:gd name="T2" fmla="*/ 30 w 30"/>
                  <a:gd name="T3" fmla="*/ 0 h 6"/>
                  <a:gd name="T4" fmla="*/ 24 w 30"/>
                  <a:gd name="T5" fmla="*/ 0 h 6"/>
                  <a:gd name="T6" fmla="*/ 0 w 30"/>
                  <a:gd name="T7" fmla="*/ 0 h 6"/>
                  <a:gd name="T8" fmla="*/ 0 w 30"/>
                  <a:gd name="T9" fmla="*/ 0 h 6"/>
                  <a:gd name="T10" fmla="*/ 0 w 30"/>
                  <a:gd name="T11" fmla="*/ 6 h 6"/>
                  <a:gd name="T12" fmla="*/ 24 w 3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24" y="6"/>
                    </a:moveTo>
                    <a:lnTo>
                      <a:pt x="30" y="0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788" name="Freeform 1212"/>
              <p:cNvSpPr>
                <a:spLocks/>
              </p:cNvSpPr>
              <p:nvPr/>
            </p:nvSpPr>
            <p:spPr bwMode="auto">
              <a:xfrm>
                <a:off x="3669" y="2165"/>
                <a:ext cx="30" cy="6"/>
              </a:xfrm>
              <a:custGeom>
                <a:avLst/>
                <a:gdLst>
                  <a:gd name="T0" fmla="*/ 24 w 30"/>
                  <a:gd name="T1" fmla="*/ 6 h 6"/>
                  <a:gd name="T2" fmla="*/ 30 w 30"/>
                  <a:gd name="T3" fmla="*/ 6 h 6"/>
                  <a:gd name="T4" fmla="*/ 24 w 30"/>
                  <a:gd name="T5" fmla="*/ 0 h 6"/>
                  <a:gd name="T6" fmla="*/ 0 w 30"/>
                  <a:gd name="T7" fmla="*/ 0 h 6"/>
                  <a:gd name="T8" fmla="*/ 0 w 30"/>
                  <a:gd name="T9" fmla="*/ 6 h 6"/>
                  <a:gd name="T10" fmla="*/ 0 w 30"/>
                  <a:gd name="T11" fmla="*/ 6 h 6"/>
                  <a:gd name="T12" fmla="*/ 24 w 3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24" y="6"/>
                    </a:moveTo>
                    <a:lnTo>
                      <a:pt x="30" y="6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789" name="Freeform 1213"/>
              <p:cNvSpPr>
                <a:spLocks/>
              </p:cNvSpPr>
              <p:nvPr/>
            </p:nvSpPr>
            <p:spPr bwMode="auto">
              <a:xfrm>
                <a:off x="3627" y="2165"/>
                <a:ext cx="30" cy="6"/>
              </a:xfrm>
              <a:custGeom>
                <a:avLst/>
                <a:gdLst>
                  <a:gd name="T0" fmla="*/ 24 w 30"/>
                  <a:gd name="T1" fmla="*/ 6 h 6"/>
                  <a:gd name="T2" fmla="*/ 30 w 30"/>
                  <a:gd name="T3" fmla="*/ 6 h 6"/>
                  <a:gd name="T4" fmla="*/ 24 w 30"/>
                  <a:gd name="T5" fmla="*/ 0 h 6"/>
                  <a:gd name="T6" fmla="*/ 0 w 30"/>
                  <a:gd name="T7" fmla="*/ 0 h 6"/>
                  <a:gd name="T8" fmla="*/ 0 w 30"/>
                  <a:gd name="T9" fmla="*/ 6 h 6"/>
                  <a:gd name="T10" fmla="*/ 0 w 30"/>
                  <a:gd name="T11" fmla="*/ 6 h 6"/>
                  <a:gd name="T12" fmla="*/ 24 w 3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24" y="6"/>
                    </a:moveTo>
                    <a:lnTo>
                      <a:pt x="30" y="6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790" name="Freeform 1214"/>
              <p:cNvSpPr>
                <a:spLocks/>
              </p:cNvSpPr>
              <p:nvPr/>
            </p:nvSpPr>
            <p:spPr bwMode="auto">
              <a:xfrm>
                <a:off x="3585" y="2171"/>
                <a:ext cx="30" cy="6"/>
              </a:xfrm>
              <a:custGeom>
                <a:avLst/>
                <a:gdLst>
                  <a:gd name="T0" fmla="*/ 24 w 30"/>
                  <a:gd name="T1" fmla="*/ 6 h 6"/>
                  <a:gd name="T2" fmla="*/ 30 w 30"/>
                  <a:gd name="T3" fmla="*/ 0 h 6"/>
                  <a:gd name="T4" fmla="*/ 24 w 30"/>
                  <a:gd name="T5" fmla="*/ 0 h 6"/>
                  <a:gd name="T6" fmla="*/ 0 w 30"/>
                  <a:gd name="T7" fmla="*/ 0 h 6"/>
                  <a:gd name="T8" fmla="*/ 0 w 30"/>
                  <a:gd name="T9" fmla="*/ 0 h 6"/>
                  <a:gd name="T10" fmla="*/ 0 w 30"/>
                  <a:gd name="T11" fmla="*/ 6 h 6"/>
                  <a:gd name="T12" fmla="*/ 24 w 3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24" y="6"/>
                    </a:moveTo>
                    <a:lnTo>
                      <a:pt x="30" y="0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791" name="Freeform 1215"/>
              <p:cNvSpPr>
                <a:spLocks/>
              </p:cNvSpPr>
              <p:nvPr/>
            </p:nvSpPr>
            <p:spPr bwMode="auto">
              <a:xfrm>
                <a:off x="3543" y="2171"/>
                <a:ext cx="30" cy="6"/>
              </a:xfrm>
              <a:custGeom>
                <a:avLst/>
                <a:gdLst>
                  <a:gd name="T0" fmla="*/ 24 w 30"/>
                  <a:gd name="T1" fmla="*/ 6 h 6"/>
                  <a:gd name="T2" fmla="*/ 30 w 30"/>
                  <a:gd name="T3" fmla="*/ 0 h 6"/>
                  <a:gd name="T4" fmla="*/ 24 w 30"/>
                  <a:gd name="T5" fmla="*/ 0 h 6"/>
                  <a:gd name="T6" fmla="*/ 18 w 30"/>
                  <a:gd name="T7" fmla="*/ 0 h 6"/>
                  <a:gd name="T8" fmla="*/ 0 w 30"/>
                  <a:gd name="T9" fmla="*/ 0 h 6"/>
                  <a:gd name="T10" fmla="*/ 0 w 30"/>
                  <a:gd name="T11" fmla="*/ 6 h 6"/>
                  <a:gd name="T12" fmla="*/ 0 w 30"/>
                  <a:gd name="T13" fmla="*/ 6 h 6"/>
                  <a:gd name="T14" fmla="*/ 18 w 30"/>
                  <a:gd name="T15" fmla="*/ 6 h 6"/>
                  <a:gd name="T16" fmla="*/ 24 w 30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6">
                    <a:moveTo>
                      <a:pt x="24" y="6"/>
                    </a:moveTo>
                    <a:lnTo>
                      <a:pt x="30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8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792" name="Freeform 1216"/>
              <p:cNvSpPr>
                <a:spLocks/>
              </p:cNvSpPr>
              <p:nvPr/>
            </p:nvSpPr>
            <p:spPr bwMode="auto">
              <a:xfrm>
                <a:off x="3501" y="2177"/>
                <a:ext cx="30" cy="6"/>
              </a:xfrm>
              <a:custGeom>
                <a:avLst/>
                <a:gdLst>
                  <a:gd name="T0" fmla="*/ 24 w 30"/>
                  <a:gd name="T1" fmla="*/ 6 h 6"/>
                  <a:gd name="T2" fmla="*/ 30 w 30"/>
                  <a:gd name="T3" fmla="*/ 0 h 6"/>
                  <a:gd name="T4" fmla="*/ 24 w 30"/>
                  <a:gd name="T5" fmla="*/ 0 h 6"/>
                  <a:gd name="T6" fmla="*/ 0 w 30"/>
                  <a:gd name="T7" fmla="*/ 0 h 6"/>
                  <a:gd name="T8" fmla="*/ 0 w 30"/>
                  <a:gd name="T9" fmla="*/ 6 h 6"/>
                  <a:gd name="T10" fmla="*/ 0 w 30"/>
                  <a:gd name="T11" fmla="*/ 6 h 6"/>
                  <a:gd name="T12" fmla="*/ 24 w 3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24" y="6"/>
                    </a:moveTo>
                    <a:lnTo>
                      <a:pt x="30" y="0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793" name="Freeform 1217"/>
              <p:cNvSpPr>
                <a:spLocks/>
              </p:cNvSpPr>
              <p:nvPr/>
            </p:nvSpPr>
            <p:spPr bwMode="auto">
              <a:xfrm>
                <a:off x="3459" y="2177"/>
                <a:ext cx="30" cy="12"/>
              </a:xfrm>
              <a:custGeom>
                <a:avLst/>
                <a:gdLst>
                  <a:gd name="T0" fmla="*/ 24 w 30"/>
                  <a:gd name="T1" fmla="*/ 6 h 12"/>
                  <a:gd name="T2" fmla="*/ 30 w 30"/>
                  <a:gd name="T3" fmla="*/ 6 h 12"/>
                  <a:gd name="T4" fmla="*/ 24 w 30"/>
                  <a:gd name="T5" fmla="*/ 0 h 12"/>
                  <a:gd name="T6" fmla="*/ 0 w 30"/>
                  <a:gd name="T7" fmla="*/ 6 h 12"/>
                  <a:gd name="T8" fmla="*/ 0 w 30"/>
                  <a:gd name="T9" fmla="*/ 6 h 12"/>
                  <a:gd name="T10" fmla="*/ 0 w 30"/>
                  <a:gd name="T11" fmla="*/ 12 h 12"/>
                  <a:gd name="T12" fmla="*/ 24 w 30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24" y="6"/>
                    </a:moveTo>
                    <a:lnTo>
                      <a:pt x="30" y="6"/>
                    </a:lnTo>
                    <a:lnTo>
                      <a:pt x="24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794" name="Freeform 1218"/>
              <p:cNvSpPr>
                <a:spLocks/>
              </p:cNvSpPr>
              <p:nvPr/>
            </p:nvSpPr>
            <p:spPr bwMode="auto">
              <a:xfrm>
                <a:off x="3417" y="2183"/>
                <a:ext cx="30" cy="12"/>
              </a:xfrm>
              <a:custGeom>
                <a:avLst/>
                <a:gdLst>
                  <a:gd name="T0" fmla="*/ 24 w 30"/>
                  <a:gd name="T1" fmla="*/ 6 h 12"/>
                  <a:gd name="T2" fmla="*/ 30 w 30"/>
                  <a:gd name="T3" fmla="*/ 6 h 12"/>
                  <a:gd name="T4" fmla="*/ 24 w 30"/>
                  <a:gd name="T5" fmla="*/ 0 h 12"/>
                  <a:gd name="T6" fmla="*/ 0 w 30"/>
                  <a:gd name="T7" fmla="*/ 6 h 12"/>
                  <a:gd name="T8" fmla="*/ 0 w 30"/>
                  <a:gd name="T9" fmla="*/ 6 h 12"/>
                  <a:gd name="T10" fmla="*/ 0 w 30"/>
                  <a:gd name="T11" fmla="*/ 12 h 12"/>
                  <a:gd name="T12" fmla="*/ 24 w 30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24" y="6"/>
                    </a:moveTo>
                    <a:lnTo>
                      <a:pt x="30" y="6"/>
                    </a:lnTo>
                    <a:lnTo>
                      <a:pt x="24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795" name="Freeform 1219"/>
              <p:cNvSpPr>
                <a:spLocks/>
              </p:cNvSpPr>
              <p:nvPr/>
            </p:nvSpPr>
            <p:spPr bwMode="auto">
              <a:xfrm>
                <a:off x="3375" y="2189"/>
                <a:ext cx="30" cy="6"/>
              </a:xfrm>
              <a:custGeom>
                <a:avLst/>
                <a:gdLst>
                  <a:gd name="T0" fmla="*/ 24 w 30"/>
                  <a:gd name="T1" fmla="*/ 6 h 6"/>
                  <a:gd name="T2" fmla="*/ 30 w 30"/>
                  <a:gd name="T3" fmla="*/ 0 h 6"/>
                  <a:gd name="T4" fmla="*/ 24 w 30"/>
                  <a:gd name="T5" fmla="*/ 0 h 6"/>
                  <a:gd name="T6" fmla="*/ 0 w 30"/>
                  <a:gd name="T7" fmla="*/ 0 h 6"/>
                  <a:gd name="T8" fmla="*/ 0 w 30"/>
                  <a:gd name="T9" fmla="*/ 6 h 6"/>
                  <a:gd name="T10" fmla="*/ 0 w 30"/>
                  <a:gd name="T11" fmla="*/ 6 h 6"/>
                  <a:gd name="T12" fmla="*/ 24 w 3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24" y="6"/>
                    </a:moveTo>
                    <a:lnTo>
                      <a:pt x="30" y="0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796" name="Freeform 1220"/>
              <p:cNvSpPr>
                <a:spLocks/>
              </p:cNvSpPr>
              <p:nvPr/>
            </p:nvSpPr>
            <p:spPr bwMode="auto">
              <a:xfrm>
                <a:off x="3333" y="2195"/>
                <a:ext cx="30" cy="12"/>
              </a:xfrm>
              <a:custGeom>
                <a:avLst/>
                <a:gdLst>
                  <a:gd name="T0" fmla="*/ 24 w 30"/>
                  <a:gd name="T1" fmla="*/ 6 h 12"/>
                  <a:gd name="T2" fmla="*/ 30 w 30"/>
                  <a:gd name="T3" fmla="*/ 0 h 12"/>
                  <a:gd name="T4" fmla="*/ 24 w 30"/>
                  <a:gd name="T5" fmla="*/ 0 h 12"/>
                  <a:gd name="T6" fmla="*/ 24 w 30"/>
                  <a:gd name="T7" fmla="*/ 0 h 12"/>
                  <a:gd name="T8" fmla="*/ 0 w 30"/>
                  <a:gd name="T9" fmla="*/ 6 h 12"/>
                  <a:gd name="T10" fmla="*/ 0 w 30"/>
                  <a:gd name="T11" fmla="*/ 6 h 12"/>
                  <a:gd name="T12" fmla="*/ 0 w 30"/>
                  <a:gd name="T13" fmla="*/ 12 h 12"/>
                  <a:gd name="T14" fmla="*/ 24 w 30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12">
                    <a:moveTo>
                      <a:pt x="24" y="6"/>
                    </a:moveTo>
                    <a:lnTo>
                      <a:pt x="30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797" name="Freeform 1221"/>
              <p:cNvSpPr>
                <a:spLocks/>
              </p:cNvSpPr>
              <p:nvPr/>
            </p:nvSpPr>
            <p:spPr bwMode="auto">
              <a:xfrm>
                <a:off x="3291" y="2201"/>
                <a:ext cx="30" cy="12"/>
              </a:xfrm>
              <a:custGeom>
                <a:avLst/>
                <a:gdLst>
                  <a:gd name="T0" fmla="*/ 24 w 30"/>
                  <a:gd name="T1" fmla="*/ 6 h 12"/>
                  <a:gd name="T2" fmla="*/ 30 w 30"/>
                  <a:gd name="T3" fmla="*/ 6 h 12"/>
                  <a:gd name="T4" fmla="*/ 24 w 30"/>
                  <a:gd name="T5" fmla="*/ 0 h 12"/>
                  <a:gd name="T6" fmla="*/ 0 w 30"/>
                  <a:gd name="T7" fmla="*/ 6 h 12"/>
                  <a:gd name="T8" fmla="*/ 0 w 30"/>
                  <a:gd name="T9" fmla="*/ 6 h 12"/>
                  <a:gd name="T10" fmla="*/ 0 w 30"/>
                  <a:gd name="T11" fmla="*/ 12 h 12"/>
                  <a:gd name="T12" fmla="*/ 24 w 30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24" y="6"/>
                    </a:moveTo>
                    <a:lnTo>
                      <a:pt x="30" y="6"/>
                    </a:lnTo>
                    <a:lnTo>
                      <a:pt x="24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798" name="Freeform 1222"/>
              <p:cNvSpPr>
                <a:spLocks/>
              </p:cNvSpPr>
              <p:nvPr/>
            </p:nvSpPr>
            <p:spPr bwMode="auto">
              <a:xfrm>
                <a:off x="3249" y="2213"/>
                <a:ext cx="30" cy="6"/>
              </a:xfrm>
              <a:custGeom>
                <a:avLst/>
                <a:gdLst>
                  <a:gd name="T0" fmla="*/ 30 w 30"/>
                  <a:gd name="T1" fmla="*/ 6 h 6"/>
                  <a:gd name="T2" fmla="*/ 30 w 30"/>
                  <a:gd name="T3" fmla="*/ 0 h 6"/>
                  <a:gd name="T4" fmla="*/ 30 w 30"/>
                  <a:gd name="T5" fmla="*/ 0 h 6"/>
                  <a:gd name="T6" fmla="*/ 6 w 30"/>
                  <a:gd name="T7" fmla="*/ 0 h 6"/>
                  <a:gd name="T8" fmla="*/ 0 w 30"/>
                  <a:gd name="T9" fmla="*/ 6 h 6"/>
                  <a:gd name="T10" fmla="*/ 6 w 30"/>
                  <a:gd name="T11" fmla="*/ 6 h 6"/>
                  <a:gd name="T12" fmla="*/ 30 w 3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30" y="6"/>
                    </a:moveTo>
                    <a:lnTo>
                      <a:pt x="30" y="0"/>
                    </a:lnTo>
                    <a:lnTo>
                      <a:pt x="30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30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799" name="Freeform 1223"/>
              <p:cNvSpPr>
                <a:spLocks/>
              </p:cNvSpPr>
              <p:nvPr/>
            </p:nvSpPr>
            <p:spPr bwMode="auto">
              <a:xfrm>
                <a:off x="3207" y="2219"/>
                <a:ext cx="30" cy="12"/>
              </a:xfrm>
              <a:custGeom>
                <a:avLst/>
                <a:gdLst>
                  <a:gd name="T0" fmla="*/ 30 w 30"/>
                  <a:gd name="T1" fmla="*/ 6 h 12"/>
                  <a:gd name="T2" fmla="*/ 30 w 30"/>
                  <a:gd name="T3" fmla="*/ 0 h 12"/>
                  <a:gd name="T4" fmla="*/ 30 w 30"/>
                  <a:gd name="T5" fmla="*/ 0 h 12"/>
                  <a:gd name="T6" fmla="*/ 6 w 30"/>
                  <a:gd name="T7" fmla="*/ 6 h 12"/>
                  <a:gd name="T8" fmla="*/ 0 w 30"/>
                  <a:gd name="T9" fmla="*/ 6 h 12"/>
                  <a:gd name="T10" fmla="*/ 6 w 30"/>
                  <a:gd name="T11" fmla="*/ 12 h 12"/>
                  <a:gd name="T12" fmla="*/ 30 w 30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30" y="6"/>
                    </a:moveTo>
                    <a:lnTo>
                      <a:pt x="30" y="0"/>
                    </a:lnTo>
                    <a:lnTo>
                      <a:pt x="30" y="0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6" y="12"/>
                    </a:lnTo>
                    <a:lnTo>
                      <a:pt x="30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00" name="Freeform 1224"/>
              <p:cNvSpPr>
                <a:spLocks/>
              </p:cNvSpPr>
              <p:nvPr/>
            </p:nvSpPr>
            <p:spPr bwMode="auto">
              <a:xfrm>
                <a:off x="3165" y="2225"/>
                <a:ext cx="30" cy="12"/>
              </a:xfrm>
              <a:custGeom>
                <a:avLst/>
                <a:gdLst>
                  <a:gd name="T0" fmla="*/ 30 w 30"/>
                  <a:gd name="T1" fmla="*/ 6 h 12"/>
                  <a:gd name="T2" fmla="*/ 30 w 30"/>
                  <a:gd name="T3" fmla="*/ 6 h 12"/>
                  <a:gd name="T4" fmla="*/ 30 w 30"/>
                  <a:gd name="T5" fmla="*/ 0 h 12"/>
                  <a:gd name="T6" fmla="*/ 12 w 30"/>
                  <a:gd name="T7" fmla="*/ 6 h 12"/>
                  <a:gd name="T8" fmla="*/ 6 w 30"/>
                  <a:gd name="T9" fmla="*/ 6 h 12"/>
                  <a:gd name="T10" fmla="*/ 0 w 30"/>
                  <a:gd name="T11" fmla="*/ 12 h 12"/>
                  <a:gd name="T12" fmla="*/ 6 w 30"/>
                  <a:gd name="T13" fmla="*/ 12 h 12"/>
                  <a:gd name="T14" fmla="*/ 12 w 30"/>
                  <a:gd name="T15" fmla="*/ 12 h 12"/>
                  <a:gd name="T16" fmla="*/ 30 w 30"/>
                  <a:gd name="T17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2">
                    <a:moveTo>
                      <a:pt x="30" y="6"/>
                    </a:moveTo>
                    <a:lnTo>
                      <a:pt x="30" y="6"/>
                    </a:lnTo>
                    <a:lnTo>
                      <a:pt x="30" y="0"/>
                    </a:lnTo>
                    <a:lnTo>
                      <a:pt x="12" y="6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30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01" name="Freeform 1225"/>
              <p:cNvSpPr>
                <a:spLocks/>
              </p:cNvSpPr>
              <p:nvPr/>
            </p:nvSpPr>
            <p:spPr bwMode="auto">
              <a:xfrm>
                <a:off x="3129" y="2237"/>
                <a:ext cx="30" cy="12"/>
              </a:xfrm>
              <a:custGeom>
                <a:avLst/>
                <a:gdLst>
                  <a:gd name="T0" fmla="*/ 24 w 30"/>
                  <a:gd name="T1" fmla="*/ 6 h 12"/>
                  <a:gd name="T2" fmla="*/ 30 w 30"/>
                  <a:gd name="T3" fmla="*/ 0 h 12"/>
                  <a:gd name="T4" fmla="*/ 24 w 30"/>
                  <a:gd name="T5" fmla="*/ 0 h 12"/>
                  <a:gd name="T6" fmla="*/ 0 w 30"/>
                  <a:gd name="T7" fmla="*/ 6 h 12"/>
                  <a:gd name="T8" fmla="*/ 0 w 30"/>
                  <a:gd name="T9" fmla="*/ 12 h 12"/>
                  <a:gd name="T10" fmla="*/ 0 w 30"/>
                  <a:gd name="T11" fmla="*/ 12 h 12"/>
                  <a:gd name="T12" fmla="*/ 24 w 30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24" y="6"/>
                    </a:moveTo>
                    <a:lnTo>
                      <a:pt x="30" y="0"/>
                    </a:lnTo>
                    <a:lnTo>
                      <a:pt x="24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02" name="Freeform 1226"/>
              <p:cNvSpPr>
                <a:spLocks/>
              </p:cNvSpPr>
              <p:nvPr/>
            </p:nvSpPr>
            <p:spPr bwMode="auto">
              <a:xfrm>
                <a:off x="3087" y="2249"/>
                <a:ext cx="30" cy="12"/>
              </a:xfrm>
              <a:custGeom>
                <a:avLst/>
                <a:gdLst>
                  <a:gd name="T0" fmla="*/ 24 w 30"/>
                  <a:gd name="T1" fmla="*/ 6 h 12"/>
                  <a:gd name="T2" fmla="*/ 30 w 30"/>
                  <a:gd name="T3" fmla="*/ 0 h 12"/>
                  <a:gd name="T4" fmla="*/ 24 w 30"/>
                  <a:gd name="T5" fmla="*/ 0 h 12"/>
                  <a:gd name="T6" fmla="*/ 6 w 30"/>
                  <a:gd name="T7" fmla="*/ 6 h 12"/>
                  <a:gd name="T8" fmla="*/ 0 w 30"/>
                  <a:gd name="T9" fmla="*/ 6 h 12"/>
                  <a:gd name="T10" fmla="*/ 0 w 30"/>
                  <a:gd name="T11" fmla="*/ 6 h 12"/>
                  <a:gd name="T12" fmla="*/ 0 w 30"/>
                  <a:gd name="T13" fmla="*/ 12 h 12"/>
                  <a:gd name="T14" fmla="*/ 6 w 30"/>
                  <a:gd name="T15" fmla="*/ 12 h 12"/>
                  <a:gd name="T16" fmla="*/ 24 w 30"/>
                  <a:gd name="T17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2">
                    <a:moveTo>
                      <a:pt x="24" y="6"/>
                    </a:moveTo>
                    <a:lnTo>
                      <a:pt x="30" y="0"/>
                    </a:lnTo>
                    <a:lnTo>
                      <a:pt x="24" y="0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03" name="Freeform 1227"/>
              <p:cNvSpPr>
                <a:spLocks/>
              </p:cNvSpPr>
              <p:nvPr/>
            </p:nvSpPr>
            <p:spPr bwMode="auto">
              <a:xfrm>
                <a:off x="3045" y="2261"/>
                <a:ext cx="30" cy="12"/>
              </a:xfrm>
              <a:custGeom>
                <a:avLst/>
                <a:gdLst>
                  <a:gd name="T0" fmla="*/ 30 w 30"/>
                  <a:gd name="T1" fmla="*/ 6 h 12"/>
                  <a:gd name="T2" fmla="*/ 30 w 30"/>
                  <a:gd name="T3" fmla="*/ 0 h 12"/>
                  <a:gd name="T4" fmla="*/ 30 w 30"/>
                  <a:gd name="T5" fmla="*/ 0 h 12"/>
                  <a:gd name="T6" fmla="*/ 6 w 30"/>
                  <a:gd name="T7" fmla="*/ 6 h 12"/>
                  <a:gd name="T8" fmla="*/ 0 w 30"/>
                  <a:gd name="T9" fmla="*/ 12 h 12"/>
                  <a:gd name="T10" fmla="*/ 6 w 30"/>
                  <a:gd name="T11" fmla="*/ 12 h 12"/>
                  <a:gd name="T12" fmla="*/ 30 w 30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30" y="6"/>
                    </a:moveTo>
                    <a:lnTo>
                      <a:pt x="30" y="0"/>
                    </a:lnTo>
                    <a:lnTo>
                      <a:pt x="30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30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04" name="Freeform 1228"/>
              <p:cNvSpPr>
                <a:spLocks/>
              </p:cNvSpPr>
              <p:nvPr/>
            </p:nvSpPr>
            <p:spPr bwMode="auto">
              <a:xfrm>
                <a:off x="3009" y="2273"/>
                <a:ext cx="24" cy="18"/>
              </a:xfrm>
              <a:custGeom>
                <a:avLst/>
                <a:gdLst>
                  <a:gd name="T0" fmla="*/ 24 w 24"/>
                  <a:gd name="T1" fmla="*/ 6 h 18"/>
                  <a:gd name="T2" fmla="*/ 24 w 24"/>
                  <a:gd name="T3" fmla="*/ 6 h 18"/>
                  <a:gd name="T4" fmla="*/ 24 w 24"/>
                  <a:gd name="T5" fmla="*/ 0 h 18"/>
                  <a:gd name="T6" fmla="*/ 6 w 24"/>
                  <a:gd name="T7" fmla="*/ 6 h 18"/>
                  <a:gd name="T8" fmla="*/ 0 w 24"/>
                  <a:gd name="T9" fmla="*/ 12 h 18"/>
                  <a:gd name="T10" fmla="*/ 0 w 24"/>
                  <a:gd name="T11" fmla="*/ 12 h 18"/>
                  <a:gd name="T12" fmla="*/ 0 w 24"/>
                  <a:gd name="T13" fmla="*/ 18 h 18"/>
                  <a:gd name="T14" fmla="*/ 6 w 24"/>
                  <a:gd name="T15" fmla="*/ 12 h 18"/>
                  <a:gd name="T16" fmla="*/ 24 w 24"/>
                  <a:gd name="T17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18">
                    <a:moveTo>
                      <a:pt x="24" y="6"/>
                    </a:moveTo>
                    <a:lnTo>
                      <a:pt x="24" y="6"/>
                    </a:lnTo>
                    <a:lnTo>
                      <a:pt x="24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6" y="12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05" name="Freeform 1229"/>
              <p:cNvSpPr>
                <a:spLocks/>
              </p:cNvSpPr>
              <p:nvPr/>
            </p:nvSpPr>
            <p:spPr bwMode="auto">
              <a:xfrm>
                <a:off x="2967" y="2291"/>
                <a:ext cx="30" cy="12"/>
              </a:xfrm>
              <a:custGeom>
                <a:avLst/>
                <a:gdLst>
                  <a:gd name="T0" fmla="*/ 24 w 30"/>
                  <a:gd name="T1" fmla="*/ 6 h 12"/>
                  <a:gd name="T2" fmla="*/ 30 w 30"/>
                  <a:gd name="T3" fmla="*/ 0 h 12"/>
                  <a:gd name="T4" fmla="*/ 24 w 30"/>
                  <a:gd name="T5" fmla="*/ 0 h 12"/>
                  <a:gd name="T6" fmla="*/ 6 w 30"/>
                  <a:gd name="T7" fmla="*/ 6 h 12"/>
                  <a:gd name="T8" fmla="*/ 0 w 30"/>
                  <a:gd name="T9" fmla="*/ 12 h 12"/>
                  <a:gd name="T10" fmla="*/ 6 w 30"/>
                  <a:gd name="T11" fmla="*/ 12 h 12"/>
                  <a:gd name="T12" fmla="*/ 24 w 30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24" y="6"/>
                    </a:moveTo>
                    <a:lnTo>
                      <a:pt x="30" y="0"/>
                    </a:lnTo>
                    <a:lnTo>
                      <a:pt x="24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06" name="Freeform 1230"/>
              <p:cNvSpPr>
                <a:spLocks/>
              </p:cNvSpPr>
              <p:nvPr/>
            </p:nvSpPr>
            <p:spPr bwMode="auto">
              <a:xfrm>
                <a:off x="2931" y="2303"/>
                <a:ext cx="24" cy="18"/>
              </a:xfrm>
              <a:custGeom>
                <a:avLst/>
                <a:gdLst>
                  <a:gd name="T0" fmla="*/ 24 w 24"/>
                  <a:gd name="T1" fmla="*/ 6 h 18"/>
                  <a:gd name="T2" fmla="*/ 24 w 24"/>
                  <a:gd name="T3" fmla="*/ 6 h 18"/>
                  <a:gd name="T4" fmla="*/ 24 w 24"/>
                  <a:gd name="T5" fmla="*/ 0 h 18"/>
                  <a:gd name="T6" fmla="*/ 12 w 24"/>
                  <a:gd name="T7" fmla="*/ 6 h 18"/>
                  <a:gd name="T8" fmla="*/ 0 w 24"/>
                  <a:gd name="T9" fmla="*/ 12 h 18"/>
                  <a:gd name="T10" fmla="*/ 0 w 24"/>
                  <a:gd name="T11" fmla="*/ 18 h 18"/>
                  <a:gd name="T12" fmla="*/ 0 w 24"/>
                  <a:gd name="T13" fmla="*/ 18 h 18"/>
                  <a:gd name="T14" fmla="*/ 12 w 24"/>
                  <a:gd name="T15" fmla="*/ 12 h 18"/>
                  <a:gd name="T16" fmla="*/ 24 w 24"/>
                  <a:gd name="T17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18">
                    <a:moveTo>
                      <a:pt x="24" y="6"/>
                    </a:moveTo>
                    <a:lnTo>
                      <a:pt x="24" y="6"/>
                    </a:lnTo>
                    <a:lnTo>
                      <a:pt x="24" y="0"/>
                    </a:lnTo>
                    <a:lnTo>
                      <a:pt x="12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12" y="12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07" name="Freeform 1231"/>
              <p:cNvSpPr>
                <a:spLocks/>
              </p:cNvSpPr>
              <p:nvPr/>
            </p:nvSpPr>
            <p:spPr bwMode="auto">
              <a:xfrm>
                <a:off x="2895" y="2321"/>
                <a:ext cx="24" cy="18"/>
              </a:xfrm>
              <a:custGeom>
                <a:avLst/>
                <a:gdLst>
                  <a:gd name="T0" fmla="*/ 24 w 24"/>
                  <a:gd name="T1" fmla="*/ 6 h 18"/>
                  <a:gd name="T2" fmla="*/ 24 w 24"/>
                  <a:gd name="T3" fmla="*/ 6 h 18"/>
                  <a:gd name="T4" fmla="*/ 24 w 24"/>
                  <a:gd name="T5" fmla="*/ 0 h 18"/>
                  <a:gd name="T6" fmla="*/ 0 w 24"/>
                  <a:gd name="T7" fmla="*/ 12 h 18"/>
                  <a:gd name="T8" fmla="*/ 0 w 24"/>
                  <a:gd name="T9" fmla="*/ 18 h 18"/>
                  <a:gd name="T10" fmla="*/ 0 w 24"/>
                  <a:gd name="T11" fmla="*/ 18 h 18"/>
                  <a:gd name="T12" fmla="*/ 24 w 24"/>
                  <a:gd name="T13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8">
                    <a:moveTo>
                      <a:pt x="24" y="6"/>
                    </a:moveTo>
                    <a:lnTo>
                      <a:pt x="24" y="6"/>
                    </a:lnTo>
                    <a:lnTo>
                      <a:pt x="24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08" name="Freeform 1232"/>
              <p:cNvSpPr>
                <a:spLocks/>
              </p:cNvSpPr>
              <p:nvPr/>
            </p:nvSpPr>
            <p:spPr bwMode="auto">
              <a:xfrm>
                <a:off x="2859" y="2345"/>
                <a:ext cx="24" cy="18"/>
              </a:xfrm>
              <a:custGeom>
                <a:avLst/>
                <a:gdLst>
                  <a:gd name="T0" fmla="*/ 18 w 24"/>
                  <a:gd name="T1" fmla="*/ 6 h 18"/>
                  <a:gd name="T2" fmla="*/ 24 w 24"/>
                  <a:gd name="T3" fmla="*/ 0 h 18"/>
                  <a:gd name="T4" fmla="*/ 18 w 24"/>
                  <a:gd name="T5" fmla="*/ 0 h 18"/>
                  <a:gd name="T6" fmla="*/ 0 w 24"/>
                  <a:gd name="T7" fmla="*/ 12 h 18"/>
                  <a:gd name="T8" fmla="*/ 0 w 24"/>
                  <a:gd name="T9" fmla="*/ 12 h 18"/>
                  <a:gd name="T10" fmla="*/ 0 w 24"/>
                  <a:gd name="T11" fmla="*/ 18 h 18"/>
                  <a:gd name="T12" fmla="*/ 18 w 24"/>
                  <a:gd name="T13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8">
                    <a:moveTo>
                      <a:pt x="18" y="6"/>
                    </a:moveTo>
                    <a:lnTo>
                      <a:pt x="24" y="0"/>
                    </a:lnTo>
                    <a:lnTo>
                      <a:pt x="18" y="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18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09" name="Freeform 1233"/>
              <p:cNvSpPr>
                <a:spLocks/>
              </p:cNvSpPr>
              <p:nvPr/>
            </p:nvSpPr>
            <p:spPr bwMode="auto">
              <a:xfrm>
                <a:off x="2823" y="2363"/>
                <a:ext cx="24" cy="18"/>
              </a:xfrm>
              <a:custGeom>
                <a:avLst/>
                <a:gdLst>
                  <a:gd name="T0" fmla="*/ 18 w 24"/>
                  <a:gd name="T1" fmla="*/ 6 h 18"/>
                  <a:gd name="T2" fmla="*/ 24 w 24"/>
                  <a:gd name="T3" fmla="*/ 6 h 18"/>
                  <a:gd name="T4" fmla="*/ 18 w 24"/>
                  <a:gd name="T5" fmla="*/ 0 h 18"/>
                  <a:gd name="T6" fmla="*/ 6 w 24"/>
                  <a:gd name="T7" fmla="*/ 12 h 18"/>
                  <a:gd name="T8" fmla="*/ 0 w 24"/>
                  <a:gd name="T9" fmla="*/ 12 h 18"/>
                  <a:gd name="T10" fmla="*/ 0 w 24"/>
                  <a:gd name="T11" fmla="*/ 18 h 18"/>
                  <a:gd name="T12" fmla="*/ 0 w 24"/>
                  <a:gd name="T13" fmla="*/ 18 h 18"/>
                  <a:gd name="T14" fmla="*/ 6 w 24"/>
                  <a:gd name="T15" fmla="*/ 18 h 18"/>
                  <a:gd name="T16" fmla="*/ 18 w 24"/>
                  <a:gd name="T17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18">
                    <a:moveTo>
                      <a:pt x="18" y="6"/>
                    </a:moveTo>
                    <a:lnTo>
                      <a:pt x="24" y="6"/>
                    </a:lnTo>
                    <a:lnTo>
                      <a:pt x="18" y="0"/>
                    </a:lnTo>
                    <a:lnTo>
                      <a:pt x="6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18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10" name="Freeform 1234"/>
              <p:cNvSpPr>
                <a:spLocks/>
              </p:cNvSpPr>
              <p:nvPr/>
            </p:nvSpPr>
            <p:spPr bwMode="auto">
              <a:xfrm>
                <a:off x="2787" y="2387"/>
                <a:ext cx="24" cy="24"/>
              </a:xfrm>
              <a:custGeom>
                <a:avLst/>
                <a:gdLst>
                  <a:gd name="T0" fmla="*/ 24 w 24"/>
                  <a:gd name="T1" fmla="*/ 6 h 24"/>
                  <a:gd name="T2" fmla="*/ 24 w 24"/>
                  <a:gd name="T3" fmla="*/ 6 h 24"/>
                  <a:gd name="T4" fmla="*/ 24 w 24"/>
                  <a:gd name="T5" fmla="*/ 0 h 24"/>
                  <a:gd name="T6" fmla="*/ 6 w 24"/>
                  <a:gd name="T7" fmla="*/ 18 h 24"/>
                  <a:gd name="T8" fmla="*/ 0 w 24"/>
                  <a:gd name="T9" fmla="*/ 18 h 24"/>
                  <a:gd name="T10" fmla="*/ 6 w 24"/>
                  <a:gd name="T11" fmla="*/ 24 h 24"/>
                  <a:gd name="T12" fmla="*/ 24 w 24"/>
                  <a:gd name="T13" fmla="*/ 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4">
                    <a:moveTo>
                      <a:pt x="24" y="6"/>
                    </a:moveTo>
                    <a:lnTo>
                      <a:pt x="24" y="6"/>
                    </a:lnTo>
                    <a:lnTo>
                      <a:pt x="24" y="0"/>
                    </a:lnTo>
                    <a:lnTo>
                      <a:pt x="6" y="18"/>
                    </a:lnTo>
                    <a:lnTo>
                      <a:pt x="0" y="18"/>
                    </a:lnTo>
                    <a:lnTo>
                      <a:pt x="6" y="24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11" name="Freeform 1235"/>
              <p:cNvSpPr>
                <a:spLocks/>
              </p:cNvSpPr>
              <p:nvPr/>
            </p:nvSpPr>
            <p:spPr bwMode="auto">
              <a:xfrm>
                <a:off x="2757" y="2417"/>
                <a:ext cx="24" cy="24"/>
              </a:xfrm>
              <a:custGeom>
                <a:avLst/>
                <a:gdLst>
                  <a:gd name="T0" fmla="*/ 24 w 24"/>
                  <a:gd name="T1" fmla="*/ 0 h 24"/>
                  <a:gd name="T2" fmla="*/ 18 w 24"/>
                  <a:gd name="T3" fmla="*/ 0 h 24"/>
                  <a:gd name="T4" fmla="*/ 18 w 24"/>
                  <a:gd name="T5" fmla="*/ 0 h 24"/>
                  <a:gd name="T6" fmla="*/ 0 w 24"/>
                  <a:gd name="T7" fmla="*/ 18 h 24"/>
                  <a:gd name="T8" fmla="*/ 6 w 24"/>
                  <a:gd name="T9" fmla="*/ 24 h 24"/>
                  <a:gd name="T10" fmla="*/ 6 w 24"/>
                  <a:gd name="T11" fmla="*/ 18 h 24"/>
                  <a:gd name="T12" fmla="*/ 24 w 24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4">
                    <a:moveTo>
                      <a:pt x="24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12" name="Freeform 1236"/>
              <p:cNvSpPr>
                <a:spLocks/>
              </p:cNvSpPr>
              <p:nvPr/>
            </p:nvSpPr>
            <p:spPr bwMode="auto">
              <a:xfrm>
                <a:off x="2733" y="2447"/>
                <a:ext cx="18" cy="24"/>
              </a:xfrm>
              <a:custGeom>
                <a:avLst/>
                <a:gdLst>
                  <a:gd name="T0" fmla="*/ 18 w 18"/>
                  <a:gd name="T1" fmla="*/ 0 h 24"/>
                  <a:gd name="T2" fmla="*/ 12 w 18"/>
                  <a:gd name="T3" fmla="*/ 0 h 24"/>
                  <a:gd name="T4" fmla="*/ 12 w 18"/>
                  <a:gd name="T5" fmla="*/ 0 h 24"/>
                  <a:gd name="T6" fmla="*/ 12 w 18"/>
                  <a:gd name="T7" fmla="*/ 6 h 24"/>
                  <a:gd name="T8" fmla="*/ 0 w 18"/>
                  <a:gd name="T9" fmla="*/ 24 h 24"/>
                  <a:gd name="T10" fmla="*/ 0 w 18"/>
                  <a:gd name="T11" fmla="*/ 24 h 24"/>
                  <a:gd name="T12" fmla="*/ 6 w 18"/>
                  <a:gd name="T13" fmla="*/ 24 h 24"/>
                  <a:gd name="T14" fmla="*/ 18 w 18"/>
                  <a:gd name="T15" fmla="*/ 6 h 24"/>
                  <a:gd name="T16" fmla="*/ 18 w 18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24">
                    <a:moveTo>
                      <a:pt x="18" y="0"/>
                    </a:moveTo>
                    <a:lnTo>
                      <a:pt x="12" y="0"/>
                    </a:lnTo>
                    <a:lnTo>
                      <a:pt x="12" y="0"/>
                    </a:lnTo>
                    <a:lnTo>
                      <a:pt x="12" y="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6" y="24"/>
                    </a:lnTo>
                    <a:lnTo>
                      <a:pt x="18" y="6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13" name="Freeform 1237"/>
              <p:cNvSpPr>
                <a:spLocks/>
              </p:cNvSpPr>
              <p:nvPr/>
            </p:nvSpPr>
            <p:spPr bwMode="auto">
              <a:xfrm>
                <a:off x="2709" y="2483"/>
                <a:ext cx="18" cy="24"/>
              </a:xfrm>
              <a:custGeom>
                <a:avLst/>
                <a:gdLst>
                  <a:gd name="T0" fmla="*/ 18 w 18"/>
                  <a:gd name="T1" fmla="*/ 0 h 24"/>
                  <a:gd name="T2" fmla="*/ 12 w 18"/>
                  <a:gd name="T3" fmla="*/ 0 h 24"/>
                  <a:gd name="T4" fmla="*/ 12 w 18"/>
                  <a:gd name="T5" fmla="*/ 0 h 24"/>
                  <a:gd name="T6" fmla="*/ 6 w 18"/>
                  <a:gd name="T7" fmla="*/ 6 h 24"/>
                  <a:gd name="T8" fmla="*/ 0 w 18"/>
                  <a:gd name="T9" fmla="*/ 24 h 24"/>
                  <a:gd name="T10" fmla="*/ 6 w 18"/>
                  <a:gd name="T11" fmla="*/ 24 h 24"/>
                  <a:gd name="T12" fmla="*/ 6 w 18"/>
                  <a:gd name="T13" fmla="*/ 24 h 24"/>
                  <a:gd name="T14" fmla="*/ 12 w 18"/>
                  <a:gd name="T15" fmla="*/ 6 h 24"/>
                  <a:gd name="T16" fmla="*/ 18 w 18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24">
                    <a:moveTo>
                      <a:pt x="18" y="0"/>
                    </a:moveTo>
                    <a:lnTo>
                      <a:pt x="12" y="0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24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12" y="6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14" name="Freeform 1238"/>
              <p:cNvSpPr>
                <a:spLocks/>
              </p:cNvSpPr>
              <p:nvPr/>
            </p:nvSpPr>
            <p:spPr bwMode="auto">
              <a:xfrm>
                <a:off x="2697" y="2520"/>
                <a:ext cx="12" cy="30"/>
              </a:xfrm>
              <a:custGeom>
                <a:avLst/>
                <a:gdLst>
                  <a:gd name="T0" fmla="*/ 12 w 12"/>
                  <a:gd name="T1" fmla="*/ 0 h 30"/>
                  <a:gd name="T2" fmla="*/ 12 w 12"/>
                  <a:gd name="T3" fmla="*/ 0 h 30"/>
                  <a:gd name="T4" fmla="*/ 6 w 12"/>
                  <a:gd name="T5" fmla="*/ 0 h 30"/>
                  <a:gd name="T6" fmla="*/ 0 w 12"/>
                  <a:gd name="T7" fmla="*/ 12 h 30"/>
                  <a:gd name="T8" fmla="*/ 0 w 12"/>
                  <a:gd name="T9" fmla="*/ 24 h 30"/>
                  <a:gd name="T10" fmla="*/ 6 w 12"/>
                  <a:gd name="T11" fmla="*/ 30 h 30"/>
                  <a:gd name="T12" fmla="*/ 6 w 12"/>
                  <a:gd name="T13" fmla="*/ 24 h 30"/>
                  <a:gd name="T14" fmla="*/ 6 w 12"/>
                  <a:gd name="T15" fmla="*/ 12 h 30"/>
                  <a:gd name="T16" fmla="*/ 12 w 12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0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0" y="12"/>
                    </a:lnTo>
                    <a:lnTo>
                      <a:pt x="0" y="24"/>
                    </a:lnTo>
                    <a:lnTo>
                      <a:pt x="6" y="30"/>
                    </a:lnTo>
                    <a:lnTo>
                      <a:pt x="6" y="24"/>
                    </a:lnTo>
                    <a:lnTo>
                      <a:pt x="6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15" name="Freeform 1239"/>
              <p:cNvSpPr>
                <a:spLocks/>
              </p:cNvSpPr>
              <p:nvPr/>
            </p:nvSpPr>
            <p:spPr bwMode="auto">
              <a:xfrm>
                <a:off x="2697" y="2562"/>
                <a:ext cx="6" cy="30"/>
              </a:xfrm>
              <a:custGeom>
                <a:avLst/>
                <a:gdLst>
                  <a:gd name="T0" fmla="*/ 6 w 6"/>
                  <a:gd name="T1" fmla="*/ 0 h 30"/>
                  <a:gd name="T2" fmla="*/ 0 w 6"/>
                  <a:gd name="T3" fmla="*/ 0 h 30"/>
                  <a:gd name="T4" fmla="*/ 0 w 6"/>
                  <a:gd name="T5" fmla="*/ 0 h 30"/>
                  <a:gd name="T6" fmla="*/ 0 w 6"/>
                  <a:gd name="T7" fmla="*/ 12 h 30"/>
                  <a:gd name="T8" fmla="*/ 0 w 6"/>
                  <a:gd name="T9" fmla="*/ 24 h 30"/>
                  <a:gd name="T10" fmla="*/ 0 w 6"/>
                  <a:gd name="T11" fmla="*/ 30 h 30"/>
                  <a:gd name="T12" fmla="*/ 6 w 6"/>
                  <a:gd name="T13" fmla="*/ 24 h 30"/>
                  <a:gd name="T14" fmla="*/ 6 w 6"/>
                  <a:gd name="T15" fmla="*/ 12 h 30"/>
                  <a:gd name="T16" fmla="*/ 6 w 6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0">
                    <a:moveTo>
                      <a:pt x="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6" y="24"/>
                    </a:lnTo>
                    <a:lnTo>
                      <a:pt x="6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16" name="Freeform 1240"/>
              <p:cNvSpPr>
                <a:spLocks/>
              </p:cNvSpPr>
              <p:nvPr/>
            </p:nvSpPr>
            <p:spPr bwMode="auto">
              <a:xfrm>
                <a:off x="2697" y="2604"/>
                <a:ext cx="12" cy="24"/>
              </a:xfrm>
              <a:custGeom>
                <a:avLst/>
                <a:gdLst>
                  <a:gd name="T0" fmla="*/ 6 w 12"/>
                  <a:gd name="T1" fmla="*/ 0 h 24"/>
                  <a:gd name="T2" fmla="*/ 6 w 12"/>
                  <a:gd name="T3" fmla="*/ 0 h 24"/>
                  <a:gd name="T4" fmla="*/ 0 w 12"/>
                  <a:gd name="T5" fmla="*/ 0 h 24"/>
                  <a:gd name="T6" fmla="*/ 0 w 12"/>
                  <a:gd name="T7" fmla="*/ 12 h 24"/>
                  <a:gd name="T8" fmla="*/ 6 w 12"/>
                  <a:gd name="T9" fmla="*/ 24 h 24"/>
                  <a:gd name="T10" fmla="*/ 12 w 12"/>
                  <a:gd name="T11" fmla="*/ 24 h 24"/>
                  <a:gd name="T12" fmla="*/ 12 w 12"/>
                  <a:gd name="T13" fmla="*/ 24 h 24"/>
                  <a:gd name="T14" fmla="*/ 6 w 12"/>
                  <a:gd name="T15" fmla="*/ 12 h 24"/>
                  <a:gd name="T16" fmla="*/ 6 w 12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24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6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17" name="Freeform 1241"/>
              <p:cNvSpPr>
                <a:spLocks/>
              </p:cNvSpPr>
              <p:nvPr/>
            </p:nvSpPr>
            <p:spPr bwMode="auto">
              <a:xfrm>
                <a:off x="2709" y="2640"/>
                <a:ext cx="18" cy="30"/>
              </a:xfrm>
              <a:custGeom>
                <a:avLst/>
                <a:gdLst>
                  <a:gd name="T0" fmla="*/ 6 w 18"/>
                  <a:gd name="T1" fmla="*/ 6 h 30"/>
                  <a:gd name="T2" fmla="*/ 6 w 18"/>
                  <a:gd name="T3" fmla="*/ 0 h 30"/>
                  <a:gd name="T4" fmla="*/ 0 w 18"/>
                  <a:gd name="T5" fmla="*/ 6 h 30"/>
                  <a:gd name="T6" fmla="*/ 6 w 18"/>
                  <a:gd name="T7" fmla="*/ 18 h 30"/>
                  <a:gd name="T8" fmla="*/ 12 w 18"/>
                  <a:gd name="T9" fmla="*/ 24 h 30"/>
                  <a:gd name="T10" fmla="*/ 18 w 18"/>
                  <a:gd name="T11" fmla="*/ 30 h 30"/>
                  <a:gd name="T12" fmla="*/ 18 w 18"/>
                  <a:gd name="T13" fmla="*/ 24 h 30"/>
                  <a:gd name="T14" fmla="*/ 12 w 18"/>
                  <a:gd name="T15" fmla="*/ 18 h 30"/>
                  <a:gd name="T16" fmla="*/ 6 w 18"/>
                  <a:gd name="T17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30">
                    <a:moveTo>
                      <a:pt x="6" y="6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6" y="18"/>
                    </a:lnTo>
                    <a:lnTo>
                      <a:pt x="12" y="24"/>
                    </a:lnTo>
                    <a:lnTo>
                      <a:pt x="18" y="30"/>
                    </a:lnTo>
                    <a:lnTo>
                      <a:pt x="18" y="24"/>
                    </a:lnTo>
                    <a:lnTo>
                      <a:pt x="12" y="18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18" name="Freeform 1242"/>
              <p:cNvSpPr>
                <a:spLocks/>
              </p:cNvSpPr>
              <p:nvPr/>
            </p:nvSpPr>
            <p:spPr bwMode="auto">
              <a:xfrm>
                <a:off x="2733" y="2676"/>
                <a:ext cx="18" cy="24"/>
              </a:xfrm>
              <a:custGeom>
                <a:avLst/>
                <a:gdLst>
                  <a:gd name="T0" fmla="*/ 6 w 18"/>
                  <a:gd name="T1" fmla="*/ 6 h 24"/>
                  <a:gd name="T2" fmla="*/ 6 w 18"/>
                  <a:gd name="T3" fmla="*/ 0 h 24"/>
                  <a:gd name="T4" fmla="*/ 0 w 18"/>
                  <a:gd name="T5" fmla="*/ 6 h 24"/>
                  <a:gd name="T6" fmla="*/ 12 w 18"/>
                  <a:gd name="T7" fmla="*/ 18 h 24"/>
                  <a:gd name="T8" fmla="*/ 12 w 18"/>
                  <a:gd name="T9" fmla="*/ 24 h 24"/>
                  <a:gd name="T10" fmla="*/ 18 w 18"/>
                  <a:gd name="T11" fmla="*/ 24 h 24"/>
                  <a:gd name="T12" fmla="*/ 18 w 18"/>
                  <a:gd name="T13" fmla="*/ 24 h 24"/>
                  <a:gd name="T14" fmla="*/ 18 w 18"/>
                  <a:gd name="T15" fmla="*/ 18 h 24"/>
                  <a:gd name="T16" fmla="*/ 6 w 18"/>
                  <a:gd name="T17" fmla="*/ 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24">
                    <a:moveTo>
                      <a:pt x="6" y="6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12" y="18"/>
                    </a:lnTo>
                    <a:lnTo>
                      <a:pt x="12" y="24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18" y="18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19" name="Freeform 1243"/>
              <p:cNvSpPr>
                <a:spLocks/>
              </p:cNvSpPr>
              <p:nvPr/>
            </p:nvSpPr>
            <p:spPr bwMode="auto">
              <a:xfrm>
                <a:off x="2763" y="2706"/>
                <a:ext cx="18" cy="24"/>
              </a:xfrm>
              <a:custGeom>
                <a:avLst/>
                <a:gdLst>
                  <a:gd name="T0" fmla="*/ 6 w 18"/>
                  <a:gd name="T1" fmla="*/ 6 h 24"/>
                  <a:gd name="T2" fmla="*/ 0 w 18"/>
                  <a:gd name="T3" fmla="*/ 0 h 24"/>
                  <a:gd name="T4" fmla="*/ 0 w 18"/>
                  <a:gd name="T5" fmla="*/ 6 h 24"/>
                  <a:gd name="T6" fmla="*/ 12 w 18"/>
                  <a:gd name="T7" fmla="*/ 24 h 24"/>
                  <a:gd name="T8" fmla="*/ 18 w 18"/>
                  <a:gd name="T9" fmla="*/ 24 h 24"/>
                  <a:gd name="T10" fmla="*/ 18 w 18"/>
                  <a:gd name="T11" fmla="*/ 24 h 24"/>
                  <a:gd name="T12" fmla="*/ 6 w 18"/>
                  <a:gd name="T13" fmla="*/ 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24">
                    <a:moveTo>
                      <a:pt x="6" y="6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12" y="24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20" name="Freeform 1244"/>
              <p:cNvSpPr>
                <a:spLocks/>
              </p:cNvSpPr>
              <p:nvPr/>
            </p:nvSpPr>
            <p:spPr bwMode="auto">
              <a:xfrm>
                <a:off x="2793" y="2736"/>
                <a:ext cx="24" cy="24"/>
              </a:xfrm>
              <a:custGeom>
                <a:avLst/>
                <a:gdLst>
                  <a:gd name="T0" fmla="*/ 0 w 24"/>
                  <a:gd name="T1" fmla="*/ 0 h 24"/>
                  <a:gd name="T2" fmla="*/ 0 w 24"/>
                  <a:gd name="T3" fmla="*/ 6 h 24"/>
                  <a:gd name="T4" fmla="*/ 0 w 24"/>
                  <a:gd name="T5" fmla="*/ 6 h 24"/>
                  <a:gd name="T6" fmla="*/ 18 w 24"/>
                  <a:gd name="T7" fmla="*/ 24 h 24"/>
                  <a:gd name="T8" fmla="*/ 24 w 24"/>
                  <a:gd name="T9" fmla="*/ 18 h 24"/>
                  <a:gd name="T10" fmla="*/ 18 w 24"/>
                  <a:gd name="T11" fmla="*/ 18 h 24"/>
                  <a:gd name="T12" fmla="*/ 0 w 24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4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18" y="24"/>
                    </a:lnTo>
                    <a:lnTo>
                      <a:pt x="24" y="18"/>
                    </a:lnTo>
                    <a:lnTo>
                      <a:pt x="18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21" name="Freeform 1245"/>
              <p:cNvSpPr>
                <a:spLocks/>
              </p:cNvSpPr>
              <p:nvPr/>
            </p:nvSpPr>
            <p:spPr bwMode="auto">
              <a:xfrm>
                <a:off x="2823" y="2760"/>
                <a:ext cx="30" cy="24"/>
              </a:xfrm>
              <a:custGeom>
                <a:avLst/>
                <a:gdLst>
                  <a:gd name="T0" fmla="*/ 6 w 30"/>
                  <a:gd name="T1" fmla="*/ 0 h 24"/>
                  <a:gd name="T2" fmla="*/ 0 w 30"/>
                  <a:gd name="T3" fmla="*/ 6 h 24"/>
                  <a:gd name="T4" fmla="*/ 6 w 30"/>
                  <a:gd name="T5" fmla="*/ 6 h 24"/>
                  <a:gd name="T6" fmla="*/ 6 w 30"/>
                  <a:gd name="T7" fmla="*/ 6 h 24"/>
                  <a:gd name="T8" fmla="*/ 24 w 30"/>
                  <a:gd name="T9" fmla="*/ 24 h 24"/>
                  <a:gd name="T10" fmla="*/ 30 w 30"/>
                  <a:gd name="T11" fmla="*/ 18 h 24"/>
                  <a:gd name="T12" fmla="*/ 24 w 30"/>
                  <a:gd name="T13" fmla="*/ 18 h 24"/>
                  <a:gd name="T14" fmla="*/ 6 w 30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4">
                    <a:moveTo>
                      <a:pt x="6" y="0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4" y="24"/>
                    </a:lnTo>
                    <a:lnTo>
                      <a:pt x="30" y="18"/>
                    </a:lnTo>
                    <a:lnTo>
                      <a:pt x="24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22" name="Freeform 1246"/>
              <p:cNvSpPr>
                <a:spLocks/>
              </p:cNvSpPr>
              <p:nvPr/>
            </p:nvSpPr>
            <p:spPr bwMode="auto">
              <a:xfrm>
                <a:off x="2859" y="2784"/>
                <a:ext cx="30" cy="18"/>
              </a:xfrm>
              <a:custGeom>
                <a:avLst/>
                <a:gdLst>
                  <a:gd name="T0" fmla="*/ 6 w 30"/>
                  <a:gd name="T1" fmla="*/ 0 h 18"/>
                  <a:gd name="T2" fmla="*/ 0 w 30"/>
                  <a:gd name="T3" fmla="*/ 6 h 18"/>
                  <a:gd name="T4" fmla="*/ 6 w 30"/>
                  <a:gd name="T5" fmla="*/ 6 h 18"/>
                  <a:gd name="T6" fmla="*/ 24 w 30"/>
                  <a:gd name="T7" fmla="*/ 18 h 18"/>
                  <a:gd name="T8" fmla="*/ 24 w 30"/>
                  <a:gd name="T9" fmla="*/ 18 h 18"/>
                  <a:gd name="T10" fmla="*/ 30 w 30"/>
                  <a:gd name="T11" fmla="*/ 18 h 18"/>
                  <a:gd name="T12" fmla="*/ 24 w 30"/>
                  <a:gd name="T13" fmla="*/ 12 h 18"/>
                  <a:gd name="T14" fmla="*/ 24 w 30"/>
                  <a:gd name="T15" fmla="*/ 12 h 18"/>
                  <a:gd name="T16" fmla="*/ 6 w 30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8">
                    <a:moveTo>
                      <a:pt x="6" y="0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24" y="18"/>
                    </a:lnTo>
                    <a:lnTo>
                      <a:pt x="24" y="18"/>
                    </a:lnTo>
                    <a:lnTo>
                      <a:pt x="30" y="18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23" name="Freeform 1247"/>
              <p:cNvSpPr>
                <a:spLocks/>
              </p:cNvSpPr>
              <p:nvPr/>
            </p:nvSpPr>
            <p:spPr bwMode="auto">
              <a:xfrm>
                <a:off x="2895" y="2802"/>
                <a:ext cx="30" cy="18"/>
              </a:xfrm>
              <a:custGeom>
                <a:avLst/>
                <a:gdLst>
                  <a:gd name="T0" fmla="*/ 6 w 30"/>
                  <a:gd name="T1" fmla="*/ 0 h 18"/>
                  <a:gd name="T2" fmla="*/ 0 w 30"/>
                  <a:gd name="T3" fmla="*/ 6 h 18"/>
                  <a:gd name="T4" fmla="*/ 6 w 30"/>
                  <a:gd name="T5" fmla="*/ 6 h 18"/>
                  <a:gd name="T6" fmla="*/ 24 w 30"/>
                  <a:gd name="T7" fmla="*/ 18 h 18"/>
                  <a:gd name="T8" fmla="*/ 30 w 30"/>
                  <a:gd name="T9" fmla="*/ 18 h 18"/>
                  <a:gd name="T10" fmla="*/ 24 w 30"/>
                  <a:gd name="T11" fmla="*/ 12 h 18"/>
                  <a:gd name="T12" fmla="*/ 6 w 30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8">
                    <a:moveTo>
                      <a:pt x="6" y="0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24" y="18"/>
                    </a:lnTo>
                    <a:lnTo>
                      <a:pt x="30" y="18"/>
                    </a:lnTo>
                    <a:lnTo>
                      <a:pt x="24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24" name="Freeform 1248"/>
              <p:cNvSpPr>
                <a:spLocks/>
              </p:cNvSpPr>
              <p:nvPr/>
            </p:nvSpPr>
            <p:spPr bwMode="auto">
              <a:xfrm>
                <a:off x="2937" y="2826"/>
                <a:ext cx="24" cy="12"/>
              </a:xfrm>
              <a:custGeom>
                <a:avLst/>
                <a:gdLst>
                  <a:gd name="T0" fmla="*/ 0 w 24"/>
                  <a:gd name="T1" fmla="*/ 0 h 12"/>
                  <a:gd name="T2" fmla="*/ 0 w 24"/>
                  <a:gd name="T3" fmla="*/ 0 h 12"/>
                  <a:gd name="T4" fmla="*/ 0 w 24"/>
                  <a:gd name="T5" fmla="*/ 6 h 12"/>
                  <a:gd name="T6" fmla="*/ 6 w 24"/>
                  <a:gd name="T7" fmla="*/ 6 h 12"/>
                  <a:gd name="T8" fmla="*/ 24 w 24"/>
                  <a:gd name="T9" fmla="*/ 12 h 12"/>
                  <a:gd name="T10" fmla="*/ 24 w 24"/>
                  <a:gd name="T11" fmla="*/ 12 h 12"/>
                  <a:gd name="T12" fmla="*/ 24 w 24"/>
                  <a:gd name="T13" fmla="*/ 6 h 12"/>
                  <a:gd name="T14" fmla="*/ 6 w 24"/>
                  <a:gd name="T15" fmla="*/ 0 h 12"/>
                  <a:gd name="T16" fmla="*/ 0 w 24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12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6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25" name="Freeform 1249"/>
              <p:cNvSpPr>
                <a:spLocks/>
              </p:cNvSpPr>
              <p:nvPr/>
            </p:nvSpPr>
            <p:spPr bwMode="auto">
              <a:xfrm>
                <a:off x="2973" y="2838"/>
                <a:ext cx="30" cy="18"/>
              </a:xfrm>
              <a:custGeom>
                <a:avLst/>
                <a:gdLst>
                  <a:gd name="T0" fmla="*/ 6 w 30"/>
                  <a:gd name="T1" fmla="*/ 0 h 18"/>
                  <a:gd name="T2" fmla="*/ 0 w 30"/>
                  <a:gd name="T3" fmla="*/ 6 h 18"/>
                  <a:gd name="T4" fmla="*/ 6 w 30"/>
                  <a:gd name="T5" fmla="*/ 6 h 18"/>
                  <a:gd name="T6" fmla="*/ 24 w 30"/>
                  <a:gd name="T7" fmla="*/ 18 h 18"/>
                  <a:gd name="T8" fmla="*/ 30 w 30"/>
                  <a:gd name="T9" fmla="*/ 12 h 18"/>
                  <a:gd name="T10" fmla="*/ 24 w 30"/>
                  <a:gd name="T11" fmla="*/ 12 h 18"/>
                  <a:gd name="T12" fmla="*/ 6 w 30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8">
                    <a:moveTo>
                      <a:pt x="6" y="0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24" y="18"/>
                    </a:lnTo>
                    <a:lnTo>
                      <a:pt x="30" y="12"/>
                    </a:lnTo>
                    <a:lnTo>
                      <a:pt x="24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26" name="Freeform 1250"/>
              <p:cNvSpPr>
                <a:spLocks/>
              </p:cNvSpPr>
              <p:nvPr/>
            </p:nvSpPr>
            <p:spPr bwMode="auto">
              <a:xfrm>
                <a:off x="3015" y="2856"/>
                <a:ext cx="24" cy="12"/>
              </a:xfrm>
              <a:custGeom>
                <a:avLst/>
                <a:gdLst>
                  <a:gd name="T0" fmla="*/ 0 w 24"/>
                  <a:gd name="T1" fmla="*/ 0 h 12"/>
                  <a:gd name="T2" fmla="*/ 0 w 24"/>
                  <a:gd name="T3" fmla="*/ 0 h 12"/>
                  <a:gd name="T4" fmla="*/ 0 w 24"/>
                  <a:gd name="T5" fmla="*/ 6 h 12"/>
                  <a:gd name="T6" fmla="*/ 24 w 24"/>
                  <a:gd name="T7" fmla="*/ 12 h 12"/>
                  <a:gd name="T8" fmla="*/ 24 w 24"/>
                  <a:gd name="T9" fmla="*/ 12 h 12"/>
                  <a:gd name="T10" fmla="*/ 24 w 24"/>
                  <a:gd name="T11" fmla="*/ 6 h 12"/>
                  <a:gd name="T12" fmla="*/ 0 w 24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2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27" name="Freeform 1251"/>
              <p:cNvSpPr>
                <a:spLocks/>
              </p:cNvSpPr>
              <p:nvPr/>
            </p:nvSpPr>
            <p:spPr bwMode="auto">
              <a:xfrm>
                <a:off x="3051" y="2868"/>
                <a:ext cx="30" cy="12"/>
              </a:xfrm>
              <a:custGeom>
                <a:avLst/>
                <a:gdLst>
                  <a:gd name="T0" fmla="*/ 6 w 30"/>
                  <a:gd name="T1" fmla="*/ 0 h 12"/>
                  <a:gd name="T2" fmla="*/ 0 w 30"/>
                  <a:gd name="T3" fmla="*/ 6 h 12"/>
                  <a:gd name="T4" fmla="*/ 6 w 30"/>
                  <a:gd name="T5" fmla="*/ 6 h 12"/>
                  <a:gd name="T6" fmla="*/ 30 w 30"/>
                  <a:gd name="T7" fmla="*/ 12 h 12"/>
                  <a:gd name="T8" fmla="*/ 30 w 30"/>
                  <a:gd name="T9" fmla="*/ 12 h 12"/>
                  <a:gd name="T10" fmla="*/ 30 w 30"/>
                  <a:gd name="T11" fmla="*/ 6 h 12"/>
                  <a:gd name="T12" fmla="*/ 6 w 3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6" y="0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0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28" name="Freeform 1252"/>
              <p:cNvSpPr>
                <a:spLocks/>
              </p:cNvSpPr>
              <p:nvPr/>
            </p:nvSpPr>
            <p:spPr bwMode="auto">
              <a:xfrm>
                <a:off x="3093" y="2880"/>
                <a:ext cx="30" cy="12"/>
              </a:xfrm>
              <a:custGeom>
                <a:avLst/>
                <a:gdLst>
                  <a:gd name="T0" fmla="*/ 0 w 30"/>
                  <a:gd name="T1" fmla="*/ 0 h 12"/>
                  <a:gd name="T2" fmla="*/ 0 w 30"/>
                  <a:gd name="T3" fmla="*/ 6 h 12"/>
                  <a:gd name="T4" fmla="*/ 0 w 30"/>
                  <a:gd name="T5" fmla="*/ 6 h 12"/>
                  <a:gd name="T6" fmla="*/ 24 w 30"/>
                  <a:gd name="T7" fmla="*/ 12 h 12"/>
                  <a:gd name="T8" fmla="*/ 30 w 30"/>
                  <a:gd name="T9" fmla="*/ 12 h 12"/>
                  <a:gd name="T10" fmla="*/ 24 w 30"/>
                  <a:gd name="T11" fmla="*/ 6 h 12"/>
                  <a:gd name="T12" fmla="*/ 0 w 3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24" y="12"/>
                    </a:lnTo>
                    <a:lnTo>
                      <a:pt x="30" y="12"/>
                    </a:lnTo>
                    <a:lnTo>
                      <a:pt x="24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29" name="Freeform 1253"/>
              <p:cNvSpPr>
                <a:spLocks/>
              </p:cNvSpPr>
              <p:nvPr/>
            </p:nvSpPr>
            <p:spPr bwMode="auto">
              <a:xfrm>
                <a:off x="3135" y="2892"/>
                <a:ext cx="24" cy="12"/>
              </a:xfrm>
              <a:custGeom>
                <a:avLst/>
                <a:gdLst>
                  <a:gd name="T0" fmla="*/ 0 w 24"/>
                  <a:gd name="T1" fmla="*/ 0 h 12"/>
                  <a:gd name="T2" fmla="*/ 0 w 24"/>
                  <a:gd name="T3" fmla="*/ 6 h 12"/>
                  <a:gd name="T4" fmla="*/ 0 w 24"/>
                  <a:gd name="T5" fmla="*/ 6 h 12"/>
                  <a:gd name="T6" fmla="*/ 24 w 24"/>
                  <a:gd name="T7" fmla="*/ 12 h 12"/>
                  <a:gd name="T8" fmla="*/ 24 w 24"/>
                  <a:gd name="T9" fmla="*/ 12 h 12"/>
                  <a:gd name="T10" fmla="*/ 24 w 24"/>
                  <a:gd name="T11" fmla="*/ 6 h 12"/>
                  <a:gd name="T12" fmla="*/ 0 w 24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2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30" name="Freeform 1254"/>
              <p:cNvSpPr>
                <a:spLocks/>
              </p:cNvSpPr>
              <p:nvPr/>
            </p:nvSpPr>
            <p:spPr bwMode="auto">
              <a:xfrm>
                <a:off x="3171" y="2904"/>
                <a:ext cx="30" cy="12"/>
              </a:xfrm>
              <a:custGeom>
                <a:avLst/>
                <a:gdLst>
                  <a:gd name="T0" fmla="*/ 6 w 30"/>
                  <a:gd name="T1" fmla="*/ 0 h 12"/>
                  <a:gd name="T2" fmla="*/ 0 w 30"/>
                  <a:gd name="T3" fmla="*/ 6 h 12"/>
                  <a:gd name="T4" fmla="*/ 6 w 30"/>
                  <a:gd name="T5" fmla="*/ 6 h 12"/>
                  <a:gd name="T6" fmla="*/ 30 w 30"/>
                  <a:gd name="T7" fmla="*/ 12 h 12"/>
                  <a:gd name="T8" fmla="*/ 30 w 30"/>
                  <a:gd name="T9" fmla="*/ 6 h 12"/>
                  <a:gd name="T10" fmla="*/ 30 w 30"/>
                  <a:gd name="T11" fmla="*/ 6 h 12"/>
                  <a:gd name="T12" fmla="*/ 6 w 3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6" y="0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30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31" name="Freeform 1255"/>
              <p:cNvSpPr>
                <a:spLocks/>
              </p:cNvSpPr>
              <p:nvPr/>
            </p:nvSpPr>
            <p:spPr bwMode="auto">
              <a:xfrm>
                <a:off x="3213" y="2916"/>
                <a:ext cx="30" cy="6"/>
              </a:xfrm>
              <a:custGeom>
                <a:avLst/>
                <a:gdLst>
                  <a:gd name="T0" fmla="*/ 6 w 30"/>
                  <a:gd name="T1" fmla="*/ 0 h 6"/>
                  <a:gd name="T2" fmla="*/ 0 w 30"/>
                  <a:gd name="T3" fmla="*/ 0 h 6"/>
                  <a:gd name="T4" fmla="*/ 6 w 30"/>
                  <a:gd name="T5" fmla="*/ 6 h 6"/>
                  <a:gd name="T6" fmla="*/ 30 w 30"/>
                  <a:gd name="T7" fmla="*/ 6 h 6"/>
                  <a:gd name="T8" fmla="*/ 30 w 30"/>
                  <a:gd name="T9" fmla="*/ 6 h 6"/>
                  <a:gd name="T10" fmla="*/ 30 w 30"/>
                  <a:gd name="T11" fmla="*/ 0 h 6"/>
                  <a:gd name="T12" fmla="*/ 6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6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32" name="Freeform 1256"/>
              <p:cNvSpPr>
                <a:spLocks/>
              </p:cNvSpPr>
              <p:nvPr/>
            </p:nvSpPr>
            <p:spPr bwMode="auto">
              <a:xfrm>
                <a:off x="3255" y="2922"/>
                <a:ext cx="30" cy="12"/>
              </a:xfrm>
              <a:custGeom>
                <a:avLst/>
                <a:gdLst>
                  <a:gd name="T0" fmla="*/ 6 w 30"/>
                  <a:gd name="T1" fmla="*/ 0 h 12"/>
                  <a:gd name="T2" fmla="*/ 0 w 30"/>
                  <a:gd name="T3" fmla="*/ 0 h 12"/>
                  <a:gd name="T4" fmla="*/ 6 w 30"/>
                  <a:gd name="T5" fmla="*/ 6 h 12"/>
                  <a:gd name="T6" fmla="*/ 24 w 30"/>
                  <a:gd name="T7" fmla="*/ 12 h 12"/>
                  <a:gd name="T8" fmla="*/ 30 w 30"/>
                  <a:gd name="T9" fmla="*/ 6 h 12"/>
                  <a:gd name="T10" fmla="*/ 24 w 30"/>
                  <a:gd name="T11" fmla="*/ 6 h 12"/>
                  <a:gd name="T12" fmla="*/ 6 w 3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6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24" y="12"/>
                    </a:lnTo>
                    <a:lnTo>
                      <a:pt x="30" y="6"/>
                    </a:lnTo>
                    <a:lnTo>
                      <a:pt x="24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33" name="Freeform 1257"/>
              <p:cNvSpPr>
                <a:spLocks/>
              </p:cNvSpPr>
              <p:nvPr/>
            </p:nvSpPr>
            <p:spPr bwMode="auto">
              <a:xfrm>
                <a:off x="3297" y="2928"/>
                <a:ext cx="30" cy="12"/>
              </a:xfrm>
              <a:custGeom>
                <a:avLst/>
                <a:gdLst>
                  <a:gd name="T0" fmla="*/ 0 w 30"/>
                  <a:gd name="T1" fmla="*/ 0 h 12"/>
                  <a:gd name="T2" fmla="*/ 0 w 30"/>
                  <a:gd name="T3" fmla="*/ 6 h 12"/>
                  <a:gd name="T4" fmla="*/ 0 w 30"/>
                  <a:gd name="T5" fmla="*/ 6 h 12"/>
                  <a:gd name="T6" fmla="*/ 24 w 30"/>
                  <a:gd name="T7" fmla="*/ 12 h 12"/>
                  <a:gd name="T8" fmla="*/ 30 w 30"/>
                  <a:gd name="T9" fmla="*/ 12 h 12"/>
                  <a:gd name="T10" fmla="*/ 24 w 30"/>
                  <a:gd name="T11" fmla="*/ 6 h 12"/>
                  <a:gd name="T12" fmla="*/ 0 w 3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24" y="12"/>
                    </a:lnTo>
                    <a:lnTo>
                      <a:pt x="30" y="12"/>
                    </a:lnTo>
                    <a:lnTo>
                      <a:pt x="24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34" name="Freeform 1258"/>
              <p:cNvSpPr>
                <a:spLocks/>
              </p:cNvSpPr>
              <p:nvPr/>
            </p:nvSpPr>
            <p:spPr bwMode="auto">
              <a:xfrm>
                <a:off x="3339" y="2940"/>
                <a:ext cx="30" cy="6"/>
              </a:xfrm>
              <a:custGeom>
                <a:avLst/>
                <a:gdLst>
                  <a:gd name="T0" fmla="*/ 0 w 30"/>
                  <a:gd name="T1" fmla="*/ 0 h 6"/>
                  <a:gd name="T2" fmla="*/ 0 w 30"/>
                  <a:gd name="T3" fmla="*/ 0 h 6"/>
                  <a:gd name="T4" fmla="*/ 0 w 30"/>
                  <a:gd name="T5" fmla="*/ 6 h 6"/>
                  <a:gd name="T6" fmla="*/ 18 w 30"/>
                  <a:gd name="T7" fmla="*/ 6 h 6"/>
                  <a:gd name="T8" fmla="*/ 24 w 30"/>
                  <a:gd name="T9" fmla="*/ 6 h 6"/>
                  <a:gd name="T10" fmla="*/ 30 w 30"/>
                  <a:gd name="T11" fmla="*/ 6 h 6"/>
                  <a:gd name="T12" fmla="*/ 24 w 30"/>
                  <a:gd name="T13" fmla="*/ 0 h 6"/>
                  <a:gd name="T14" fmla="*/ 18 w 30"/>
                  <a:gd name="T15" fmla="*/ 0 h 6"/>
                  <a:gd name="T16" fmla="*/ 0 w 30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18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35" name="Freeform 1259"/>
              <p:cNvSpPr>
                <a:spLocks/>
              </p:cNvSpPr>
              <p:nvPr/>
            </p:nvSpPr>
            <p:spPr bwMode="auto">
              <a:xfrm>
                <a:off x="3381" y="2946"/>
                <a:ext cx="30" cy="6"/>
              </a:xfrm>
              <a:custGeom>
                <a:avLst/>
                <a:gdLst>
                  <a:gd name="T0" fmla="*/ 0 w 30"/>
                  <a:gd name="T1" fmla="*/ 0 h 6"/>
                  <a:gd name="T2" fmla="*/ 0 w 30"/>
                  <a:gd name="T3" fmla="*/ 0 h 6"/>
                  <a:gd name="T4" fmla="*/ 0 w 30"/>
                  <a:gd name="T5" fmla="*/ 6 h 6"/>
                  <a:gd name="T6" fmla="*/ 24 w 30"/>
                  <a:gd name="T7" fmla="*/ 6 h 6"/>
                  <a:gd name="T8" fmla="*/ 30 w 30"/>
                  <a:gd name="T9" fmla="*/ 6 h 6"/>
                  <a:gd name="T10" fmla="*/ 24 w 30"/>
                  <a:gd name="T11" fmla="*/ 0 h 6"/>
                  <a:gd name="T12" fmla="*/ 0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36" name="Freeform 1260"/>
              <p:cNvSpPr>
                <a:spLocks/>
              </p:cNvSpPr>
              <p:nvPr/>
            </p:nvSpPr>
            <p:spPr bwMode="auto">
              <a:xfrm>
                <a:off x="3423" y="2952"/>
                <a:ext cx="30" cy="6"/>
              </a:xfrm>
              <a:custGeom>
                <a:avLst/>
                <a:gdLst>
                  <a:gd name="T0" fmla="*/ 0 w 30"/>
                  <a:gd name="T1" fmla="*/ 0 h 6"/>
                  <a:gd name="T2" fmla="*/ 0 w 30"/>
                  <a:gd name="T3" fmla="*/ 0 h 6"/>
                  <a:gd name="T4" fmla="*/ 0 w 30"/>
                  <a:gd name="T5" fmla="*/ 6 h 6"/>
                  <a:gd name="T6" fmla="*/ 24 w 30"/>
                  <a:gd name="T7" fmla="*/ 6 h 6"/>
                  <a:gd name="T8" fmla="*/ 30 w 30"/>
                  <a:gd name="T9" fmla="*/ 0 h 6"/>
                  <a:gd name="T10" fmla="*/ 24 w 30"/>
                  <a:gd name="T11" fmla="*/ 0 h 6"/>
                  <a:gd name="T12" fmla="*/ 0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24" y="6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37" name="Freeform 1261"/>
              <p:cNvSpPr>
                <a:spLocks/>
              </p:cNvSpPr>
              <p:nvPr/>
            </p:nvSpPr>
            <p:spPr bwMode="auto">
              <a:xfrm>
                <a:off x="3465" y="2952"/>
                <a:ext cx="30" cy="12"/>
              </a:xfrm>
              <a:custGeom>
                <a:avLst/>
                <a:gdLst>
                  <a:gd name="T0" fmla="*/ 0 w 30"/>
                  <a:gd name="T1" fmla="*/ 0 h 12"/>
                  <a:gd name="T2" fmla="*/ 0 w 30"/>
                  <a:gd name="T3" fmla="*/ 6 h 12"/>
                  <a:gd name="T4" fmla="*/ 0 w 30"/>
                  <a:gd name="T5" fmla="*/ 6 h 12"/>
                  <a:gd name="T6" fmla="*/ 24 w 30"/>
                  <a:gd name="T7" fmla="*/ 12 h 12"/>
                  <a:gd name="T8" fmla="*/ 30 w 30"/>
                  <a:gd name="T9" fmla="*/ 6 h 12"/>
                  <a:gd name="T10" fmla="*/ 24 w 30"/>
                  <a:gd name="T11" fmla="*/ 6 h 12"/>
                  <a:gd name="T12" fmla="*/ 0 w 3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24" y="12"/>
                    </a:lnTo>
                    <a:lnTo>
                      <a:pt x="30" y="6"/>
                    </a:lnTo>
                    <a:lnTo>
                      <a:pt x="24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38" name="Freeform 1262"/>
              <p:cNvSpPr>
                <a:spLocks/>
              </p:cNvSpPr>
              <p:nvPr/>
            </p:nvSpPr>
            <p:spPr bwMode="auto">
              <a:xfrm>
                <a:off x="3507" y="2958"/>
                <a:ext cx="30" cy="12"/>
              </a:xfrm>
              <a:custGeom>
                <a:avLst/>
                <a:gdLst>
                  <a:gd name="T0" fmla="*/ 0 w 30"/>
                  <a:gd name="T1" fmla="*/ 0 h 12"/>
                  <a:gd name="T2" fmla="*/ 0 w 30"/>
                  <a:gd name="T3" fmla="*/ 6 h 12"/>
                  <a:gd name="T4" fmla="*/ 0 w 30"/>
                  <a:gd name="T5" fmla="*/ 6 h 12"/>
                  <a:gd name="T6" fmla="*/ 24 w 30"/>
                  <a:gd name="T7" fmla="*/ 12 h 12"/>
                  <a:gd name="T8" fmla="*/ 30 w 30"/>
                  <a:gd name="T9" fmla="*/ 6 h 12"/>
                  <a:gd name="T10" fmla="*/ 24 w 30"/>
                  <a:gd name="T11" fmla="*/ 6 h 12"/>
                  <a:gd name="T12" fmla="*/ 0 w 3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24" y="12"/>
                    </a:lnTo>
                    <a:lnTo>
                      <a:pt x="30" y="6"/>
                    </a:lnTo>
                    <a:lnTo>
                      <a:pt x="24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39" name="Freeform 1263"/>
              <p:cNvSpPr>
                <a:spLocks/>
              </p:cNvSpPr>
              <p:nvPr/>
            </p:nvSpPr>
            <p:spPr bwMode="auto">
              <a:xfrm>
                <a:off x="3549" y="2964"/>
                <a:ext cx="30" cy="6"/>
              </a:xfrm>
              <a:custGeom>
                <a:avLst/>
                <a:gdLst>
                  <a:gd name="T0" fmla="*/ 0 w 30"/>
                  <a:gd name="T1" fmla="*/ 0 h 6"/>
                  <a:gd name="T2" fmla="*/ 0 w 30"/>
                  <a:gd name="T3" fmla="*/ 0 h 6"/>
                  <a:gd name="T4" fmla="*/ 0 w 30"/>
                  <a:gd name="T5" fmla="*/ 6 h 6"/>
                  <a:gd name="T6" fmla="*/ 12 w 30"/>
                  <a:gd name="T7" fmla="*/ 6 h 6"/>
                  <a:gd name="T8" fmla="*/ 24 w 30"/>
                  <a:gd name="T9" fmla="*/ 6 h 6"/>
                  <a:gd name="T10" fmla="*/ 30 w 30"/>
                  <a:gd name="T11" fmla="*/ 6 h 6"/>
                  <a:gd name="T12" fmla="*/ 24 w 30"/>
                  <a:gd name="T13" fmla="*/ 0 h 6"/>
                  <a:gd name="T14" fmla="*/ 12 w 30"/>
                  <a:gd name="T15" fmla="*/ 0 h 6"/>
                  <a:gd name="T16" fmla="*/ 0 w 30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40" name="Freeform 1264"/>
              <p:cNvSpPr>
                <a:spLocks/>
              </p:cNvSpPr>
              <p:nvPr/>
            </p:nvSpPr>
            <p:spPr bwMode="auto">
              <a:xfrm>
                <a:off x="3591" y="2964"/>
                <a:ext cx="30" cy="6"/>
              </a:xfrm>
              <a:custGeom>
                <a:avLst/>
                <a:gdLst>
                  <a:gd name="T0" fmla="*/ 0 w 30"/>
                  <a:gd name="T1" fmla="*/ 0 h 6"/>
                  <a:gd name="T2" fmla="*/ 0 w 30"/>
                  <a:gd name="T3" fmla="*/ 6 h 6"/>
                  <a:gd name="T4" fmla="*/ 0 w 30"/>
                  <a:gd name="T5" fmla="*/ 6 h 6"/>
                  <a:gd name="T6" fmla="*/ 24 w 30"/>
                  <a:gd name="T7" fmla="*/ 6 h 6"/>
                  <a:gd name="T8" fmla="*/ 30 w 30"/>
                  <a:gd name="T9" fmla="*/ 6 h 6"/>
                  <a:gd name="T10" fmla="*/ 24 w 30"/>
                  <a:gd name="T11" fmla="*/ 0 h 6"/>
                  <a:gd name="T12" fmla="*/ 0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41" name="Freeform 1265"/>
              <p:cNvSpPr>
                <a:spLocks/>
              </p:cNvSpPr>
              <p:nvPr/>
            </p:nvSpPr>
            <p:spPr bwMode="auto">
              <a:xfrm>
                <a:off x="3633" y="2970"/>
                <a:ext cx="30" cy="6"/>
              </a:xfrm>
              <a:custGeom>
                <a:avLst/>
                <a:gdLst>
                  <a:gd name="T0" fmla="*/ 0 w 30"/>
                  <a:gd name="T1" fmla="*/ 0 h 6"/>
                  <a:gd name="T2" fmla="*/ 0 w 30"/>
                  <a:gd name="T3" fmla="*/ 0 h 6"/>
                  <a:gd name="T4" fmla="*/ 0 w 30"/>
                  <a:gd name="T5" fmla="*/ 6 h 6"/>
                  <a:gd name="T6" fmla="*/ 24 w 30"/>
                  <a:gd name="T7" fmla="*/ 6 h 6"/>
                  <a:gd name="T8" fmla="*/ 30 w 30"/>
                  <a:gd name="T9" fmla="*/ 0 h 6"/>
                  <a:gd name="T10" fmla="*/ 24 w 30"/>
                  <a:gd name="T11" fmla="*/ 0 h 6"/>
                  <a:gd name="T12" fmla="*/ 0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24" y="6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42" name="Freeform 1266"/>
              <p:cNvSpPr>
                <a:spLocks/>
              </p:cNvSpPr>
              <p:nvPr/>
            </p:nvSpPr>
            <p:spPr bwMode="auto">
              <a:xfrm>
                <a:off x="3675" y="2970"/>
                <a:ext cx="30" cy="6"/>
              </a:xfrm>
              <a:custGeom>
                <a:avLst/>
                <a:gdLst>
                  <a:gd name="T0" fmla="*/ 0 w 30"/>
                  <a:gd name="T1" fmla="*/ 0 h 6"/>
                  <a:gd name="T2" fmla="*/ 0 w 30"/>
                  <a:gd name="T3" fmla="*/ 0 h 6"/>
                  <a:gd name="T4" fmla="*/ 0 w 30"/>
                  <a:gd name="T5" fmla="*/ 6 h 6"/>
                  <a:gd name="T6" fmla="*/ 24 w 30"/>
                  <a:gd name="T7" fmla="*/ 6 h 6"/>
                  <a:gd name="T8" fmla="*/ 30 w 30"/>
                  <a:gd name="T9" fmla="*/ 6 h 6"/>
                  <a:gd name="T10" fmla="*/ 24 w 30"/>
                  <a:gd name="T11" fmla="*/ 0 h 6"/>
                  <a:gd name="T12" fmla="*/ 0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43" name="Freeform 1267"/>
              <p:cNvSpPr>
                <a:spLocks/>
              </p:cNvSpPr>
              <p:nvPr/>
            </p:nvSpPr>
            <p:spPr bwMode="auto">
              <a:xfrm>
                <a:off x="3717" y="2970"/>
                <a:ext cx="24" cy="6"/>
              </a:xfrm>
              <a:custGeom>
                <a:avLst/>
                <a:gdLst>
                  <a:gd name="T0" fmla="*/ 0 w 24"/>
                  <a:gd name="T1" fmla="*/ 0 h 6"/>
                  <a:gd name="T2" fmla="*/ 0 w 24"/>
                  <a:gd name="T3" fmla="*/ 6 h 6"/>
                  <a:gd name="T4" fmla="*/ 0 w 24"/>
                  <a:gd name="T5" fmla="*/ 6 h 6"/>
                  <a:gd name="T6" fmla="*/ 24 w 24"/>
                  <a:gd name="T7" fmla="*/ 6 h 6"/>
                  <a:gd name="T8" fmla="*/ 24 w 24"/>
                  <a:gd name="T9" fmla="*/ 6 h 6"/>
                  <a:gd name="T10" fmla="*/ 24 w 24"/>
                  <a:gd name="T11" fmla="*/ 0 h 6"/>
                  <a:gd name="T12" fmla="*/ 0 w 24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44" name="Freeform 1268"/>
              <p:cNvSpPr>
                <a:spLocks/>
              </p:cNvSpPr>
              <p:nvPr/>
            </p:nvSpPr>
            <p:spPr bwMode="auto">
              <a:xfrm>
                <a:off x="3753" y="2970"/>
                <a:ext cx="30" cy="12"/>
              </a:xfrm>
              <a:custGeom>
                <a:avLst/>
                <a:gdLst>
                  <a:gd name="T0" fmla="*/ 6 w 30"/>
                  <a:gd name="T1" fmla="*/ 0 h 12"/>
                  <a:gd name="T2" fmla="*/ 0 w 30"/>
                  <a:gd name="T3" fmla="*/ 6 h 12"/>
                  <a:gd name="T4" fmla="*/ 6 w 30"/>
                  <a:gd name="T5" fmla="*/ 6 h 12"/>
                  <a:gd name="T6" fmla="*/ 24 w 30"/>
                  <a:gd name="T7" fmla="*/ 12 h 12"/>
                  <a:gd name="T8" fmla="*/ 30 w 30"/>
                  <a:gd name="T9" fmla="*/ 6 h 12"/>
                  <a:gd name="T10" fmla="*/ 30 w 30"/>
                  <a:gd name="T11" fmla="*/ 6 h 12"/>
                  <a:gd name="T12" fmla="*/ 30 w 30"/>
                  <a:gd name="T13" fmla="*/ 0 h 12"/>
                  <a:gd name="T14" fmla="*/ 24 w 30"/>
                  <a:gd name="T15" fmla="*/ 6 h 12"/>
                  <a:gd name="T16" fmla="*/ 6 w 30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2">
                    <a:moveTo>
                      <a:pt x="6" y="0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24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0" y="0"/>
                    </a:lnTo>
                    <a:lnTo>
                      <a:pt x="24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45" name="Freeform 1269"/>
              <p:cNvSpPr>
                <a:spLocks/>
              </p:cNvSpPr>
              <p:nvPr/>
            </p:nvSpPr>
            <p:spPr bwMode="auto">
              <a:xfrm>
                <a:off x="3795" y="2970"/>
                <a:ext cx="30" cy="6"/>
              </a:xfrm>
              <a:custGeom>
                <a:avLst/>
                <a:gdLst>
                  <a:gd name="T0" fmla="*/ 6 w 30"/>
                  <a:gd name="T1" fmla="*/ 0 h 6"/>
                  <a:gd name="T2" fmla="*/ 0 w 30"/>
                  <a:gd name="T3" fmla="*/ 6 h 6"/>
                  <a:gd name="T4" fmla="*/ 6 w 30"/>
                  <a:gd name="T5" fmla="*/ 6 h 6"/>
                  <a:gd name="T6" fmla="*/ 30 w 30"/>
                  <a:gd name="T7" fmla="*/ 6 h 6"/>
                  <a:gd name="T8" fmla="*/ 30 w 30"/>
                  <a:gd name="T9" fmla="*/ 6 h 6"/>
                  <a:gd name="T10" fmla="*/ 30 w 30"/>
                  <a:gd name="T11" fmla="*/ 0 h 6"/>
                  <a:gd name="T12" fmla="*/ 6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6" y="0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46" name="Freeform 1270"/>
              <p:cNvSpPr>
                <a:spLocks/>
              </p:cNvSpPr>
              <p:nvPr/>
            </p:nvSpPr>
            <p:spPr bwMode="auto">
              <a:xfrm>
                <a:off x="3837" y="2970"/>
                <a:ext cx="30" cy="6"/>
              </a:xfrm>
              <a:custGeom>
                <a:avLst/>
                <a:gdLst>
                  <a:gd name="T0" fmla="*/ 6 w 30"/>
                  <a:gd name="T1" fmla="*/ 0 h 6"/>
                  <a:gd name="T2" fmla="*/ 0 w 30"/>
                  <a:gd name="T3" fmla="*/ 6 h 6"/>
                  <a:gd name="T4" fmla="*/ 6 w 30"/>
                  <a:gd name="T5" fmla="*/ 6 h 6"/>
                  <a:gd name="T6" fmla="*/ 30 w 30"/>
                  <a:gd name="T7" fmla="*/ 6 h 6"/>
                  <a:gd name="T8" fmla="*/ 30 w 30"/>
                  <a:gd name="T9" fmla="*/ 0 h 6"/>
                  <a:gd name="T10" fmla="*/ 30 w 30"/>
                  <a:gd name="T11" fmla="*/ 0 h 6"/>
                  <a:gd name="T12" fmla="*/ 6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6" y="0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30" y="6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47" name="Freeform 1271"/>
              <p:cNvSpPr>
                <a:spLocks/>
              </p:cNvSpPr>
              <p:nvPr/>
            </p:nvSpPr>
            <p:spPr bwMode="auto">
              <a:xfrm>
                <a:off x="3879" y="2970"/>
                <a:ext cx="30" cy="6"/>
              </a:xfrm>
              <a:custGeom>
                <a:avLst/>
                <a:gdLst>
                  <a:gd name="T0" fmla="*/ 6 w 30"/>
                  <a:gd name="T1" fmla="*/ 0 h 6"/>
                  <a:gd name="T2" fmla="*/ 0 w 30"/>
                  <a:gd name="T3" fmla="*/ 0 h 6"/>
                  <a:gd name="T4" fmla="*/ 6 w 30"/>
                  <a:gd name="T5" fmla="*/ 6 h 6"/>
                  <a:gd name="T6" fmla="*/ 30 w 30"/>
                  <a:gd name="T7" fmla="*/ 6 h 6"/>
                  <a:gd name="T8" fmla="*/ 30 w 30"/>
                  <a:gd name="T9" fmla="*/ 0 h 6"/>
                  <a:gd name="T10" fmla="*/ 30 w 30"/>
                  <a:gd name="T11" fmla="*/ 0 h 6"/>
                  <a:gd name="T12" fmla="*/ 6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6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30" y="6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48" name="Freeform 1272"/>
              <p:cNvSpPr>
                <a:spLocks/>
              </p:cNvSpPr>
              <p:nvPr/>
            </p:nvSpPr>
            <p:spPr bwMode="auto">
              <a:xfrm>
                <a:off x="3921" y="2964"/>
                <a:ext cx="30" cy="12"/>
              </a:xfrm>
              <a:custGeom>
                <a:avLst/>
                <a:gdLst>
                  <a:gd name="T0" fmla="*/ 6 w 30"/>
                  <a:gd name="T1" fmla="*/ 6 h 12"/>
                  <a:gd name="T2" fmla="*/ 0 w 30"/>
                  <a:gd name="T3" fmla="*/ 6 h 12"/>
                  <a:gd name="T4" fmla="*/ 6 w 30"/>
                  <a:gd name="T5" fmla="*/ 12 h 12"/>
                  <a:gd name="T6" fmla="*/ 30 w 30"/>
                  <a:gd name="T7" fmla="*/ 6 h 12"/>
                  <a:gd name="T8" fmla="*/ 30 w 30"/>
                  <a:gd name="T9" fmla="*/ 6 h 12"/>
                  <a:gd name="T10" fmla="*/ 30 w 30"/>
                  <a:gd name="T11" fmla="*/ 0 h 12"/>
                  <a:gd name="T12" fmla="*/ 6 w 30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6" y="6"/>
                    </a:moveTo>
                    <a:lnTo>
                      <a:pt x="0" y="6"/>
                    </a:lnTo>
                    <a:lnTo>
                      <a:pt x="6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0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49" name="Freeform 1273"/>
              <p:cNvSpPr>
                <a:spLocks/>
              </p:cNvSpPr>
              <p:nvPr/>
            </p:nvSpPr>
            <p:spPr bwMode="auto">
              <a:xfrm>
                <a:off x="3963" y="2964"/>
                <a:ext cx="31" cy="6"/>
              </a:xfrm>
              <a:custGeom>
                <a:avLst/>
                <a:gdLst>
                  <a:gd name="T0" fmla="*/ 6 w 31"/>
                  <a:gd name="T1" fmla="*/ 0 h 6"/>
                  <a:gd name="T2" fmla="*/ 0 w 31"/>
                  <a:gd name="T3" fmla="*/ 6 h 6"/>
                  <a:gd name="T4" fmla="*/ 6 w 31"/>
                  <a:gd name="T5" fmla="*/ 6 h 6"/>
                  <a:gd name="T6" fmla="*/ 31 w 31"/>
                  <a:gd name="T7" fmla="*/ 6 h 6"/>
                  <a:gd name="T8" fmla="*/ 31 w 31"/>
                  <a:gd name="T9" fmla="*/ 6 h 6"/>
                  <a:gd name="T10" fmla="*/ 31 w 31"/>
                  <a:gd name="T11" fmla="*/ 0 h 6"/>
                  <a:gd name="T12" fmla="*/ 6 w 31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6">
                    <a:moveTo>
                      <a:pt x="6" y="0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31" y="6"/>
                    </a:lnTo>
                    <a:lnTo>
                      <a:pt x="31" y="6"/>
                    </a:lnTo>
                    <a:lnTo>
                      <a:pt x="31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50" name="Freeform 1274"/>
              <p:cNvSpPr>
                <a:spLocks/>
              </p:cNvSpPr>
              <p:nvPr/>
            </p:nvSpPr>
            <p:spPr bwMode="auto">
              <a:xfrm>
                <a:off x="4006" y="2958"/>
                <a:ext cx="30" cy="12"/>
              </a:xfrm>
              <a:custGeom>
                <a:avLst/>
                <a:gdLst>
                  <a:gd name="T0" fmla="*/ 6 w 30"/>
                  <a:gd name="T1" fmla="*/ 6 h 12"/>
                  <a:gd name="T2" fmla="*/ 0 w 30"/>
                  <a:gd name="T3" fmla="*/ 6 h 12"/>
                  <a:gd name="T4" fmla="*/ 6 w 30"/>
                  <a:gd name="T5" fmla="*/ 12 h 12"/>
                  <a:gd name="T6" fmla="*/ 30 w 30"/>
                  <a:gd name="T7" fmla="*/ 6 h 12"/>
                  <a:gd name="T8" fmla="*/ 30 w 30"/>
                  <a:gd name="T9" fmla="*/ 6 h 12"/>
                  <a:gd name="T10" fmla="*/ 30 w 30"/>
                  <a:gd name="T11" fmla="*/ 0 h 12"/>
                  <a:gd name="T12" fmla="*/ 6 w 30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6" y="6"/>
                    </a:moveTo>
                    <a:lnTo>
                      <a:pt x="0" y="6"/>
                    </a:lnTo>
                    <a:lnTo>
                      <a:pt x="6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0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51" name="Freeform 1275"/>
              <p:cNvSpPr>
                <a:spLocks/>
              </p:cNvSpPr>
              <p:nvPr/>
            </p:nvSpPr>
            <p:spPr bwMode="auto">
              <a:xfrm>
                <a:off x="4048" y="2958"/>
                <a:ext cx="30" cy="6"/>
              </a:xfrm>
              <a:custGeom>
                <a:avLst/>
                <a:gdLst>
                  <a:gd name="T0" fmla="*/ 6 w 30"/>
                  <a:gd name="T1" fmla="*/ 0 h 6"/>
                  <a:gd name="T2" fmla="*/ 0 w 30"/>
                  <a:gd name="T3" fmla="*/ 0 h 6"/>
                  <a:gd name="T4" fmla="*/ 6 w 30"/>
                  <a:gd name="T5" fmla="*/ 6 h 6"/>
                  <a:gd name="T6" fmla="*/ 30 w 30"/>
                  <a:gd name="T7" fmla="*/ 6 h 6"/>
                  <a:gd name="T8" fmla="*/ 30 w 30"/>
                  <a:gd name="T9" fmla="*/ 0 h 6"/>
                  <a:gd name="T10" fmla="*/ 30 w 30"/>
                  <a:gd name="T11" fmla="*/ 0 h 6"/>
                  <a:gd name="T12" fmla="*/ 6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6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30" y="6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52" name="Freeform 1276"/>
              <p:cNvSpPr>
                <a:spLocks/>
              </p:cNvSpPr>
              <p:nvPr/>
            </p:nvSpPr>
            <p:spPr bwMode="auto">
              <a:xfrm>
                <a:off x="4090" y="2952"/>
                <a:ext cx="30" cy="6"/>
              </a:xfrm>
              <a:custGeom>
                <a:avLst/>
                <a:gdLst>
                  <a:gd name="T0" fmla="*/ 6 w 30"/>
                  <a:gd name="T1" fmla="*/ 0 h 6"/>
                  <a:gd name="T2" fmla="*/ 0 w 30"/>
                  <a:gd name="T3" fmla="*/ 6 h 6"/>
                  <a:gd name="T4" fmla="*/ 6 w 30"/>
                  <a:gd name="T5" fmla="*/ 6 h 6"/>
                  <a:gd name="T6" fmla="*/ 30 w 30"/>
                  <a:gd name="T7" fmla="*/ 6 h 6"/>
                  <a:gd name="T8" fmla="*/ 30 w 30"/>
                  <a:gd name="T9" fmla="*/ 0 h 6"/>
                  <a:gd name="T10" fmla="*/ 30 w 30"/>
                  <a:gd name="T11" fmla="*/ 0 h 6"/>
                  <a:gd name="T12" fmla="*/ 6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6" y="0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30" y="6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53" name="Freeform 1277"/>
              <p:cNvSpPr>
                <a:spLocks/>
              </p:cNvSpPr>
              <p:nvPr/>
            </p:nvSpPr>
            <p:spPr bwMode="auto">
              <a:xfrm>
                <a:off x="4132" y="2946"/>
                <a:ext cx="30" cy="6"/>
              </a:xfrm>
              <a:custGeom>
                <a:avLst/>
                <a:gdLst>
                  <a:gd name="T0" fmla="*/ 6 w 30"/>
                  <a:gd name="T1" fmla="*/ 0 h 6"/>
                  <a:gd name="T2" fmla="*/ 0 w 30"/>
                  <a:gd name="T3" fmla="*/ 6 h 6"/>
                  <a:gd name="T4" fmla="*/ 6 w 30"/>
                  <a:gd name="T5" fmla="*/ 6 h 6"/>
                  <a:gd name="T6" fmla="*/ 30 w 30"/>
                  <a:gd name="T7" fmla="*/ 6 h 6"/>
                  <a:gd name="T8" fmla="*/ 30 w 30"/>
                  <a:gd name="T9" fmla="*/ 0 h 6"/>
                  <a:gd name="T10" fmla="*/ 30 w 30"/>
                  <a:gd name="T11" fmla="*/ 0 h 6"/>
                  <a:gd name="T12" fmla="*/ 6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6" y="0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30" y="6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54" name="Freeform 1278"/>
              <p:cNvSpPr>
                <a:spLocks/>
              </p:cNvSpPr>
              <p:nvPr/>
            </p:nvSpPr>
            <p:spPr bwMode="auto">
              <a:xfrm>
                <a:off x="4174" y="2940"/>
                <a:ext cx="30" cy="12"/>
              </a:xfrm>
              <a:custGeom>
                <a:avLst/>
                <a:gdLst>
                  <a:gd name="T0" fmla="*/ 6 w 30"/>
                  <a:gd name="T1" fmla="*/ 6 h 12"/>
                  <a:gd name="T2" fmla="*/ 0 w 30"/>
                  <a:gd name="T3" fmla="*/ 6 h 12"/>
                  <a:gd name="T4" fmla="*/ 6 w 30"/>
                  <a:gd name="T5" fmla="*/ 12 h 12"/>
                  <a:gd name="T6" fmla="*/ 24 w 30"/>
                  <a:gd name="T7" fmla="*/ 6 h 12"/>
                  <a:gd name="T8" fmla="*/ 30 w 30"/>
                  <a:gd name="T9" fmla="*/ 6 h 12"/>
                  <a:gd name="T10" fmla="*/ 30 w 30"/>
                  <a:gd name="T11" fmla="*/ 6 h 12"/>
                  <a:gd name="T12" fmla="*/ 30 w 30"/>
                  <a:gd name="T13" fmla="*/ 0 h 12"/>
                  <a:gd name="T14" fmla="*/ 24 w 30"/>
                  <a:gd name="T15" fmla="*/ 0 h 12"/>
                  <a:gd name="T16" fmla="*/ 6 w 30"/>
                  <a:gd name="T17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2">
                    <a:moveTo>
                      <a:pt x="6" y="6"/>
                    </a:moveTo>
                    <a:lnTo>
                      <a:pt x="0" y="6"/>
                    </a:lnTo>
                    <a:lnTo>
                      <a:pt x="6" y="12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55" name="Freeform 1279"/>
              <p:cNvSpPr>
                <a:spLocks/>
              </p:cNvSpPr>
              <p:nvPr/>
            </p:nvSpPr>
            <p:spPr bwMode="auto">
              <a:xfrm>
                <a:off x="4216" y="2934"/>
                <a:ext cx="30" cy="6"/>
              </a:xfrm>
              <a:custGeom>
                <a:avLst/>
                <a:gdLst>
                  <a:gd name="T0" fmla="*/ 6 w 30"/>
                  <a:gd name="T1" fmla="*/ 0 h 6"/>
                  <a:gd name="T2" fmla="*/ 0 w 30"/>
                  <a:gd name="T3" fmla="*/ 6 h 6"/>
                  <a:gd name="T4" fmla="*/ 6 w 30"/>
                  <a:gd name="T5" fmla="*/ 6 h 6"/>
                  <a:gd name="T6" fmla="*/ 30 w 30"/>
                  <a:gd name="T7" fmla="*/ 6 h 6"/>
                  <a:gd name="T8" fmla="*/ 30 w 30"/>
                  <a:gd name="T9" fmla="*/ 0 h 6"/>
                  <a:gd name="T10" fmla="*/ 30 w 30"/>
                  <a:gd name="T11" fmla="*/ 0 h 6"/>
                  <a:gd name="T12" fmla="*/ 6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6" y="0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30" y="6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56" name="Freeform 1280"/>
              <p:cNvSpPr>
                <a:spLocks/>
              </p:cNvSpPr>
              <p:nvPr/>
            </p:nvSpPr>
            <p:spPr bwMode="auto">
              <a:xfrm>
                <a:off x="4258" y="2922"/>
                <a:ext cx="30" cy="12"/>
              </a:xfrm>
              <a:custGeom>
                <a:avLst/>
                <a:gdLst>
                  <a:gd name="T0" fmla="*/ 6 w 30"/>
                  <a:gd name="T1" fmla="*/ 6 h 12"/>
                  <a:gd name="T2" fmla="*/ 0 w 30"/>
                  <a:gd name="T3" fmla="*/ 12 h 12"/>
                  <a:gd name="T4" fmla="*/ 6 w 30"/>
                  <a:gd name="T5" fmla="*/ 12 h 12"/>
                  <a:gd name="T6" fmla="*/ 24 w 30"/>
                  <a:gd name="T7" fmla="*/ 6 h 12"/>
                  <a:gd name="T8" fmla="*/ 30 w 30"/>
                  <a:gd name="T9" fmla="*/ 6 h 12"/>
                  <a:gd name="T10" fmla="*/ 24 w 30"/>
                  <a:gd name="T11" fmla="*/ 0 h 12"/>
                  <a:gd name="T12" fmla="*/ 6 w 30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6" y="6"/>
                    </a:moveTo>
                    <a:lnTo>
                      <a:pt x="0" y="12"/>
                    </a:lnTo>
                    <a:lnTo>
                      <a:pt x="6" y="12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24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57" name="Freeform 1281"/>
              <p:cNvSpPr>
                <a:spLocks/>
              </p:cNvSpPr>
              <p:nvPr/>
            </p:nvSpPr>
            <p:spPr bwMode="auto">
              <a:xfrm>
                <a:off x="4300" y="2916"/>
                <a:ext cx="30" cy="12"/>
              </a:xfrm>
              <a:custGeom>
                <a:avLst/>
                <a:gdLst>
                  <a:gd name="T0" fmla="*/ 0 w 30"/>
                  <a:gd name="T1" fmla="*/ 6 h 12"/>
                  <a:gd name="T2" fmla="*/ 0 w 30"/>
                  <a:gd name="T3" fmla="*/ 6 h 12"/>
                  <a:gd name="T4" fmla="*/ 0 w 30"/>
                  <a:gd name="T5" fmla="*/ 12 h 12"/>
                  <a:gd name="T6" fmla="*/ 24 w 30"/>
                  <a:gd name="T7" fmla="*/ 6 h 12"/>
                  <a:gd name="T8" fmla="*/ 30 w 30"/>
                  <a:gd name="T9" fmla="*/ 0 h 12"/>
                  <a:gd name="T10" fmla="*/ 24 w 30"/>
                  <a:gd name="T11" fmla="*/ 0 h 12"/>
                  <a:gd name="T12" fmla="*/ 0 w 30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0" y="6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24" y="6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58" name="Freeform 1282"/>
              <p:cNvSpPr>
                <a:spLocks/>
              </p:cNvSpPr>
              <p:nvPr/>
            </p:nvSpPr>
            <p:spPr bwMode="auto">
              <a:xfrm>
                <a:off x="4342" y="2904"/>
                <a:ext cx="30" cy="12"/>
              </a:xfrm>
              <a:custGeom>
                <a:avLst/>
                <a:gdLst>
                  <a:gd name="T0" fmla="*/ 0 w 30"/>
                  <a:gd name="T1" fmla="*/ 6 h 12"/>
                  <a:gd name="T2" fmla="*/ 0 w 30"/>
                  <a:gd name="T3" fmla="*/ 12 h 12"/>
                  <a:gd name="T4" fmla="*/ 0 w 30"/>
                  <a:gd name="T5" fmla="*/ 12 h 12"/>
                  <a:gd name="T6" fmla="*/ 24 w 30"/>
                  <a:gd name="T7" fmla="*/ 6 h 12"/>
                  <a:gd name="T8" fmla="*/ 30 w 30"/>
                  <a:gd name="T9" fmla="*/ 6 h 12"/>
                  <a:gd name="T10" fmla="*/ 24 w 30"/>
                  <a:gd name="T11" fmla="*/ 0 h 12"/>
                  <a:gd name="T12" fmla="*/ 0 w 30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0" y="6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24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59" name="Freeform 1283"/>
              <p:cNvSpPr>
                <a:spLocks/>
              </p:cNvSpPr>
              <p:nvPr/>
            </p:nvSpPr>
            <p:spPr bwMode="auto">
              <a:xfrm>
                <a:off x="4384" y="2898"/>
                <a:ext cx="24" cy="12"/>
              </a:xfrm>
              <a:custGeom>
                <a:avLst/>
                <a:gdLst>
                  <a:gd name="T0" fmla="*/ 0 w 24"/>
                  <a:gd name="T1" fmla="*/ 6 h 12"/>
                  <a:gd name="T2" fmla="*/ 0 w 24"/>
                  <a:gd name="T3" fmla="*/ 6 h 12"/>
                  <a:gd name="T4" fmla="*/ 0 w 24"/>
                  <a:gd name="T5" fmla="*/ 12 h 12"/>
                  <a:gd name="T6" fmla="*/ 24 w 24"/>
                  <a:gd name="T7" fmla="*/ 6 h 12"/>
                  <a:gd name="T8" fmla="*/ 24 w 24"/>
                  <a:gd name="T9" fmla="*/ 0 h 12"/>
                  <a:gd name="T10" fmla="*/ 24 w 24"/>
                  <a:gd name="T11" fmla="*/ 0 h 12"/>
                  <a:gd name="T12" fmla="*/ 0 w 24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2">
                    <a:moveTo>
                      <a:pt x="0" y="6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60" name="Freeform 1284"/>
              <p:cNvSpPr>
                <a:spLocks/>
              </p:cNvSpPr>
              <p:nvPr/>
            </p:nvSpPr>
            <p:spPr bwMode="auto">
              <a:xfrm>
                <a:off x="4420" y="2886"/>
                <a:ext cx="30" cy="12"/>
              </a:xfrm>
              <a:custGeom>
                <a:avLst/>
                <a:gdLst>
                  <a:gd name="T0" fmla="*/ 6 w 30"/>
                  <a:gd name="T1" fmla="*/ 6 h 12"/>
                  <a:gd name="T2" fmla="*/ 0 w 30"/>
                  <a:gd name="T3" fmla="*/ 6 h 12"/>
                  <a:gd name="T4" fmla="*/ 6 w 30"/>
                  <a:gd name="T5" fmla="*/ 12 h 12"/>
                  <a:gd name="T6" fmla="*/ 30 w 30"/>
                  <a:gd name="T7" fmla="*/ 6 h 12"/>
                  <a:gd name="T8" fmla="*/ 30 w 30"/>
                  <a:gd name="T9" fmla="*/ 0 h 12"/>
                  <a:gd name="T10" fmla="*/ 30 w 30"/>
                  <a:gd name="T11" fmla="*/ 0 h 12"/>
                  <a:gd name="T12" fmla="*/ 6 w 30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6" y="6"/>
                    </a:moveTo>
                    <a:lnTo>
                      <a:pt x="0" y="6"/>
                    </a:lnTo>
                    <a:lnTo>
                      <a:pt x="6" y="12"/>
                    </a:lnTo>
                    <a:lnTo>
                      <a:pt x="30" y="6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61" name="Freeform 1285"/>
              <p:cNvSpPr>
                <a:spLocks/>
              </p:cNvSpPr>
              <p:nvPr/>
            </p:nvSpPr>
            <p:spPr bwMode="auto">
              <a:xfrm>
                <a:off x="4462" y="2874"/>
                <a:ext cx="30" cy="12"/>
              </a:xfrm>
              <a:custGeom>
                <a:avLst/>
                <a:gdLst>
                  <a:gd name="T0" fmla="*/ 6 w 30"/>
                  <a:gd name="T1" fmla="*/ 6 h 12"/>
                  <a:gd name="T2" fmla="*/ 0 w 30"/>
                  <a:gd name="T3" fmla="*/ 6 h 12"/>
                  <a:gd name="T4" fmla="*/ 6 w 30"/>
                  <a:gd name="T5" fmla="*/ 12 h 12"/>
                  <a:gd name="T6" fmla="*/ 24 w 30"/>
                  <a:gd name="T7" fmla="*/ 6 h 12"/>
                  <a:gd name="T8" fmla="*/ 30 w 30"/>
                  <a:gd name="T9" fmla="*/ 0 h 12"/>
                  <a:gd name="T10" fmla="*/ 24 w 30"/>
                  <a:gd name="T11" fmla="*/ 0 h 12"/>
                  <a:gd name="T12" fmla="*/ 6 w 30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6" y="6"/>
                    </a:moveTo>
                    <a:lnTo>
                      <a:pt x="0" y="6"/>
                    </a:lnTo>
                    <a:lnTo>
                      <a:pt x="6" y="12"/>
                    </a:lnTo>
                    <a:lnTo>
                      <a:pt x="24" y="6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62" name="Freeform 1286"/>
              <p:cNvSpPr>
                <a:spLocks/>
              </p:cNvSpPr>
              <p:nvPr/>
            </p:nvSpPr>
            <p:spPr bwMode="auto">
              <a:xfrm>
                <a:off x="4504" y="2856"/>
                <a:ext cx="24" cy="18"/>
              </a:xfrm>
              <a:custGeom>
                <a:avLst/>
                <a:gdLst>
                  <a:gd name="T0" fmla="*/ 0 w 24"/>
                  <a:gd name="T1" fmla="*/ 12 h 18"/>
                  <a:gd name="T2" fmla="*/ 0 w 24"/>
                  <a:gd name="T3" fmla="*/ 12 h 18"/>
                  <a:gd name="T4" fmla="*/ 0 w 24"/>
                  <a:gd name="T5" fmla="*/ 18 h 18"/>
                  <a:gd name="T6" fmla="*/ 24 w 24"/>
                  <a:gd name="T7" fmla="*/ 6 h 18"/>
                  <a:gd name="T8" fmla="*/ 24 w 24"/>
                  <a:gd name="T9" fmla="*/ 6 h 18"/>
                  <a:gd name="T10" fmla="*/ 24 w 24"/>
                  <a:gd name="T11" fmla="*/ 0 h 18"/>
                  <a:gd name="T12" fmla="*/ 0 w 24"/>
                  <a:gd name="T13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8">
                    <a:moveTo>
                      <a:pt x="0" y="12"/>
                    </a:moveTo>
                    <a:lnTo>
                      <a:pt x="0" y="12"/>
                    </a:lnTo>
                    <a:lnTo>
                      <a:pt x="0" y="18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63" name="Freeform 1287"/>
              <p:cNvSpPr>
                <a:spLocks/>
              </p:cNvSpPr>
              <p:nvPr/>
            </p:nvSpPr>
            <p:spPr bwMode="auto">
              <a:xfrm>
                <a:off x="4540" y="2844"/>
                <a:ext cx="30" cy="12"/>
              </a:xfrm>
              <a:custGeom>
                <a:avLst/>
                <a:gdLst>
                  <a:gd name="T0" fmla="*/ 6 w 30"/>
                  <a:gd name="T1" fmla="*/ 6 h 12"/>
                  <a:gd name="T2" fmla="*/ 0 w 30"/>
                  <a:gd name="T3" fmla="*/ 12 h 12"/>
                  <a:gd name="T4" fmla="*/ 6 w 30"/>
                  <a:gd name="T5" fmla="*/ 12 h 12"/>
                  <a:gd name="T6" fmla="*/ 24 w 30"/>
                  <a:gd name="T7" fmla="*/ 6 h 12"/>
                  <a:gd name="T8" fmla="*/ 30 w 30"/>
                  <a:gd name="T9" fmla="*/ 0 h 12"/>
                  <a:gd name="T10" fmla="*/ 24 w 30"/>
                  <a:gd name="T11" fmla="*/ 0 h 12"/>
                  <a:gd name="T12" fmla="*/ 6 w 30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6" y="6"/>
                    </a:moveTo>
                    <a:lnTo>
                      <a:pt x="0" y="12"/>
                    </a:lnTo>
                    <a:lnTo>
                      <a:pt x="6" y="12"/>
                    </a:lnTo>
                    <a:lnTo>
                      <a:pt x="24" y="6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64" name="Freeform 1288"/>
              <p:cNvSpPr>
                <a:spLocks/>
              </p:cNvSpPr>
              <p:nvPr/>
            </p:nvSpPr>
            <p:spPr bwMode="auto">
              <a:xfrm>
                <a:off x="4582" y="2826"/>
                <a:ext cx="24" cy="18"/>
              </a:xfrm>
              <a:custGeom>
                <a:avLst/>
                <a:gdLst>
                  <a:gd name="T0" fmla="*/ 0 w 24"/>
                  <a:gd name="T1" fmla="*/ 12 h 18"/>
                  <a:gd name="T2" fmla="*/ 0 w 24"/>
                  <a:gd name="T3" fmla="*/ 12 h 18"/>
                  <a:gd name="T4" fmla="*/ 0 w 24"/>
                  <a:gd name="T5" fmla="*/ 18 h 18"/>
                  <a:gd name="T6" fmla="*/ 24 w 24"/>
                  <a:gd name="T7" fmla="*/ 6 h 18"/>
                  <a:gd name="T8" fmla="*/ 24 w 24"/>
                  <a:gd name="T9" fmla="*/ 6 h 18"/>
                  <a:gd name="T10" fmla="*/ 24 w 24"/>
                  <a:gd name="T11" fmla="*/ 0 h 18"/>
                  <a:gd name="T12" fmla="*/ 0 w 24"/>
                  <a:gd name="T13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8">
                    <a:moveTo>
                      <a:pt x="0" y="12"/>
                    </a:moveTo>
                    <a:lnTo>
                      <a:pt x="0" y="12"/>
                    </a:lnTo>
                    <a:lnTo>
                      <a:pt x="0" y="18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65" name="Freeform 1289"/>
              <p:cNvSpPr>
                <a:spLocks/>
              </p:cNvSpPr>
              <p:nvPr/>
            </p:nvSpPr>
            <p:spPr bwMode="auto">
              <a:xfrm>
                <a:off x="4618" y="2808"/>
                <a:ext cx="30" cy="18"/>
              </a:xfrm>
              <a:custGeom>
                <a:avLst/>
                <a:gdLst>
                  <a:gd name="T0" fmla="*/ 6 w 30"/>
                  <a:gd name="T1" fmla="*/ 12 h 18"/>
                  <a:gd name="T2" fmla="*/ 0 w 30"/>
                  <a:gd name="T3" fmla="*/ 12 h 18"/>
                  <a:gd name="T4" fmla="*/ 6 w 30"/>
                  <a:gd name="T5" fmla="*/ 18 h 18"/>
                  <a:gd name="T6" fmla="*/ 24 w 30"/>
                  <a:gd name="T7" fmla="*/ 6 h 18"/>
                  <a:gd name="T8" fmla="*/ 30 w 30"/>
                  <a:gd name="T9" fmla="*/ 6 h 18"/>
                  <a:gd name="T10" fmla="*/ 24 w 30"/>
                  <a:gd name="T11" fmla="*/ 0 h 18"/>
                  <a:gd name="T12" fmla="*/ 6 w 30"/>
                  <a:gd name="T13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8">
                    <a:moveTo>
                      <a:pt x="6" y="12"/>
                    </a:moveTo>
                    <a:lnTo>
                      <a:pt x="0" y="12"/>
                    </a:lnTo>
                    <a:lnTo>
                      <a:pt x="6" y="18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24" y="0"/>
                    </a:lnTo>
                    <a:lnTo>
                      <a:pt x="6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66" name="Freeform 1290"/>
              <p:cNvSpPr>
                <a:spLocks/>
              </p:cNvSpPr>
              <p:nvPr/>
            </p:nvSpPr>
            <p:spPr bwMode="auto">
              <a:xfrm>
                <a:off x="4654" y="2790"/>
                <a:ext cx="30" cy="18"/>
              </a:xfrm>
              <a:custGeom>
                <a:avLst/>
                <a:gdLst>
                  <a:gd name="T0" fmla="*/ 6 w 30"/>
                  <a:gd name="T1" fmla="*/ 12 h 18"/>
                  <a:gd name="T2" fmla="*/ 0 w 30"/>
                  <a:gd name="T3" fmla="*/ 12 h 18"/>
                  <a:gd name="T4" fmla="*/ 6 w 30"/>
                  <a:gd name="T5" fmla="*/ 18 h 18"/>
                  <a:gd name="T6" fmla="*/ 12 w 30"/>
                  <a:gd name="T7" fmla="*/ 12 h 18"/>
                  <a:gd name="T8" fmla="*/ 24 w 30"/>
                  <a:gd name="T9" fmla="*/ 6 h 18"/>
                  <a:gd name="T10" fmla="*/ 30 w 30"/>
                  <a:gd name="T11" fmla="*/ 0 h 18"/>
                  <a:gd name="T12" fmla="*/ 24 w 30"/>
                  <a:gd name="T13" fmla="*/ 0 h 18"/>
                  <a:gd name="T14" fmla="*/ 12 w 30"/>
                  <a:gd name="T15" fmla="*/ 6 h 18"/>
                  <a:gd name="T16" fmla="*/ 6 w 30"/>
                  <a:gd name="T17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8">
                    <a:moveTo>
                      <a:pt x="6" y="12"/>
                    </a:moveTo>
                    <a:lnTo>
                      <a:pt x="0" y="12"/>
                    </a:lnTo>
                    <a:lnTo>
                      <a:pt x="6" y="18"/>
                    </a:lnTo>
                    <a:lnTo>
                      <a:pt x="12" y="12"/>
                    </a:lnTo>
                    <a:lnTo>
                      <a:pt x="24" y="6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12" y="6"/>
                    </a:lnTo>
                    <a:lnTo>
                      <a:pt x="6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67" name="Freeform 1291"/>
              <p:cNvSpPr>
                <a:spLocks/>
              </p:cNvSpPr>
              <p:nvPr/>
            </p:nvSpPr>
            <p:spPr bwMode="auto">
              <a:xfrm>
                <a:off x="4690" y="2766"/>
                <a:ext cx="30" cy="18"/>
              </a:xfrm>
              <a:custGeom>
                <a:avLst/>
                <a:gdLst>
                  <a:gd name="T0" fmla="*/ 6 w 30"/>
                  <a:gd name="T1" fmla="*/ 12 h 18"/>
                  <a:gd name="T2" fmla="*/ 0 w 30"/>
                  <a:gd name="T3" fmla="*/ 18 h 18"/>
                  <a:gd name="T4" fmla="*/ 6 w 30"/>
                  <a:gd name="T5" fmla="*/ 18 h 18"/>
                  <a:gd name="T6" fmla="*/ 24 w 30"/>
                  <a:gd name="T7" fmla="*/ 6 h 18"/>
                  <a:gd name="T8" fmla="*/ 30 w 30"/>
                  <a:gd name="T9" fmla="*/ 6 h 18"/>
                  <a:gd name="T10" fmla="*/ 24 w 30"/>
                  <a:gd name="T11" fmla="*/ 0 h 18"/>
                  <a:gd name="T12" fmla="*/ 6 w 30"/>
                  <a:gd name="T13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8">
                    <a:moveTo>
                      <a:pt x="6" y="12"/>
                    </a:moveTo>
                    <a:lnTo>
                      <a:pt x="0" y="18"/>
                    </a:lnTo>
                    <a:lnTo>
                      <a:pt x="6" y="18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24" y="0"/>
                    </a:lnTo>
                    <a:lnTo>
                      <a:pt x="6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68" name="Freeform 1292"/>
              <p:cNvSpPr>
                <a:spLocks/>
              </p:cNvSpPr>
              <p:nvPr/>
            </p:nvSpPr>
            <p:spPr bwMode="auto">
              <a:xfrm>
                <a:off x="4726" y="2742"/>
                <a:ext cx="24" cy="18"/>
              </a:xfrm>
              <a:custGeom>
                <a:avLst/>
                <a:gdLst>
                  <a:gd name="T0" fmla="*/ 6 w 24"/>
                  <a:gd name="T1" fmla="*/ 12 h 18"/>
                  <a:gd name="T2" fmla="*/ 0 w 24"/>
                  <a:gd name="T3" fmla="*/ 18 h 18"/>
                  <a:gd name="T4" fmla="*/ 6 w 24"/>
                  <a:gd name="T5" fmla="*/ 18 h 18"/>
                  <a:gd name="T6" fmla="*/ 24 w 24"/>
                  <a:gd name="T7" fmla="*/ 6 h 18"/>
                  <a:gd name="T8" fmla="*/ 24 w 24"/>
                  <a:gd name="T9" fmla="*/ 0 h 18"/>
                  <a:gd name="T10" fmla="*/ 24 w 24"/>
                  <a:gd name="T11" fmla="*/ 0 h 18"/>
                  <a:gd name="T12" fmla="*/ 6 w 24"/>
                  <a:gd name="T13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8">
                    <a:moveTo>
                      <a:pt x="6" y="12"/>
                    </a:moveTo>
                    <a:lnTo>
                      <a:pt x="0" y="18"/>
                    </a:lnTo>
                    <a:lnTo>
                      <a:pt x="6" y="18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6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69" name="Freeform 1293"/>
              <p:cNvSpPr>
                <a:spLocks/>
              </p:cNvSpPr>
              <p:nvPr/>
            </p:nvSpPr>
            <p:spPr bwMode="auto">
              <a:xfrm>
                <a:off x="4762" y="2712"/>
                <a:ext cx="24" cy="24"/>
              </a:xfrm>
              <a:custGeom>
                <a:avLst/>
                <a:gdLst>
                  <a:gd name="T0" fmla="*/ 0 w 24"/>
                  <a:gd name="T1" fmla="*/ 18 h 24"/>
                  <a:gd name="T2" fmla="*/ 0 w 24"/>
                  <a:gd name="T3" fmla="*/ 24 h 24"/>
                  <a:gd name="T4" fmla="*/ 0 w 24"/>
                  <a:gd name="T5" fmla="*/ 24 h 24"/>
                  <a:gd name="T6" fmla="*/ 6 w 24"/>
                  <a:gd name="T7" fmla="*/ 24 h 24"/>
                  <a:gd name="T8" fmla="*/ 6 w 24"/>
                  <a:gd name="T9" fmla="*/ 18 h 24"/>
                  <a:gd name="T10" fmla="*/ 24 w 24"/>
                  <a:gd name="T11" fmla="*/ 6 h 24"/>
                  <a:gd name="T12" fmla="*/ 18 w 24"/>
                  <a:gd name="T13" fmla="*/ 0 h 24"/>
                  <a:gd name="T14" fmla="*/ 18 w 24"/>
                  <a:gd name="T15" fmla="*/ 6 h 24"/>
                  <a:gd name="T16" fmla="*/ 0 w 24"/>
                  <a:gd name="T17" fmla="*/ 18 h 24"/>
                  <a:gd name="T18" fmla="*/ 6 w 24"/>
                  <a:gd name="T19" fmla="*/ 18 h 24"/>
                  <a:gd name="T20" fmla="*/ 6 w 24"/>
                  <a:gd name="T21" fmla="*/ 18 h 24"/>
                  <a:gd name="T22" fmla="*/ 0 w 24"/>
                  <a:gd name="T23" fmla="*/ 1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" h="24">
                    <a:moveTo>
                      <a:pt x="0" y="18"/>
                    </a:moveTo>
                    <a:lnTo>
                      <a:pt x="0" y="24"/>
                    </a:lnTo>
                    <a:lnTo>
                      <a:pt x="0" y="24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24" y="6"/>
                    </a:lnTo>
                    <a:lnTo>
                      <a:pt x="18" y="0"/>
                    </a:lnTo>
                    <a:lnTo>
                      <a:pt x="18" y="6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70" name="Freeform 1294"/>
              <p:cNvSpPr>
                <a:spLocks/>
              </p:cNvSpPr>
              <p:nvPr/>
            </p:nvSpPr>
            <p:spPr bwMode="auto">
              <a:xfrm>
                <a:off x="4792" y="2682"/>
                <a:ext cx="18" cy="24"/>
              </a:xfrm>
              <a:custGeom>
                <a:avLst/>
                <a:gdLst>
                  <a:gd name="T0" fmla="*/ 0 w 18"/>
                  <a:gd name="T1" fmla="*/ 24 h 24"/>
                  <a:gd name="T2" fmla="*/ 0 w 18"/>
                  <a:gd name="T3" fmla="*/ 24 h 24"/>
                  <a:gd name="T4" fmla="*/ 6 w 18"/>
                  <a:gd name="T5" fmla="*/ 24 h 24"/>
                  <a:gd name="T6" fmla="*/ 12 w 18"/>
                  <a:gd name="T7" fmla="*/ 12 h 24"/>
                  <a:gd name="T8" fmla="*/ 18 w 18"/>
                  <a:gd name="T9" fmla="*/ 6 h 24"/>
                  <a:gd name="T10" fmla="*/ 18 w 18"/>
                  <a:gd name="T11" fmla="*/ 0 h 24"/>
                  <a:gd name="T12" fmla="*/ 12 w 18"/>
                  <a:gd name="T13" fmla="*/ 6 h 24"/>
                  <a:gd name="T14" fmla="*/ 6 w 18"/>
                  <a:gd name="T15" fmla="*/ 12 h 24"/>
                  <a:gd name="T16" fmla="*/ 0 w 1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24">
                    <a:moveTo>
                      <a:pt x="0" y="24"/>
                    </a:moveTo>
                    <a:lnTo>
                      <a:pt x="0" y="24"/>
                    </a:lnTo>
                    <a:lnTo>
                      <a:pt x="6" y="24"/>
                    </a:lnTo>
                    <a:lnTo>
                      <a:pt x="12" y="12"/>
                    </a:lnTo>
                    <a:lnTo>
                      <a:pt x="18" y="6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71" name="Freeform 1295"/>
              <p:cNvSpPr>
                <a:spLocks/>
              </p:cNvSpPr>
              <p:nvPr/>
            </p:nvSpPr>
            <p:spPr bwMode="auto">
              <a:xfrm>
                <a:off x="4816" y="2646"/>
                <a:ext cx="18" cy="30"/>
              </a:xfrm>
              <a:custGeom>
                <a:avLst/>
                <a:gdLst>
                  <a:gd name="T0" fmla="*/ 0 w 18"/>
                  <a:gd name="T1" fmla="*/ 24 h 30"/>
                  <a:gd name="T2" fmla="*/ 6 w 18"/>
                  <a:gd name="T3" fmla="*/ 30 h 30"/>
                  <a:gd name="T4" fmla="*/ 6 w 18"/>
                  <a:gd name="T5" fmla="*/ 24 h 30"/>
                  <a:gd name="T6" fmla="*/ 18 w 18"/>
                  <a:gd name="T7" fmla="*/ 12 h 30"/>
                  <a:gd name="T8" fmla="*/ 18 w 18"/>
                  <a:gd name="T9" fmla="*/ 6 h 30"/>
                  <a:gd name="T10" fmla="*/ 18 w 18"/>
                  <a:gd name="T11" fmla="*/ 0 h 30"/>
                  <a:gd name="T12" fmla="*/ 12 w 18"/>
                  <a:gd name="T13" fmla="*/ 6 h 30"/>
                  <a:gd name="T14" fmla="*/ 12 w 18"/>
                  <a:gd name="T15" fmla="*/ 12 h 30"/>
                  <a:gd name="T16" fmla="*/ 0 w 18"/>
                  <a:gd name="T1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30">
                    <a:moveTo>
                      <a:pt x="0" y="24"/>
                    </a:moveTo>
                    <a:lnTo>
                      <a:pt x="6" y="30"/>
                    </a:lnTo>
                    <a:lnTo>
                      <a:pt x="6" y="24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12" y="12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72" name="Freeform 1296"/>
              <p:cNvSpPr>
                <a:spLocks/>
              </p:cNvSpPr>
              <p:nvPr/>
            </p:nvSpPr>
            <p:spPr bwMode="auto">
              <a:xfrm>
                <a:off x="4834" y="2610"/>
                <a:ext cx="18" cy="24"/>
              </a:xfrm>
              <a:custGeom>
                <a:avLst/>
                <a:gdLst>
                  <a:gd name="T0" fmla="*/ 0 w 18"/>
                  <a:gd name="T1" fmla="*/ 24 h 24"/>
                  <a:gd name="T2" fmla="*/ 6 w 18"/>
                  <a:gd name="T3" fmla="*/ 24 h 24"/>
                  <a:gd name="T4" fmla="*/ 6 w 18"/>
                  <a:gd name="T5" fmla="*/ 24 h 24"/>
                  <a:gd name="T6" fmla="*/ 18 w 18"/>
                  <a:gd name="T7" fmla="*/ 6 h 24"/>
                  <a:gd name="T8" fmla="*/ 18 w 18"/>
                  <a:gd name="T9" fmla="*/ 0 h 24"/>
                  <a:gd name="T10" fmla="*/ 12 w 18"/>
                  <a:gd name="T11" fmla="*/ 0 h 24"/>
                  <a:gd name="T12" fmla="*/ 12 w 18"/>
                  <a:gd name="T13" fmla="*/ 0 h 24"/>
                  <a:gd name="T14" fmla="*/ 12 w 18"/>
                  <a:gd name="T15" fmla="*/ 6 h 24"/>
                  <a:gd name="T16" fmla="*/ 0 w 1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24">
                    <a:moveTo>
                      <a:pt x="0" y="24"/>
                    </a:moveTo>
                    <a:lnTo>
                      <a:pt x="6" y="24"/>
                    </a:lnTo>
                    <a:lnTo>
                      <a:pt x="6" y="24"/>
                    </a:lnTo>
                    <a:lnTo>
                      <a:pt x="18" y="6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6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73" name="Freeform 1297"/>
              <p:cNvSpPr>
                <a:spLocks/>
              </p:cNvSpPr>
              <p:nvPr/>
            </p:nvSpPr>
            <p:spPr bwMode="auto">
              <a:xfrm>
                <a:off x="4846" y="2568"/>
                <a:ext cx="12" cy="30"/>
              </a:xfrm>
              <a:custGeom>
                <a:avLst/>
                <a:gdLst>
                  <a:gd name="T0" fmla="*/ 0 w 12"/>
                  <a:gd name="T1" fmla="*/ 24 h 30"/>
                  <a:gd name="T2" fmla="*/ 6 w 12"/>
                  <a:gd name="T3" fmla="*/ 30 h 30"/>
                  <a:gd name="T4" fmla="*/ 6 w 12"/>
                  <a:gd name="T5" fmla="*/ 24 h 30"/>
                  <a:gd name="T6" fmla="*/ 12 w 12"/>
                  <a:gd name="T7" fmla="*/ 6 h 30"/>
                  <a:gd name="T8" fmla="*/ 6 w 12"/>
                  <a:gd name="T9" fmla="*/ 0 h 30"/>
                  <a:gd name="T10" fmla="*/ 6 w 12"/>
                  <a:gd name="T11" fmla="*/ 0 h 30"/>
                  <a:gd name="T12" fmla="*/ 0 w 12"/>
                  <a:gd name="T13" fmla="*/ 0 h 30"/>
                  <a:gd name="T14" fmla="*/ 6 w 12"/>
                  <a:gd name="T15" fmla="*/ 6 h 30"/>
                  <a:gd name="T16" fmla="*/ 0 w 12"/>
                  <a:gd name="T1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0">
                    <a:moveTo>
                      <a:pt x="0" y="24"/>
                    </a:moveTo>
                    <a:lnTo>
                      <a:pt x="6" y="30"/>
                    </a:lnTo>
                    <a:lnTo>
                      <a:pt x="6" y="24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74" name="Freeform 1298"/>
              <p:cNvSpPr>
                <a:spLocks/>
              </p:cNvSpPr>
              <p:nvPr/>
            </p:nvSpPr>
            <p:spPr bwMode="auto">
              <a:xfrm>
                <a:off x="4840" y="2526"/>
                <a:ext cx="12" cy="30"/>
              </a:xfrm>
              <a:custGeom>
                <a:avLst/>
                <a:gdLst>
                  <a:gd name="T0" fmla="*/ 6 w 12"/>
                  <a:gd name="T1" fmla="*/ 24 h 30"/>
                  <a:gd name="T2" fmla="*/ 12 w 12"/>
                  <a:gd name="T3" fmla="*/ 30 h 30"/>
                  <a:gd name="T4" fmla="*/ 12 w 12"/>
                  <a:gd name="T5" fmla="*/ 24 h 30"/>
                  <a:gd name="T6" fmla="*/ 12 w 12"/>
                  <a:gd name="T7" fmla="*/ 6 h 30"/>
                  <a:gd name="T8" fmla="*/ 6 w 12"/>
                  <a:gd name="T9" fmla="*/ 0 h 30"/>
                  <a:gd name="T10" fmla="*/ 6 w 12"/>
                  <a:gd name="T11" fmla="*/ 0 h 30"/>
                  <a:gd name="T12" fmla="*/ 0 w 12"/>
                  <a:gd name="T13" fmla="*/ 0 h 30"/>
                  <a:gd name="T14" fmla="*/ 6 w 12"/>
                  <a:gd name="T15" fmla="*/ 6 h 30"/>
                  <a:gd name="T16" fmla="*/ 6 w 12"/>
                  <a:gd name="T1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0">
                    <a:moveTo>
                      <a:pt x="6" y="24"/>
                    </a:moveTo>
                    <a:lnTo>
                      <a:pt x="12" y="30"/>
                    </a:lnTo>
                    <a:lnTo>
                      <a:pt x="12" y="24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2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75" name="Freeform 1299"/>
              <p:cNvSpPr>
                <a:spLocks/>
              </p:cNvSpPr>
              <p:nvPr/>
            </p:nvSpPr>
            <p:spPr bwMode="auto">
              <a:xfrm>
                <a:off x="4828" y="2483"/>
                <a:ext cx="12" cy="31"/>
              </a:xfrm>
              <a:custGeom>
                <a:avLst/>
                <a:gdLst>
                  <a:gd name="T0" fmla="*/ 6 w 12"/>
                  <a:gd name="T1" fmla="*/ 31 h 31"/>
                  <a:gd name="T2" fmla="*/ 12 w 12"/>
                  <a:gd name="T3" fmla="*/ 31 h 31"/>
                  <a:gd name="T4" fmla="*/ 12 w 12"/>
                  <a:gd name="T5" fmla="*/ 31 h 31"/>
                  <a:gd name="T6" fmla="*/ 6 w 12"/>
                  <a:gd name="T7" fmla="*/ 6 h 31"/>
                  <a:gd name="T8" fmla="*/ 6 w 12"/>
                  <a:gd name="T9" fmla="*/ 6 h 31"/>
                  <a:gd name="T10" fmla="*/ 0 w 12"/>
                  <a:gd name="T11" fmla="*/ 0 h 31"/>
                  <a:gd name="T12" fmla="*/ 0 w 12"/>
                  <a:gd name="T13" fmla="*/ 6 h 31"/>
                  <a:gd name="T14" fmla="*/ 0 w 12"/>
                  <a:gd name="T15" fmla="*/ 6 h 31"/>
                  <a:gd name="T16" fmla="*/ 6 w 12"/>
                  <a:gd name="T1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1">
                    <a:moveTo>
                      <a:pt x="6" y="31"/>
                    </a:moveTo>
                    <a:lnTo>
                      <a:pt x="12" y="31"/>
                    </a:lnTo>
                    <a:lnTo>
                      <a:pt x="12" y="31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3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76" name="Freeform 1300"/>
              <p:cNvSpPr>
                <a:spLocks/>
              </p:cNvSpPr>
              <p:nvPr/>
            </p:nvSpPr>
            <p:spPr bwMode="auto">
              <a:xfrm>
                <a:off x="4804" y="2453"/>
                <a:ext cx="18" cy="24"/>
              </a:xfrm>
              <a:custGeom>
                <a:avLst/>
                <a:gdLst>
                  <a:gd name="T0" fmla="*/ 12 w 18"/>
                  <a:gd name="T1" fmla="*/ 18 h 24"/>
                  <a:gd name="T2" fmla="*/ 18 w 18"/>
                  <a:gd name="T3" fmla="*/ 24 h 24"/>
                  <a:gd name="T4" fmla="*/ 18 w 18"/>
                  <a:gd name="T5" fmla="*/ 18 h 24"/>
                  <a:gd name="T6" fmla="*/ 6 w 18"/>
                  <a:gd name="T7" fmla="*/ 0 h 24"/>
                  <a:gd name="T8" fmla="*/ 0 w 18"/>
                  <a:gd name="T9" fmla="*/ 0 h 24"/>
                  <a:gd name="T10" fmla="*/ 0 w 18"/>
                  <a:gd name="T11" fmla="*/ 0 h 24"/>
                  <a:gd name="T12" fmla="*/ 12 w 18"/>
                  <a:gd name="T13" fmla="*/ 1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24">
                    <a:moveTo>
                      <a:pt x="12" y="18"/>
                    </a:moveTo>
                    <a:lnTo>
                      <a:pt x="18" y="24"/>
                    </a:lnTo>
                    <a:lnTo>
                      <a:pt x="18" y="18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77" name="Freeform 1301"/>
              <p:cNvSpPr>
                <a:spLocks/>
              </p:cNvSpPr>
              <p:nvPr/>
            </p:nvSpPr>
            <p:spPr bwMode="auto">
              <a:xfrm>
                <a:off x="4774" y="2423"/>
                <a:ext cx="24" cy="18"/>
              </a:xfrm>
              <a:custGeom>
                <a:avLst/>
                <a:gdLst>
                  <a:gd name="T0" fmla="*/ 18 w 24"/>
                  <a:gd name="T1" fmla="*/ 18 h 18"/>
                  <a:gd name="T2" fmla="*/ 18 w 24"/>
                  <a:gd name="T3" fmla="*/ 18 h 18"/>
                  <a:gd name="T4" fmla="*/ 24 w 24"/>
                  <a:gd name="T5" fmla="*/ 18 h 18"/>
                  <a:gd name="T6" fmla="*/ 6 w 24"/>
                  <a:gd name="T7" fmla="*/ 0 h 18"/>
                  <a:gd name="T8" fmla="*/ 6 w 24"/>
                  <a:gd name="T9" fmla="*/ 0 h 18"/>
                  <a:gd name="T10" fmla="*/ 0 w 24"/>
                  <a:gd name="T11" fmla="*/ 0 h 18"/>
                  <a:gd name="T12" fmla="*/ 18 w 24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8">
                    <a:moveTo>
                      <a:pt x="18" y="18"/>
                    </a:moveTo>
                    <a:lnTo>
                      <a:pt x="18" y="18"/>
                    </a:lnTo>
                    <a:lnTo>
                      <a:pt x="24" y="18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18" y="1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78" name="Freeform 1302"/>
              <p:cNvSpPr>
                <a:spLocks/>
              </p:cNvSpPr>
              <p:nvPr/>
            </p:nvSpPr>
            <p:spPr bwMode="auto">
              <a:xfrm>
                <a:off x="4744" y="2393"/>
                <a:ext cx="24" cy="18"/>
              </a:xfrm>
              <a:custGeom>
                <a:avLst/>
                <a:gdLst>
                  <a:gd name="T0" fmla="*/ 18 w 24"/>
                  <a:gd name="T1" fmla="*/ 18 h 18"/>
                  <a:gd name="T2" fmla="*/ 24 w 24"/>
                  <a:gd name="T3" fmla="*/ 18 h 18"/>
                  <a:gd name="T4" fmla="*/ 18 w 24"/>
                  <a:gd name="T5" fmla="*/ 12 h 18"/>
                  <a:gd name="T6" fmla="*/ 0 w 24"/>
                  <a:gd name="T7" fmla="*/ 0 h 18"/>
                  <a:gd name="T8" fmla="*/ 0 w 24"/>
                  <a:gd name="T9" fmla="*/ 0 h 18"/>
                  <a:gd name="T10" fmla="*/ 0 w 24"/>
                  <a:gd name="T11" fmla="*/ 6 h 18"/>
                  <a:gd name="T12" fmla="*/ 18 w 24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8">
                    <a:moveTo>
                      <a:pt x="18" y="18"/>
                    </a:moveTo>
                    <a:lnTo>
                      <a:pt x="24" y="18"/>
                    </a:lnTo>
                    <a:lnTo>
                      <a:pt x="18" y="1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18" y="1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79" name="Freeform 1303"/>
              <p:cNvSpPr>
                <a:spLocks/>
              </p:cNvSpPr>
              <p:nvPr/>
            </p:nvSpPr>
            <p:spPr bwMode="auto">
              <a:xfrm>
                <a:off x="4708" y="2369"/>
                <a:ext cx="24" cy="18"/>
              </a:xfrm>
              <a:custGeom>
                <a:avLst/>
                <a:gdLst>
                  <a:gd name="T0" fmla="*/ 24 w 24"/>
                  <a:gd name="T1" fmla="*/ 18 h 18"/>
                  <a:gd name="T2" fmla="*/ 24 w 24"/>
                  <a:gd name="T3" fmla="*/ 18 h 18"/>
                  <a:gd name="T4" fmla="*/ 24 w 24"/>
                  <a:gd name="T5" fmla="*/ 12 h 18"/>
                  <a:gd name="T6" fmla="*/ 12 w 24"/>
                  <a:gd name="T7" fmla="*/ 6 h 18"/>
                  <a:gd name="T8" fmla="*/ 6 w 24"/>
                  <a:gd name="T9" fmla="*/ 0 h 18"/>
                  <a:gd name="T10" fmla="*/ 0 w 24"/>
                  <a:gd name="T11" fmla="*/ 0 h 18"/>
                  <a:gd name="T12" fmla="*/ 6 w 24"/>
                  <a:gd name="T13" fmla="*/ 6 h 18"/>
                  <a:gd name="T14" fmla="*/ 12 w 24"/>
                  <a:gd name="T15" fmla="*/ 12 h 18"/>
                  <a:gd name="T16" fmla="*/ 24 w 24"/>
                  <a:gd name="T1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18">
                    <a:moveTo>
                      <a:pt x="24" y="18"/>
                    </a:moveTo>
                    <a:lnTo>
                      <a:pt x="24" y="18"/>
                    </a:lnTo>
                    <a:lnTo>
                      <a:pt x="24" y="12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12" y="12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80" name="Freeform 1304"/>
              <p:cNvSpPr>
                <a:spLocks/>
              </p:cNvSpPr>
              <p:nvPr/>
            </p:nvSpPr>
            <p:spPr bwMode="auto">
              <a:xfrm>
                <a:off x="4672" y="2345"/>
                <a:ext cx="30" cy="18"/>
              </a:xfrm>
              <a:custGeom>
                <a:avLst/>
                <a:gdLst>
                  <a:gd name="T0" fmla="*/ 24 w 30"/>
                  <a:gd name="T1" fmla="*/ 18 h 18"/>
                  <a:gd name="T2" fmla="*/ 30 w 30"/>
                  <a:gd name="T3" fmla="*/ 18 h 18"/>
                  <a:gd name="T4" fmla="*/ 24 w 30"/>
                  <a:gd name="T5" fmla="*/ 12 h 18"/>
                  <a:gd name="T6" fmla="*/ 6 w 30"/>
                  <a:gd name="T7" fmla="*/ 0 h 18"/>
                  <a:gd name="T8" fmla="*/ 0 w 30"/>
                  <a:gd name="T9" fmla="*/ 6 h 18"/>
                  <a:gd name="T10" fmla="*/ 6 w 30"/>
                  <a:gd name="T11" fmla="*/ 6 h 18"/>
                  <a:gd name="T12" fmla="*/ 24 w 30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8">
                    <a:moveTo>
                      <a:pt x="24" y="18"/>
                    </a:moveTo>
                    <a:lnTo>
                      <a:pt x="30" y="18"/>
                    </a:lnTo>
                    <a:lnTo>
                      <a:pt x="24" y="12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81" name="Freeform 1305"/>
              <p:cNvSpPr>
                <a:spLocks/>
              </p:cNvSpPr>
              <p:nvPr/>
            </p:nvSpPr>
            <p:spPr bwMode="auto">
              <a:xfrm>
                <a:off x="4636" y="2327"/>
                <a:ext cx="30" cy="18"/>
              </a:xfrm>
              <a:custGeom>
                <a:avLst/>
                <a:gdLst>
                  <a:gd name="T0" fmla="*/ 24 w 30"/>
                  <a:gd name="T1" fmla="*/ 18 h 18"/>
                  <a:gd name="T2" fmla="*/ 30 w 30"/>
                  <a:gd name="T3" fmla="*/ 12 h 18"/>
                  <a:gd name="T4" fmla="*/ 24 w 30"/>
                  <a:gd name="T5" fmla="*/ 12 h 18"/>
                  <a:gd name="T6" fmla="*/ 0 w 30"/>
                  <a:gd name="T7" fmla="*/ 0 h 18"/>
                  <a:gd name="T8" fmla="*/ 0 w 30"/>
                  <a:gd name="T9" fmla="*/ 0 h 18"/>
                  <a:gd name="T10" fmla="*/ 0 w 30"/>
                  <a:gd name="T11" fmla="*/ 6 h 18"/>
                  <a:gd name="T12" fmla="*/ 24 w 30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8">
                    <a:moveTo>
                      <a:pt x="24" y="18"/>
                    </a:moveTo>
                    <a:lnTo>
                      <a:pt x="30" y="12"/>
                    </a:lnTo>
                    <a:lnTo>
                      <a:pt x="24" y="1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82" name="Freeform 1306"/>
              <p:cNvSpPr>
                <a:spLocks/>
              </p:cNvSpPr>
              <p:nvPr/>
            </p:nvSpPr>
            <p:spPr bwMode="auto">
              <a:xfrm>
                <a:off x="4600" y="2309"/>
                <a:ext cx="24" cy="12"/>
              </a:xfrm>
              <a:custGeom>
                <a:avLst/>
                <a:gdLst>
                  <a:gd name="T0" fmla="*/ 24 w 24"/>
                  <a:gd name="T1" fmla="*/ 12 h 12"/>
                  <a:gd name="T2" fmla="*/ 24 w 24"/>
                  <a:gd name="T3" fmla="*/ 12 h 12"/>
                  <a:gd name="T4" fmla="*/ 24 w 24"/>
                  <a:gd name="T5" fmla="*/ 6 h 12"/>
                  <a:gd name="T6" fmla="*/ 6 w 24"/>
                  <a:gd name="T7" fmla="*/ 0 h 12"/>
                  <a:gd name="T8" fmla="*/ 0 w 24"/>
                  <a:gd name="T9" fmla="*/ 0 h 12"/>
                  <a:gd name="T10" fmla="*/ 0 w 24"/>
                  <a:gd name="T11" fmla="*/ 0 h 12"/>
                  <a:gd name="T12" fmla="*/ 0 w 24"/>
                  <a:gd name="T13" fmla="*/ 6 h 12"/>
                  <a:gd name="T14" fmla="*/ 6 w 24"/>
                  <a:gd name="T15" fmla="*/ 6 h 12"/>
                  <a:gd name="T16" fmla="*/ 24 w 24"/>
                  <a:gd name="T1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12">
                    <a:moveTo>
                      <a:pt x="24" y="12"/>
                    </a:moveTo>
                    <a:lnTo>
                      <a:pt x="24" y="12"/>
                    </a:lnTo>
                    <a:lnTo>
                      <a:pt x="24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83" name="Freeform 1307"/>
              <p:cNvSpPr>
                <a:spLocks/>
              </p:cNvSpPr>
              <p:nvPr/>
            </p:nvSpPr>
            <p:spPr bwMode="auto">
              <a:xfrm>
                <a:off x="4558" y="2291"/>
                <a:ext cx="30" cy="18"/>
              </a:xfrm>
              <a:custGeom>
                <a:avLst/>
                <a:gdLst>
                  <a:gd name="T0" fmla="*/ 24 w 30"/>
                  <a:gd name="T1" fmla="*/ 18 h 18"/>
                  <a:gd name="T2" fmla="*/ 30 w 30"/>
                  <a:gd name="T3" fmla="*/ 12 h 18"/>
                  <a:gd name="T4" fmla="*/ 24 w 30"/>
                  <a:gd name="T5" fmla="*/ 12 h 18"/>
                  <a:gd name="T6" fmla="*/ 6 w 30"/>
                  <a:gd name="T7" fmla="*/ 0 h 18"/>
                  <a:gd name="T8" fmla="*/ 0 w 30"/>
                  <a:gd name="T9" fmla="*/ 0 h 18"/>
                  <a:gd name="T10" fmla="*/ 6 w 30"/>
                  <a:gd name="T11" fmla="*/ 6 h 18"/>
                  <a:gd name="T12" fmla="*/ 24 w 30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8">
                    <a:moveTo>
                      <a:pt x="24" y="18"/>
                    </a:moveTo>
                    <a:lnTo>
                      <a:pt x="30" y="12"/>
                    </a:lnTo>
                    <a:lnTo>
                      <a:pt x="24" y="1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84" name="Freeform 1308"/>
              <p:cNvSpPr>
                <a:spLocks/>
              </p:cNvSpPr>
              <p:nvPr/>
            </p:nvSpPr>
            <p:spPr bwMode="auto">
              <a:xfrm>
                <a:off x="4522" y="2273"/>
                <a:ext cx="24" cy="18"/>
              </a:xfrm>
              <a:custGeom>
                <a:avLst/>
                <a:gdLst>
                  <a:gd name="T0" fmla="*/ 24 w 24"/>
                  <a:gd name="T1" fmla="*/ 18 h 18"/>
                  <a:gd name="T2" fmla="*/ 24 w 24"/>
                  <a:gd name="T3" fmla="*/ 12 h 18"/>
                  <a:gd name="T4" fmla="*/ 24 w 24"/>
                  <a:gd name="T5" fmla="*/ 12 h 18"/>
                  <a:gd name="T6" fmla="*/ 18 w 24"/>
                  <a:gd name="T7" fmla="*/ 6 h 18"/>
                  <a:gd name="T8" fmla="*/ 0 w 24"/>
                  <a:gd name="T9" fmla="*/ 0 h 18"/>
                  <a:gd name="T10" fmla="*/ 0 w 24"/>
                  <a:gd name="T11" fmla="*/ 6 h 18"/>
                  <a:gd name="T12" fmla="*/ 0 w 24"/>
                  <a:gd name="T13" fmla="*/ 6 h 18"/>
                  <a:gd name="T14" fmla="*/ 18 w 24"/>
                  <a:gd name="T15" fmla="*/ 12 h 18"/>
                  <a:gd name="T16" fmla="*/ 24 w 24"/>
                  <a:gd name="T1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18">
                    <a:moveTo>
                      <a:pt x="24" y="18"/>
                    </a:moveTo>
                    <a:lnTo>
                      <a:pt x="24" y="12"/>
                    </a:lnTo>
                    <a:lnTo>
                      <a:pt x="24" y="12"/>
                    </a:lnTo>
                    <a:lnTo>
                      <a:pt x="18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8" y="12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85" name="Freeform 1309"/>
              <p:cNvSpPr>
                <a:spLocks/>
              </p:cNvSpPr>
              <p:nvPr/>
            </p:nvSpPr>
            <p:spPr bwMode="auto">
              <a:xfrm>
                <a:off x="4480" y="2261"/>
                <a:ext cx="30" cy="12"/>
              </a:xfrm>
              <a:custGeom>
                <a:avLst/>
                <a:gdLst>
                  <a:gd name="T0" fmla="*/ 24 w 30"/>
                  <a:gd name="T1" fmla="*/ 12 h 12"/>
                  <a:gd name="T2" fmla="*/ 30 w 30"/>
                  <a:gd name="T3" fmla="*/ 12 h 12"/>
                  <a:gd name="T4" fmla="*/ 24 w 30"/>
                  <a:gd name="T5" fmla="*/ 6 h 12"/>
                  <a:gd name="T6" fmla="*/ 6 w 30"/>
                  <a:gd name="T7" fmla="*/ 0 h 12"/>
                  <a:gd name="T8" fmla="*/ 0 w 30"/>
                  <a:gd name="T9" fmla="*/ 6 h 12"/>
                  <a:gd name="T10" fmla="*/ 6 w 30"/>
                  <a:gd name="T11" fmla="*/ 6 h 12"/>
                  <a:gd name="T12" fmla="*/ 24 w 30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24" y="12"/>
                    </a:moveTo>
                    <a:lnTo>
                      <a:pt x="30" y="12"/>
                    </a:lnTo>
                    <a:lnTo>
                      <a:pt x="24" y="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86" name="Freeform 1310"/>
              <p:cNvSpPr>
                <a:spLocks/>
              </p:cNvSpPr>
              <p:nvPr/>
            </p:nvSpPr>
            <p:spPr bwMode="auto">
              <a:xfrm>
                <a:off x="4438" y="2249"/>
                <a:ext cx="30" cy="12"/>
              </a:xfrm>
              <a:custGeom>
                <a:avLst/>
                <a:gdLst>
                  <a:gd name="T0" fmla="*/ 30 w 30"/>
                  <a:gd name="T1" fmla="*/ 12 h 12"/>
                  <a:gd name="T2" fmla="*/ 30 w 30"/>
                  <a:gd name="T3" fmla="*/ 12 h 12"/>
                  <a:gd name="T4" fmla="*/ 30 w 30"/>
                  <a:gd name="T5" fmla="*/ 6 h 12"/>
                  <a:gd name="T6" fmla="*/ 24 w 30"/>
                  <a:gd name="T7" fmla="*/ 6 h 12"/>
                  <a:gd name="T8" fmla="*/ 6 w 30"/>
                  <a:gd name="T9" fmla="*/ 0 h 12"/>
                  <a:gd name="T10" fmla="*/ 0 w 30"/>
                  <a:gd name="T11" fmla="*/ 6 h 12"/>
                  <a:gd name="T12" fmla="*/ 6 w 30"/>
                  <a:gd name="T13" fmla="*/ 6 h 12"/>
                  <a:gd name="T14" fmla="*/ 24 w 30"/>
                  <a:gd name="T15" fmla="*/ 12 h 12"/>
                  <a:gd name="T16" fmla="*/ 30 w 30"/>
                  <a:gd name="T1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2">
                    <a:moveTo>
                      <a:pt x="30" y="12"/>
                    </a:moveTo>
                    <a:lnTo>
                      <a:pt x="30" y="12"/>
                    </a:lnTo>
                    <a:lnTo>
                      <a:pt x="30" y="6"/>
                    </a:lnTo>
                    <a:lnTo>
                      <a:pt x="24" y="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24" y="12"/>
                    </a:lnTo>
                    <a:lnTo>
                      <a:pt x="30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87" name="Freeform 1311"/>
              <p:cNvSpPr>
                <a:spLocks/>
              </p:cNvSpPr>
              <p:nvPr/>
            </p:nvSpPr>
            <p:spPr bwMode="auto">
              <a:xfrm>
                <a:off x="4402" y="2237"/>
                <a:ext cx="30" cy="12"/>
              </a:xfrm>
              <a:custGeom>
                <a:avLst/>
                <a:gdLst>
                  <a:gd name="T0" fmla="*/ 24 w 30"/>
                  <a:gd name="T1" fmla="*/ 12 h 12"/>
                  <a:gd name="T2" fmla="*/ 30 w 30"/>
                  <a:gd name="T3" fmla="*/ 12 h 12"/>
                  <a:gd name="T4" fmla="*/ 24 w 30"/>
                  <a:gd name="T5" fmla="*/ 6 h 12"/>
                  <a:gd name="T6" fmla="*/ 0 w 30"/>
                  <a:gd name="T7" fmla="*/ 0 h 12"/>
                  <a:gd name="T8" fmla="*/ 0 w 30"/>
                  <a:gd name="T9" fmla="*/ 6 h 12"/>
                  <a:gd name="T10" fmla="*/ 0 w 30"/>
                  <a:gd name="T11" fmla="*/ 6 h 12"/>
                  <a:gd name="T12" fmla="*/ 24 w 30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24" y="12"/>
                    </a:moveTo>
                    <a:lnTo>
                      <a:pt x="30" y="12"/>
                    </a:lnTo>
                    <a:lnTo>
                      <a:pt x="24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88" name="Freeform 1312"/>
              <p:cNvSpPr>
                <a:spLocks/>
              </p:cNvSpPr>
              <p:nvPr/>
            </p:nvSpPr>
            <p:spPr bwMode="auto">
              <a:xfrm>
                <a:off x="4360" y="2225"/>
                <a:ext cx="30" cy="12"/>
              </a:xfrm>
              <a:custGeom>
                <a:avLst/>
                <a:gdLst>
                  <a:gd name="T0" fmla="*/ 24 w 30"/>
                  <a:gd name="T1" fmla="*/ 12 h 12"/>
                  <a:gd name="T2" fmla="*/ 30 w 30"/>
                  <a:gd name="T3" fmla="*/ 12 h 12"/>
                  <a:gd name="T4" fmla="*/ 24 w 30"/>
                  <a:gd name="T5" fmla="*/ 6 h 12"/>
                  <a:gd name="T6" fmla="*/ 18 w 30"/>
                  <a:gd name="T7" fmla="*/ 6 h 12"/>
                  <a:gd name="T8" fmla="*/ 0 w 30"/>
                  <a:gd name="T9" fmla="*/ 0 h 12"/>
                  <a:gd name="T10" fmla="*/ 0 w 30"/>
                  <a:gd name="T11" fmla="*/ 6 h 12"/>
                  <a:gd name="T12" fmla="*/ 0 w 30"/>
                  <a:gd name="T13" fmla="*/ 6 h 12"/>
                  <a:gd name="T14" fmla="*/ 18 w 30"/>
                  <a:gd name="T15" fmla="*/ 12 h 12"/>
                  <a:gd name="T16" fmla="*/ 24 w 30"/>
                  <a:gd name="T1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2">
                    <a:moveTo>
                      <a:pt x="24" y="12"/>
                    </a:moveTo>
                    <a:lnTo>
                      <a:pt x="30" y="12"/>
                    </a:lnTo>
                    <a:lnTo>
                      <a:pt x="24" y="6"/>
                    </a:lnTo>
                    <a:lnTo>
                      <a:pt x="18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8" y="12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89" name="Freeform 1313"/>
              <p:cNvSpPr>
                <a:spLocks/>
              </p:cNvSpPr>
              <p:nvPr/>
            </p:nvSpPr>
            <p:spPr bwMode="auto">
              <a:xfrm>
                <a:off x="4318" y="2219"/>
                <a:ext cx="30" cy="12"/>
              </a:xfrm>
              <a:custGeom>
                <a:avLst/>
                <a:gdLst>
                  <a:gd name="T0" fmla="*/ 24 w 30"/>
                  <a:gd name="T1" fmla="*/ 12 h 12"/>
                  <a:gd name="T2" fmla="*/ 30 w 30"/>
                  <a:gd name="T3" fmla="*/ 6 h 12"/>
                  <a:gd name="T4" fmla="*/ 24 w 30"/>
                  <a:gd name="T5" fmla="*/ 6 h 12"/>
                  <a:gd name="T6" fmla="*/ 6 w 30"/>
                  <a:gd name="T7" fmla="*/ 0 h 12"/>
                  <a:gd name="T8" fmla="*/ 0 w 30"/>
                  <a:gd name="T9" fmla="*/ 6 h 12"/>
                  <a:gd name="T10" fmla="*/ 6 w 30"/>
                  <a:gd name="T11" fmla="*/ 6 h 12"/>
                  <a:gd name="T12" fmla="*/ 24 w 30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24" y="12"/>
                    </a:moveTo>
                    <a:lnTo>
                      <a:pt x="30" y="6"/>
                    </a:lnTo>
                    <a:lnTo>
                      <a:pt x="24" y="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90" name="Freeform 1314"/>
              <p:cNvSpPr>
                <a:spLocks/>
              </p:cNvSpPr>
              <p:nvPr/>
            </p:nvSpPr>
            <p:spPr bwMode="auto">
              <a:xfrm>
                <a:off x="4276" y="2213"/>
                <a:ext cx="30" cy="6"/>
              </a:xfrm>
              <a:custGeom>
                <a:avLst/>
                <a:gdLst>
                  <a:gd name="T0" fmla="*/ 30 w 30"/>
                  <a:gd name="T1" fmla="*/ 6 h 6"/>
                  <a:gd name="T2" fmla="*/ 30 w 30"/>
                  <a:gd name="T3" fmla="*/ 6 h 6"/>
                  <a:gd name="T4" fmla="*/ 30 w 30"/>
                  <a:gd name="T5" fmla="*/ 0 h 6"/>
                  <a:gd name="T6" fmla="*/ 6 w 30"/>
                  <a:gd name="T7" fmla="*/ 0 h 6"/>
                  <a:gd name="T8" fmla="*/ 0 w 30"/>
                  <a:gd name="T9" fmla="*/ 0 h 6"/>
                  <a:gd name="T10" fmla="*/ 6 w 30"/>
                  <a:gd name="T11" fmla="*/ 6 h 6"/>
                  <a:gd name="T12" fmla="*/ 30 w 3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30" y="6"/>
                    </a:moveTo>
                    <a:lnTo>
                      <a:pt x="30" y="6"/>
                    </a:lnTo>
                    <a:lnTo>
                      <a:pt x="30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30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91" name="Freeform 1315"/>
              <p:cNvSpPr>
                <a:spLocks/>
              </p:cNvSpPr>
              <p:nvPr/>
            </p:nvSpPr>
            <p:spPr bwMode="auto">
              <a:xfrm>
                <a:off x="4234" y="2201"/>
                <a:ext cx="30" cy="12"/>
              </a:xfrm>
              <a:custGeom>
                <a:avLst/>
                <a:gdLst>
                  <a:gd name="T0" fmla="*/ 30 w 30"/>
                  <a:gd name="T1" fmla="*/ 12 h 12"/>
                  <a:gd name="T2" fmla="*/ 30 w 30"/>
                  <a:gd name="T3" fmla="*/ 12 h 12"/>
                  <a:gd name="T4" fmla="*/ 30 w 30"/>
                  <a:gd name="T5" fmla="*/ 6 h 12"/>
                  <a:gd name="T6" fmla="*/ 6 w 30"/>
                  <a:gd name="T7" fmla="*/ 0 h 12"/>
                  <a:gd name="T8" fmla="*/ 0 w 30"/>
                  <a:gd name="T9" fmla="*/ 6 h 12"/>
                  <a:gd name="T10" fmla="*/ 6 w 30"/>
                  <a:gd name="T11" fmla="*/ 6 h 12"/>
                  <a:gd name="T12" fmla="*/ 30 w 30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30" y="12"/>
                    </a:moveTo>
                    <a:lnTo>
                      <a:pt x="30" y="12"/>
                    </a:lnTo>
                    <a:lnTo>
                      <a:pt x="30" y="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30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92" name="Freeform 1316"/>
              <p:cNvSpPr>
                <a:spLocks/>
              </p:cNvSpPr>
              <p:nvPr/>
            </p:nvSpPr>
            <p:spPr bwMode="auto">
              <a:xfrm>
                <a:off x="4192" y="2195"/>
                <a:ext cx="30" cy="12"/>
              </a:xfrm>
              <a:custGeom>
                <a:avLst/>
                <a:gdLst>
                  <a:gd name="T0" fmla="*/ 30 w 30"/>
                  <a:gd name="T1" fmla="*/ 12 h 12"/>
                  <a:gd name="T2" fmla="*/ 30 w 30"/>
                  <a:gd name="T3" fmla="*/ 6 h 12"/>
                  <a:gd name="T4" fmla="*/ 30 w 30"/>
                  <a:gd name="T5" fmla="*/ 6 h 12"/>
                  <a:gd name="T6" fmla="*/ 6 w 30"/>
                  <a:gd name="T7" fmla="*/ 0 h 12"/>
                  <a:gd name="T8" fmla="*/ 0 w 30"/>
                  <a:gd name="T9" fmla="*/ 0 h 12"/>
                  <a:gd name="T10" fmla="*/ 6 w 30"/>
                  <a:gd name="T11" fmla="*/ 6 h 12"/>
                  <a:gd name="T12" fmla="*/ 30 w 30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30" y="12"/>
                    </a:moveTo>
                    <a:lnTo>
                      <a:pt x="30" y="6"/>
                    </a:lnTo>
                    <a:lnTo>
                      <a:pt x="30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30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93" name="Freeform 1317"/>
              <p:cNvSpPr>
                <a:spLocks/>
              </p:cNvSpPr>
              <p:nvPr/>
            </p:nvSpPr>
            <p:spPr bwMode="auto">
              <a:xfrm>
                <a:off x="4156" y="2189"/>
                <a:ext cx="30" cy="6"/>
              </a:xfrm>
              <a:custGeom>
                <a:avLst/>
                <a:gdLst>
                  <a:gd name="T0" fmla="*/ 24 w 30"/>
                  <a:gd name="T1" fmla="*/ 6 h 6"/>
                  <a:gd name="T2" fmla="*/ 30 w 30"/>
                  <a:gd name="T3" fmla="*/ 6 h 6"/>
                  <a:gd name="T4" fmla="*/ 24 w 30"/>
                  <a:gd name="T5" fmla="*/ 0 h 6"/>
                  <a:gd name="T6" fmla="*/ 0 w 30"/>
                  <a:gd name="T7" fmla="*/ 0 h 6"/>
                  <a:gd name="T8" fmla="*/ 0 w 30"/>
                  <a:gd name="T9" fmla="*/ 6 h 6"/>
                  <a:gd name="T10" fmla="*/ 0 w 30"/>
                  <a:gd name="T11" fmla="*/ 6 h 6"/>
                  <a:gd name="T12" fmla="*/ 24 w 3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24" y="6"/>
                    </a:moveTo>
                    <a:lnTo>
                      <a:pt x="30" y="6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94" name="Freeform 1318"/>
              <p:cNvSpPr>
                <a:spLocks/>
              </p:cNvSpPr>
              <p:nvPr/>
            </p:nvSpPr>
            <p:spPr bwMode="auto">
              <a:xfrm>
                <a:off x="4114" y="2183"/>
                <a:ext cx="30" cy="12"/>
              </a:xfrm>
              <a:custGeom>
                <a:avLst/>
                <a:gdLst>
                  <a:gd name="T0" fmla="*/ 24 w 30"/>
                  <a:gd name="T1" fmla="*/ 12 h 12"/>
                  <a:gd name="T2" fmla="*/ 30 w 30"/>
                  <a:gd name="T3" fmla="*/ 6 h 12"/>
                  <a:gd name="T4" fmla="*/ 24 w 30"/>
                  <a:gd name="T5" fmla="*/ 6 h 12"/>
                  <a:gd name="T6" fmla="*/ 0 w 30"/>
                  <a:gd name="T7" fmla="*/ 0 h 12"/>
                  <a:gd name="T8" fmla="*/ 0 w 30"/>
                  <a:gd name="T9" fmla="*/ 6 h 12"/>
                  <a:gd name="T10" fmla="*/ 0 w 30"/>
                  <a:gd name="T11" fmla="*/ 6 h 12"/>
                  <a:gd name="T12" fmla="*/ 24 w 30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24" y="12"/>
                    </a:moveTo>
                    <a:lnTo>
                      <a:pt x="30" y="6"/>
                    </a:lnTo>
                    <a:lnTo>
                      <a:pt x="24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95" name="Freeform 1319"/>
              <p:cNvSpPr>
                <a:spLocks/>
              </p:cNvSpPr>
              <p:nvPr/>
            </p:nvSpPr>
            <p:spPr bwMode="auto">
              <a:xfrm>
                <a:off x="4072" y="2177"/>
                <a:ext cx="30" cy="12"/>
              </a:xfrm>
              <a:custGeom>
                <a:avLst/>
                <a:gdLst>
                  <a:gd name="T0" fmla="*/ 24 w 30"/>
                  <a:gd name="T1" fmla="*/ 12 h 12"/>
                  <a:gd name="T2" fmla="*/ 30 w 30"/>
                  <a:gd name="T3" fmla="*/ 6 h 12"/>
                  <a:gd name="T4" fmla="*/ 24 w 30"/>
                  <a:gd name="T5" fmla="*/ 6 h 12"/>
                  <a:gd name="T6" fmla="*/ 0 w 30"/>
                  <a:gd name="T7" fmla="*/ 0 h 12"/>
                  <a:gd name="T8" fmla="*/ 0 w 30"/>
                  <a:gd name="T9" fmla="*/ 6 h 12"/>
                  <a:gd name="T10" fmla="*/ 0 w 30"/>
                  <a:gd name="T11" fmla="*/ 6 h 12"/>
                  <a:gd name="T12" fmla="*/ 24 w 30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24" y="12"/>
                    </a:moveTo>
                    <a:lnTo>
                      <a:pt x="30" y="6"/>
                    </a:lnTo>
                    <a:lnTo>
                      <a:pt x="24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96" name="Freeform 1320"/>
              <p:cNvSpPr>
                <a:spLocks/>
              </p:cNvSpPr>
              <p:nvPr/>
            </p:nvSpPr>
            <p:spPr bwMode="auto">
              <a:xfrm>
                <a:off x="4030" y="2177"/>
                <a:ext cx="30" cy="6"/>
              </a:xfrm>
              <a:custGeom>
                <a:avLst/>
                <a:gdLst>
                  <a:gd name="T0" fmla="*/ 24 w 30"/>
                  <a:gd name="T1" fmla="*/ 6 h 6"/>
                  <a:gd name="T2" fmla="*/ 30 w 30"/>
                  <a:gd name="T3" fmla="*/ 6 h 6"/>
                  <a:gd name="T4" fmla="*/ 24 w 30"/>
                  <a:gd name="T5" fmla="*/ 0 h 6"/>
                  <a:gd name="T6" fmla="*/ 0 w 30"/>
                  <a:gd name="T7" fmla="*/ 0 h 6"/>
                  <a:gd name="T8" fmla="*/ 0 w 30"/>
                  <a:gd name="T9" fmla="*/ 0 h 6"/>
                  <a:gd name="T10" fmla="*/ 0 w 30"/>
                  <a:gd name="T11" fmla="*/ 6 h 6"/>
                  <a:gd name="T12" fmla="*/ 24 w 3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24" y="6"/>
                    </a:moveTo>
                    <a:lnTo>
                      <a:pt x="30" y="6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97" name="Freeform 1321"/>
              <p:cNvSpPr>
                <a:spLocks/>
              </p:cNvSpPr>
              <p:nvPr/>
            </p:nvSpPr>
            <p:spPr bwMode="auto">
              <a:xfrm>
                <a:off x="3987" y="2171"/>
                <a:ext cx="31" cy="6"/>
              </a:xfrm>
              <a:custGeom>
                <a:avLst/>
                <a:gdLst>
                  <a:gd name="T0" fmla="*/ 25 w 31"/>
                  <a:gd name="T1" fmla="*/ 6 h 6"/>
                  <a:gd name="T2" fmla="*/ 31 w 31"/>
                  <a:gd name="T3" fmla="*/ 6 h 6"/>
                  <a:gd name="T4" fmla="*/ 25 w 31"/>
                  <a:gd name="T5" fmla="*/ 0 h 6"/>
                  <a:gd name="T6" fmla="*/ 7 w 31"/>
                  <a:gd name="T7" fmla="*/ 0 h 6"/>
                  <a:gd name="T8" fmla="*/ 0 w 31"/>
                  <a:gd name="T9" fmla="*/ 0 h 6"/>
                  <a:gd name="T10" fmla="*/ 0 w 31"/>
                  <a:gd name="T11" fmla="*/ 0 h 6"/>
                  <a:gd name="T12" fmla="*/ 0 w 31"/>
                  <a:gd name="T13" fmla="*/ 6 h 6"/>
                  <a:gd name="T14" fmla="*/ 7 w 31"/>
                  <a:gd name="T15" fmla="*/ 6 h 6"/>
                  <a:gd name="T16" fmla="*/ 25 w 31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6">
                    <a:moveTo>
                      <a:pt x="25" y="6"/>
                    </a:moveTo>
                    <a:lnTo>
                      <a:pt x="31" y="6"/>
                    </a:lnTo>
                    <a:lnTo>
                      <a:pt x="25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7" y="6"/>
                    </a:lnTo>
                    <a:lnTo>
                      <a:pt x="25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98" name="Freeform 1322"/>
              <p:cNvSpPr>
                <a:spLocks/>
              </p:cNvSpPr>
              <p:nvPr/>
            </p:nvSpPr>
            <p:spPr bwMode="auto">
              <a:xfrm>
                <a:off x="3945" y="2171"/>
                <a:ext cx="30" cy="6"/>
              </a:xfrm>
              <a:custGeom>
                <a:avLst/>
                <a:gdLst>
                  <a:gd name="T0" fmla="*/ 24 w 30"/>
                  <a:gd name="T1" fmla="*/ 6 h 6"/>
                  <a:gd name="T2" fmla="*/ 30 w 30"/>
                  <a:gd name="T3" fmla="*/ 0 h 6"/>
                  <a:gd name="T4" fmla="*/ 24 w 30"/>
                  <a:gd name="T5" fmla="*/ 0 h 6"/>
                  <a:gd name="T6" fmla="*/ 0 w 30"/>
                  <a:gd name="T7" fmla="*/ 0 h 6"/>
                  <a:gd name="T8" fmla="*/ 0 w 30"/>
                  <a:gd name="T9" fmla="*/ 0 h 6"/>
                  <a:gd name="T10" fmla="*/ 0 w 30"/>
                  <a:gd name="T11" fmla="*/ 6 h 6"/>
                  <a:gd name="T12" fmla="*/ 24 w 3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24" y="6"/>
                    </a:moveTo>
                    <a:lnTo>
                      <a:pt x="30" y="0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99" name="Freeform 1323"/>
              <p:cNvSpPr>
                <a:spLocks/>
              </p:cNvSpPr>
              <p:nvPr/>
            </p:nvSpPr>
            <p:spPr bwMode="auto">
              <a:xfrm>
                <a:off x="3903" y="2165"/>
                <a:ext cx="30" cy="6"/>
              </a:xfrm>
              <a:custGeom>
                <a:avLst/>
                <a:gdLst>
                  <a:gd name="T0" fmla="*/ 24 w 30"/>
                  <a:gd name="T1" fmla="*/ 6 h 6"/>
                  <a:gd name="T2" fmla="*/ 30 w 30"/>
                  <a:gd name="T3" fmla="*/ 6 h 6"/>
                  <a:gd name="T4" fmla="*/ 24 w 30"/>
                  <a:gd name="T5" fmla="*/ 0 h 6"/>
                  <a:gd name="T6" fmla="*/ 0 w 30"/>
                  <a:gd name="T7" fmla="*/ 0 h 6"/>
                  <a:gd name="T8" fmla="*/ 0 w 30"/>
                  <a:gd name="T9" fmla="*/ 6 h 6"/>
                  <a:gd name="T10" fmla="*/ 0 w 30"/>
                  <a:gd name="T11" fmla="*/ 6 h 6"/>
                  <a:gd name="T12" fmla="*/ 24 w 3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24" y="6"/>
                    </a:moveTo>
                    <a:lnTo>
                      <a:pt x="30" y="6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00" name="Freeform 1324"/>
              <p:cNvSpPr>
                <a:spLocks/>
              </p:cNvSpPr>
              <p:nvPr/>
            </p:nvSpPr>
            <p:spPr bwMode="auto">
              <a:xfrm>
                <a:off x="3861" y="2165"/>
                <a:ext cx="30" cy="6"/>
              </a:xfrm>
              <a:custGeom>
                <a:avLst/>
                <a:gdLst>
                  <a:gd name="T0" fmla="*/ 24 w 30"/>
                  <a:gd name="T1" fmla="*/ 6 h 6"/>
                  <a:gd name="T2" fmla="*/ 30 w 30"/>
                  <a:gd name="T3" fmla="*/ 6 h 6"/>
                  <a:gd name="T4" fmla="*/ 24 w 30"/>
                  <a:gd name="T5" fmla="*/ 0 h 6"/>
                  <a:gd name="T6" fmla="*/ 0 w 30"/>
                  <a:gd name="T7" fmla="*/ 0 h 6"/>
                  <a:gd name="T8" fmla="*/ 0 w 30"/>
                  <a:gd name="T9" fmla="*/ 6 h 6"/>
                  <a:gd name="T10" fmla="*/ 0 w 30"/>
                  <a:gd name="T11" fmla="*/ 6 h 6"/>
                  <a:gd name="T12" fmla="*/ 24 w 3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24" y="6"/>
                    </a:moveTo>
                    <a:lnTo>
                      <a:pt x="30" y="6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01" name="Freeform 1325"/>
              <p:cNvSpPr>
                <a:spLocks/>
              </p:cNvSpPr>
              <p:nvPr/>
            </p:nvSpPr>
            <p:spPr bwMode="auto">
              <a:xfrm>
                <a:off x="3819" y="2165"/>
                <a:ext cx="30" cy="6"/>
              </a:xfrm>
              <a:custGeom>
                <a:avLst/>
                <a:gdLst>
                  <a:gd name="T0" fmla="*/ 24 w 30"/>
                  <a:gd name="T1" fmla="*/ 6 h 6"/>
                  <a:gd name="T2" fmla="*/ 30 w 30"/>
                  <a:gd name="T3" fmla="*/ 0 h 6"/>
                  <a:gd name="T4" fmla="*/ 24 w 30"/>
                  <a:gd name="T5" fmla="*/ 0 h 6"/>
                  <a:gd name="T6" fmla="*/ 0 w 30"/>
                  <a:gd name="T7" fmla="*/ 0 h 6"/>
                  <a:gd name="T8" fmla="*/ 0 w 30"/>
                  <a:gd name="T9" fmla="*/ 0 h 6"/>
                  <a:gd name="T10" fmla="*/ 0 w 30"/>
                  <a:gd name="T11" fmla="*/ 6 h 6"/>
                  <a:gd name="T12" fmla="*/ 24 w 3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24" y="6"/>
                    </a:moveTo>
                    <a:lnTo>
                      <a:pt x="30" y="0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02" name="Freeform 1326"/>
              <p:cNvSpPr>
                <a:spLocks/>
              </p:cNvSpPr>
              <p:nvPr/>
            </p:nvSpPr>
            <p:spPr bwMode="auto">
              <a:xfrm>
                <a:off x="3777" y="2165"/>
                <a:ext cx="30" cy="6"/>
              </a:xfrm>
              <a:custGeom>
                <a:avLst/>
                <a:gdLst>
                  <a:gd name="T0" fmla="*/ 24 w 30"/>
                  <a:gd name="T1" fmla="*/ 6 h 6"/>
                  <a:gd name="T2" fmla="*/ 30 w 30"/>
                  <a:gd name="T3" fmla="*/ 0 h 6"/>
                  <a:gd name="T4" fmla="*/ 24 w 30"/>
                  <a:gd name="T5" fmla="*/ 0 h 6"/>
                  <a:gd name="T6" fmla="*/ 0 w 30"/>
                  <a:gd name="T7" fmla="*/ 0 h 6"/>
                  <a:gd name="T8" fmla="*/ 0 w 30"/>
                  <a:gd name="T9" fmla="*/ 0 h 6"/>
                  <a:gd name="T10" fmla="*/ 0 w 30"/>
                  <a:gd name="T11" fmla="*/ 6 h 6"/>
                  <a:gd name="T12" fmla="*/ 24 w 3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24" y="6"/>
                    </a:moveTo>
                    <a:lnTo>
                      <a:pt x="30" y="0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010" name="Group 1434"/>
            <p:cNvGrpSpPr>
              <a:grpSpLocks/>
            </p:cNvGrpSpPr>
            <p:nvPr/>
          </p:nvGrpSpPr>
          <p:grpSpPr bwMode="auto">
            <a:xfrm>
              <a:off x="2793" y="2213"/>
              <a:ext cx="1969" cy="721"/>
              <a:chOff x="2793" y="2213"/>
              <a:chExt cx="1969" cy="721"/>
            </a:xfrm>
          </p:grpSpPr>
          <p:sp>
            <p:nvSpPr>
              <p:cNvPr id="409904" name="Freeform 1328"/>
              <p:cNvSpPr>
                <a:spLocks/>
              </p:cNvSpPr>
              <p:nvPr/>
            </p:nvSpPr>
            <p:spPr bwMode="auto">
              <a:xfrm>
                <a:off x="3753" y="2213"/>
                <a:ext cx="24" cy="6"/>
              </a:xfrm>
              <a:custGeom>
                <a:avLst/>
                <a:gdLst>
                  <a:gd name="T0" fmla="*/ 24 w 24"/>
                  <a:gd name="T1" fmla="*/ 6 h 6"/>
                  <a:gd name="T2" fmla="*/ 24 w 24"/>
                  <a:gd name="T3" fmla="*/ 0 h 6"/>
                  <a:gd name="T4" fmla="*/ 24 w 24"/>
                  <a:gd name="T5" fmla="*/ 0 h 6"/>
                  <a:gd name="T6" fmla="*/ 0 w 24"/>
                  <a:gd name="T7" fmla="*/ 0 h 6"/>
                  <a:gd name="T8" fmla="*/ 0 w 24"/>
                  <a:gd name="T9" fmla="*/ 0 h 6"/>
                  <a:gd name="T10" fmla="*/ 0 w 24"/>
                  <a:gd name="T11" fmla="*/ 6 h 6"/>
                  <a:gd name="T12" fmla="*/ 24 w 24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6">
                    <a:moveTo>
                      <a:pt x="24" y="6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05" name="Freeform 1329"/>
              <p:cNvSpPr>
                <a:spLocks/>
              </p:cNvSpPr>
              <p:nvPr/>
            </p:nvSpPr>
            <p:spPr bwMode="auto">
              <a:xfrm>
                <a:off x="3711" y="2213"/>
                <a:ext cx="30" cy="6"/>
              </a:xfrm>
              <a:custGeom>
                <a:avLst/>
                <a:gdLst>
                  <a:gd name="T0" fmla="*/ 24 w 30"/>
                  <a:gd name="T1" fmla="*/ 6 h 6"/>
                  <a:gd name="T2" fmla="*/ 30 w 30"/>
                  <a:gd name="T3" fmla="*/ 0 h 6"/>
                  <a:gd name="T4" fmla="*/ 24 w 30"/>
                  <a:gd name="T5" fmla="*/ 0 h 6"/>
                  <a:gd name="T6" fmla="*/ 0 w 30"/>
                  <a:gd name="T7" fmla="*/ 0 h 6"/>
                  <a:gd name="T8" fmla="*/ 0 w 30"/>
                  <a:gd name="T9" fmla="*/ 0 h 6"/>
                  <a:gd name="T10" fmla="*/ 0 w 30"/>
                  <a:gd name="T11" fmla="*/ 6 h 6"/>
                  <a:gd name="T12" fmla="*/ 24 w 3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24" y="6"/>
                    </a:moveTo>
                    <a:lnTo>
                      <a:pt x="30" y="0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06" name="Freeform 1330"/>
              <p:cNvSpPr>
                <a:spLocks/>
              </p:cNvSpPr>
              <p:nvPr/>
            </p:nvSpPr>
            <p:spPr bwMode="auto">
              <a:xfrm>
                <a:off x="3669" y="2213"/>
                <a:ext cx="30" cy="6"/>
              </a:xfrm>
              <a:custGeom>
                <a:avLst/>
                <a:gdLst>
                  <a:gd name="T0" fmla="*/ 24 w 30"/>
                  <a:gd name="T1" fmla="*/ 6 h 6"/>
                  <a:gd name="T2" fmla="*/ 30 w 30"/>
                  <a:gd name="T3" fmla="*/ 6 h 6"/>
                  <a:gd name="T4" fmla="*/ 24 w 30"/>
                  <a:gd name="T5" fmla="*/ 0 h 6"/>
                  <a:gd name="T6" fmla="*/ 0 w 30"/>
                  <a:gd name="T7" fmla="*/ 0 h 6"/>
                  <a:gd name="T8" fmla="*/ 0 w 30"/>
                  <a:gd name="T9" fmla="*/ 6 h 6"/>
                  <a:gd name="T10" fmla="*/ 0 w 30"/>
                  <a:gd name="T11" fmla="*/ 6 h 6"/>
                  <a:gd name="T12" fmla="*/ 24 w 3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24" y="6"/>
                    </a:moveTo>
                    <a:lnTo>
                      <a:pt x="30" y="6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07" name="Freeform 1331"/>
              <p:cNvSpPr>
                <a:spLocks/>
              </p:cNvSpPr>
              <p:nvPr/>
            </p:nvSpPr>
            <p:spPr bwMode="auto">
              <a:xfrm>
                <a:off x="3627" y="2213"/>
                <a:ext cx="30" cy="6"/>
              </a:xfrm>
              <a:custGeom>
                <a:avLst/>
                <a:gdLst>
                  <a:gd name="T0" fmla="*/ 24 w 30"/>
                  <a:gd name="T1" fmla="*/ 6 h 6"/>
                  <a:gd name="T2" fmla="*/ 30 w 30"/>
                  <a:gd name="T3" fmla="*/ 6 h 6"/>
                  <a:gd name="T4" fmla="*/ 24 w 30"/>
                  <a:gd name="T5" fmla="*/ 0 h 6"/>
                  <a:gd name="T6" fmla="*/ 0 w 30"/>
                  <a:gd name="T7" fmla="*/ 0 h 6"/>
                  <a:gd name="T8" fmla="*/ 0 w 30"/>
                  <a:gd name="T9" fmla="*/ 6 h 6"/>
                  <a:gd name="T10" fmla="*/ 0 w 30"/>
                  <a:gd name="T11" fmla="*/ 6 h 6"/>
                  <a:gd name="T12" fmla="*/ 24 w 3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24" y="6"/>
                    </a:moveTo>
                    <a:lnTo>
                      <a:pt x="30" y="6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08" name="Freeform 1332"/>
              <p:cNvSpPr>
                <a:spLocks/>
              </p:cNvSpPr>
              <p:nvPr/>
            </p:nvSpPr>
            <p:spPr bwMode="auto">
              <a:xfrm>
                <a:off x="3585" y="2219"/>
                <a:ext cx="24" cy="6"/>
              </a:xfrm>
              <a:custGeom>
                <a:avLst/>
                <a:gdLst>
                  <a:gd name="T0" fmla="*/ 24 w 24"/>
                  <a:gd name="T1" fmla="*/ 6 h 6"/>
                  <a:gd name="T2" fmla="*/ 24 w 24"/>
                  <a:gd name="T3" fmla="*/ 0 h 6"/>
                  <a:gd name="T4" fmla="*/ 24 w 24"/>
                  <a:gd name="T5" fmla="*/ 0 h 6"/>
                  <a:gd name="T6" fmla="*/ 0 w 24"/>
                  <a:gd name="T7" fmla="*/ 0 h 6"/>
                  <a:gd name="T8" fmla="*/ 0 w 24"/>
                  <a:gd name="T9" fmla="*/ 0 h 6"/>
                  <a:gd name="T10" fmla="*/ 0 w 24"/>
                  <a:gd name="T11" fmla="*/ 6 h 6"/>
                  <a:gd name="T12" fmla="*/ 24 w 24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6">
                    <a:moveTo>
                      <a:pt x="24" y="6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09" name="Freeform 1333"/>
              <p:cNvSpPr>
                <a:spLocks/>
              </p:cNvSpPr>
              <p:nvPr/>
            </p:nvSpPr>
            <p:spPr bwMode="auto">
              <a:xfrm>
                <a:off x="3543" y="2219"/>
                <a:ext cx="30" cy="6"/>
              </a:xfrm>
              <a:custGeom>
                <a:avLst/>
                <a:gdLst>
                  <a:gd name="T0" fmla="*/ 24 w 30"/>
                  <a:gd name="T1" fmla="*/ 6 h 6"/>
                  <a:gd name="T2" fmla="*/ 30 w 30"/>
                  <a:gd name="T3" fmla="*/ 0 h 6"/>
                  <a:gd name="T4" fmla="*/ 24 w 30"/>
                  <a:gd name="T5" fmla="*/ 0 h 6"/>
                  <a:gd name="T6" fmla="*/ 0 w 30"/>
                  <a:gd name="T7" fmla="*/ 0 h 6"/>
                  <a:gd name="T8" fmla="*/ 0 w 30"/>
                  <a:gd name="T9" fmla="*/ 6 h 6"/>
                  <a:gd name="T10" fmla="*/ 0 w 30"/>
                  <a:gd name="T11" fmla="*/ 6 h 6"/>
                  <a:gd name="T12" fmla="*/ 24 w 3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24" y="6"/>
                    </a:moveTo>
                    <a:lnTo>
                      <a:pt x="30" y="0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10" name="Freeform 1334"/>
              <p:cNvSpPr>
                <a:spLocks/>
              </p:cNvSpPr>
              <p:nvPr/>
            </p:nvSpPr>
            <p:spPr bwMode="auto">
              <a:xfrm>
                <a:off x="3501" y="2225"/>
                <a:ext cx="30" cy="6"/>
              </a:xfrm>
              <a:custGeom>
                <a:avLst/>
                <a:gdLst>
                  <a:gd name="T0" fmla="*/ 24 w 30"/>
                  <a:gd name="T1" fmla="*/ 6 h 6"/>
                  <a:gd name="T2" fmla="*/ 30 w 30"/>
                  <a:gd name="T3" fmla="*/ 0 h 6"/>
                  <a:gd name="T4" fmla="*/ 24 w 30"/>
                  <a:gd name="T5" fmla="*/ 0 h 6"/>
                  <a:gd name="T6" fmla="*/ 0 w 30"/>
                  <a:gd name="T7" fmla="*/ 0 h 6"/>
                  <a:gd name="T8" fmla="*/ 0 w 30"/>
                  <a:gd name="T9" fmla="*/ 6 h 6"/>
                  <a:gd name="T10" fmla="*/ 0 w 30"/>
                  <a:gd name="T11" fmla="*/ 6 h 6"/>
                  <a:gd name="T12" fmla="*/ 24 w 3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24" y="6"/>
                    </a:moveTo>
                    <a:lnTo>
                      <a:pt x="30" y="0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11" name="Freeform 1335"/>
              <p:cNvSpPr>
                <a:spLocks/>
              </p:cNvSpPr>
              <p:nvPr/>
            </p:nvSpPr>
            <p:spPr bwMode="auto">
              <a:xfrm>
                <a:off x="3459" y="2231"/>
                <a:ext cx="30" cy="6"/>
              </a:xfrm>
              <a:custGeom>
                <a:avLst/>
                <a:gdLst>
                  <a:gd name="T0" fmla="*/ 24 w 30"/>
                  <a:gd name="T1" fmla="*/ 6 h 6"/>
                  <a:gd name="T2" fmla="*/ 30 w 30"/>
                  <a:gd name="T3" fmla="*/ 0 h 6"/>
                  <a:gd name="T4" fmla="*/ 24 w 30"/>
                  <a:gd name="T5" fmla="*/ 0 h 6"/>
                  <a:gd name="T6" fmla="*/ 0 w 30"/>
                  <a:gd name="T7" fmla="*/ 0 h 6"/>
                  <a:gd name="T8" fmla="*/ 0 w 30"/>
                  <a:gd name="T9" fmla="*/ 0 h 6"/>
                  <a:gd name="T10" fmla="*/ 0 w 30"/>
                  <a:gd name="T11" fmla="*/ 6 h 6"/>
                  <a:gd name="T12" fmla="*/ 24 w 3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24" y="6"/>
                    </a:moveTo>
                    <a:lnTo>
                      <a:pt x="30" y="0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12" name="Freeform 1336"/>
              <p:cNvSpPr>
                <a:spLocks/>
              </p:cNvSpPr>
              <p:nvPr/>
            </p:nvSpPr>
            <p:spPr bwMode="auto">
              <a:xfrm>
                <a:off x="3417" y="2231"/>
                <a:ext cx="30" cy="12"/>
              </a:xfrm>
              <a:custGeom>
                <a:avLst/>
                <a:gdLst>
                  <a:gd name="T0" fmla="*/ 24 w 30"/>
                  <a:gd name="T1" fmla="*/ 6 h 12"/>
                  <a:gd name="T2" fmla="*/ 30 w 30"/>
                  <a:gd name="T3" fmla="*/ 6 h 12"/>
                  <a:gd name="T4" fmla="*/ 24 w 30"/>
                  <a:gd name="T5" fmla="*/ 0 h 12"/>
                  <a:gd name="T6" fmla="*/ 0 w 30"/>
                  <a:gd name="T7" fmla="*/ 6 h 12"/>
                  <a:gd name="T8" fmla="*/ 0 w 30"/>
                  <a:gd name="T9" fmla="*/ 6 h 12"/>
                  <a:gd name="T10" fmla="*/ 0 w 30"/>
                  <a:gd name="T11" fmla="*/ 12 h 12"/>
                  <a:gd name="T12" fmla="*/ 24 w 30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24" y="6"/>
                    </a:moveTo>
                    <a:lnTo>
                      <a:pt x="30" y="6"/>
                    </a:lnTo>
                    <a:lnTo>
                      <a:pt x="24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13" name="Freeform 1337"/>
              <p:cNvSpPr>
                <a:spLocks/>
              </p:cNvSpPr>
              <p:nvPr/>
            </p:nvSpPr>
            <p:spPr bwMode="auto">
              <a:xfrm>
                <a:off x="3375" y="2237"/>
                <a:ext cx="30" cy="12"/>
              </a:xfrm>
              <a:custGeom>
                <a:avLst/>
                <a:gdLst>
                  <a:gd name="T0" fmla="*/ 24 w 30"/>
                  <a:gd name="T1" fmla="*/ 6 h 12"/>
                  <a:gd name="T2" fmla="*/ 30 w 30"/>
                  <a:gd name="T3" fmla="*/ 6 h 12"/>
                  <a:gd name="T4" fmla="*/ 24 w 30"/>
                  <a:gd name="T5" fmla="*/ 0 h 12"/>
                  <a:gd name="T6" fmla="*/ 18 w 30"/>
                  <a:gd name="T7" fmla="*/ 0 h 12"/>
                  <a:gd name="T8" fmla="*/ 0 w 30"/>
                  <a:gd name="T9" fmla="*/ 6 h 12"/>
                  <a:gd name="T10" fmla="*/ 0 w 30"/>
                  <a:gd name="T11" fmla="*/ 6 h 12"/>
                  <a:gd name="T12" fmla="*/ 0 w 30"/>
                  <a:gd name="T13" fmla="*/ 12 h 12"/>
                  <a:gd name="T14" fmla="*/ 18 w 30"/>
                  <a:gd name="T15" fmla="*/ 6 h 12"/>
                  <a:gd name="T16" fmla="*/ 24 w 30"/>
                  <a:gd name="T17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2">
                    <a:moveTo>
                      <a:pt x="24" y="6"/>
                    </a:moveTo>
                    <a:lnTo>
                      <a:pt x="30" y="6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18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14" name="Freeform 1338"/>
              <p:cNvSpPr>
                <a:spLocks/>
              </p:cNvSpPr>
              <p:nvPr/>
            </p:nvSpPr>
            <p:spPr bwMode="auto">
              <a:xfrm>
                <a:off x="3333" y="2243"/>
                <a:ext cx="30" cy="12"/>
              </a:xfrm>
              <a:custGeom>
                <a:avLst/>
                <a:gdLst>
                  <a:gd name="T0" fmla="*/ 24 w 30"/>
                  <a:gd name="T1" fmla="*/ 6 h 12"/>
                  <a:gd name="T2" fmla="*/ 30 w 30"/>
                  <a:gd name="T3" fmla="*/ 6 h 12"/>
                  <a:gd name="T4" fmla="*/ 24 w 30"/>
                  <a:gd name="T5" fmla="*/ 0 h 12"/>
                  <a:gd name="T6" fmla="*/ 0 w 30"/>
                  <a:gd name="T7" fmla="*/ 6 h 12"/>
                  <a:gd name="T8" fmla="*/ 0 w 30"/>
                  <a:gd name="T9" fmla="*/ 12 h 12"/>
                  <a:gd name="T10" fmla="*/ 0 w 30"/>
                  <a:gd name="T11" fmla="*/ 12 h 12"/>
                  <a:gd name="T12" fmla="*/ 24 w 30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24" y="6"/>
                    </a:moveTo>
                    <a:lnTo>
                      <a:pt x="30" y="6"/>
                    </a:lnTo>
                    <a:lnTo>
                      <a:pt x="24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15" name="Freeform 1339"/>
              <p:cNvSpPr>
                <a:spLocks/>
              </p:cNvSpPr>
              <p:nvPr/>
            </p:nvSpPr>
            <p:spPr bwMode="auto">
              <a:xfrm>
                <a:off x="3291" y="2255"/>
                <a:ext cx="30" cy="12"/>
              </a:xfrm>
              <a:custGeom>
                <a:avLst/>
                <a:gdLst>
                  <a:gd name="T0" fmla="*/ 24 w 30"/>
                  <a:gd name="T1" fmla="*/ 6 h 12"/>
                  <a:gd name="T2" fmla="*/ 30 w 30"/>
                  <a:gd name="T3" fmla="*/ 0 h 12"/>
                  <a:gd name="T4" fmla="*/ 24 w 30"/>
                  <a:gd name="T5" fmla="*/ 0 h 12"/>
                  <a:gd name="T6" fmla="*/ 6 w 30"/>
                  <a:gd name="T7" fmla="*/ 6 h 12"/>
                  <a:gd name="T8" fmla="*/ 0 w 30"/>
                  <a:gd name="T9" fmla="*/ 6 h 12"/>
                  <a:gd name="T10" fmla="*/ 6 w 30"/>
                  <a:gd name="T11" fmla="*/ 12 h 12"/>
                  <a:gd name="T12" fmla="*/ 24 w 30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24" y="6"/>
                    </a:moveTo>
                    <a:lnTo>
                      <a:pt x="30" y="0"/>
                    </a:lnTo>
                    <a:lnTo>
                      <a:pt x="24" y="0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6" y="12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16" name="Freeform 1340"/>
              <p:cNvSpPr>
                <a:spLocks/>
              </p:cNvSpPr>
              <p:nvPr/>
            </p:nvSpPr>
            <p:spPr bwMode="auto">
              <a:xfrm>
                <a:off x="3249" y="2261"/>
                <a:ext cx="30" cy="12"/>
              </a:xfrm>
              <a:custGeom>
                <a:avLst/>
                <a:gdLst>
                  <a:gd name="T0" fmla="*/ 30 w 30"/>
                  <a:gd name="T1" fmla="*/ 6 h 12"/>
                  <a:gd name="T2" fmla="*/ 30 w 30"/>
                  <a:gd name="T3" fmla="*/ 6 h 12"/>
                  <a:gd name="T4" fmla="*/ 30 w 30"/>
                  <a:gd name="T5" fmla="*/ 0 h 12"/>
                  <a:gd name="T6" fmla="*/ 6 w 30"/>
                  <a:gd name="T7" fmla="*/ 6 h 12"/>
                  <a:gd name="T8" fmla="*/ 0 w 30"/>
                  <a:gd name="T9" fmla="*/ 6 h 12"/>
                  <a:gd name="T10" fmla="*/ 6 w 30"/>
                  <a:gd name="T11" fmla="*/ 12 h 12"/>
                  <a:gd name="T12" fmla="*/ 30 w 30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30" y="6"/>
                    </a:moveTo>
                    <a:lnTo>
                      <a:pt x="30" y="6"/>
                    </a:lnTo>
                    <a:lnTo>
                      <a:pt x="30" y="0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6" y="12"/>
                    </a:lnTo>
                    <a:lnTo>
                      <a:pt x="30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17" name="Freeform 1341"/>
              <p:cNvSpPr>
                <a:spLocks/>
              </p:cNvSpPr>
              <p:nvPr/>
            </p:nvSpPr>
            <p:spPr bwMode="auto">
              <a:xfrm>
                <a:off x="3207" y="2267"/>
                <a:ext cx="30" cy="12"/>
              </a:xfrm>
              <a:custGeom>
                <a:avLst/>
                <a:gdLst>
                  <a:gd name="T0" fmla="*/ 30 w 30"/>
                  <a:gd name="T1" fmla="*/ 6 h 12"/>
                  <a:gd name="T2" fmla="*/ 30 w 30"/>
                  <a:gd name="T3" fmla="*/ 6 h 12"/>
                  <a:gd name="T4" fmla="*/ 30 w 30"/>
                  <a:gd name="T5" fmla="*/ 0 h 12"/>
                  <a:gd name="T6" fmla="*/ 18 w 30"/>
                  <a:gd name="T7" fmla="*/ 6 h 12"/>
                  <a:gd name="T8" fmla="*/ 6 w 30"/>
                  <a:gd name="T9" fmla="*/ 6 h 12"/>
                  <a:gd name="T10" fmla="*/ 0 w 30"/>
                  <a:gd name="T11" fmla="*/ 12 h 12"/>
                  <a:gd name="T12" fmla="*/ 6 w 30"/>
                  <a:gd name="T13" fmla="*/ 12 h 12"/>
                  <a:gd name="T14" fmla="*/ 18 w 30"/>
                  <a:gd name="T15" fmla="*/ 12 h 12"/>
                  <a:gd name="T16" fmla="*/ 30 w 30"/>
                  <a:gd name="T17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2">
                    <a:moveTo>
                      <a:pt x="30" y="6"/>
                    </a:moveTo>
                    <a:lnTo>
                      <a:pt x="30" y="6"/>
                    </a:lnTo>
                    <a:lnTo>
                      <a:pt x="30" y="0"/>
                    </a:lnTo>
                    <a:lnTo>
                      <a:pt x="18" y="6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8" y="12"/>
                    </a:lnTo>
                    <a:lnTo>
                      <a:pt x="30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18" name="Freeform 1342"/>
              <p:cNvSpPr>
                <a:spLocks/>
              </p:cNvSpPr>
              <p:nvPr/>
            </p:nvSpPr>
            <p:spPr bwMode="auto">
              <a:xfrm>
                <a:off x="3171" y="2279"/>
                <a:ext cx="24" cy="12"/>
              </a:xfrm>
              <a:custGeom>
                <a:avLst/>
                <a:gdLst>
                  <a:gd name="T0" fmla="*/ 24 w 24"/>
                  <a:gd name="T1" fmla="*/ 6 h 12"/>
                  <a:gd name="T2" fmla="*/ 24 w 24"/>
                  <a:gd name="T3" fmla="*/ 6 h 12"/>
                  <a:gd name="T4" fmla="*/ 24 w 24"/>
                  <a:gd name="T5" fmla="*/ 0 h 12"/>
                  <a:gd name="T6" fmla="*/ 0 w 24"/>
                  <a:gd name="T7" fmla="*/ 6 h 12"/>
                  <a:gd name="T8" fmla="*/ 0 w 24"/>
                  <a:gd name="T9" fmla="*/ 12 h 12"/>
                  <a:gd name="T10" fmla="*/ 0 w 24"/>
                  <a:gd name="T11" fmla="*/ 12 h 12"/>
                  <a:gd name="T12" fmla="*/ 24 w 24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2">
                    <a:moveTo>
                      <a:pt x="24" y="6"/>
                    </a:moveTo>
                    <a:lnTo>
                      <a:pt x="24" y="6"/>
                    </a:lnTo>
                    <a:lnTo>
                      <a:pt x="24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19" name="Freeform 1343"/>
              <p:cNvSpPr>
                <a:spLocks/>
              </p:cNvSpPr>
              <p:nvPr/>
            </p:nvSpPr>
            <p:spPr bwMode="auto">
              <a:xfrm>
                <a:off x="3129" y="2291"/>
                <a:ext cx="30" cy="12"/>
              </a:xfrm>
              <a:custGeom>
                <a:avLst/>
                <a:gdLst>
                  <a:gd name="T0" fmla="*/ 24 w 30"/>
                  <a:gd name="T1" fmla="*/ 6 h 12"/>
                  <a:gd name="T2" fmla="*/ 30 w 30"/>
                  <a:gd name="T3" fmla="*/ 6 h 12"/>
                  <a:gd name="T4" fmla="*/ 24 w 30"/>
                  <a:gd name="T5" fmla="*/ 0 h 12"/>
                  <a:gd name="T6" fmla="*/ 24 w 30"/>
                  <a:gd name="T7" fmla="*/ 0 h 12"/>
                  <a:gd name="T8" fmla="*/ 0 w 30"/>
                  <a:gd name="T9" fmla="*/ 6 h 12"/>
                  <a:gd name="T10" fmla="*/ 0 w 30"/>
                  <a:gd name="T11" fmla="*/ 12 h 12"/>
                  <a:gd name="T12" fmla="*/ 0 w 30"/>
                  <a:gd name="T13" fmla="*/ 12 h 12"/>
                  <a:gd name="T14" fmla="*/ 24 w 30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12">
                    <a:moveTo>
                      <a:pt x="24" y="6"/>
                    </a:moveTo>
                    <a:lnTo>
                      <a:pt x="30" y="6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20" name="Freeform 1344"/>
              <p:cNvSpPr>
                <a:spLocks/>
              </p:cNvSpPr>
              <p:nvPr/>
            </p:nvSpPr>
            <p:spPr bwMode="auto">
              <a:xfrm>
                <a:off x="3087" y="2303"/>
                <a:ext cx="30" cy="12"/>
              </a:xfrm>
              <a:custGeom>
                <a:avLst/>
                <a:gdLst>
                  <a:gd name="T0" fmla="*/ 30 w 30"/>
                  <a:gd name="T1" fmla="*/ 6 h 12"/>
                  <a:gd name="T2" fmla="*/ 30 w 30"/>
                  <a:gd name="T3" fmla="*/ 6 h 12"/>
                  <a:gd name="T4" fmla="*/ 30 w 30"/>
                  <a:gd name="T5" fmla="*/ 0 h 12"/>
                  <a:gd name="T6" fmla="*/ 6 w 30"/>
                  <a:gd name="T7" fmla="*/ 6 h 12"/>
                  <a:gd name="T8" fmla="*/ 0 w 30"/>
                  <a:gd name="T9" fmla="*/ 12 h 12"/>
                  <a:gd name="T10" fmla="*/ 6 w 30"/>
                  <a:gd name="T11" fmla="*/ 12 h 12"/>
                  <a:gd name="T12" fmla="*/ 30 w 30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30" y="6"/>
                    </a:moveTo>
                    <a:lnTo>
                      <a:pt x="30" y="6"/>
                    </a:lnTo>
                    <a:lnTo>
                      <a:pt x="30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30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21" name="Freeform 1345"/>
              <p:cNvSpPr>
                <a:spLocks/>
              </p:cNvSpPr>
              <p:nvPr/>
            </p:nvSpPr>
            <p:spPr bwMode="auto">
              <a:xfrm>
                <a:off x="3051" y="2321"/>
                <a:ext cx="24" cy="12"/>
              </a:xfrm>
              <a:custGeom>
                <a:avLst/>
                <a:gdLst>
                  <a:gd name="T0" fmla="*/ 24 w 24"/>
                  <a:gd name="T1" fmla="*/ 6 h 12"/>
                  <a:gd name="T2" fmla="*/ 24 w 24"/>
                  <a:gd name="T3" fmla="*/ 0 h 12"/>
                  <a:gd name="T4" fmla="*/ 24 w 24"/>
                  <a:gd name="T5" fmla="*/ 0 h 12"/>
                  <a:gd name="T6" fmla="*/ 0 w 24"/>
                  <a:gd name="T7" fmla="*/ 6 h 12"/>
                  <a:gd name="T8" fmla="*/ 0 w 24"/>
                  <a:gd name="T9" fmla="*/ 6 h 12"/>
                  <a:gd name="T10" fmla="*/ 0 w 24"/>
                  <a:gd name="T11" fmla="*/ 12 h 12"/>
                  <a:gd name="T12" fmla="*/ 24 w 24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2">
                    <a:moveTo>
                      <a:pt x="24" y="6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22" name="Freeform 1346"/>
              <p:cNvSpPr>
                <a:spLocks/>
              </p:cNvSpPr>
              <p:nvPr/>
            </p:nvSpPr>
            <p:spPr bwMode="auto">
              <a:xfrm>
                <a:off x="3009" y="2333"/>
                <a:ext cx="30" cy="18"/>
              </a:xfrm>
              <a:custGeom>
                <a:avLst/>
                <a:gdLst>
                  <a:gd name="T0" fmla="*/ 24 w 30"/>
                  <a:gd name="T1" fmla="*/ 6 h 18"/>
                  <a:gd name="T2" fmla="*/ 30 w 30"/>
                  <a:gd name="T3" fmla="*/ 6 h 18"/>
                  <a:gd name="T4" fmla="*/ 24 w 30"/>
                  <a:gd name="T5" fmla="*/ 0 h 18"/>
                  <a:gd name="T6" fmla="*/ 6 w 30"/>
                  <a:gd name="T7" fmla="*/ 6 h 18"/>
                  <a:gd name="T8" fmla="*/ 6 w 30"/>
                  <a:gd name="T9" fmla="*/ 12 h 18"/>
                  <a:gd name="T10" fmla="*/ 0 w 30"/>
                  <a:gd name="T11" fmla="*/ 12 h 18"/>
                  <a:gd name="T12" fmla="*/ 6 w 30"/>
                  <a:gd name="T13" fmla="*/ 18 h 18"/>
                  <a:gd name="T14" fmla="*/ 6 w 30"/>
                  <a:gd name="T15" fmla="*/ 12 h 18"/>
                  <a:gd name="T16" fmla="*/ 24 w 30"/>
                  <a:gd name="T17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8">
                    <a:moveTo>
                      <a:pt x="24" y="6"/>
                    </a:moveTo>
                    <a:lnTo>
                      <a:pt x="30" y="6"/>
                    </a:lnTo>
                    <a:lnTo>
                      <a:pt x="24" y="0"/>
                    </a:lnTo>
                    <a:lnTo>
                      <a:pt x="6" y="6"/>
                    </a:lnTo>
                    <a:lnTo>
                      <a:pt x="6" y="12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23" name="Freeform 1347"/>
              <p:cNvSpPr>
                <a:spLocks/>
              </p:cNvSpPr>
              <p:nvPr/>
            </p:nvSpPr>
            <p:spPr bwMode="auto">
              <a:xfrm>
                <a:off x="2973" y="2351"/>
                <a:ext cx="30" cy="18"/>
              </a:xfrm>
              <a:custGeom>
                <a:avLst/>
                <a:gdLst>
                  <a:gd name="T0" fmla="*/ 24 w 30"/>
                  <a:gd name="T1" fmla="*/ 6 h 18"/>
                  <a:gd name="T2" fmla="*/ 30 w 30"/>
                  <a:gd name="T3" fmla="*/ 0 h 18"/>
                  <a:gd name="T4" fmla="*/ 24 w 30"/>
                  <a:gd name="T5" fmla="*/ 0 h 18"/>
                  <a:gd name="T6" fmla="*/ 0 w 30"/>
                  <a:gd name="T7" fmla="*/ 12 h 18"/>
                  <a:gd name="T8" fmla="*/ 0 w 30"/>
                  <a:gd name="T9" fmla="*/ 12 h 18"/>
                  <a:gd name="T10" fmla="*/ 0 w 30"/>
                  <a:gd name="T11" fmla="*/ 18 h 18"/>
                  <a:gd name="T12" fmla="*/ 24 w 30"/>
                  <a:gd name="T13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8">
                    <a:moveTo>
                      <a:pt x="24" y="6"/>
                    </a:moveTo>
                    <a:lnTo>
                      <a:pt x="30" y="0"/>
                    </a:lnTo>
                    <a:lnTo>
                      <a:pt x="24" y="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24" name="Freeform 1348"/>
              <p:cNvSpPr>
                <a:spLocks/>
              </p:cNvSpPr>
              <p:nvPr/>
            </p:nvSpPr>
            <p:spPr bwMode="auto">
              <a:xfrm>
                <a:off x="2937" y="2369"/>
                <a:ext cx="24" cy="18"/>
              </a:xfrm>
              <a:custGeom>
                <a:avLst/>
                <a:gdLst>
                  <a:gd name="T0" fmla="*/ 24 w 24"/>
                  <a:gd name="T1" fmla="*/ 6 h 18"/>
                  <a:gd name="T2" fmla="*/ 24 w 24"/>
                  <a:gd name="T3" fmla="*/ 6 h 18"/>
                  <a:gd name="T4" fmla="*/ 24 w 24"/>
                  <a:gd name="T5" fmla="*/ 0 h 18"/>
                  <a:gd name="T6" fmla="*/ 0 w 24"/>
                  <a:gd name="T7" fmla="*/ 12 h 18"/>
                  <a:gd name="T8" fmla="*/ 0 w 24"/>
                  <a:gd name="T9" fmla="*/ 18 h 18"/>
                  <a:gd name="T10" fmla="*/ 0 w 24"/>
                  <a:gd name="T11" fmla="*/ 18 h 18"/>
                  <a:gd name="T12" fmla="*/ 24 w 24"/>
                  <a:gd name="T13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8">
                    <a:moveTo>
                      <a:pt x="24" y="6"/>
                    </a:moveTo>
                    <a:lnTo>
                      <a:pt x="24" y="6"/>
                    </a:lnTo>
                    <a:lnTo>
                      <a:pt x="24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25" name="Freeform 1349"/>
              <p:cNvSpPr>
                <a:spLocks/>
              </p:cNvSpPr>
              <p:nvPr/>
            </p:nvSpPr>
            <p:spPr bwMode="auto">
              <a:xfrm>
                <a:off x="2901" y="2393"/>
                <a:ext cx="24" cy="18"/>
              </a:xfrm>
              <a:custGeom>
                <a:avLst/>
                <a:gdLst>
                  <a:gd name="T0" fmla="*/ 24 w 24"/>
                  <a:gd name="T1" fmla="*/ 6 h 18"/>
                  <a:gd name="T2" fmla="*/ 24 w 24"/>
                  <a:gd name="T3" fmla="*/ 0 h 18"/>
                  <a:gd name="T4" fmla="*/ 24 w 24"/>
                  <a:gd name="T5" fmla="*/ 0 h 18"/>
                  <a:gd name="T6" fmla="*/ 12 w 24"/>
                  <a:gd name="T7" fmla="*/ 6 h 18"/>
                  <a:gd name="T8" fmla="*/ 0 w 24"/>
                  <a:gd name="T9" fmla="*/ 12 h 18"/>
                  <a:gd name="T10" fmla="*/ 0 w 24"/>
                  <a:gd name="T11" fmla="*/ 12 h 18"/>
                  <a:gd name="T12" fmla="*/ 0 w 24"/>
                  <a:gd name="T13" fmla="*/ 18 h 18"/>
                  <a:gd name="T14" fmla="*/ 12 w 24"/>
                  <a:gd name="T15" fmla="*/ 12 h 18"/>
                  <a:gd name="T16" fmla="*/ 24 w 24"/>
                  <a:gd name="T17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18">
                    <a:moveTo>
                      <a:pt x="24" y="6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12" y="12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26" name="Freeform 1350"/>
              <p:cNvSpPr>
                <a:spLocks/>
              </p:cNvSpPr>
              <p:nvPr/>
            </p:nvSpPr>
            <p:spPr bwMode="auto">
              <a:xfrm>
                <a:off x="2865" y="2417"/>
                <a:ext cx="30" cy="18"/>
              </a:xfrm>
              <a:custGeom>
                <a:avLst/>
                <a:gdLst>
                  <a:gd name="T0" fmla="*/ 24 w 30"/>
                  <a:gd name="T1" fmla="*/ 6 h 18"/>
                  <a:gd name="T2" fmla="*/ 30 w 30"/>
                  <a:gd name="T3" fmla="*/ 0 h 18"/>
                  <a:gd name="T4" fmla="*/ 24 w 30"/>
                  <a:gd name="T5" fmla="*/ 0 h 18"/>
                  <a:gd name="T6" fmla="*/ 6 w 30"/>
                  <a:gd name="T7" fmla="*/ 12 h 18"/>
                  <a:gd name="T8" fmla="*/ 0 w 30"/>
                  <a:gd name="T9" fmla="*/ 18 h 18"/>
                  <a:gd name="T10" fmla="*/ 6 w 30"/>
                  <a:gd name="T11" fmla="*/ 18 h 18"/>
                  <a:gd name="T12" fmla="*/ 24 w 30"/>
                  <a:gd name="T13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8">
                    <a:moveTo>
                      <a:pt x="24" y="6"/>
                    </a:moveTo>
                    <a:lnTo>
                      <a:pt x="30" y="0"/>
                    </a:lnTo>
                    <a:lnTo>
                      <a:pt x="24" y="0"/>
                    </a:lnTo>
                    <a:lnTo>
                      <a:pt x="6" y="12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27" name="Freeform 1351"/>
              <p:cNvSpPr>
                <a:spLocks/>
              </p:cNvSpPr>
              <p:nvPr/>
            </p:nvSpPr>
            <p:spPr bwMode="auto">
              <a:xfrm>
                <a:off x="2835" y="2441"/>
                <a:ext cx="24" cy="24"/>
              </a:xfrm>
              <a:custGeom>
                <a:avLst/>
                <a:gdLst>
                  <a:gd name="T0" fmla="*/ 24 w 24"/>
                  <a:gd name="T1" fmla="*/ 6 h 24"/>
                  <a:gd name="T2" fmla="*/ 24 w 24"/>
                  <a:gd name="T3" fmla="*/ 6 h 24"/>
                  <a:gd name="T4" fmla="*/ 24 w 24"/>
                  <a:gd name="T5" fmla="*/ 0 h 24"/>
                  <a:gd name="T6" fmla="*/ 6 w 24"/>
                  <a:gd name="T7" fmla="*/ 18 h 24"/>
                  <a:gd name="T8" fmla="*/ 0 w 24"/>
                  <a:gd name="T9" fmla="*/ 24 h 24"/>
                  <a:gd name="T10" fmla="*/ 6 w 24"/>
                  <a:gd name="T11" fmla="*/ 24 h 24"/>
                  <a:gd name="T12" fmla="*/ 24 w 24"/>
                  <a:gd name="T13" fmla="*/ 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4">
                    <a:moveTo>
                      <a:pt x="24" y="6"/>
                    </a:moveTo>
                    <a:lnTo>
                      <a:pt x="24" y="6"/>
                    </a:lnTo>
                    <a:lnTo>
                      <a:pt x="24" y="0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6" y="24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28" name="Freeform 1352"/>
              <p:cNvSpPr>
                <a:spLocks/>
              </p:cNvSpPr>
              <p:nvPr/>
            </p:nvSpPr>
            <p:spPr bwMode="auto">
              <a:xfrm>
                <a:off x="2811" y="2471"/>
                <a:ext cx="24" cy="30"/>
              </a:xfrm>
              <a:custGeom>
                <a:avLst/>
                <a:gdLst>
                  <a:gd name="T0" fmla="*/ 24 w 24"/>
                  <a:gd name="T1" fmla="*/ 6 h 30"/>
                  <a:gd name="T2" fmla="*/ 18 w 24"/>
                  <a:gd name="T3" fmla="*/ 0 h 30"/>
                  <a:gd name="T4" fmla="*/ 18 w 24"/>
                  <a:gd name="T5" fmla="*/ 6 h 30"/>
                  <a:gd name="T6" fmla="*/ 0 w 24"/>
                  <a:gd name="T7" fmla="*/ 24 h 30"/>
                  <a:gd name="T8" fmla="*/ 6 w 24"/>
                  <a:gd name="T9" fmla="*/ 30 h 30"/>
                  <a:gd name="T10" fmla="*/ 6 w 24"/>
                  <a:gd name="T11" fmla="*/ 24 h 30"/>
                  <a:gd name="T12" fmla="*/ 24 w 24"/>
                  <a:gd name="T1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0">
                    <a:moveTo>
                      <a:pt x="24" y="6"/>
                    </a:moveTo>
                    <a:lnTo>
                      <a:pt x="18" y="0"/>
                    </a:lnTo>
                    <a:lnTo>
                      <a:pt x="18" y="6"/>
                    </a:lnTo>
                    <a:lnTo>
                      <a:pt x="0" y="24"/>
                    </a:lnTo>
                    <a:lnTo>
                      <a:pt x="6" y="30"/>
                    </a:lnTo>
                    <a:lnTo>
                      <a:pt x="6" y="24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29" name="Freeform 1353"/>
              <p:cNvSpPr>
                <a:spLocks/>
              </p:cNvSpPr>
              <p:nvPr/>
            </p:nvSpPr>
            <p:spPr bwMode="auto">
              <a:xfrm>
                <a:off x="2793" y="2507"/>
                <a:ext cx="18" cy="31"/>
              </a:xfrm>
              <a:custGeom>
                <a:avLst/>
                <a:gdLst>
                  <a:gd name="T0" fmla="*/ 18 w 18"/>
                  <a:gd name="T1" fmla="*/ 7 h 31"/>
                  <a:gd name="T2" fmla="*/ 12 w 18"/>
                  <a:gd name="T3" fmla="*/ 0 h 31"/>
                  <a:gd name="T4" fmla="*/ 12 w 18"/>
                  <a:gd name="T5" fmla="*/ 7 h 31"/>
                  <a:gd name="T6" fmla="*/ 0 w 18"/>
                  <a:gd name="T7" fmla="*/ 31 h 31"/>
                  <a:gd name="T8" fmla="*/ 6 w 18"/>
                  <a:gd name="T9" fmla="*/ 31 h 31"/>
                  <a:gd name="T10" fmla="*/ 6 w 18"/>
                  <a:gd name="T11" fmla="*/ 31 h 31"/>
                  <a:gd name="T12" fmla="*/ 18 w 18"/>
                  <a:gd name="T13" fmla="*/ 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31">
                    <a:moveTo>
                      <a:pt x="18" y="7"/>
                    </a:moveTo>
                    <a:lnTo>
                      <a:pt x="12" y="0"/>
                    </a:lnTo>
                    <a:lnTo>
                      <a:pt x="12" y="7"/>
                    </a:lnTo>
                    <a:lnTo>
                      <a:pt x="0" y="31"/>
                    </a:lnTo>
                    <a:lnTo>
                      <a:pt x="6" y="31"/>
                    </a:lnTo>
                    <a:lnTo>
                      <a:pt x="6" y="31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30" name="Freeform 1354"/>
              <p:cNvSpPr>
                <a:spLocks/>
              </p:cNvSpPr>
              <p:nvPr/>
            </p:nvSpPr>
            <p:spPr bwMode="auto">
              <a:xfrm>
                <a:off x="2793" y="2550"/>
                <a:ext cx="6" cy="30"/>
              </a:xfrm>
              <a:custGeom>
                <a:avLst/>
                <a:gdLst>
                  <a:gd name="T0" fmla="*/ 6 w 6"/>
                  <a:gd name="T1" fmla="*/ 6 h 30"/>
                  <a:gd name="T2" fmla="*/ 0 w 6"/>
                  <a:gd name="T3" fmla="*/ 0 h 30"/>
                  <a:gd name="T4" fmla="*/ 0 w 6"/>
                  <a:gd name="T5" fmla="*/ 6 h 30"/>
                  <a:gd name="T6" fmla="*/ 0 w 6"/>
                  <a:gd name="T7" fmla="*/ 24 h 30"/>
                  <a:gd name="T8" fmla="*/ 0 w 6"/>
                  <a:gd name="T9" fmla="*/ 30 h 30"/>
                  <a:gd name="T10" fmla="*/ 0 w 6"/>
                  <a:gd name="T11" fmla="*/ 30 h 30"/>
                  <a:gd name="T12" fmla="*/ 6 w 6"/>
                  <a:gd name="T13" fmla="*/ 30 h 30"/>
                  <a:gd name="T14" fmla="*/ 6 w 6"/>
                  <a:gd name="T15" fmla="*/ 24 h 30"/>
                  <a:gd name="T16" fmla="*/ 6 w 6"/>
                  <a:gd name="T17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0">
                    <a:moveTo>
                      <a:pt x="6" y="6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6" y="30"/>
                    </a:lnTo>
                    <a:lnTo>
                      <a:pt x="6" y="24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31" name="Freeform 1355"/>
              <p:cNvSpPr>
                <a:spLocks/>
              </p:cNvSpPr>
              <p:nvPr/>
            </p:nvSpPr>
            <p:spPr bwMode="auto">
              <a:xfrm>
                <a:off x="2793" y="2592"/>
                <a:ext cx="12" cy="30"/>
              </a:xfrm>
              <a:custGeom>
                <a:avLst/>
                <a:gdLst>
                  <a:gd name="T0" fmla="*/ 6 w 12"/>
                  <a:gd name="T1" fmla="*/ 0 h 30"/>
                  <a:gd name="T2" fmla="*/ 0 w 12"/>
                  <a:gd name="T3" fmla="*/ 0 h 30"/>
                  <a:gd name="T4" fmla="*/ 0 w 12"/>
                  <a:gd name="T5" fmla="*/ 0 h 30"/>
                  <a:gd name="T6" fmla="*/ 0 w 12"/>
                  <a:gd name="T7" fmla="*/ 18 h 30"/>
                  <a:gd name="T8" fmla="*/ 6 w 12"/>
                  <a:gd name="T9" fmla="*/ 24 h 30"/>
                  <a:gd name="T10" fmla="*/ 6 w 12"/>
                  <a:gd name="T11" fmla="*/ 30 h 30"/>
                  <a:gd name="T12" fmla="*/ 12 w 12"/>
                  <a:gd name="T13" fmla="*/ 24 h 30"/>
                  <a:gd name="T14" fmla="*/ 6 w 12"/>
                  <a:gd name="T15" fmla="*/ 18 h 30"/>
                  <a:gd name="T16" fmla="*/ 6 w 12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0">
                    <a:moveTo>
                      <a:pt x="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6" y="24"/>
                    </a:lnTo>
                    <a:lnTo>
                      <a:pt x="6" y="30"/>
                    </a:lnTo>
                    <a:lnTo>
                      <a:pt x="12" y="24"/>
                    </a:lnTo>
                    <a:lnTo>
                      <a:pt x="6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32" name="Freeform 1356"/>
              <p:cNvSpPr>
                <a:spLocks/>
              </p:cNvSpPr>
              <p:nvPr/>
            </p:nvSpPr>
            <p:spPr bwMode="auto">
              <a:xfrm>
                <a:off x="2805" y="2634"/>
                <a:ext cx="18" cy="24"/>
              </a:xfrm>
              <a:custGeom>
                <a:avLst/>
                <a:gdLst>
                  <a:gd name="T0" fmla="*/ 6 w 18"/>
                  <a:gd name="T1" fmla="*/ 0 h 24"/>
                  <a:gd name="T2" fmla="*/ 0 w 18"/>
                  <a:gd name="T3" fmla="*/ 0 h 24"/>
                  <a:gd name="T4" fmla="*/ 0 w 18"/>
                  <a:gd name="T5" fmla="*/ 0 h 24"/>
                  <a:gd name="T6" fmla="*/ 6 w 18"/>
                  <a:gd name="T7" fmla="*/ 12 h 24"/>
                  <a:gd name="T8" fmla="*/ 12 w 18"/>
                  <a:gd name="T9" fmla="*/ 24 h 24"/>
                  <a:gd name="T10" fmla="*/ 12 w 18"/>
                  <a:gd name="T11" fmla="*/ 24 h 24"/>
                  <a:gd name="T12" fmla="*/ 18 w 18"/>
                  <a:gd name="T13" fmla="*/ 24 h 24"/>
                  <a:gd name="T14" fmla="*/ 12 w 18"/>
                  <a:gd name="T15" fmla="*/ 12 h 24"/>
                  <a:gd name="T16" fmla="*/ 6 w 18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24">
                    <a:moveTo>
                      <a:pt x="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1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4"/>
                    </a:lnTo>
                    <a:lnTo>
                      <a:pt x="12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33" name="Freeform 1357"/>
              <p:cNvSpPr>
                <a:spLocks/>
              </p:cNvSpPr>
              <p:nvPr/>
            </p:nvSpPr>
            <p:spPr bwMode="auto">
              <a:xfrm>
                <a:off x="2829" y="2670"/>
                <a:ext cx="18" cy="24"/>
              </a:xfrm>
              <a:custGeom>
                <a:avLst/>
                <a:gdLst>
                  <a:gd name="T0" fmla="*/ 6 w 18"/>
                  <a:gd name="T1" fmla="*/ 0 h 24"/>
                  <a:gd name="T2" fmla="*/ 0 w 18"/>
                  <a:gd name="T3" fmla="*/ 0 h 24"/>
                  <a:gd name="T4" fmla="*/ 0 w 18"/>
                  <a:gd name="T5" fmla="*/ 0 h 24"/>
                  <a:gd name="T6" fmla="*/ 6 w 18"/>
                  <a:gd name="T7" fmla="*/ 12 h 24"/>
                  <a:gd name="T8" fmla="*/ 12 w 18"/>
                  <a:gd name="T9" fmla="*/ 18 h 24"/>
                  <a:gd name="T10" fmla="*/ 18 w 18"/>
                  <a:gd name="T11" fmla="*/ 24 h 24"/>
                  <a:gd name="T12" fmla="*/ 18 w 18"/>
                  <a:gd name="T13" fmla="*/ 18 h 24"/>
                  <a:gd name="T14" fmla="*/ 12 w 18"/>
                  <a:gd name="T15" fmla="*/ 12 h 24"/>
                  <a:gd name="T16" fmla="*/ 6 w 18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24">
                    <a:moveTo>
                      <a:pt x="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12"/>
                    </a:lnTo>
                    <a:lnTo>
                      <a:pt x="12" y="18"/>
                    </a:lnTo>
                    <a:lnTo>
                      <a:pt x="18" y="24"/>
                    </a:lnTo>
                    <a:lnTo>
                      <a:pt x="18" y="18"/>
                    </a:lnTo>
                    <a:lnTo>
                      <a:pt x="12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34" name="Freeform 1358"/>
              <p:cNvSpPr>
                <a:spLocks/>
              </p:cNvSpPr>
              <p:nvPr/>
            </p:nvSpPr>
            <p:spPr bwMode="auto">
              <a:xfrm>
                <a:off x="2853" y="2700"/>
                <a:ext cx="24" cy="18"/>
              </a:xfrm>
              <a:custGeom>
                <a:avLst/>
                <a:gdLst>
                  <a:gd name="T0" fmla="*/ 6 w 24"/>
                  <a:gd name="T1" fmla="*/ 0 h 18"/>
                  <a:gd name="T2" fmla="*/ 6 w 24"/>
                  <a:gd name="T3" fmla="*/ 0 h 18"/>
                  <a:gd name="T4" fmla="*/ 0 w 24"/>
                  <a:gd name="T5" fmla="*/ 0 h 18"/>
                  <a:gd name="T6" fmla="*/ 12 w 24"/>
                  <a:gd name="T7" fmla="*/ 12 h 18"/>
                  <a:gd name="T8" fmla="*/ 18 w 24"/>
                  <a:gd name="T9" fmla="*/ 18 h 18"/>
                  <a:gd name="T10" fmla="*/ 24 w 24"/>
                  <a:gd name="T11" fmla="*/ 18 h 18"/>
                  <a:gd name="T12" fmla="*/ 24 w 24"/>
                  <a:gd name="T13" fmla="*/ 18 h 18"/>
                  <a:gd name="T14" fmla="*/ 24 w 24"/>
                  <a:gd name="T15" fmla="*/ 12 h 18"/>
                  <a:gd name="T16" fmla="*/ 18 w 24"/>
                  <a:gd name="T17" fmla="*/ 12 h 18"/>
                  <a:gd name="T18" fmla="*/ 18 w 24"/>
                  <a:gd name="T19" fmla="*/ 12 h 18"/>
                  <a:gd name="T20" fmla="*/ 18 w 24"/>
                  <a:gd name="T21" fmla="*/ 12 h 18"/>
                  <a:gd name="T22" fmla="*/ 6 w 24"/>
                  <a:gd name="T2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" h="18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12" y="12"/>
                    </a:lnTo>
                    <a:lnTo>
                      <a:pt x="18" y="18"/>
                    </a:lnTo>
                    <a:lnTo>
                      <a:pt x="24" y="18"/>
                    </a:lnTo>
                    <a:lnTo>
                      <a:pt x="24" y="18"/>
                    </a:lnTo>
                    <a:lnTo>
                      <a:pt x="24" y="12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35" name="Freeform 1359"/>
              <p:cNvSpPr>
                <a:spLocks/>
              </p:cNvSpPr>
              <p:nvPr/>
            </p:nvSpPr>
            <p:spPr bwMode="auto">
              <a:xfrm>
                <a:off x="2889" y="2724"/>
                <a:ext cx="24" cy="24"/>
              </a:xfrm>
              <a:custGeom>
                <a:avLst/>
                <a:gdLst>
                  <a:gd name="T0" fmla="*/ 0 w 24"/>
                  <a:gd name="T1" fmla="*/ 0 h 24"/>
                  <a:gd name="T2" fmla="*/ 0 w 24"/>
                  <a:gd name="T3" fmla="*/ 6 h 24"/>
                  <a:gd name="T4" fmla="*/ 0 w 24"/>
                  <a:gd name="T5" fmla="*/ 6 h 24"/>
                  <a:gd name="T6" fmla="*/ 18 w 24"/>
                  <a:gd name="T7" fmla="*/ 24 h 24"/>
                  <a:gd name="T8" fmla="*/ 24 w 24"/>
                  <a:gd name="T9" fmla="*/ 18 h 24"/>
                  <a:gd name="T10" fmla="*/ 18 w 24"/>
                  <a:gd name="T11" fmla="*/ 18 h 24"/>
                  <a:gd name="T12" fmla="*/ 0 w 24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4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18" y="24"/>
                    </a:lnTo>
                    <a:lnTo>
                      <a:pt x="24" y="18"/>
                    </a:lnTo>
                    <a:lnTo>
                      <a:pt x="18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36" name="Freeform 1360"/>
              <p:cNvSpPr>
                <a:spLocks/>
              </p:cNvSpPr>
              <p:nvPr/>
            </p:nvSpPr>
            <p:spPr bwMode="auto">
              <a:xfrm>
                <a:off x="2919" y="2748"/>
                <a:ext cx="30" cy="18"/>
              </a:xfrm>
              <a:custGeom>
                <a:avLst/>
                <a:gdLst>
                  <a:gd name="T0" fmla="*/ 6 w 30"/>
                  <a:gd name="T1" fmla="*/ 0 h 18"/>
                  <a:gd name="T2" fmla="*/ 0 w 30"/>
                  <a:gd name="T3" fmla="*/ 6 h 18"/>
                  <a:gd name="T4" fmla="*/ 6 w 30"/>
                  <a:gd name="T5" fmla="*/ 6 h 18"/>
                  <a:gd name="T6" fmla="*/ 24 w 30"/>
                  <a:gd name="T7" fmla="*/ 18 h 18"/>
                  <a:gd name="T8" fmla="*/ 30 w 30"/>
                  <a:gd name="T9" fmla="*/ 18 h 18"/>
                  <a:gd name="T10" fmla="*/ 24 w 30"/>
                  <a:gd name="T11" fmla="*/ 12 h 18"/>
                  <a:gd name="T12" fmla="*/ 6 w 30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8">
                    <a:moveTo>
                      <a:pt x="6" y="0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24" y="18"/>
                    </a:lnTo>
                    <a:lnTo>
                      <a:pt x="30" y="18"/>
                    </a:lnTo>
                    <a:lnTo>
                      <a:pt x="24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37" name="Freeform 1361"/>
              <p:cNvSpPr>
                <a:spLocks/>
              </p:cNvSpPr>
              <p:nvPr/>
            </p:nvSpPr>
            <p:spPr bwMode="auto">
              <a:xfrm>
                <a:off x="2955" y="2772"/>
                <a:ext cx="30" cy="18"/>
              </a:xfrm>
              <a:custGeom>
                <a:avLst/>
                <a:gdLst>
                  <a:gd name="T0" fmla="*/ 6 w 30"/>
                  <a:gd name="T1" fmla="*/ 0 h 18"/>
                  <a:gd name="T2" fmla="*/ 0 w 30"/>
                  <a:gd name="T3" fmla="*/ 0 h 18"/>
                  <a:gd name="T4" fmla="*/ 6 w 30"/>
                  <a:gd name="T5" fmla="*/ 6 h 18"/>
                  <a:gd name="T6" fmla="*/ 6 w 30"/>
                  <a:gd name="T7" fmla="*/ 6 h 18"/>
                  <a:gd name="T8" fmla="*/ 24 w 30"/>
                  <a:gd name="T9" fmla="*/ 18 h 18"/>
                  <a:gd name="T10" fmla="*/ 30 w 30"/>
                  <a:gd name="T11" fmla="*/ 12 h 18"/>
                  <a:gd name="T12" fmla="*/ 24 w 30"/>
                  <a:gd name="T13" fmla="*/ 12 h 18"/>
                  <a:gd name="T14" fmla="*/ 6 w 30"/>
                  <a:gd name="T1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18">
                    <a:moveTo>
                      <a:pt x="6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4" y="18"/>
                    </a:lnTo>
                    <a:lnTo>
                      <a:pt x="30" y="12"/>
                    </a:lnTo>
                    <a:lnTo>
                      <a:pt x="24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38" name="Freeform 1362"/>
              <p:cNvSpPr>
                <a:spLocks/>
              </p:cNvSpPr>
              <p:nvPr/>
            </p:nvSpPr>
            <p:spPr bwMode="auto">
              <a:xfrm>
                <a:off x="2997" y="2790"/>
                <a:ext cx="24" cy="18"/>
              </a:xfrm>
              <a:custGeom>
                <a:avLst/>
                <a:gdLst>
                  <a:gd name="T0" fmla="*/ 0 w 24"/>
                  <a:gd name="T1" fmla="*/ 0 h 18"/>
                  <a:gd name="T2" fmla="*/ 0 w 24"/>
                  <a:gd name="T3" fmla="*/ 6 h 18"/>
                  <a:gd name="T4" fmla="*/ 0 w 24"/>
                  <a:gd name="T5" fmla="*/ 6 h 18"/>
                  <a:gd name="T6" fmla="*/ 18 w 24"/>
                  <a:gd name="T7" fmla="*/ 18 h 18"/>
                  <a:gd name="T8" fmla="*/ 24 w 24"/>
                  <a:gd name="T9" fmla="*/ 18 h 18"/>
                  <a:gd name="T10" fmla="*/ 24 w 24"/>
                  <a:gd name="T11" fmla="*/ 12 h 18"/>
                  <a:gd name="T12" fmla="*/ 24 w 24"/>
                  <a:gd name="T13" fmla="*/ 12 h 18"/>
                  <a:gd name="T14" fmla="*/ 18 w 24"/>
                  <a:gd name="T15" fmla="*/ 12 h 18"/>
                  <a:gd name="T16" fmla="*/ 0 w 24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18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18" y="18"/>
                    </a:lnTo>
                    <a:lnTo>
                      <a:pt x="24" y="18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18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39" name="Freeform 1363"/>
              <p:cNvSpPr>
                <a:spLocks/>
              </p:cNvSpPr>
              <p:nvPr/>
            </p:nvSpPr>
            <p:spPr bwMode="auto">
              <a:xfrm>
                <a:off x="3033" y="2808"/>
                <a:ext cx="30" cy="12"/>
              </a:xfrm>
              <a:custGeom>
                <a:avLst/>
                <a:gdLst>
                  <a:gd name="T0" fmla="*/ 0 w 30"/>
                  <a:gd name="T1" fmla="*/ 0 h 12"/>
                  <a:gd name="T2" fmla="*/ 0 w 30"/>
                  <a:gd name="T3" fmla="*/ 0 h 12"/>
                  <a:gd name="T4" fmla="*/ 0 w 30"/>
                  <a:gd name="T5" fmla="*/ 6 h 12"/>
                  <a:gd name="T6" fmla="*/ 24 w 30"/>
                  <a:gd name="T7" fmla="*/ 12 h 12"/>
                  <a:gd name="T8" fmla="*/ 30 w 30"/>
                  <a:gd name="T9" fmla="*/ 12 h 12"/>
                  <a:gd name="T10" fmla="*/ 24 w 30"/>
                  <a:gd name="T11" fmla="*/ 6 h 12"/>
                  <a:gd name="T12" fmla="*/ 0 w 3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24" y="12"/>
                    </a:lnTo>
                    <a:lnTo>
                      <a:pt x="30" y="12"/>
                    </a:lnTo>
                    <a:lnTo>
                      <a:pt x="24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40" name="Freeform 1364"/>
              <p:cNvSpPr>
                <a:spLocks/>
              </p:cNvSpPr>
              <p:nvPr/>
            </p:nvSpPr>
            <p:spPr bwMode="auto">
              <a:xfrm>
                <a:off x="3069" y="2820"/>
                <a:ext cx="30" cy="18"/>
              </a:xfrm>
              <a:custGeom>
                <a:avLst/>
                <a:gdLst>
                  <a:gd name="T0" fmla="*/ 6 w 30"/>
                  <a:gd name="T1" fmla="*/ 0 h 18"/>
                  <a:gd name="T2" fmla="*/ 0 w 30"/>
                  <a:gd name="T3" fmla="*/ 6 h 18"/>
                  <a:gd name="T4" fmla="*/ 6 w 30"/>
                  <a:gd name="T5" fmla="*/ 6 h 18"/>
                  <a:gd name="T6" fmla="*/ 12 w 30"/>
                  <a:gd name="T7" fmla="*/ 12 h 18"/>
                  <a:gd name="T8" fmla="*/ 30 w 30"/>
                  <a:gd name="T9" fmla="*/ 18 h 18"/>
                  <a:gd name="T10" fmla="*/ 30 w 30"/>
                  <a:gd name="T11" fmla="*/ 12 h 18"/>
                  <a:gd name="T12" fmla="*/ 30 w 30"/>
                  <a:gd name="T13" fmla="*/ 12 h 18"/>
                  <a:gd name="T14" fmla="*/ 12 w 30"/>
                  <a:gd name="T15" fmla="*/ 6 h 18"/>
                  <a:gd name="T16" fmla="*/ 6 w 30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8">
                    <a:moveTo>
                      <a:pt x="6" y="0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12" y="12"/>
                    </a:lnTo>
                    <a:lnTo>
                      <a:pt x="30" y="18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12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41" name="Freeform 1365"/>
              <p:cNvSpPr>
                <a:spLocks/>
              </p:cNvSpPr>
              <p:nvPr/>
            </p:nvSpPr>
            <p:spPr bwMode="auto">
              <a:xfrm>
                <a:off x="3111" y="2838"/>
                <a:ext cx="30" cy="12"/>
              </a:xfrm>
              <a:custGeom>
                <a:avLst/>
                <a:gdLst>
                  <a:gd name="T0" fmla="*/ 6 w 30"/>
                  <a:gd name="T1" fmla="*/ 0 h 12"/>
                  <a:gd name="T2" fmla="*/ 0 w 30"/>
                  <a:gd name="T3" fmla="*/ 0 h 12"/>
                  <a:gd name="T4" fmla="*/ 6 w 30"/>
                  <a:gd name="T5" fmla="*/ 6 h 12"/>
                  <a:gd name="T6" fmla="*/ 24 w 30"/>
                  <a:gd name="T7" fmla="*/ 12 h 12"/>
                  <a:gd name="T8" fmla="*/ 30 w 30"/>
                  <a:gd name="T9" fmla="*/ 12 h 12"/>
                  <a:gd name="T10" fmla="*/ 24 w 30"/>
                  <a:gd name="T11" fmla="*/ 6 h 12"/>
                  <a:gd name="T12" fmla="*/ 6 w 3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6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24" y="12"/>
                    </a:lnTo>
                    <a:lnTo>
                      <a:pt x="30" y="12"/>
                    </a:lnTo>
                    <a:lnTo>
                      <a:pt x="24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42" name="Freeform 1366"/>
              <p:cNvSpPr>
                <a:spLocks/>
              </p:cNvSpPr>
              <p:nvPr/>
            </p:nvSpPr>
            <p:spPr bwMode="auto">
              <a:xfrm>
                <a:off x="3153" y="2850"/>
                <a:ext cx="30" cy="12"/>
              </a:xfrm>
              <a:custGeom>
                <a:avLst/>
                <a:gdLst>
                  <a:gd name="T0" fmla="*/ 0 w 30"/>
                  <a:gd name="T1" fmla="*/ 0 h 12"/>
                  <a:gd name="T2" fmla="*/ 0 w 30"/>
                  <a:gd name="T3" fmla="*/ 0 h 12"/>
                  <a:gd name="T4" fmla="*/ 0 w 30"/>
                  <a:gd name="T5" fmla="*/ 6 h 12"/>
                  <a:gd name="T6" fmla="*/ 24 w 30"/>
                  <a:gd name="T7" fmla="*/ 12 h 12"/>
                  <a:gd name="T8" fmla="*/ 30 w 30"/>
                  <a:gd name="T9" fmla="*/ 6 h 12"/>
                  <a:gd name="T10" fmla="*/ 24 w 30"/>
                  <a:gd name="T11" fmla="*/ 6 h 12"/>
                  <a:gd name="T12" fmla="*/ 0 w 3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24" y="12"/>
                    </a:lnTo>
                    <a:lnTo>
                      <a:pt x="30" y="6"/>
                    </a:lnTo>
                    <a:lnTo>
                      <a:pt x="24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43" name="Freeform 1367"/>
              <p:cNvSpPr>
                <a:spLocks/>
              </p:cNvSpPr>
              <p:nvPr/>
            </p:nvSpPr>
            <p:spPr bwMode="auto">
              <a:xfrm>
                <a:off x="3189" y="2862"/>
                <a:ext cx="30" cy="12"/>
              </a:xfrm>
              <a:custGeom>
                <a:avLst/>
                <a:gdLst>
                  <a:gd name="T0" fmla="*/ 6 w 30"/>
                  <a:gd name="T1" fmla="*/ 0 h 12"/>
                  <a:gd name="T2" fmla="*/ 0 w 30"/>
                  <a:gd name="T3" fmla="*/ 0 h 12"/>
                  <a:gd name="T4" fmla="*/ 6 w 30"/>
                  <a:gd name="T5" fmla="*/ 6 h 12"/>
                  <a:gd name="T6" fmla="*/ 30 w 30"/>
                  <a:gd name="T7" fmla="*/ 12 h 12"/>
                  <a:gd name="T8" fmla="*/ 30 w 30"/>
                  <a:gd name="T9" fmla="*/ 6 h 12"/>
                  <a:gd name="T10" fmla="*/ 30 w 30"/>
                  <a:gd name="T11" fmla="*/ 6 h 12"/>
                  <a:gd name="T12" fmla="*/ 6 w 3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6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30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44" name="Freeform 1368"/>
              <p:cNvSpPr>
                <a:spLocks/>
              </p:cNvSpPr>
              <p:nvPr/>
            </p:nvSpPr>
            <p:spPr bwMode="auto">
              <a:xfrm>
                <a:off x="3231" y="2874"/>
                <a:ext cx="30" cy="6"/>
              </a:xfrm>
              <a:custGeom>
                <a:avLst/>
                <a:gdLst>
                  <a:gd name="T0" fmla="*/ 6 w 30"/>
                  <a:gd name="T1" fmla="*/ 0 h 6"/>
                  <a:gd name="T2" fmla="*/ 0 w 30"/>
                  <a:gd name="T3" fmla="*/ 0 h 6"/>
                  <a:gd name="T4" fmla="*/ 6 w 30"/>
                  <a:gd name="T5" fmla="*/ 6 h 6"/>
                  <a:gd name="T6" fmla="*/ 30 w 30"/>
                  <a:gd name="T7" fmla="*/ 6 h 6"/>
                  <a:gd name="T8" fmla="*/ 30 w 30"/>
                  <a:gd name="T9" fmla="*/ 6 h 6"/>
                  <a:gd name="T10" fmla="*/ 30 w 30"/>
                  <a:gd name="T11" fmla="*/ 0 h 6"/>
                  <a:gd name="T12" fmla="*/ 6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6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45" name="Freeform 1369"/>
              <p:cNvSpPr>
                <a:spLocks/>
              </p:cNvSpPr>
              <p:nvPr/>
            </p:nvSpPr>
            <p:spPr bwMode="auto">
              <a:xfrm>
                <a:off x="3273" y="2880"/>
                <a:ext cx="30" cy="12"/>
              </a:xfrm>
              <a:custGeom>
                <a:avLst/>
                <a:gdLst>
                  <a:gd name="T0" fmla="*/ 6 w 30"/>
                  <a:gd name="T1" fmla="*/ 0 h 12"/>
                  <a:gd name="T2" fmla="*/ 0 w 30"/>
                  <a:gd name="T3" fmla="*/ 0 h 12"/>
                  <a:gd name="T4" fmla="*/ 6 w 30"/>
                  <a:gd name="T5" fmla="*/ 6 h 12"/>
                  <a:gd name="T6" fmla="*/ 30 w 30"/>
                  <a:gd name="T7" fmla="*/ 12 h 12"/>
                  <a:gd name="T8" fmla="*/ 30 w 30"/>
                  <a:gd name="T9" fmla="*/ 6 h 12"/>
                  <a:gd name="T10" fmla="*/ 30 w 30"/>
                  <a:gd name="T11" fmla="*/ 6 h 12"/>
                  <a:gd name="T12" fmla="*/ 6 w 3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6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30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46" name="Freeform 1370"/>
              <p:cNvSpPr>
                <a:spLocks/>
              </p:cNvSpPr>
              <p:nvPr/>
            </p:nvSpPr>
            <p:spPr bwMode="auto">
              <a:xfrm>
                <a:off x="3315" y="2886"/>
                <a:ext cx="30" cy="12"/>
              </a:xfrm>
              <a:custGeom>
                <a:avLst/>
                <a:gdLst>
                  <a:gd name="T0" fmla="*/ 0 w 30"/>
                  <a:gd name="T1" fmla="*/ 0 h 12"/>
                  <a:gd name="T2" fmla="*/ 0 w 30"/>
                  <a:gd name="T3" fmla="*/ 6 h 12"/>
                  <a:gd name="T4" fmla="*/ 0 w 30"/>
                  <a:gd name="T5" fmla="*/ 6 h 12"/>
                  <a:gd name="T6" fmla="*/ 24 w 30"/>
                  <a:gd name="T7" fmla="*/ 12 h 12"/>
                  <a:gd name="T8" fmla="*/ 30 w 30"/>
                  <a:gd name="T9" fmla="*/ 12 h 12"/>
                  <a:gd name="T10" fmla="*/ 24 w 30"/>
                  <a:gd name="T11" fmla="*/ 6 h 12"/>
                  <a:gd name="T12" fmla="*/ 0 w 3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24" y="12"/>
                    </a:lnTo>
                    <a:lnTo>
                      <a:pt x="30" y="12"/>
                    </a:lnTo>
                    <a:lnTo>
                      <a:pt x="24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47" name="Freeform 1371"/>
              <p:cNvSpPr>
                <a:spLocks/>
              </p:cNvSpPr>
              <p:nvPr/>
            </p:nvSpPr>
            <p:spPr bwMode="auto">
              <a:xfrm>
                <a:off x="3357" y="2898"/>
                <a:ext cx="30" cy="6"/>
              </a:xfrm>
              <a:custGeom>
                <a:avLst/>
                <a:gdLst>
                  <a:gd name="T0" fmla="*/ 0 w 30"/>
                  <a:gd name="T1" fmla="*/ 0 h 6"/>
                  <a:gd name="T2" fmla="*/ 0 w 30"/>
                  <a:gd name="T3" fmla="*/ 0 h 6"/>
                  <a:gd name="T4" fmla="*/ 0 w 30"/>
                  <a:gd name="T5" fmla="*/ 6 h 6"/>
                  <a:gd name="T6" fmla="*/ 24 w 30"/>
                  <a:gd name="T7" fmla="*/ 6 h 6"/>
                  <a:gd name="T8" fmla="*/ 30 w 30"/>
                  <a:gd name="T9" fmla="*/ 6 h 6"/>
                  <a:gd name="T10" fmla="*/ 24 w 30"/>
                  <a:gd name="T11" fmla="*/ 0 h 6"/>
                  <a:gd name="T12" fmla="*/ 0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48" name="Freeform 1372"/>
              <p:cNvSpPr>
                <a:spLocks/>
              </p:cNvSpPr>
              <p:nvPr/>
            </p:nvSpPr>
            <p:spPr bwMode="auto">
              <a:xfrm>
                <a:off x="3399" y="2904"/>
                <a:ext cx="30" cy="6"/>
              </a:xfrm>
              <a:custGeom>
                <a:avLst/>
                <a:gdLst>
                  <a:gd name="T0" fmla="*/ 0 w 30"/>
                  <a:gd name="T1" fmla="*/ 0 h 6"/>
                  <a:gd name="T2" fmla="*/ 0 w 30"/>
                  <a:gd name="T3" fmla="*/ 0 h 6"/>
                  <a:gd name="T4" fmla="*/ 0 w 30"/>
                  <a:gd name="T5" fmla="*/ 6 h 6"/>
                  <a:gd name="T6" fmla="*/ 24 w 30"/>
                  <a:gd name="T7" fmla="*/ 6 h 6"/>
                  <a:gd name="T8" fmla="*/ 30 w 30"/>
                  <a:gd name="T9" fmla="*/ 6 h 6"/>
                  <a:gd name="T10" fmla="*/ 24 w 30"/>
                  <a:gd name="T11" fmla="*/ 0 h 6"/>
                  <a:gd name="T12" fmla="*/ 0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49" name="Freeform 1373"/>
              <p:cNvSpPr>
                <a:spLocks/>
              </p:cNvSpPr>
              <p:nvPr/>
            </p:nvSpPr>
            <p:spPr bwMode="auto">
              <a:xfrm>
                <a:off x="3441" y="2910"/>
                <a:ext cx="30" cy="6"/>
              </a:xfrm>
              <a:custGeom>
                <a:avLst/>
                <a:gdLst>
                  <a:gd name="T0" fmla="*/ 0 w 30"/>
                  <a:gd name="T1" fmla="*/ 0 h 6"/>
                  <a:gd name="T2" fmla="*/ 0 w 30"/>
                  <a:gd name="T3" fmla="*/ 0 h 6"/>
                  <a:gd name="T4" fmla="*/ 0 w 30"/>
                  <a:gd name="T5" fmla="*/ 6 h 6"/>
                  <a:gd name="T6" fmla="*/ 24 w 30"/>
                  <a:gd name="T7" fmla="*/ 6 h 6"/>
                  <a:gd name="T8" fmla="*/ 30 w 30"/>
                  <a:gd name="T9" fmla="*/ 6 h 6"/>
                  <a:gd name="T10" fmla="*/ 24 w 30"/>
                  <a:gd name="T11" fmla="*/ 0 h 6"/>
                  <a:gd name="T12" fmla="*/ 0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50" name="Freeform 1374"/>
              <p:cNvSpPr>
                <a:spLocks/>
              </p:cNvSpPr>
              <p:nvPr/>
            </p:nvSpPr>
            <p:spPr bwMode="auto">
              <a:xfrm>
                <a:off x="3483" y="2910"/>
                <a:ext cx="30" cy="12"/>
              </a:xfrm>
              <a:custGeom>
                <a:avLst/>
                <a:gdLst>
                  <a:gd name="T0" fmla="*/ 0 w 30"/>
                  <a:gd name="T1" fmla="*/ 0 h 12"/>
                  <a:gd name="T2" fmla="*/ 0 w 30"/>
                  <a:gd name="T3" fmla="*/ 6 h 12"/>
                  <a:gd name="T4" fmla="*/ 0 w 30"/>
                  <a:gd name="T5" fmla="*/ 6 h 12"/>
                  <a:gd name="T6" fmla="*/ 24 w 30"/>
                  <a:gd name="T7" fmla="*/ 12 h 12"/>
                  <a:gd name="T8" fmla="*/ 30 w 30"/>
                  <a:gd name="T9" fmla="*/ 6 h 12"/>
                  <a:gd name="T10" fmla="*/ 24 w 30"/>
                  <a:gd name="T11" fmla="*/ 6 h 12"/>
                  <a:gd name="T12" fmla="*/ 0 w 3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24" y="12"/>
                    </a:lnTo>
                    <a:lnTo>
                      <a:pt x="30" y="6"/>
                    </a:lnTo>
                    <a:lnTo>
                      <a:pt x="24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51" name="Freeform 1375"/>
              <p:cNvSpPr>
                <a:spLocks/>
              </p:cNvSpPr>
              <p:nvPr/>
            </p:nvSpPr>
            <p:spPr bwMode="auto">
              <a:xfrm>
                <a:off x="3525" y="2916"/>
                <a:ext cx="30" cy="12"/>
              </a:xfrm>
              <a:custGeom>
                <a:avLst/>
                <a:gdLst>
                  <a:gd name="T0" fmla="*/ 0 w 30"/>
                  <a:gd name="T1" fmla="*/ 0 h 12"/>
                  <a:gd name="T2" fmla="*/ 0 w 30"/>
                  <a:gd name="T3" fmla="*/ 6 h 12"/>
                  <a:gd name="T4" fmla="*/ 0 w 30"/>
                  <a:gd name="T5" fmla="*/ 6 h 12"/>
                  <a:gd name="T6" fmla="*/ 24 w 30"/>
                  <a:gd name="T7" fmla="*/ 12 h 12"/>
                  <a:gd name="T8" fmla="*/ 30 w 30"/>
                  <a:gd name="T9" fmla="*/ 6 h 12"/>
                  <a:gd name="T10" fmla="*/ 24 w 30"/>
                  <a:gd name="T11" fmla="*/ 6 h 12"/>
                  <a:gd name="T12" fmla="*/ 0 w 3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24" y="12"/>
                    </a:lnTo>
                    <a:lnTo>
                      <a:pt x="30" y="6"/>
                    </a:lnTo>
                    <a:lnTo>
                      <a:pt x="24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52" name="Freeform 1376"/>
              <p:cNvSpPr>
                <a:spLocks/>
              </p:cNvSpPr>
              <p:nvPr/>
            </p:nvSpPr>
            <p:spPr bwMode="auto">
              <a:xfrm>
                <a:off x="3567" y="2922"/>
                <a:ext cx="30" cy="6"/>
              </a:xfrm>
              <a:custGeom>
                <a:avLst/>
                <a:gdLst>
                  <a:gd name="T0" fmla="*/ 0 w 30"/>
                  <a:gd name="T1" fmla="*/ 0 h 6"/>
                  <a:gd name="T2" fmla="*/ 0 w 30"/>
                  <a:gd name="T3" fmla="*/ 6 h 6"/>
                  <a:gd name="T4" fmla="*/ 0 w 30"/>
                  <a:gd name="T5" fmla="*/ 6 h 6"/>
                  <a:gd name="T6" fmla="*/ 12 w 30"/>
                  <a:gd name="T7" fmla="*/ 6 h 6"/>
                  <a:gd name="T8" fmla="*/ 24 w 30"/>
                  <a:gd name="T9" fmla="*/ 6 h 6"/>
                  <a:gd name="T10" fmla="*/ 30 w 30"/>
                  <a:gd name="T11" fmla="*/ 6 h 6"/>
                  <a:gd name="T12" fmla="*/ 24 w 30"/>
                  <a:gd name="T13" fmla="*/ 0 h 6"/>
                  <a:gd name="T14" fmla="*/ 12 w 30"/>
                  <a:gd name="T15" fmla="*/ 0 h 6"/>
                  <a:gd name="T16" fmla="*/ 0 w 30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53" name="Freeform 1377"/>
              <p:cNvSpPr>
                <a:spLocks/>
              </p:cNvSpPr>
              <p:nvPr/>
            </p:nvSpPr>
            <p:spPr bwMode="auto">
              <a:xfrm>
                <a:off x="3609" y="2922"/>
                <a:ext cx="30" cy="12"/>
              </a:xfrm>
              <a:custGeom>
                <a:avLst/>
                <a:gdLst>
                  <a:gd name="T0" fmla="*/ 0 w 30"/>
                  <a:gd name="T1" fmla="*/ 0 h 12"/>
                  <a:gd name="T2" fmla="*/ 0 w 30"/>
                  <a:gd name="T3" fmla="*/ 6 h 12"/>
                  <a:gd name="T4" fmla="*/ 0 w 30"/>
                  <a:gd name="T5" fmla="*/ 6 h 12"/>
                  <a:gd name="T6" fmla="*/ 24 w 30"/>
                  <a:gd name="T7" fmla="*/ 12 h 12"/>
                  <a:gd name="T8" fmla="*/ 30 w 30"/>
                  <a:gd name="T9" fmla="*/ 6 h 12"/>
                  <a:gd name="T10" fmla="*/ 24 w 30"/>
                  <a:gd name="T11" fmla="*/ 6 h 12"/>
                  <a:gd name="T12" fmla="*/ 0 w 3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24" y="12"/>
                    </a:lnTo>
                    <a:lnTo>
                      <a:pt x="30" y="6"/>
                    </a:lnTo>
                    <a:lnTo>
                      <a:pt x="24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54" name="Freeform 1378"/>
              <p:cNvSpPr>
                <a:spLocks/>
              </p:cNvSpPr>
              <p:nvPr/>
            </p:nvSpPr>
            <p:spPr bwMode="auto">
              <a:xfrm>
                <a:off x="3651" y="2928"/>
                <a:ext cx="30" cy="6"/>
              </a:xfrm>
              <a:custGeom>
                <a:avLst/>
                <a:gdLst>
                  <a:gd name="T0" fmla="*/ 0 w 30"/>
                  <a:gd name="T1" fmla="*/ 0 h 6"/>
                  <a:gd name="T2" fmla="*/ 0 w 30"/>
                  <a:gd name="T3" fmla="*/ 0 h 6"/>
                  <a:gd name="T4" fmla="*/ 0 w 30"/>
                  <a:gd name="T5" fmla="*/ 6 h 6"/>
                  <a:gd name="T6" fmla="*/ 24 w 30"/>
                  <a:gd name="T7" fmla="*/ 6 h 6"/>
                  <a:gd name="T8" fmla="*/ 30 w 30"/>
                  <a:gd name="T9" fmla="*/ 0 h 6"/>
                  <a:gd name="T10" fmla="*/ 24 w 30"/>
                  <a:gd name="T11" fmla="*/ 0 h 6"/>
                  <a:gd name="T12" fmla="*/ 0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24" y="6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55" name="Freeform 1379"/>
              <p:cNvSpPr>
                <a:spLocks/>
              </p:cNvSpPr>
              <p:nvPr/>
            </p:nvSpPr>
            <p:spPr bwMode="auto">
              <a:xfrm>
                <a:off x="3693" y="2928"/>
                <a:ext cx="30" cy="6"/>
              </a:xfrm>
              <a:custGeom>
                <a:avLst/>
                <a:gdLst>
                  <a:gd name="T0" fmla="*/ 0 w 30"/>
                  <a:gd name="T1" fmla="*/ 0 h 6"/>
                  <a:gd name="T2" fmla="*/ 0 w 30"/>
                  <a:gd name="T3" fmla="*/ 0 h 6"/>
                  <a:gd name="T4" fmla="*/ 0 w 30"/>
                  <a:gd name="T5" fmla="*/ 6 h 6"/>
                  <a:gd name="T6" fmla="*/ 24 w 30"/>
                  <a:gd name="T7" fmla="*/ 6 h 6"/>
                  <a:gd name="T8" fmla="*/ 30 w 30"/>
                  <a:gd name="T9" fmla="*/ 6 h 6"/>
                  <a:gd name="T10" fmla="*/ 24 w 30"/>
                  <a:gd name="T11" fmla="*/ 0 h 6"/>
                  <a:gd name="T12" fmla="*/ 0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56" name="Freeform 1380"/>
              <p:cNvSpPr>
                <a:spLocks/>
              </p:cNvSpPr>
              <p:nvPr/>
            </p:nvSpPr>
            <p:spPr bwMode="auto">
              <a:xfrm>
                <a:off x="3735" y="2928"/>
                <a:ext cx="30" cy="6"/>
              </a:xfrm>
              <a:custGeom>
                <a:avLst/>
                <a:gdLst>
                  <a:gd name="T0" fmla="*/ 0 w 30"/>
                  <a:gd name="T1" fmla="*/ 0 h 6"/>
                  <a:gd name="T2" fmla="*/ 0 w 30"/>
                  <a:gd name="T3" fmla="*/ 6 h 6"/>
                  <a:gd name="T4" fmla="*/ 0 w 30"/>
                  <a:gd name="T5" fmla="*/ 6 h 6"/>
                  <a:gd name="T6" fmla="*/ 24 w 30"/>
                  <a:gd name="T7" fmla="*/ 6 h 6"/>
                  <a:gd name="T8" fmla="*/ 30 w 30"/>
                  <a:gd name="T9" fmla="*/ 6 h 6"/>
                  <a:gd name="T10" fmla="*/ 24 w 30"/>
                  <a:gd name="T11" fmla="*/ 0 h 6"/>
                  <a:gd name="T12" fmla="*/ 0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57" name="Freeform 1381"/>
              <p:cNvSpPr>
                <a:spLocks/>
              </p:cNvSpPr>
              <p:nvPr/>
            </p:nvSpPr>
            <p:spPr bwMode="auto">
              <a:xfrm>
                <a:off x="3777" y="2928"/>
                <a:ext cx="30" cy="6"/>
              </a:xfrm>
              <a:custGeom>
                <a:avLst/>
                <a:gdLst>
                  <a:gd name="T0" fmla="*/ 0 w 30"/>
                  <a:gd name="T1" fmla="*/ 0 h 6"/>
                  <a:gd name="T2" fmla="*/ 0 w 30"/>
                  <a:gd name="T3" fmla="*/ 6 h 6"/>
                  <a:gd name="T4" fmla="*/ 0 w 30"/>
                  <a:gd name="T5" fmla="*/ 6 h 6"/>
                  <a:gd name="T6" fmla="*/ 24 w 30"/>
                  <a:gd name="T7" fmla="*/ 6 h 6"/>
                  <a:gd name="T8" fmla="*/ 30 w 30"/>
                  <a:gd name="T9" fmla="*/ 6 h 6"/>
                  <a:gd name="T10" fmla="*/ 24 w 30"/>
                  <a:gd name="T11" fmla="*/ 0 h 6"/>
                  <a:gd name="T12" fmla="*/ 0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58" name="Freeform 1382"/>
              <p:cNvSpPr>
                <a:spLocks/>
              </p:cNvSpPr>
              <p:nvPr/>
            </p:nvSpPr>
            <p:spPr bwMode="auto">
              <a:xfrm>
                <a:off x="3819" y="2928"/>
                <a:ext cx="30" cy="6"/>
              </a:xfrm>
              <a:custGeom>
                <a:avLst/>
                <a:gdLst>
                  <a:gd name="T0" fmla="*/ 0 w 30"/>
                  <a:gd name="T1" fmla="*/ 0 h 6"/>
                  <a:gd name="T2" fmla="*/ 0 w 30"/>
                  <a:gd name="T3" fmla="*/ 6 h 6"/>
                  <a:gd name="T4" fmla="*/ 0 w 30"/>
                  <a:gd name="T5" fmla="*/ 6 h 6"/>
                  <a:gd name="T6" fmla="*/ 24 w 30"/>
                  <a:gd name="T7" fmla="*/ 6 h 6"/>
                  <a:gd name="T8" fmla="*/ 30 w 30"/>
                  <a:gd name="T9" fmla="*/ 6 h 6"/>
                  <a:gd name="T10" fmla="*/ 24 w 30"/>
                  <a:gd name="T11" fmla="*/ 0 h 6"/>
                  <a:gd name="T12" fmla="*/ 0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59" name="Freeform 1383"/>
              <p:cNvSpPr>
                <a:spLocks/>
              </p:cNvSpPr>
              <p:nvPr/>
            </p:nvSpPr>
            <p:spPr bwMode="auto">
              <a:xfrm>
                <a:off x="3855" y="2928"/>
                <a:ext cx="30" cy="6"/>
              </a:xfrm>
              <a:custGeom>
                <a:avLst/>
                <a:gdLst>
                  <a:gd name="T0" fmla="*/ 6 w 30"/>
                  <a:gd name="T1" fmla="*/ 0 h 6"/>
                  <a:gd name="T2" fmla="*/ 0 w 30"/>
                  <a:gd name="T3" fmla="*/ 0 h 6"/>
                  <a:gd name="T4" fmla="*/ 6 w 30"/>
                  <a:gd name="T5" fmla="*/ 6 h 6"/>
                  <a:gd name="T6" fmla="*/ 30 w 30"/>
                  <a:gd name="T7" fmla="*/ 6 h 6"/>
                  <a:gd name="T8" fmla="*/ 30 w 30"/>
                  <a:gd name="T9" fmla="*/ 0 h 6"/>
                  <a:gd name="T10" fmla="*/ 30 w 30"/>
                  <a:gd name="T11" fmla="*/ 0 h 6"/>
                  <a:gd name="T12" fmla="*/ 6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6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30" y="6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60" name="Freeform 1384"/>
              <p:cNvSpPr>
                <a:spLocks/>
              </p:cNvSpPr>
              <p:nvPr/>
            </p:nvSpPr>
            <p:spPr bwMode="auto">
              <a:xfrm>
                <a:off x="3897" y="2928"/>
                <a:ext cx="30" cy="6"/>
              </a:xfrm>
              <a:custGeom>
                <a:avLst/>
                <a:gdLst>
                  <a:gd name="T0" fmla="*/ 6 w 30"/>
                  <a:gd name="T1" fmla="*/ 0 h 6"/>
                  <a:gd name="T2" fmla="*/ 0 w 30"/>
                  <a:gd name="T3" fmla="*/ 0 h 6"/>
                  <a:gd name="T4" fmla="*/ 6 w 30"/>
                  <a:gd name="T5" fmla="*/ 6 h 6"/>
                  <a:gd name="T6" fmla="*/ 30 w 30"/>
                  <a:gd name="T7" fmla="*/ 6 h 6"/>
                  <a:gd name="T8" fmla="*/ 30 w 30"/>
                  <a:gd name="T9" fmla="*/ 0 h 6"/>
                  <a:gd name="T10" fmla="*/ 30 w 30"/>
                  <a:gd name="T11" fmla="*/ 0 h 6"/>
                  <a:gd name="T12" fmla="*/ 6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6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30" y="6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61" name="Freeform 1385"/>
              <p:cNvSpPr>
                <a:spLocks/>
              </p:cNvSpPr>
              <p:nvPr/>
            </p:nvSpPr>
            <p:spPr bwMode="auto">
              <a:xfrm>
                <a:off x="3939" y="2922"/>
                <a:ext cx="30" cy="6"/>
              </a:xfrm>
              <a:custGeom>
                <a:avLst/>
                <a:gdLst>
                  <a:gd name="T0" fmla="*/ 6 w 30"/>
                  <a:gd name="T1" fmla="*/ 0 h 6"/>
                  <a:gd name="T2" fmla="*/ 0 w 30"/>
                  <a:gd name="T3" fmla="*/ 6 h 6"/>
                  <a:gd name="T4" fmla="*/ 6 w 30"/>
                  <a:gd name="T5" fmla="*/ 6 h 6"/>
                  <a:gd name="T6" fmla="*/ 30 w 30"/>
                  <a:gd name="T7" fmla="*/ 6 h 6"/>
                  <a:gd name="T8" fmla="*/ 30 w 30"/>
                  <a:gd name="T9" fmla="*/ 6 h 6"/>
                  <a:gd name="T10" fmla="*/ 30 w 30"/>
                  <a:gd name="T11" fmla="*/ 0 h 6"/>
                  <a:gd name="T12" fmla="*/ 6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6" y="0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62" name="Freeform 1386"/>
              <p:cNvSpPr>
                <a:spLocks/>
              </p:cNvSpPr>
              <p:nvPr/>
            </p:nvSpPr>
            <p:spPr bwMode="auto">
              <a:xfrm>
                <a:off x="3981" y="2922"/>
                <a:ext cx="31" cy="6"/>
              </a:xfrm>
              <a:custGeom>
                <a:avLst/>
                <a:gdLst>
                  <a:gd name="T0" fmla="*/ 6 w 31"/>
                  <a:gd name="T1" fmla="*/ 0 h 6"/>
                  <a:gd name="T2" fmla="*/ 0 w 31"/>
                  <a:gd name="T3" fmla="*/ 6 h 6"/>
                  <a:gd name="T4" fmla="*/ 6 w 31"/>
                  <a:gd name="T5" fmla="*/ 6 h 6"/>
                  <a:gd name="T6" fmla="*/ 31 w 31"/>
                  <a:gd name="T7" fmla="*/ 6 h 6"/>
                  <a:gd name="T8" fmla="*/ 31 w 31"/>
                  <a:gd name="T9" fmla="*/ 0 h 6"/>
                  <a:gd name="T10" fmla="*/ 31 w 31"/>
                  <a:gd name="T11" fmla="*/ 0 h 6"/>
                  <a:gd name="T12" fmla="*/ 6 w 31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6">
                    <a:moveTo>
                      <a:pt x="6" y="0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31" y="6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63" name="Freeform 1387"/>
              <p:cNvSpPr>
                <a:spLocks/>
              </p:cNvSpPr>
              <p:nvPr/>
            </p:nvSpPr>
            <p:spPr bwMode="auto">
              <a:xfrm>
                <a:off x="4024" y="2916"/>
                <a:ext cx="30" cy="6"/>
              </a:xfrm>
              <a:custGeom>
                <a:avLst/>
                <a:gdLst>
                  <a:gd name="T0" fmla="*/ 6 w 30"/>
                  <a:gd name="T1" fmla="*/ 0 h 6"/>
                  <a:gd name="T2" fmla="*/ 0 w 30"/>
                  <a:gd name="T3" fmla="*/ 6 h 6"/>
                  <a:gd name="T4" fmla="*/ 6 w 30"/>
                  <a:gd name="T5" fmla="*/ 6 h 6"/>
                  <a:gd name="T6" fmla="*/ 30 w 30"/>
                  <a:gd name="T7" fmla="*/ 6 h 6"/>
                  <a:gd name="T8" fmla="*/ 30 w 30"/>
                  <a:gd name="T9" fmla="*/ 0 h 6"/>
                  <a:gd name="T10" fmla="*/ 30 w 30"/>
                  <a:gd name="T11" fmla="*/ 0 h 6"/>
                  <a:gd name="T12" fmla="*/ 6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6" y="0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30" y="6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64" name="Freeform 1388"/>
              <p:cNvSpPr>
                <a:spLocks/>
              </p:cNvSpPr>
              <p:nvPr/>
            </p:nvSpPr>
            <p:spPr bwMode="auto">
              <a:xfrm>
                <a:off x="4066" y="2910"/>
                <a:ext cx="30" cy="6"/>
              </a:xfrm>
              <a:custGeom>
                <a:avLst/>
                <a:gdLst>
                  <a:gd name="T0" fmla="*/ 6 w 30"/>
                  <a:gd name="T1" fmla="*/ 0 h 6"/>
                  <a:gd name="T2" fmla="*/ 0 w 30"/>
                  <a:gd name="T3" fmla="*/ 6 h 6"/>
                  <a:gd name="T4" fmla="*/ 6 w 30"/>
                  <a:gd name="T5" fmla="*/ 6 h 6"/>
                  <a:gd name="T6" fmla="*/ 30 w 30"/>
                  <a:gd name="T7" fmla="*/ 6 h 6"/>
                  <a:gd name="T8" fmla="*/ 30 w 30"/>
                  <a:gd name="T9" fmla="*/ 0 h 6"/>
                  <a:gd name="T10" fmla="*/ 30 w 30"/>
                  <a:gd name="T11" fmla="*/ 0 h 6"/>
                  <a:gd name="T12" fmla="*/ 6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6" y="0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30" y="6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65" name="Freeform 1389"/>
              <p:cNvSpPr>
                <a:spLocks/>
              </p:cNvSpPr>
              <p:nvPr/>
            </p:nvSpPr>
            <p:spPr bwMode="auto">
              <a:xfrm>
                <a:off x="4108" y="2904"/>
                <a:ext cx="30" cy="12"/>
              </a:xfrm>
              <a:custGeom>
                <a:avLst/>
                <a:gdLst>
                  <a:gd name="T0" fmla="*/ 6 w 30"/>
                  <a:gd name="T1" fmla="*/ 6 h 12"/>
                  <a:gd name="T2" fmla="*/ 0 w 30"/>
                  <a:gd name="T3" fmla="*/ 6 h 12"/>
                  <a:gd name="T4" fmla="*/ 6 w 30"/>
                  <a:gd name="T5" fmla="*/ 12 h 12"/>
                  <a:gd name="T6" fmla="*/ 30 w 30"/>
                  <a:gd name="T7" fmla="*/ 6 h 12"/>
                  <a:gd name="T8" fmla="*/ 30 w 30"/>
                  <a:gd name="T9" fmla="*/ 6 h 12"/>
                  <a:gd name="T10" fmla="*/ 30 w 30"/>
                  <a:gd name="T11" fmla="*/ 0 h 12"/>
                  <a:gd name="T12" fmla="*/ 6 w 30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6" y="6"/>
                    </a:moveTo>
                    <a:lnTo>
                      <a:pt x="0" y="6"/>
                    </a:lnTo>
                    <a:lnTo>
                      <a:pt x="6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0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66" name="Freeform 1390"/>
              <p:cNvSpPr>
                <a:spLocks/>
              </p:cNvSpPr>
              <p:nvPr/>
            </p:nvSpPr>
            <p:spPr bwMode="auto">
              <a:xfrm>
                <a:off x="4150" y="2898"/>
                <a:ext cx="30" cy="12"/>
              </a:xfrm>
              <a:custGeom>
                <a:avLst/>
                <a:gdLst>
                  <a:gd name="T0" fmla="*/ 6 w 30"/>
                  <a:gd name="T1" fmla="*/ 6 h 12"/>
                  <a:gd name="T2" fmla="*/ 0 w 30"/>
                  <a:gd name="T3" fmla="*/ 6 h 12"/>
                  <a:gd name="T4" fmla="*/ 6 w 30"/>
                  <a:gd name="T5" fmla="*/ 12 h 12"/>
                  <a:gd name="T6" fmla="*/ 6 w 30"/>
                  <a:gd name="T7" fmla="*/ 12 h 12"/>
                  <a:gd name="T8" fmla="*/ 30 w 30"/>
                  <a:gd name="T9" fmla="*/ 6 h 12"/>
                  <a:gd name="T10" fmla="*/ 30 w 30"/>
                  <a:gd name="T11" fmla="*/ 6 h 12"/>
                  <a:gd name="T12" fmla="*/ 30 w 30"/>
                  <a:gd name="T13" fmla="*/ 0 h 12"/>
                  <a:gd name="T14" fmla="*/ 6 w 30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12">
                    <a:moveTo>
                      <a:pt x="6" y="6"/>
                    </a:moveTo>
                    <a:lnTo>
                      <a:pt x="0" y="6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0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67" name="Freeform 1391"/>
              <p:cNvSpPr>
                <a:spLocks/>
              </p:cNvSpPr>
              <p:nvPr/>
            </p:nvSpPr>
            <p:spPr bwMode="auto">
              <a:xfrm>
                <a:off x="4192" y="2892"/>
                <a:ext cx="30" cy="6"/>
              </a:xfrm>
              <a:custGeom>
                <a:avLst/>
                <a:gdLst>
                  <a:gd name="T0" fmla="*/ 6 w 30"/>
                  <a:gd name="T1" fmla="*/ 0 h 6"/>
                  <a:gd name="T2" fmla="*/ 0 w 30"/>
                  <a:gd name="T3" fmla="*/ 6 h 6"/>
                  <a:gd name="T4" fmla="*/ 6 w 30"/>
                  <a:gd name="T5" fmla="*/ 6 h 6"/>
                  <a:gd name="T6" fmla="*/ 30 w 30"/>
                  <a:gd name="T7" fmla="*/ 6 h 6"/>
                  <a:gd name="T8" fmla="*/ 30 w 30"/>
                  <a:gd name="T9" fmla="*/ 0 h 6"/>
                  <a:gd name="T10" fmla="*/ 30 w 30"/>
                  <a:gd name="T11" fmla="*/ 0 h 6"/>
                  <a:gd name="T12" fmla="*/ 6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6" y="0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30" y="6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68" name="Freeform 1392"/>
              <p:cNvSpPr>
                <a:spLocks/>
              </p:cNvSpPr>
              <p:nvPr/>
            </p:nvSpPr>
            <p:spPr bwMode="auto">
              <a:xfrm>
                <a:off x="4234" y="2880"/>
                <a:ext cx="30" cy="12"/>
              </a:xfrm>
              <a:custGeom>
                <a:avLst/>
                <a:gdLst>
                  <a:gd name="T0" fmla="*/ 6 w 30"/>
                  <a:gd name="T1" fmla="*/ 6 h 12"/>
                  <a:gd name="T2" fmla="*/ 0 w 30"/>
                  <a:gd name="T3" fmla="*/ 12 h 12"/>
                  <a:gd name="T4" fmla="*/ 6 w 30"/>
                  <a:gd name="T5" fmla="*/ 12 h 12"/>
                  <a:gd name="T6" fmla="*/ 24 w 30"/>
                  <a:gd name="T7" fmla="*/ 6 h 12"/>
                  <a:gd name="T8" fmla="*/ 30 w 30"/>
                  <a:gd name="T9" fmla="*/ 6 h 12"/>
                  <a:gd name="T10" fmla="*/ 24 w 30"/>
                  <a:gd name="T11" fmla="*/ 0 h 12"/>
                  <a:gd name="T12" fmla="*/ 6 w 30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6" y="6"/>
                    </a:moveTo>
                    <a:lnTo>
                      <a:pt x="0" y="12"/>
                    </a:lnTo>
                    <a:lnTo>
                      <a:pt x="6" y="12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24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69" name="Freeform 1393"/>
              <p:cNvSpPr>
                <a:spLocks/>
              </p:cNvSpPr>
              <p:nvPr/>
            </p:nvSpPr>
            <p:spPr bwMode="auto">
              <a:xfrm>
                <a:off x="4276" y="2874"/>
                <a:ext cx="30" cy="12"/>
              </a:xfrm>
              <a:custGeom>
                <a:avLst/>
                <a:gdLst>
                  <a:gd name="T0" fmla="*/ 0 w 30"/>
                  <a:gd name="T1" fmla="*/ 6 h 12"/>
                  <a:gd name="T2" fmla="*/ 0 w 30"/>
                  <a:gd name="T3" fmla="*/ 6 h 12"/>
                  <a:gd name="T4" fmla="*/ 0 w 30"/>
                  <a:gd name="T5" fmla="*/ 12 h 12"/>
                  <a:gd name="T6" fmla="*/ 24 w 30"/>
                  <a:gd name="T7" fmla="*/ 6 h 12"/>
                  <a:gd name="T8" fmla="*/ 30 w 30"/>
                  <a:gd name="T9" fmla="*/ 0 h 12"/>
                  <a:gd name="T10" fmla="*/ 24 w 30"/>
                  <a:gd name="T11" fmla="*/ 0 h 12"/>
                  <a:gd name="T12" fmla="*/ 0 w 30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0" y="6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24" y="6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70" name="Freeform 1394"/>
              <p:cNvSpPr>
                <a:spLocks/>
              </p:cNvSpPr>
              <p:nvPr/>
            </p:nvSpPr>
            <p:spPr bwMode="auto">
              <a:xfrm>
                <a:off x="4318" y="2862"/>
                <a:ext cx="30" cy="12"/>
              </a:xfrm>
              <a:custGeom>
                <a:avLst/>
                <a:gdLst>
                  <a:gd name="T0" fmla="*/ 0 w 30"/>
                  <a:gd name="T1" fmla="*/ 6 h 12"/>
                  <a:gd name="T2" fmla="*/ 0 w 30"/>
                  <a:gd name="T3" fmla="*/ 12 h 12"/>
                  <a:gd name="T4" fmla="*/ 0 w 30"/>
                  <a:gd name="T5" fmla="*/ 12 h 12"/>
                  <a:gd name="T6" fmla="*/ 6 w 30"/>
                  <a:gd name="T7" fmla="*/ 12 h 12"/>
                  <a:gd name="T8" fmla="*/ 24 w 30"/>
                  <a:gd name="T9" fmla="*/ 6 h 12"/>
                  <a:gd name="T10" fmla="*/ 30 w 30"/>
                  <a:gd name="T11" fmla="*/ 6 h 12"/>
                  <a:gd name="T12" fmla="*/ 24 w 30"/>
                  <a:gd name="T13" fmla="*/ 0 h 12"/>
                  <a:gd name="T14" fmla="*/ 6 w 30"/>
                  <a:gd name="T15" fmla="*/ 6 h 12"/>
                  <a:gd name="T16" fmla="*/ 0 w 30"/>
                  <a:gd name="T17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2">
                    <a:moveTo>
                      <a:pt x="0" y="6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24" y="0"/>
                    </a:lnTo>
                    <a:lnTo>
                      <a:pt x="6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71" name="Freeform 1395"/>
              <p:cNvSpPr>
                <a:spLocks/>
              </p:cNvSpPr>
              <p:nvPr/>
            </p:nvSpPr>
            <p:spPr bwMode="auto">
              <a:xfrm>
                <a:off x="4360" y="2856"/>
                <a:ext cx="24" cy="12"/>
              </a:xfrm>
              <a:custGeom>
                <a:avLst/>
                <a:gdLst>
                  <a:gd name="T0" fmla="*/ 0 w 24"/>
                  <a:gd name="T1" fmla="*/ 6 h 12"/>
                  <a:gd name="T2" fmla="*/ 0 w 24"/>
                  <a:gd name="T3" fmla="*/ 6 h 12"/>
                  <a:gd name="T4" fmla="*/ 0 w 24"/>
                  <a:gd name="T5" fmla="*/ 12 h 12"/>
                  <a:gd name="T6" fmla="*/ 24 w 24"/>
                  <a:gd name="T7" fmla="*/ 6 h 12"/>
                  <a:gd name="T8" fmla="*/ 24 w 24"/>
                  <a:gd name="T9" fmla="*/ 0 h 12"/>
                  <a:gd name="T10" fmla="*/ 24 w 24"/>
                  <a:gd name="T11" fmla="*/ 0 h 12"/>
                  <a:gd name="T12" fmla="*/ 0 w 24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2">
                    <a:moveTo>
                      <a:pt x="0" y="6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72" name="Freeform 1396"/>
              <p:cNvSpPr>
                <a:spLocks/>
              </p:cNvSpPr>
              <p:nvPr/>
            </p:nvSpPr>
            <p:spPr bwMode="auto">
              <a:xfrm>
                <a:off x="4396" y="2838"/>
                <a:ext cx="30" cy="18"/>
              </a:xfrm>
              <a:custGeom>
                <a:avLst/>
                <a:gdLst>
                  <a:gd name="T0" fmla="*/ 6 w 30"/>
                  <a:gd name="T1" fmla="*/ 12 h 18"/>
                  <a:gd name="T2" fmla="*/ 0 w 30"/>
                  <a:gd name="T3" fmla="*/ 12 h 18"/>
                  <a:gd name="T4" fmla="*/ 6 w 30"/>
                  <a:gd name="T5" fmla="*/ 18 h 18"/>
                  <a:gd name="T6" fmla="*/ 30 w 30"/>
                  <a:gd name="T7" fmla="*/ 6 h 18"/>
                  <a:gd name="T8" fmla="*/ 30 w 30"/>
                  <a:gd name="T9" fmla="*/ 6 h 18"/>
                  <a:gd name="T10" fmla="*/ 30 w 30"/>
                  <a:gd name="T11" fmla="*/ 0 h 18"/>
                  <a:gd name="T12" fmla="*/ 6 w 30"/>
                  <a:gd name="T13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8">
                    <a:moveTo>
                      <a:pt x="6" y="12"/>
                    </a:moveTo>
                    <a:lnTo>
                      <a:pt x="0" y="12"/>
                    </a:lnTo>
                    <a:lnTo>
                      <a:pt x="6" y="18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0" y="0"/>
                    </a:lnTo>
                    <a:lnTo>
                      <a:pt x="6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73" name="Freeform 1397"/>
              <p:cNvSpPr>
                <a:spLocks/>
              </p:cNvSpPr>
              <p:nvPr/>
            </p:nvSpPr>
            <p:spPr bwMode="auto">
              <a:xfrm>
                <a:off x="4438" y="2826"/>
                <a:ext cx="30" cy="12"/>
              </a:xfrm>
              <a:custGeom>
                <a:avLst/>
                <a:gdLst>
                  <a:gd name="T0" fmla="*/ 0 w 30"/>
                  <a:gd name="T1" fmla="*/ 6 h 12"/>
                  <a:gd name="T2" fmla="*/ 0 w 30"/>
                  <a:gd name="T3" fmla="*/ 12 h 12"/>
                  <a:gd name="T4" fmla="*/ 0 w 30"/>
                  <a:gd name="T5" fmla="*/ 12 h 12"/>
                  <a:gd name="T6" fmla="*/ 24 w 30"/>
                  <a:gd name="T7" fmla="*/ 6 h 12"/>
                  <a:gd name="T8" fmla="*/ 30 w 30"/>
                  <a:gd name="T9" fmla="*/ 6 h 12"/>
                  <a:gd name="T10" fmla="*/ 24 w 30"/>
                  <a:gd name="T11" fmla="*/ 0 h 12"/>
                  <a:gd name="T12" fmla="*/ 0 w 30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0" y="6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24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74" name="Freeform 1398"/>
              <p:cNvSpPr>
                <a:spLocks/>
              </p:cNvSpPr>
              <p:nvPr/>
            </p:nvSpPr>
            <p:spPr bwMode="auto">
              <a:xfrm>
                <a:off x="4480" y="2814"/>
                <a:ext cx="24" cy="12"/>
              </a:xfrm>
              <a:custGeom>
                <a:avLst/>
                <a:gdLst>
                  <a:gd name="T0" fmla="*/ 0 w 24"/>
                  <a:gd name="T1" fmla="*/ 6 h 12"/>
                  <a:gd name="T2" fmla="*/ 0 w 24"/>
                  <a:gd name="T3" fmla="*/ 12 h 12"/>
                  <a:gd name="T4" fmla="*/ 0 w 24"/>
                  <a:gd name="T5" fmla="*/ 12 h 12"/>
                  <a:gd name="T6" fmla="*/ 24 w 24"/>
                  <a:gd name="T7" fmla="*/ 6 h 12"/>
                  <a:gd name="T8" fmla="*/ 24 w 24"/>
                  <a:gd name="T9" fmla="*/ 0 h 12"/>
                  <a:gd name="T10" fmla="*/ 24 w 24"/>
                  <a:gd name="T11" fmla="*/ 0 h 12"/>
                  <a:gd name="T12" fmla="*/ 0 w 24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2">
                    <a:moveTo>
                      <a:pt x="0" y="6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75" name="Freeform 1399"/>
              <p:cNvSpPr>
                <a:spLocks/>
              </p:cNvSpPr>
              <p:nvPr/>
            </p:nvSpPr>
            <p:spPr bwMode="auto">
              <a:xfrm>
                <a:off x="4516" y="2796"/>
                <a:ext cx="30" cy="18"/>
              </a:xfrm>
              <a:custGeom>
                <a:avLst/>
                <a:gdLst>
                  <a:gd name="T0" fmla="*/ 0 w 30"/>
                  <a:gd name="T1" fmla="*/ 12 h 18"/>
                  <a:gd name="T2" fmla="*/ 0 w 30"/>
                  <a:gd name="T3" fmla="*/ 12 h 18"/>
                  <a:gd name="T4" fmla="*/ 0 w 30"/>
                  <a:gd name="T5" fmla="*/ 18 h 18"/>
                  <a:gd name="T6" fmla="*/ 18 w 30"/>
                  <a:gd name="T7" fmla="*/ 12 h 18"/>
                  <a:gd name="T8" fmla="*/ 24 w 30"/>
                  <a:gd name="T9" fmla="*/ 6 h 18"/>
                  <a:gd name="T10" fmla="*/ 30 w 30"/>
                  <a:gd name="T11" fmla="*/ 0 h 18"/>
                  <a:gd name="T12" fmla="*/ 24 w 30"/>
                  <a:gd name="T13" fmla="*/ 0 h 18"/>
                  <a:gd name="T14" fmla="*/ 18 w 30"/>
                  <a:gd name="T15" fmla="*/ 6 h 18"/>
                  <a:gd name="T16" fmla="*/ 0 w 30"/>
                  <a:gd name="T17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8">
                    <a:moveTo>
                      <a:pt x="0" y="12"/>
                    </a:moveTo>
                    <a:lnTo>
                      <a:pt x="0" y="12"/>
                    </a:lnTo>
                    <a:lnTo>
                      <a:pt x="0" y="18"/>
                    </a:lnTo>
                    <a:lnTo>
                      <a:pt x="18" y="12"/>
                    </a:lnTo>
                    <a:lnTo>
                      <a:pt x="24" y="6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18" y="6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76" name="Freeform 1400"/>
              <p:cNvSpPr>
                <a:spLocks/>
              </p:cNvSpPr>
              <p:nvPr/>
            </p:nvSpPr>
            <p:spPr bwMode="auto">
              <a:xfrm>
                <a:off x="4552" y="2778"/>
                <a:ext cx="30" cy="18"/>
              </a:xfrm>
              <a:custGeom>
                <a:avLst/>
                <a:gdLst>
                  <a:gd name="T0" fmla="*/ 6 w 30"/>
                  <a:gd name="T1" fmla="*/ 12 h 18"/>
                  <a:gd name="T2" fmla="*/ 0 w 30"/>
                  <a:gd name="T3" fmla="*/ 12 h 18"/>
                  <a:gd name="T4" fmla="*/ 6 w 30"/>
                  <a:gd name="T5" fmla="*/ 18 h 18"/>
                  <a:gd name="T6" fmla="*/ 24 w 30"/>
                  <a:gd name="T7" fmla="*/ 6 h 18"/>
                  <a:gd name="T8" fmla="*/ 30 w 30"/>
                  <a:gd name="T9" fmla="*/ 0 h 18"/>
                  <a:gd name="T10" fmla="*/ 24 w 30"/>
                  <a:gd name="T11" fmla="*/ 0 h 18"/>
                  <a:gd name="T12" fmla="*/ 6 w 30"/>
                  <a:gd name="T13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8">
                    <a:moveTo>
                      <a:pt x="6" y="12"/>
                    </a:moveTo>
                    <a:lnTo>
                      <a:pt x="0" y="12"/>
                    </a:lnTo>
                    <a:lnTo>
                      <a:pt x="6" y="18"/>
                    </a:lnTo>
                    <a:lnTo>
                      <a:pt x="24" y="6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6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77" name="Freeform 1401"/>
              <p:cNvSpPr>
                <a:spLocks/>
              </p:cNvSpPr>
              <p:nvPr/>
            </p:nvSpPr>
            <p:spPr bwMode="auto">
              <a:xfrm>
                <a:off x="4594" y="2754"/>
                <a:ext cx="24" cy="18"/>
              </a:xfrm>
              <a:custGeom>
                <a:avLst/>
                <a:gdLst>
                  <a:gd name="T0" fmla="*/ 0 w 24"/>
                  <a:gd name="T1" fmla="*/ 12 h 18"/>
                  <a:gd name="T2" fmla="*/ 0 w 24"/>
                  <a:gd name="T3" fmla="*/ 18 h 18"/>
                  <a:gd name="T4" fmla="*/ 0 w 24"/>
                  <a:gd name="T5" fmla="*/ 18 h 18"/>
                  <a:gd name="T6" fmla="*/ 24 w 24"/>
                  <a:gd name="T7" fmla="*/ 6 h 18"/>
                  <a:gd name="T8" fmla="*/ 24 w 24"/>
                  <a:gd name="T9" fmla="*/ 6 h 18"/>
                  <a:gd name="T10" fmla="*/ 24 w 24"/>
                  <a:gd name="T11" fmla="*/ 0 h 18"/>
                  <a:gd name="T12" fmla="*/ 0 w 24"/>
                  <a:gd name="T13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8">
                    <a:moveTo>
                      <a:pt x="0" y="12"/>
                    </a:moveTo>
                    <a:lnTo>
                      <a:pt x="0" y="18"/>
                    </a:lnTo>
                    <a:lnTo>
                      <a:pt x="0" y="18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78" name="Freeform 1402"/>
              <p:cNvSpPr>
                <a:spLocks/>
              </p:cNvSpPr>
              <p:nvPr/>
            </p:nvSpPr>
            <p:spPr bwMode="auto">
              <a:xfrm>
                <a:off x="4630" y="2736"/>
                <a:ext cx="24" cy="18"/>
              </a:xfrm>
              <a:custGeom>
                <a:avLst/>
                <a:gdLst>
                  <a:gd name="T0" fmla="*/ 0 w 24"/>
                  <a:gd name="T1" fmla="*/ 12 h 18"/>
                  <a:gd name="T2" fmla="*/ 0 w 24"/>
                  <a:gd name="T3" fmla="*/ 12 h 18"/>
                  <a:gd name="T4" fmla="*/ 0 w 24"/>
                  <a:gd name="T5" fmla="*/ 18 h 18"/>
                  <a:gd name="T6" fmla="*/ 6 w 24"/>
                  <a:gd name="T7" fmla="*/ 12 h 18"/>
                  <a:gd name="T8" fmla="*/ 18 w 24"/>
                  <a:gd name="T9" fmla="*/ 6 h 18"/>
                  <a:gd name="T10" fmla="*/ 24 w 24"/>
                  <a:gd name="T11" fmla="*/ 0 h 18"/>
                  <a:gd name="T12" fmla="*/ 18 w 24"/>
                  <a:gd name="T13" fmla="*/ 0 h 18"/>
                  <a:gd name="T14" fmla="*/ 6 w 24"/>
                  <a:gd name="T15" fmla="*/ 6 h 18"/>
                  <a:gd name="T16" fmla="*/ 0 w 24"/>
                  <a:gd name="T17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18">
                    <a:moveTo>
                      <a:pt x="0" y="12"/>
                    </a:moveTo>
                    <a:lnTo>
                      <a:pt x="0" y="12"/>
                    </a:lnTo>
                    <a:lnTo>
                      <a:pt x="0" y="18"/>
                    </a:lnTo>
                    <a:lnTo>
                      <a:pt x="6" y="12"/>
                    </a:lnTo>
                    <a:lnTo>
                      <a:pt x="18" y="6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79" name="Freeform 1403"/>
              <p:cNvSpPr>
                <a:spLocks/>
              </p:cNvSpPr>
              <p:nvPr/>
            </p:nvSpPr>
            <p:spPr bwMode="auto">
              <a:xfrm>
                <a:off x="4660" y="2706"/>
                <a:ext cx="24" cy="24"/>
              </a:xfrm>
              <a:custGeom>
                <a:avLst/>
                <a:gdLst>
                  <a:gd name="T0" fmla="*/ 6 w 24"/>
                  <a:gd name="T1" fmla="*/ 18 h 24"/>
                  <a:gd name="T2" fmla="*/ 0 w 24"/>
                  <a:gd name="T3" fmla="*/ 18 h 24"/>
                  <a:gd name="T4" fmla="*/ 6 w 24"/>
                  <a:gd name="T5" fmla="*/ 24 h 24"/>
                  <a:gd name="T6" fmla="*/ 18 w 24"/>
                  <a:gd name="T7" fmla="*/ 12 h 24"/>
                  <a:gd name="T8" fmla="*/ 24 w 24"/>
                  <a:gd name="T9" fmla="*/ 6 h 24"/>
                  <a:gd name="T10" fmla="*/ 24 w 24"/>
                  <a:gd name="T11" fmla="*/ 6 h 24"/>
                  <a:gd name="T12" fmla="*/ 24 w 24"/>
                  <a:gd name="T13" fmla="*/ 0 h 24"/>
                  <a:gd name="T14" fmla="*/ 18 w 24"/>
                  <a:gd name="T15" fmla="*/ 6 h 24"/>
                  <a:gd name="T16" fmla="*/ 18 w 24"/>
                  <a:gd name="T17" fmla="*/ 6 h 24"/>
                  <a:gd name="T18" fmla="*/ 18 w 24"/>
                  <a:gd name="T19" fmla="*/ 6 h 24"/>
                  <a:gd name="T20" fmla="*/ 18 w 24"/>
                  <a:gd name="T21" fmla="*/ 6 h 24"/>
                  <a:gd name="T22" fmla="*/ 6 w 24"/>
                  <a:gd name="T23" fmla="*/ 1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" h="24">
                    <a:moveTo>
                      <a:pt x="6" y="18"/>
                    </a:moveTo>
                    <a:lnTo>
                      <a:pt x="0" y="18"/>
                    </a:lnTo>
                    <a:lnTo>
                      <a:pt x="6" y="24"/>
                    </a:lnTo>
                    <a:lnTo>
                      <a:pt x="18" y="12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6" y="1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80" name="Freeform 1404"/>
              <p:cNvSpPr>
                <a:spLocks/>
              </p:cNvSpPr>
              <p:nvPr/>
            </p:nvSpPr>
            <p:spPr bwMode="auto">
              <a:xfrm>
                <a:off x="4690" y="2676"/>
                <a:ext cx="24" cy="24"/>
              </a:xfrm>
              <a:custGeom>
                <a:avLst/>
                <a:gdLst>
                  <a:gd name="T0" fmla="*/ 0 w 24"/>
                  <a:gd name="T1" fmla="*/ 24 h 24"/>
                  <a:gd name="T2" fmla="*/ 6 w 24"/>
                  <a:gd name="T3" fmla="*/ 24 h 24"/>
                  <a:gd name="T4" fmla="*/ 6 w 24"/>
                  <a:gd name="T5" fmla="*/ 24 h 24"/>
                  <a:gd name="T6" fmla="*/ 24 w 24"/>
                  <a:gd name="T7" fmla="*/ 6 h 24"/>
                  <a:gd name="T8" fmla="*/ 24 w 24"/>
                  <a:gd name="T9" fmla="*/ 6 h 24"/>
                  <a:gd name="T10" fmla="*/ 24 w 24"/>
                  <a:gd name="T11" fmla="*/ 0 h 24"/>
                  <a:gd name="T12" fmla="*/ 18 w 24"/>
                  <a:gd name="T13" fmla="*/ 6 h 24"/>
                  <a:gd name="T14" fmla="*/ 18 w 24"/>
                  <a:gd name="T15" fmla="*/ 6 h 24"/>
                  <a:gd name="T16" fmla="*/ 0 w 24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0" y="24"/>
                    </a:moveTo>
                    <a:lnTo>
                      <a:pt x="6" y="24"/>
                    </a:lnTo>
                    <a:lnTo>
                      <a:pt x="6" y="24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81" name="Freeform 1405"/>
              <p:cNvSpPr>
                <a:spLocks/>
              </p:cNvSpPr>
              <p:nvPr/>
            </p:nvSpPr>
            <p:spPr bwMode="auto">
              <a:xfrm>
                <a:off x="4720" y="2640"/>
                <a:ext cx="18" cy="30"/>
              </a:xfrm>
              <a:custGeom>
                <a:avLst/>
                <a:gdLst>
                  <a:gd name="T0" fmla="*/ 0 w 18"/>
                  <a:gd name="T1" fmla="*/ 24 h 30"/>
                  <a:gd name="T2" fmla="*/ 0 w 18"/>
                  <a:gd name="T3" fmla="*/ 30 h 30"/>
                  <a:gd name="T4" fmla="*/ 6 w 18"/>
                  <a:gd name="T5" fmla="*/ 24 h 30"/>
                  <a:gd name="T6" fmla="*/ 18 w 18"/>
                  <a:gd name="T7" fmla="*/ 6 h 30"/>
                  <a:gd name="T8" fmla="*/ 18 w 18"/>
                  <a:gd name="T9" fmla="*/ 6 h 30"/>
                  <a:gd name="T10" fmla="*/ 18 w 18"/>
                  <a:gd name="T11" fmla="*/ 0 h 30"/>
                  <a:gd name="T12" fmla="*/ 12 w 18"/>
                  <a:gd name="T13" fmla="*/ 6 h 30"/>
                  <a:gd name="T14" fmla="*/ 12 w 18"/>
                  <a:gd name="T15" fmla="*/ 6 h 30"/>
                  <a:gd name="T16" fmla="*/ 0 w 18"/>
                  <a:gd name="T1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30">
                    <a:moveTo>
                      <a:pt x="0" y="24"/>
                    </a:moveTo>
                    <a:lnTo>
                      <a:pt x="0" y="30"/>
                    </a:lnTo>
                    <a:lnTo>
                      <a:pt x="6" y="24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82" name="Freeform 1406"/>
              <p:cNvSpPr>
                <a:spLocks/>
              </p:cNvSpPr>
              <p:nvPr/>
            </p:nvSpPr>
            <p:spPr bwMode="auto">
              <a:xfrm>
                <a:off x="4738" y="2604"/>
                <a:ext cx="18" cy="30"/>
              </a:xfrm>
              <a:custGeom>
                <a:avLst/>
                <a:gdLst>
                  <a:gd name="T0" fmla="*/ 0 w 18"/>
                  <a:gd name="T1" fmla="*/ 24 h 30"/>
                  <a:gd name="T2" fmla="*/ 6 w 18"/>
                  <a:gd name="T3" fmla="*/ 30 h 30"/>
                  <a:gd name="T4" fmla="*/ 6 w 18"/>
                  <a:gd name="T5" fmla="*/ 24 h 30"/>
                  <a:gd name="T6" fmla="*/ 18 w 18"/>
                  <a:gd name="T7" fmla="*/ 6 h 30"/>
                  <a:gd name="T8" fmla="*/ 18 w 18"/>
                  <a:gd name="T9" fmla="*/ 0 h 30"/>
                  <a:gd name="T10" fmla="*/ 12 w 18"/>
                  <a:gd name="T11" fmla="*/ 0 h 30"/>
                  <a:gd name="T12" fmla="*/ 12 w 18"/>
                  <a:gd name="T13" fmla="*/ 0 h 30"/>
                  <a:gd name="T14" fmla="*/ 12 w 18"/>
                  <a:gd name="T15" fmla="*/ 6 h 30"/>
                  <a:gd name="T16" fmla="*/ 0 w 18"/>
                  <a:gd name="T1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30">
                    <a:moveTo>
                      <a:pt x="0" y="24"/>
                    </a:moveTo>
                    <a:lnTo>
                      <a:pt x="6" y="30"/>
                    </a:lnTo>
                    <a:lnTo>
                      <a:pt x="6" y="24"/>
                    </a:lnTo>
                    <a:lnTo>
                      <a:pt x="18" y="6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6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83" name="Freeform 1407"/>
              <p:cNvSpPr>
                <a:spLocks/>
              </p:cNvSpPr>
              <p:nvPr/>
            </p:nvSpPr>
            <p:spPr bwMode="auto">
              <a:xfrm>
                <a:off x="4750" y="2562"/>
                <a:ext cx="12" cy="30"/>
              </a:xfrm>
              <a:custGeom>
                <a:avLst/>
                <a:gdLst>
                  <a:gd name="T0" fmla="*/ 0 w 12"/>
                  <a:gd name="T1" fmla="*/ 24 h 30"/>
                  <a:gd name="T2" fmla="*/ 6 w 12"/>
                  <a:gd name="T3" fmla="*/ 30 h 30"/>
                  <a:gd name="T4" fmla="*/ 6 w 12"/>
                  <a:gd name="T5" fmla="*/ 24 h 30"/>
                  <a:gd name="T6" fmla="*/ 12 w 12"/>
                  <a:gd name="T7" fmla="*/ 12 h 30"/>
                  <a:gd name="T8" fmla="*/ 6 w 12"/>
                  <a:gd name="T9" fmla="*/ 6 h 30"/>
                  <a:gd name="T10" fmla="*/ 6 w 12"/>
                  <a:gd name="T11" fmla="*/ 0 h 30"/>
                  <a:gd name="T12" fmla="*/ 0 w 12"/>
                  <a:gd name="T13" fmla="*/ 6 h 30"/>
                  <a:gd name="T14" fmla="*/ 6 w 12"/>
                  <a:gd name="T15" fmla="*/ 12 h 30"/>
                  <a:gd name="T16" fmla="*/ 0 w 12"/>
                  <a:gd name="T1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0">
                    <a:moveTo>
                      <a:pt x="0" y="24"/>
                    </a:moveTo>
                    <a:lnTo>
                      <a:pt x="6" y="30"/>
                    </a:lnTo>
                    <a:lnTo>
                      <a:pt x="6" y="24"/>
                    </a:lnTo>
                    <a:lnTo>
                      <a:pt x="12" y="12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6" y="12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84" name="Freeform 1408"/>
              <p:cNvSpPr>
                <a:spLocks/>
              </p:cNvSpPr>
              <p:nvPr/>
            </p:nvSpPr>
            <p:spPr bwMode="auto">
              <a:xfrm>
                <a:off x="4744" y="2520"/>
                <a:ext cx="12" cy="30"/>
              </a:xfrm>
              <a:custGeom>
                <a:avLst/>
                <a:gdLst>
                  <a:gd name="T0" fmla="*/ 6 w 12"/>
                  <a:gd name="T1" fmla="*/ 30 h 30"/>
                  <a:gd name="T2" fmla="*/ 6 w 12"/>
                  <a:gd name="T3" fmla="*/ 30 h 30"/>
                  <a:gd name="T4" fmla="*/ 12 w 12"/>
                  <a:gd name="T5" fmla="*/ 30 h 30"/>
                  <a:gd name="T6" fmla="*/ 12 w 12"/>
                  <a:gd name="T7" fmla="*/ 18 h 30"/>
                  <a:gd name="T8" fmla="*/ 6 w 12"/>
                  <a:gd name="T9" fmla="*/ 6 h 30"/>
                  <a:gd name="T10" fmla="*/ 0 w 12"/>
                  <a:gd name="T11" fmla="*/ 0 h 30"/>
                  <a:gd name="T12" fmla="*/ 0 w 12"/>
                  <a:gd name="T13" fmla="*/ 6 h 30"/>
                  <a:gd name="T14" fmla="*/ 6 w 12"/>
                  <a:gd name="T15" fmla="*/ 18 h 30"/>
                  <a:gd name="T16" fmla="*/ 6 w 12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0">
                    <a:moveTo>
                      <a:pt x="6" y="30"/>
                    </a:moveTo>
                    <a:lnTo>
                      <a:pt x="6" y="30"/>
                    </a:lnTo>
                    <a:lnTo>
                      <a:pt x="12" y="30"/>
                    </a:lnTo>
                    <a:lnTo>
                      <a:pt x="12" y="18"/>
                    </a:lnTo>
                    <a:lnTo>
                      <a:pt x="6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6" y="18"/>
                    </a:lnTo>
                    <a:lnTo>
                      <a:pt x="6" y="3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85" name="Freeform 1409"/>
              <p:cNvSpPr>
                <a:spLocks/>
              </p:cNvSpPr>
              <p:nvPr/>
            </p:nvSpPr>
            <p:spPr bwMode="auto">
              <a:xfrm>
                <a:off x="4726" y="2483"/>
                <a:ext cx="18" cy="24"/>
              </a:xfrm>
              <a:custGeom>
                <a:avLst/>
                <a:gdLst>
                  <a:gd name="T0" fmla="*/ 12 w 18"/>
                  <a:gd name="T1" fmla="*/ 24 h 24"/>
                  <a:gd name="T2" fmla="*/ 12 w 18"/>
                  <a:gd name="T3" fmla="*/ 24 h 24"/>
                  <a:gd name="T4" fmla="*/ 18 w 18"/>
                  <a:gd name="T5" fmla="*/ 24 h 24"/>
                  <a:gd name="T6" fmla="*/ 12 w 18"/>
                  <a:gd name="T7" fmla="*/ 18 h 24"/>
                  <a:gd name="T8" fmla="*/ 6 w 18"/>
                  <a:gd name="T9" fmla="*/ 6 h 24"/>
                  <a:gd name="T10" fmla="*/ 0 w 18"/>
                  <a:gd name="T11" fmla="*/ 0 h 24"/>
                  <a:gd name="T12" fmla="*/ 0 w 18"/>
                  <a:gd name="T13" fmla="*/ 6 h 24"/>
                  <a:gd name="T14" fmla="*/ 6 w 18"/>
                  <a:gd name="T15" fmla="*/ 18 h 24"/>
                  <a:gd name="T16" fmla="*/ 12 w 1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24">
                    <a:moveTo>
                      <a:pt x="12" y="24"/>
                    </a:moveTo>
                    <a:lnTo>
                      <a:pt x="12" y="24"/>
                    </a:lnTo>
                    <a:lnTo>
                      <a:pt x="18" y="24"/>
                    </a:lnTo>
                    <a:lnTo>
                      <a:pt x="12" y="18"/>
                    </a:lnTo>
                    <a:lnTo>
                      <a:pt x="6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6" y="18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86" name="Freeform 1410"/>
              <p:cNvSpPr>
                <a:spLocks/>
              </p:cNvSpPr>
              <p:nvPr/>
            </p:nvSpPr>
            <p:spPr bwMode="auto">
              <a:xfrm>
                <a:off x="4696" y="2453"/>
                <a:ext cx="24" cy="24"/>
              </a:xfrm>
              <a:custGeom>
                <a:avLst/>
                <a:gdLst>
                  <a:gd name="T0" fmla="*/ 18 w 24"/>
                  <a:gd name="T1" fmla="*/ 18 h 24"/>
                  <a:gd name="T2" fmla="*/ 18 w 24"/>
                  <a:gd name="T3" fmla="*/ 24 h 24"/>
                  <a:gd name="T4" fmla="*/ 24 w 24"/>
                  <a:gd name="T5" fmla="*/ 18 h 24"/>
                  <a:gd name="T6" fmla="*/ 18 w 24"/>
                  <a:gd name="T7" fmla="*/ 12 h 24"/>
                  <a:gd name="T8" fmla="*/ 18 w 24"/>
                  <a:gd name="T9" fmla="*/ 12 h 24"/>
                  <a:gd name="T10" fmla="*/ 6 w 24"/>
                  <a:gd name="T11" fmla="*/ 0 h 24"/>
                  <a:gd name="T12" fmla="*/ 0 w 24"/>
                  <a:gd name="T13" fmla="*/ 0 h 24"/>
                  <a:gd name="T14" fmla="*/ 6 w 24"/>
                  <a:gd name="T15" fmla="*/ 6 h 24"/>
                  <a:gd name="T16" fmla="*/ 18 w 24"/>
                  <a:gd name="T17" fmla="*/ 18 h 24"/>
                  <a:gd name="T18" fmla="*/ 18 w 24"/>
                  <a:gd name="T19" fmla="*/ 12 h 24"/>
                  <a:gd name="T20" fmla="*/ 12 w 24"/>
                  <a:gd name="T21" fmla="*/ 12 h 24"/>
                  <a:gd name="T22" fmla="*/ 18 w 24"/>
                  <a:gd name="T23" fmla="*/ 1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" h="24">
                    <a:moveTo>
                      <a:pt x="18" y="18"/>
                    </a:moveTo>
                    <a:lnTo>
                      <a:pt x="18" y="24"/>
                    </a:lnTo>
                    <a:lnTo>
                      <a:pt x="24" y="18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18" y="18"/>
                    </a:lnTo>
                    <a:lnTo>
                      <a:pt x="18" y="12"/>
                    </a:lnTo>
                    <a:lnTo>
                      <a:pt x="12" y="12"/>
                    </a:lnTo>
                    <a:lnTo>
                      <a:pt x="18" y="1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87" name="Freeform 1411"/>
              <p:cNvSpPr>
                <a:spLocks/>
              </p:cNvSpPr>
              <p:nvPr/>
            </p:nvSpPr>
            <p:spPr bwMode="auto">
              <a:xfrm>
                <a:off x="4666" y="2423"/>
                <a:ext cx="24" cy="24"/>
              </a:xfrm>
              <a:custGeom>
                <a:avLst/>
                <a:gdLst>
                  <a:gd name="T0" fmla="*/ 24 w 24"/>
                  <a:gd name="T1" fmla="*/ 24 h 24"/>
                  <a:gd name="T2" fmla="*/ 24 w 24"/>
                  <a:gd name="T3" fmla="*/ 18 h 24"/>
                  <a:gd name="T4" fmla="*/ 24 w 24"/>
                  <a:gd name="T5" fmla="*/ 18 h 24"/>
                  <a:gd name="T6" fmla="*/ 12 w 24"/>
                  <a:gd name="T7" fmla="*/ 6 h 24"/>
                  <a:gd name="T8" fmla="*/ 6 w 24"/>
                  <a:gd name="T9" fmla="*/ 0 h 24"/>
                  <a:gd name="T10" fmla="*/ 0 w 24"/>
                  <a:gd name="T11" fmla="*/ 0 h 24"/>
                  <a:gd name="T12" fmla="*/ 6 w 24"/>
                  <a:gd name="T13" fmla="*/ 6 h 24"/>
                  <a:gd name="T14" fmla="*/ 12 w 24"/>
                  <a:gd name="T15" fmla="*/ 12 h 24"/>
                  <a:gd name="T16" fmla="*/ 24 w 24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24" y="24"/>
                    </a:moveTo>
                    <a:lnTo>
                      <a:pt x="24" y="18"/>
                    </a:lnTo>
                    <a:lnTo>
                      <a:pt x="24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12" y="12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88" name="Freeform 1412"/>
              <p:cNvSpPr>
                <a:spLocks/>
              </p:cNvSpPr>
              <p:nvPr/>
            </p:nvSpPr>
            <p:spPr bwMode="auto">
              <a:xfrm>
                <a:off x="4630" y="2399"/>
                <a:ext cx="30" cy="18"/>
              </a:xfrm>
              <a:custGeom>
                <a:avLst/>
                <a:gdLst>
                  <a:gd name="T0" fmla="*/ 24 w 30"/>
                  <a:gd name="T1" fmla="*/ 18 h 18"/>
                  <a:gd name="T2" fmla="*/ 30 w 30"/>
                  <a:gd name="T3" fmla="*/ 18 h 18"/>
                  <a:gd name="T4" fmla="*/ 24 w 30"/>
                  <a:gd name="T5" fmla="*/ 12 h 18"/>
                  <a:gd name="T6" fmla="*/ 6 w 30"/>
                  <a:gd name="T7" fmla="*/ 0 h 18"/>
                  <a:gd name="T8" fmla="*/ 6 w 30"/>
                  <a:gd name="T9" fmla="*/ 0 h 18"/>
                  <a:gd name="T10" fmla="*/ 0 w 30"/>
                  <a:gd name="T11" fmla="*/ 0 h 18"/>
                  <a:gd name="T12" fmla="*/ 6 w 30"/>
                  <a:gd name="T13" fmla="*/ 6 h 18"/>
                  <a:gd name="T14" fmla="*/ 6 w 30"/>
                  <a:gd name="T15" fmla="*/ 6 h 18"/>
                  <a:gd name="T16" fmla="*/ 24 w 30"/>
                  <a:gd name="T1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8">
                    <a:moveTo>
                      <a:pt x="24" y="18"/>
                    </a:moveTo>
                    <a:lnTo>
                      <a:pt x="30" y="18"/>
                    </a:lnTo>
                    <a:lnTo>
                      <a:pt x="24" y="1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89" name="Freeform 1413"/>
              <p:cNvSpPr>
                <a:spLocks/>
              </p:cNvSpPr>
              <p:nvPr/>
            </p:nvSpPr>
            <p:spPr bwMode="auto">
              <a:xfrm>
                <a:off x="4594" y="2375"/>
                <a:ext cx="30" cy="18"/>
              </a:xfrm>
              <a:custGeom>
                <a:avLst/>
                <a:gdLst>
                  <a:gd name="T0" fmla="*/ 24 w 30"/>
                  <a:gd name="T1" fmla="*/ 18 h 18"/>
                  <a:gd name="T2" fmla="*/ 30 w 30"/>
                  <a:gd name="T3" fmla="*/ 18 h 18"/>
                  <a:gd name="T4" fmla="*/ 24 w 30"/>
                  <a:gd name="T5" fmla="*/ 12 h 18"/>
                  <a:gd name="T6" fmla="*/ 6 w 30"/>
                  <a:gd name="T7" fmla="*/ 0 h 18"/>
                  <a:gd name="T8" fmla="*/ 0 w 30"/>
                  <a:gd name="T9" fmla="*/ 6 h 18"/>
                  <a:gd name="T10" fmla="*/ 6 w 30"/>
                  <a:gd name="T11" fmla="*/ 6 h 18"/>
                  <a:gd name="T12" fmla="*/ 24 w 30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8">
                    <a:moveTo>
                      <a:pt x="24" y="18"/>
                    </a:moveTo>
                    <a:lnTo>
                      <a:pt x="30" y="18"/>
                    </a:lnTo>
                    <a:lnTo>
                      <a:pt x="24" y="12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90" name="Freeform 1414"/>
              <p:cNvSpPr>
                <a:spLocks/>
              </p:cNvSpPr>
              <p:nvPr/>
            </p:nvSpPr>
            <p:spPr bwMode="auto">
              <a:xfrm>
                <a:off x="4558" y="2357"/>
                <a:ext cx="30" cy="18"/>
              </a:xfrm>
              <a:custGeom>
                <a:avLst/>
                <a:gdLst>
                  <a:gd name="T0" fmla="*/ 24 w 30"/>
                  <a:gd name="T1" fmla="*/ 18 h 18"/>
                  <a:gd name="T2" fmla="*/ 30 w 30"/>
                  <a:gd name="T3" fmla="*/ 12 h 18"/>
                  <a:gd name="T4" fmla="*/ 24 w 30"/>
                  <a:gd name="T5" fmla="*/ 12 h 18"/>
                  <a:gd name="T6" fmla="*/ 6 w 30"/>
                  <a:gd name="T7" fmla="*/ 0 h 18"/>
                  <a:gd name="T8" fmla="*/ 0 w 30"/>
                  <a:gd name="T9" fmla="*/ 0 h 18"/>
                  <a:gd name="T10" fmla="*/ 6 w 30"/>
                  <a:gd name="T11" fmla="*/ 6 h 18"/>
                  <a:gd name="T12" fmla="*/ 24 w 30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8">
                    <a:moveTo>
                      <a:pt x="24" y="18"/>
                    </a:moveTo>
                    <a:lnTo>
                      <a:pt x="30" y="12"/>
                    </a:lnTo>
                    <a:lnTo>
                      <a:pt x="24" y="1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91" name="Freeform 1415"/>
              <p:cNvSpPr>
                <a:spLocks/>
              </p:cNvSpPr>
              <p:nvPr/>
            </p:nvSpPr>
            <p:spPr bwMode="auto">
              <a:xfrm>
                <a:off x="4522" y="2339"/>
                <a:ext cx="30" cy="18"/>
              </a:xfrm>
              <a:custGeom>
                <a:avLst/>
                <a:gdLst>
                  <a:gd name="T0" fmla="*/ 24 w 30"/>
                  <a:gd name="T1" fmla="*/ 18 h 18"/>
                  <a:gd name="T2" fmla="*/ 30 w 30"/>
                  <a:gd name="T3" fmla="*/ 12 h 18"/>
                  <a:gd name="T4" fmla="*/ 24 w 30"/>
                  <a:gd name="T5" fmla="*/ 12 h 18"/>
                  <a:gd name="T6" fmla="*/ 12 w 30"/>
                  <a:gd name="T7" fmla="*/ 0 h 18"/>
                  <a:gd name="T8" fmla="*/ 0 w 30"/>
                  <a:gd name="T9" fmla="*/ 0 h 18"/>
                  <a:gd name="T10" fmla="*/ 0 w 30"/>
                  <a:gd name="T11" fmla="*/ 0 h 18"/>
                  <a:gd name="T12" fmla="*/ 0 w 30"/>
                  <a:gd name="T13" fmla="*/ 6 h 18"/>
                  <a:gd name="T14" fmla="*/ 12 w 30"/>
                  <a:gd name="T15" fmla="*/ 6 h 18"/>
                  <a:gd name="T16" fmla="*/ 24 w 30"/>
                  <a:gd name="T1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8">
                    <a:moveTo>
                      <a:pt x="24" y="18"/>
                    </a:moveTo>
                    <a:lnTo>
                      <a:pt x="30" y="12"/>
                    </a:lnTo>
                    <a:lnTo>
                      <a:pt x="24" y="1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92" name="Freeform 1416"/>
              <p:cNvSpPr>
                <a:spLocks/>
              </p:cNvSpPr>
              <p:nvPr/>
            </p:nvSpPr>
            <p:spPr bwMode="auto">
              <a:xfrm>
                <a:off x="4480" y="2321"/>
                <a:ext cx="30" cy="18"/>
              </a:xfrm>
              <a:custGeom>
                <a:avLst/>
                <a:gdLst>
                  <a:gd name="T0" fmla="*/ 30 w 30"/>
                  <a:gd name="T1" fmla="*/ 18 h 18"/>
                  <a:gd name="T2" fmla="*/ 30 w 30"/>
                  <a:gd name="T3" fmla="*/ 12 h 18"/>
                  <a:gd name="T4" fmla="*/ 30 w 30"/>
                  <a:gd name="T5" fmla="*/ 12 h 18"/>
                  <a:gd name="T6" fmla="*/ 6 w 30"/>
                  <a:gd name="T7" fmla="*/ 0 h 18"/>
                  <a:gd name="T8" fmla="*/ 0 w 30"/>
                  <a:gd name="T9" fmla="*/ 6 h 18"/>
                  <a:gd name="T10" fmla="*/ 6 w 30"/>
                  <a:gd name="T11" fmla="*/ 6 h 18"/>
                  <a:gd name="T12" fmla="*/ 30 w 30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8">
                    <a:moveTo>
                      <a:pt x="30" y="18"/>
                    </a:moveTo>
                    <a:lnTo>
                      <a:pt x="30" y="12"/>
                    </a:lnTo>
                    <a:lnTo>
                      <a:pt x="30" y="12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93" name="Freeform 1417"/>
              <p:cNvSpPr>
                <a:spLocks/>
              </p:cNvSpPr>
              <p:nvPr/>
            </p:nvSpPr>
            <p:spPr bwMode="auto">
              <a:xfrm>
                <a:off x="4444" y="2309"/>
                <a:ext cx="30" cy="12"/>
              </a:xfrm>
              <a:custGeom>
                <a:avLst/>
                <a:gdLst>
                  <a:gd name="T0" fmla="*/ 24 w 30"/>
                  <a:gd name="T1" fmla="*/ 12 h 12"/>
                  <a:gd name="T2" fmla="*/ 30 w 30"/>
                  <a:gd name="T3" fmla="*/ 12 h 12"/>
                  <a:gd name="T4" fmla="*/ 24 w 30"/>
                  <a:gd name="T5" fmla="*/ 6 h 12"/>
                  <a:gd name="T6" fmla="*/ 0 w 30"/>
                  <a:gd name="T7" fmla="*/ 0 h 12"/>
                  <a:gd name="T8" fmla="*/ 0 w 30"/>
                  <a:gd name="T9" fmla="*/ 0 h 12"/>
                  <a:gd name="T10" fmla="*/ 0 w 30"/>
                  <a:gd name="T11" fmla="*/ 6 h 12"/>
                  <a:gd name="T12" fmla="*/ 24 w 30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24" y="12"/>
                    </a:moveTo>
                    <a:lnTo>
                      <a:pt x="30" y="12"/>
                    </a:lnTo>
                    <a:lnTo>
                      <a:pt x="24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94" name="Freeform 1418"/>
              <p:cNvSpPr>
                <a:spLocks/>
              </p:cNvSpPr>
              <p:nvPr/>
            </p:nvSpPr>
            <p:spPr bwMode="auto">
              <a:xfrm>
                <a:off x="4402" y="2297"/>
                <a:ext cx="30" cy="12"/>
              </a:xfrm>
              <a:custGeom>
                <a:avLst/>
                <a:gdLst>
                  <a:gd name="T0" fmla="*/ 30 w 30"/>
                  <a:gd name="T1" fmla="*/ 12 h 12"/>
                  <a:gd name="T2" fmla="*/ 30 w 30"/>
                  <a:gd name="T3" fmla="*/ 6 h 12"/>
                  <a:gd name="T4" fmla="*/ 30 w 30"/>
                  <a:gd name="T5" fmla="*/ 6 h 12"/>
                  <a:gd name="T6" fmla="*/ 6 w 30"/>
                  <a:gd name="T7" fmla="*/ 0 h 12"/>
                  <a:gd name="T8" fmla="*/ 0 w 30"/>
                  <a:gd name="T9" fmla="*/ 0 h 12"/>
                  <a:gd name="T10" fmla="*/ 6 w 30"/>
                  <a:gd name="T11" fmla="*/ 6 h 12"/>
                  <a:gd name="T12" fmla="*/ 30 w 30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30" y="12"/>
                    </a:moveTo>
                    <a:lnTo>
                      <a:pt x="30" y="6"/>
                    </a:lnTo>
                    <a:lnTo>
                      <a:pt x="30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30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95" name="Freeform 1419"/>
              <p:cNvSpPr>
                <a:spLocks/>
              </p:cNvSpPr>
              <p:nvPr/>
            </p:nvSpPr>
            <p:spPr bwMode="auto">
              <a:xfrm>
                <a:off x="4360" y="2285"/>
                <a:ext cx="30" cy="12"/>
              </a:xfrm>
              <a:custGeom>
                <a:avLst/>
                <a:gdLst>
                  <a:gd name="T0" fmla="*/ 30 w 30"/>
                  <a:gd name="T1" fmla="*/ 12 h 12"/>
                  <a:gd name="T2" fmla="*/ 30 w 30"/>
                  <a:gd name="T3" fmla="*/ 6 h 12"/>
                  <a:gd name="T4" fmla="*/ 30 w 30"/>
                  <a:gd name="T5" fmla="*/ 6 h 12"/>
                  <a:gd name="T6" fmla="*/ 6 w 30"/>
                  <a:gd name="T7" fmla="*/ 0 h 12"/>
                  <a:gd name="T8" fmla="*/ 0 w 30"/>
                  <a:gd name="T9" fmla="*/ 0 h 12"/>
                  <a:gd name="T10" fmla="*/ 6 w 30"/>
                  <a:gd name="T11" fmla="*/ 6 h 12"/>
                  <a:gd name="T12" fmla="*/ 30 w 30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30" y="12"/>
                    </a:moveTo>
                    <a:lnTo>
                      <a:pt x="30" y="6"/>
                    </a:lnTo>
                    <a:lnTo>
                      <a:pt x="30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30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96" name="Freeform 1420"/>
              <p:cNvSpPr>
                <a:spLocks/>
              </p:cNvSpPr>
              <p:nvPr/>
            </p:nvSpPr>
            <p:spPr bwMode="auto">
              <a:xfrm>
                <a:off x="4324" y="2273"/>
                <a:ext cx="30" cy="12"/>
              </a:xfrm>
              <a:custGeom>
                <a:avLst/>
                <a:gdLst>
                  <a:gd name="T0" fmla="*/ 24 w 30"/>
                  <a:gd name="T1" fmla="*/ 12 h 12"/>
                  <a:gd name="T2" fmla="*/ 30 w 30"/>
                  <a:gd name="T3" fmla="*/ 6 h 12"/>
                  <a:gd name="T4" fmla="*/ 24 w 30"/>
                  <a:gd name="T5" fmla="*/ 6 h 12"/>
                  <a:gd name="T6" fmla="*/ 0 w 30"/>
                  <a:gd name="T7" fmla="*/ 0 h 12"/>
                  <a:gd name="T8" fmla="*/ 0 w 30"/>
                  <a:gd name="T9" fmla="*/ 0 h 12"/>
                  <a:gd name="T10" fmla="*/ 0 w 30"/>
                  <a:gd name="T11" fmla="*/ 6 h 12"/>
                  <a:gd name="T12" fmla="*/ 24 w 30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24" y="12"/>
                    </a:moveTo>
                    <a:lnTo>
                      <a:pt x="30" y="6"/>
                    </a:lnTo>
                    <a:lnTo>
                      <a:pt x="24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97" name="Freeform 1421"/>
              <p:cNvSpPr>
                <a:spLocks/>
              </p:cNvSpPr>
              <p:nvPr/>
            </p:nvSpPr>
            <p:spPr bwMode="auto">
              <a:xfrm>
                <a:off x="4282" y="2261"/>
                <a:ext cx="30" cy="12"/>
              </a:xfrm>
              <a:custGeom>
                <a:avLst/>
                <a:gdLst>
                  <a:gd name="T0" fmla="*/ 24 w 30"/>
                  <a:gd name="T1" fmla="*/ 12 h 12"/>
                  <a:gd name="T2" fmla="*/ 30 w 30"/>
                  <a:gd name="T3" fmla="*/ 12 h 12"/>
                  <a:gd name="T4" fmla="*/ 24 w 30"/>
                  <a:gd name="T5" fmla="*/ 6 h 12"/>
                  <a:gd name="T6" fmla="*/ 0 w 30"/>
                  <a:gd name="T7" fmla="*/ 0 h 12"/>
                  <a:gd name="T8" fmla="*/ 0 w 30"/>
                  <a:gd name="T9" fmla="*/ 6 h 12"/>
                  <a:gd name="T10" fmla="*/ 0 w 30"/>
                  <a:gd name="T11" fmla="*/ 6 h 12"/>
                  <a:gd name="T12" fmla="*/ 24 w 30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24" y="12"/>
                    </a:moveTo>
                    <a:lnTo>
                      <a:pt x="30" y="12"/>
                    </a:lnTo>
                    <a:lnTo>
                      <a:pt x="24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98" name="Freeform 1422"/>
              <p:cNvSpPr>
                <a:spLocks/>
              </p:cNvSpPr>
              <p:nvPr/>
            </p:nvSpPr>
            <p:spPr bwMode="auto">
              <a:xfrm>
                <a:off x="4240" y="2255"/>
                <a:ext cx="30" cy="12"/>
              </a:xfrm>
              <a:custGeom>
                <a:avLst/>
                <a:gdLst>
                  <a:gd name="T0" fmla="*/ 24 w 30"/>
                  <a:gd name="T1" fmla="*/ 12 h 12"/>
                  <a:gd name="T2" fmla="*/ 30 w 30"/>
                  <a:gd name="T3" fmla="*/ 6 h 12"/>
                  <a:gd name="T4" fmla="*/ 24 w 30"/>
                  <a:gd name="T5" fmla="*/ 6 h 12"/>
                  <a:gd name="T6" fmla="*/ 6 w 30"/>
                  <a:gd name="T7" fmla="*/ 0 h 12"/>
                  <a:gd name="T8" fmla="*/ 0 w 30"/>
                  <a:gd name="T9" fmla="*/ 6 h 12"/>
                  <a:gd name="T10" fmla="*/ 6 w 30"/>
                  <a:gd name="T11" fmla="*/ 6 h 12"/>
                  <a:gd name="T12" fmla="*/ 24 w 30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24" y="12"/>
                    </a:moveTo>
                    <a:lnTo>
                      <a:pt x="30" y="6"/>
                    </a:lnTo>
                    <a:lnTo>
                      <a:pt x="24" y="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99" name="Freeform 1423"/>
              <p:cNvSpPr>
                <a:spLocks/>
              </p:cNvSpPr>
              <p:nvPr/>
            </p:nvSpPr>
            <p:spPr bwMode="auto">
              <a:xfrm>
                <a:off x="4198" y="2249"/>
                <a:ext cx="30" cy="6"/>
              </a:xfrm>
              <a:custGeom>
                <a:avLst/>
                <a:gdLst>
                  <a:gd name="T0" fmla="*/ 30 w 30"/>
                  <a:gd name="T1" fmla="*/ 6 h 6"/>
                  <a:gd name="T2" fmla="*/ 30 w 30"/>
                  <a:gd name="T3" fmla="*/ 6 h 6"/>
                  <a:gd name="T4" fmla="*/ 30 w 30"/>
                  <a:gd name="T5" fmla="*/ 0 h 6"/>
                  <a:gd name="T6" fmla="*/ 6 w 30"/>
                  <a:gd name="T7" fmla="*/ 0 h 6"/>
                  <a:gd name="T8" fmla="*/ 0 w 30"/>
                  <a:gd name="T9" fmla="*/ 0 h 6"/>
                  <a:gd name="T10" fmla="*/ 6 w 30"/>
                  <a:gd name="T11" fmla="*/ 6 h 6"/>
                  <a:gd name="T12" fmla="*/ 30 w 3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30" y="6"/>
                    </a:moveTo>
                    <a:lnTo>
                      <a:pt x="30" y="6"/>
                    </a:lnTo>
                    <a:lnTo>
                      <a:pt x="30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30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00" name="Freeform 1424"/>
              <p:cNvSpPr>
                <a:spLocks/>
              </p:cNvSpPr>
              <p:nvPr/>
            </p:nvSpPr>
            <p:spPr bwMode="auto">
              <a:xfrm>
                <a:off x="4156" y="2237"/>
                <a:ext cx="30" cy="12"/>
              </a:xfrm>
              <a:custGeom>
                <a:avLst/>
                <a:gdLst>
                  <a:gd name="T0" fmla="*/ 30 w 30"/>
                  <a:gd name="T1" fmla="*/ 12 h 12"/>
                  <a:gd name="T2" fmla="*/ 30 w 30"/>
                  <a:gd name="T3" fmla="*/ 12 h 12"/>
                  <a:gd name="T4" fmla="*/ 30 w 30"/>
                  <a:gd name="T5" fmla="*/ 6 h 12"/>
                  <a:gd name="T6" fmla="*/ 6 w 30"/>
                  <a:gd name="T7" fmla="*/ 0 h 12"/>
                  <a:gd name="T8" fmla="*/ 0 w 30"/>
                  <a:gd name="T9" fmla="*/ 6 h 12"/>
                  <a:gd name="T10" fmla="*/ 6 w 30"/>
                  <a:gd name="T11" fmla="*/ 6 h 12"/>
                  <a:gd name="T12" fmla="*/ 30 w 30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30" y="12"/>
                    </a:moveTo>
                    <a:lnTo>
                      <a:pt x="30" y="12"/>
                    </a:lnTo>
                    <a:lnTo>
                      <a:pt x="30" y="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30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01" name="Freeform 1425"/>
              <p:cNvSpPr>
                <a:spLocks/>
              </p:cNvSpPr>
              <p:nvPr/>
            </p:nvSpPr>
            <p:spPr bwMode="auto">
              <a:xfrm>
                <a:off x="4114" y="2231"/>
                <a:ext cx="30" cy="12"/>
              </a:xfrm>
              <a:custGeom>
                <a:avLst/>
                <a:gdLst>
                  <a:gd name="T0" fmla="*/ 30 w 30"/>
                  <a:gd name="T1" fmla="*/ 12 h 12"/>
                  <a:gd name="T2" fmla="*/ 30 w 30"/>
                  <a:gd name="T3" fmla="*/ 6 h 12"/>
                  <a:gd name="T4" fmla="*/ 30 w 30"/>
                  <a:gd name="T5" fmla="*/ 6 h 12"/>
                  <a:gd name="T6" fmla="*/ 6 w 30"/>
                  <a:gd name="T7" fmla="*/ 0 h 12"/>
                  <a:gd name="T8" fmla="*/ 0 w 30"/>
                  <a:gd name="T9" fmla="*/ 6 h 12"/>
                  <a:gd name="T10" fmla="*/ 6 w 30"/>
                  <a:gd name="T11" fmla="*/ 6 h 12"/>
                  <a:gd name="T12" fmla="*/ 30 w 30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30" y="12"/>
                    </a:moveTo>
                    <a:lnTo>
                      <a:pt x="30" y="6"/>
                    </a:lnTo>
                    <a:lnTo>
                      <a:pt x="30" y="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30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02" name="Freeform 1426"/>
              <p:cNvSpPr>
                <a:spLocks/>
              </p:cNvSpPr>
              <p:nvPr/>
            </p:nvSpPr>
            <p:spPr bwMode="auto">
              <a:xfrm>
                <a:off x="4072" y="2231"/>
                <a:ext cx="30" cy="6"/>
              </a:xfrm>
              <a:custGeom>
                <a:avLst/>
                <a:gdLst>
                  <a:gd name="T0" fmla="*/ 30 w 30"/>
                  <a:gd name="T1" fmla="*/ 6 h 6"/>
                  <a:gd name="T2" fmla="*/ 30 w 30"/>
                  <a:gd name="T3" fmla="*/ 6 h 6"/>
                  <a:gd name="T4" fmla="*/ 30 w 30"/>
                  <a:gd name="T5" fmla="*/ 0 h 6"/>
                  <a:gd name="T6" fmla="*/ 6 w 30"/>
                  <a:gd name="T7" fmla="*/ 0 h 6"/>
                  <a:gd name="T8" fmla="*/ 0 w 30"/>
                  <a:gd name="T9" fmla="*/ 0 h 6"/>
                  <a:gd name="T10" fmla="*/ 6 w 30"/>
                  <a:gd name="T11" fmla="*/ 6 h 6"/>
                  <a:gd name="T12" fmla="*/ 30 w 3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30" y="6"/>
                    </a:moveTo>
                    <a:lnTo>
                      <a:pt x="30" y="6"/>
                    </a:lnTo>
                    <a:lnTo>
                      <a:pt x="30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30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03" name="Freeform 1427"/>
              <p:cNvSpPr>
                <a:spLocks/>
              </p:cNvSpPr>
              <p:nvPr/>
            </p:nvSpPr>
            <p:spPr bwMode="auto">
              <a:xfrm>
                <a:off x="4030" y="2225"/>
                <a:ext cx="30" cy="6"/>
              </a:xfrm>
              <a:custGeom>
                <a:avLst/>
                <a:gdLst>
                  <a:gd name="T0" fmla="*/ 30 w 30"/>
                  <a:gd name="T1" fmla="*/ 6 h 6"/>
                  <a:gd name="T2" fmla="*/ 30 w 30"/>
                  <a:gd name="T3" fmla="*/ 6 h 6"/>
                  <a:gd name="T4" fmla="*/ 30 w 30"/>
                  <a:gd name="T5" fmla="*/ 0 h 6"/>
                  <a:gd name="T6" fmla="*/ 6 w 30"/>
                  <a:gd name="T7" fmla="*/ 0 h 6"/>
                  <a:gd name="T8" fmla="*/ 0 w 30"/>
                  <a:gd name="T9" fmla="*/ 0 h 6"/>
                  <a:gd name="T10" fmla="*/ 6 w 30"/>
                  <a:gd name="T11" fmla="*/ 6 h 6"/>
                  <a:gd name="T12" fmla="*/ 30 w 3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30" y="6"/>
                    </a:moveTo>
                    <a:lnTo>
                      <a:pt x="30" y="6"/>
                    </a:lnTo>
                    <a:lnTo>
                      <a:pt x="30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30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04" name="Freeform 1428"/>
              <p:cNvSpPr>
                <a:spLocks/>
              </p:cNvSpPr>
              <p:nvPr/>
            </p:nvSpPr>
            <p:spPr bwMode="auto">
              <a:xfrm>
                <a:off x="3987" y="2219"/>
                <a:ext cx="31" cy="12"/>
              </a:xfrm>
              <a:custGeom>
                <a:avLst/>
                <a:gdLst>
                  <a:gd name="T0" fmla="*/ 31 w 31"/>
                  <a:gd name="T1" fmla="*/ 12 h 12"/>
                  <a:gd name="T2" fmla="*/ 31 w 31"/>
                  <a:gd name="T3" fmla="*/ 6 h 12"/>
                  <a:gd name="T4" fmla="*/ 31 w 31"/>
                  <a:gd name="T5" fmla="*/ 6 h 12"/>
                  <a:gd name="T6" fmla="*/ 7 w 31"/>
                  <a:gd name="T7" fmla="*/ 0 h 12"/>
                  <a:gd name="T8" fmla="*/ 0 w 31"/>
                  <a:gd name="T9" fmla="*/ 6 h 12"/>
                  <a:gd name="T10" fmla="*/ 7 w 31"/>
                  <a:gd name="T11" fmla="*/ 6 h 12"/>
                  <a:gd name="T12" fmla="*/ 31 w 31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12">
                    <a:moveTo>
                      <a:pt x="31" y="12"/>
                    </a:moveTo>
                    <a:lnTo>
                      <a:pt x="31" y="6"/>
                    </a:lnTo>
                    <a:lnTo>
                      <a:pt x="31" y="6"/>
                    </a:lnTo>
                    <a:lnTo>
                      <a:pt x="7" y="0"/>
                    </a:lnTo>
                    <a:lnTo>
                      <a:pt x="0" y="6"/>
                    </a:lnTo>
                    <a:lnTo>
                      <a:pt x="7" y="6"/>
                    </a:lnTo>
                    <a:lnTo>
                      <a:pt x="31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05" name="Freeform 1429"/>
              <p:cNvSpPr>
                <a:spLocks/>
              </p:cNvSpPr>
              <p:nvPr/>
            </p:nvSpPr>
            <p:spPr bwMode="auto">
              <a:xfrm>
                <a:off x="3951" y="2219"/>
                <a:ext cx="30" cy="6"/>
              </a:xfrm>
              <a:custGeom>
                <a:avLst/>
                <a:gdLst>
                  <a:gd name="T0" fmla="*/ 24 w 30"/>
                  <a:gd name="T1" fmla="*/ 6 h 6"/>
                  <a:gd name="T2" fmla="*/ 30 w 30"/>
                  <a:gd name="T3" fmla="*/ 0 h 6"/>
                  <a:gd name="T4" fmla="*/ 24 w 30"/>
                  <a:gd name="T5" fmla="*/ 0 h 6"/>
                  <a:gd name="T6" fmla="*/ 24 w 30"/>
                  <a:gd name="T7" fmla="*/ 0 h 6"/>
                  <a:gd name="T8" fmla="*/ 0 w 30"/>
                  <a:gd name="T9" fmla="*/ 0 h 6"/>
                  <a:gd name="T10" fmla="*/ 0 w 30"/>
                  <a:gd name="T11" fmla="*/ 0 h 6"/>
                  <a:gd name="T12" fmla="*/ 0 w 30"/>
                  <a:gd name="T13" fmla="*/ 6 h 6"/>
                  <a:gd name="T14" fmla="*/ 24 w 30"/>
                  <a:gd name="T1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6">
                    <a:moveTo>
                      <a:pt x="24" y="6"/>
                    </a:moveTo>
                    <a:lnTo>
                      <a:pt x="30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06" name="Freeform 1430"/>
              <p:cNvSpPr>
                <a:spLocks/>
              </p:cNvSpPr>
              <p:nvPr/>
            </p:nvSpPr>
            <p:spPr bwMode="auto">
              <a:xfrm>
                <a:off x="3909" y="2213"/>
                <a:ext cx="30" cy="6"/>
              </a:xfrm>
              <a:custGeom>
                <a:avLst/>
                <a:gdLst>
                  <a:gd name="T0" fmla="*/ 24 w 30"/>
                  <a:gd name="T1" fmla="*/ 6 h 6"/>
                  <a:gd name="T2" fmla="*/ 30 w 30"/>
                  <a:gd name="T3" fmla="*/ 6 h 6"/>
                  <a:gd name="T4" fmla="*/ 24 w 30"/>
                  <a:gd name="T5" fmla="*/ 0 h 6"/>
                  <a:gd name="T6" fmla="*/ 0 w 30"/>
                  <a:gd name="T7" fmla="*/ 0 h 6"/>
                  <a:gd name="T8" fmla="*/ 0 w 30"/>
                  <a:gd name="T9" fmla="*/ 6 h 6"/>
                  <a:gd name="T10" fmla="*/ 0 w 30"/>
                  <a:gd name="T11" fmla="*/ 6 h 6"/>
                  <a:gd name="T12" fmla="*/ 24 w 3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24" y="6"/>
                    </a:moveTo>
                    <a:lnTo>
                      <a:pt x="30" y="6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07" name="Freeform 1431"/>
              <p:cNvSpPr>
                <a:spLocks/>
              </p:cNvSpPr>
              <p:nvPr/>
            </p:nvSpPr>
            <p:spPr bwMode="auto">
              <a:xfrm>
                <a:off x="3867" y="2213"/>
                <a:ext cx="30" cy="6"/>
              </a:xfrm>
              <a:custGeom>
                <a:avLst/>
                <a:gdLst>
                  <a:gd name="T0" fmla="*/ 24 w 30"/>
                  <a:gd name="T1" fmla="*/ 6 h 6"/>
                  <a:gd name="T2" fmla="*/ 30 w 30"/>
                  <a:gd name="T3" fmla="*/ 6 h 6"/>
                  <a:gd name="T4" fmla="*/ 24 w 30"/>
                  <a:gd name="T5" fmla="*/ 0 h 6"/>
                  <a:gd name="T6" fmla="*/ 0 w 30"/>
                  <a:gd name="T7" fmla="*/ 0 h 6"/>
                  <a:gd name="T8" fmla="*/ 0 w 30"/>
                  <a:gd name="T9" fmla="*/ 6 h 6"/>
                  <a:gd name="T10" fmla="*/ 0 w 30"/>
                  <a:gd name="T11" fmla="*/ 6 h 6"/>
                  <a:gd name="T12" fmla="*/ 24 w 3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24" y="6"/>
                    </a:moveTo>
                    <a:lnTo>
                      <a:pt x="30" y="6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08" name="Freeform 1432"/>
              <p:cNvSpPr>
                <a:spLocks/>
              </p:cNvSpPr>
              <p:nvPr/>
            </p:nvSpPr>
            <p:spPr bwMode="auto">
              <a:xfrm>
                <a:off x="3825" y="2213"/>
                <a:ext cx="30" cy="6"/>
              </a:xfrm>
              <a:custGeom>
                <a:avLst/>
                <a:gdLst>
                  <a:gd name="T0" fmla="*/ 24 w 30"/>
                  <a:gd name="T1" fmla="*/ 6 h 6"/>
                  <a:gd name="T2" fmla="*/ 30 w 30"/>
                  <a:gd name="T3" fmla="*/ 0 h 6"/>
                  <a:gd name="T4" fmla="*/ 24 w 30"/>
                  <a:gd name="T5" fmla="*/ 0 h 6"/>
                  <a:gd name="T6" fmla="*/ 0 w 30"/>
                  <a:gd name="T7" fmla="*/ 0 h 6"/>
                  <a:gd name="T8" fmla="*/ 0 w 30"/>
                  <a:gd name="T9" fmla="*/ 0 h 6"/>
                  <a:gd name="T10" fmla="*/ 0 w 30"/>
                  <a:gd name="T11" fmla="*/ 6 h 6"/>
                  <a:gd name="T12" fmla="*/ 24 w 3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24" y="6"/>
                    </a:moveTo>
                    <a:lnTo>
                      <a:pt x="30" y="0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09" name="Freeform 1433"/>
              <p:cNvSpPr>
                <a:spLocks/>
              </p:cNvSpPr>
              <p:nvPr/>
            </p:nvSpPr>
            <p:spPr bwMode="auto">
              <a:xfrm>
                <a:off x="3783" y="2213"/>
                <a:ext cx="30" cy="6"/>
              </a:xfrm>
              <a:custGeom>
                <a:avLst/>
                <a:gdLst>
                  <a:gd name="T0" fmla="*/ 24 w 30"/>
                  <a:gd name="T1" fmla="*/ 6 h 6"/>
                  <a:gd name="T2" fmla="*/ 30 w 30"/>
                  <a:gd name="T3" fmla="*/ 0 h 6"/>
                  <a:gd name="T4" fmla="*/ 24 w 30"/>
                  <a:gd name="T5" fmla="*/ 0 h 6"/>
                  <a:gd name="T6" fmla="*/ 0 w 30"/>
                  <a:gd name="T7" fmla="*/ 0 h 6"/>
                  <a:gd name="T8" fmla="*/ 0 w 30"/>
                  <a:gd name="T9" fmla="*/ 0 h 6"/>
                  <a:gd name="T10" fmla="*/ 0 w 30"/>
                  <a:gd name="T11" fmla="*/ 6 h 6"/>
                  <a:gd name="T12" fmla="*/ 24 w 3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24" y="6"/>
                    </a:moveTo>
                    <a:lnTo>
                      <a:pt x="30" y="0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106" name="Group 1530"/>
            <p:cNvGrpSpPr>
              <a:grpSpLocks/>
            </p:cNvGrpSpPr>
            <p:nvPr/>
          </p:nvGrpSpPr>
          <p:grpSpPr bwMode="auto">
            <a:xfrm>
              <a:off x="2889" y="2261"/>
              <a:ext cx="1777" cy="631"/>
              <a:chOff x="2889" y="2261"/>
              <a:chExt cx="1777" cy="631"/>
            </a:xfrm>
          </p:grpSpPr>
          <p:sp>
            <p:nvSpPr>
              <p:cNvPr id="410011" name="Freeform 1435"/>
              <p:cNvSpPr>
                <a:spLocks/>
              </p:cNvSpPr>
              <p:nvPr/>
            </p:nvSpPr>
            <p:spPr bwMode="auto">
              <a:xfrm>
                <a:off x="3753" y="2261"/>
                <a:ext cx="24" cy="6"/>
              </a:xfrm>
              <a:custGeom>
                <a:avLst/>
                <a:gdLst>
                  <a:gd name="T0" fmla="*/ 24 w 24"/>
                  <a:gd name="T1" fmla="*/ 6 h 6"/>
                  <a:gd name="T2" fmla="*/ 24 w 24"/>
                  <a:gd name="T3" fmla="*/ 0 h 6"/>
                  <a:gd name="T4" fmla="*/ 24 w 24"/>
                  <a:gd name="T5" fmla="*/ 0 h 6"/>
                  <a:gd name="T6" fmla="*/ 0 w 24"/>
                  <a:gd name="T7" fmla="*/ 0 h 6"/>
                  <a:gd name="T8" fmla="*/ 0 w 24"/>
                  <a:gd name="T9" fmla="*/ 0 h 6"/>
                  <a:gd name="T10" fmla="*/ 0 w 24"/>
                  <a:gd name="T11" fmla="*/ 6 h 6"/>
                  <a:gd name="T12" fmla="*/ 24 w 24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6">
                    <a:moveTo>
                      <a:pt x="24" y="6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12" name="Freeform 1436"/>
              <p:cNvSpPr>
                <a:spLocks/>
              </p:cNvSpPr>
              <p:nvPr/>
            </p:nvSpPr>
            <p:spPr bwMode="auto">
              <a:xfrm>
                <a:off x="3711" y="2261"/>
                <a:ext cx="30" cy="6"/>
              </a:xfrm>
              <a:custGeom>
                <a:avLst/>
                <a:gdLst>
                  <a:gd name="T0" fmla="*/ 24 w 30"/>
                  <a:gd name="T1" fmla="*/ 6 h 6"/>
                  <a:gd name="T2" fmla="*/ 30 w 30"/>
                  <a:gd name="T3" fmla="*/ 0 h 6"/>
                  <a:gd name="T4" fmla="*/ 24 w 30"/>
                  <a:gd name="T5" fmla="*/ 0 h 6"/>
                  <a:gd name="T6" fmla="*/ 0 w 30"/>
                  <a:gd name="T7" fmla="*/ 0 h 6"/>
                  <a:gd name="T8" fmla="*/ 0 w 30"/>
                  <a:gd name="T9" fmla="*/ 0 h 6"/>
                  <a:gd name="T10" fmla="*/ 0 w 30"/>
                  <a:gd name="T11" fmla="*/ 6 h 6"/>
                  <a:gd name="T12" fmla="*/ 24 w 3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24" y="6"/>
                    </a:moveTo>
                    <a:lnTo>
                      <a:pt x="30" y="0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13" name="Freeform 1437"/>
              <p:cNvSpPr>
                <a:spLocks/>
              </p:cNvSpPr>
              <p:nvPr/>
            </p:nvSpPr>
            <p:spPr bwMode="auto">
              <a:xfrm>
                <a:off x="3669" y="2261"/>
                <a:ext cx="30" cy="6"/>
              </a:xfrm>
              <a:custGeom>
                <a:avLst/>
                <a:gdLst>
                  <a:gd name="T0" fmla="*/ 24 w 30"/>
                  <a:gd name="T1" fmla="*/ 6 h 6"/>
                  <a:gd name="T2" fmla="*/ 30 w 30"/>
                  <a:gd name="T3" fmla="*/ 0 h 6"/>
                  <a:gd name="T4" fmla="*/ 24 w 30"/>
                  <a:gd name="T5" fmla="*/ 0 h 6"/>
                  <a:gd name="T6" fmla="*/ 0 w 30"/>
                  <a:gd name="T7" fmla="*/ 0 h 6"/>
                  <a:gd name="T8" fmla="*/ 0 w 30"/>
                  <a:gd name="T9" fmla="*/ 6 h 6"/>
                  <a:gd name="T10" fmla="*/ 0 w 30"/>
                  <a:gd name="T11" fmla="*/ 6 h 6"/>
                  <a:gd name="T12" fmla="*/ 24 w 3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24" y="6"/>
                    </a:moveTo>
                    <a:lnTo>
                      <a:pt x="30" y="0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14" name="Freeform 1438"/>
              <p:cNvSpPr>
                <a:spLocks/>
              </p:cNvSpPr>
              <p:nvPr/>
            </p:nvSpPr>
            <p:spPr bwMode="auto">
              <a:xfrm>
                <a:off x="3627" y="2261"/>
                <a:ext cx="30" cy="6"/>
              </a:xfrm>
              <a:custGeom>
                <a:avLst/>
                <a:gdLst>
                  <a:gd name="T0" fmla="*/ 24 w 30"/>
                  <a:gd name="T1" fmla="*/ 6 h 6"/>
                  <a:gd name="T2" fmla="*/ 30 w 30"/>
                  <a:gd name="T3" fmla="*/ 6 h 6"/>
                  <a:gd name="T4" fmla="*/ 24 w 30"/>
                  <a:gd name="T5" fmla="*/ 0 h 6"/>
                  <a:gd name="T6" fmla="*/ 0 w 30"/>
                  <a:gd name="T7" fmla="*/ 0 h 6"/>
                  <a:gd name="T8" fmla="*/ 0 w 30"/>
                  <a:gd name="T9" fmla="*/ 6 h 6"/>
                  <a:gd name="T10" fmla="*/ 0 w 30"/>
                  <a:gd name="T11" fmla="*/ 6 h 6"/>
                  <a:gd name="T12" fmla="*/ 24 w 3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24" y="6"/>
                    </a:moveTo>
                    <a:lnTo>
                      <a:pt x="30" y="6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15" name="Freeform 1439"/>
              <p:cNvSpPr>
                <a:spLocks/>
              </p:cNvSpPr>
              <p:nvPr/>
            </p:nvSpPr>
            <p:spPr bwMode="auto">
              <a:xfrm>
                <a:off x="3585" y="2261"/>
                <a:ext cx="30" cy="12"/>
              </a:xfrm>
              <a:custGeom>
                <a:avLst/>
                <a:gdLst>
                  <a:gd name="T0" fmla="*/ 24 w 30"/>
                  <a:gd name="T1" fmla="*/ 6 h 12"/>
                  <a:gd name="T2" fmla="*/ 30 w 30"/>
                  <a:gd name="T3" fmla="*/ 6 h 12"/>
                  <a:gd name="T4" fmla="*/ 24 w 30"/>
                  <a:gd name="T5" fmla="*/ 0 h 12"/>
                  <a:gd name="T6" fmla="*/ 12 w 30"/>
                  <a:gd name="T7" fmla="*/ 6 h 12"/>
                  <a:gd name="T8" fmla="*/ 0 w 30"/>
                  <a:gd name="T9" fmla="*/ 6 h 12"/>
                  <a:gd name="T10" fmla="*/ 0 w 30"/>
                  <a:gd name="T11" fmla="*/ 6 h 12"/>
                  <a:gd name="T12" fmla="*/ 0 w 30"/>
                  <a:gd name="T13" fmla="*/ 12 h 12"/>
                  <a:gd name="T14" fmla="*/ 12 w 30"/>
                  <a:gd name="T15" fmla="*/ 12 h 12"/>
                  <a:gd name="T16" fmla="*/ 24 w 30"/>
                  <a:gd name="T17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2">
                    <a:moveTo>
                      <a:pt x="24" y="6"/>
                    </a:moveTo>
                    <a:lnTo>
                      <a:pt x="30" y="6"/>
                    </a:lnTo>
                    <a:lnTo>
                      <a:pt x="24" y="0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12" y="12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16" name="Freeform 1440"/>
              <p:cNvSpPr>
                <a:spLocks/>
              </p:cNvSpPr>
              <p:nvPr/>
            </p:nvSpPr>
            <p:spPr bwMode="auto">
              <a:xfrm>
                <a:off x="3543" y="2267"/>
                <a:ext cx="30" cy="12"/>
              </a:xfrm>
              <a:custGeom>
                <a:avLst/>
                <a:gdLst>
                  <a:gd name="T0" fmla="*/ 24 w 30"/>
                  <a:gd name="T1" fmla="*/ 6 h 12"/>
                  <a:gd name="T2" fmla="*/ 30 w 30"/>
                  <a:gd name="T3" fmla="*/ 6 h 12"/>
                  <a:gd name="T4" fmla="*/ 24 w 30"/>
                  <a:gd name="T5" fmla="*/ 0 h 12"/>
                  <a:gd name="T6" fmla="*/ 0 w 30"/>
                  <a:gd name="T7" fmla="*/ 6 h 12"/>
                  <a:gd name="T8" fmla="*/ 0 w 30"/>
                  <a:gd name="T9" fmla="*/ 6 h 12"/>
                  <a:gd name="T10" fmla="*/ 0 w 30"/>
                  <a:gd name="T11" fmla="*/ 12 h 12"/>
                  <a:gd name="T12" fmla="*/ 24 w 30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24" y="6"/>
                    </a:moveTo>
                    <a:lnTo>
                      <a:pt x="30" y="6"/>
                    </a:lnTo>
                    <a:lnTo>
                      <a:pt x="24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17" name="Freeform 1441"/>
              <p:cNvSpPr>
                <a:spLocks/>
              </p:cNvSpPr>
              <p:nvPr/>
            </p:nvSpPr>
            <p:spPr bwMode="auto">
              <a:xfrm>
                <a:off x="3501" y="2273"/>
                <a:ext cx="30" cy="6"/>
              </a:xfrm>
              <a:custGeom>
                <a:avLst/>
                <a:gdLst>
                  <a:gd name="T0" fmla="*/ 24 w 30"/>
                  <a:gd name="T1" fmla="*/ 6 h 6"/>
                  <a:gd name="T2" fmla="*/ 30 w 30"/>
                  <a:gd name="T3" fmla="*/ 0 h 6"/>
                  <a:gd name="T4" fmla="*/ 24 w 30"/>
                  <a:gd name="T5" fmla="*/ 0 h 6"/>
                  <a:gd name="T6" fmla="*/ 0 w 30"/>
                  <a:gd name="T7" fmla="*/ 0 h 6"/>
                  <a:gd name="T8" fmla="*/ 0 w 30"/>
                  <a:gd name="T9" fmla="*/ 6 h 6"/>
                  <a:gd name="T10" fmla="*/ 0 w 30"/>
                  <a:gd name="T11" fmla="*/ 6 h 6"/>
                  <a:gd name="T12" fmla="*/ 24 w 3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24" y="6"/>
                    </a:moveTo>
                    <a:lnTo>
                      <a:pt x="30" y="0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18" name="Freeform 1442"/>
              <p:cNvSpPr>
                <a:spLocks/>
              </p:cNvSpPr>
              <p:nvPr/>
            </p:nvSpPr>
            <p:spPr bwMode="auto">
              <a:xfrm>
                <a:off x="3459" y="2279"/>
                <a:ext cx="30" cy="6"/>
              </a:xfrm>
              <a:custGeom>
                <a:avLst/>
                <a:gdLst>
                  <a:gd name="T0" fmla="*/ 24 w 30"/>
                  <a:gd name="T1" fmla="*/ 6 h 6"/>
                  <a:gd name="T2" fmla="*/ 30 w 30"/>
                  <a:gd name="T3" fmla="*/ 0 h 6"/>
                  <a:gd name="T4" fmla="*/ 24 w 30"/>
                  <a:gd name="T5" fmla="*/ 0 h 6"/>
                  <a:gd name="T6" fmla="*/ 0 w 30"/>
                  <a:gd name="T7" fmla="*/ 0 h 6"/>
                  <a:gd name="T8" fmla="*/ 0 w 30"/>
                  <a:gd name="T9" fmla="*/ 6 h 6"/>
                  <a:gd name="T10" fmla="*/ 0 w 30"/>
                  <a:gd name="T11" fmla="*/ 6 h 6"/>
                  <a:gd name="T12" fmla="*/ 24 w 3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24" y="6"/>
                    </a:moveTo>
                    <a:lnTo>
                      <a:pt x="30" y="0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19" name="Freeform 1443"/>
              <p:cNvSpPr>
                <a:spLocks/>
              </p:cNvSpPr>
              <p:nvPr/>
            </p:nvSpPr>
            <p:spPr bwMode="auto">
              <a:xfrm>
                <a:off x="3417" y="2279"/>
                <a:ext cx="30" cy="12"/>
              </a:xfrm>
              <a:custGeom>
                <a:avLst/>
                <a:gdLst>
                  <a:gd name="T0" fmla="*/ 24 w 30"/>
                  <a:gd name="T1" fmla="*/ 6 h 12"/>
                  <a:gd name="T2" fmla="*/ 30 w 30"/>
                  <a:gd name="T3" fmla="*/ 6 h 12"/>
                  <a:gd name="T4" fmla="*/ 24 w 30"/>
                  <a:gd name="T5" fmla="*/ 0 h 12"/>
                  <a:gd name="T6" fmla="*/ 12 w 30"/>
                  <a:gd name="T7" fmla="*/ 6 h 12"/>
                  <a:gd name="T8" fmla="*/ 0 w 30"/>
                  <a:gd name="T9" fmla="*/ 6 h 12"/>
                  <a:gd name="T10" fmla="*/ 0 w 30"/>
                  <a:gd name="T11" fmla="*/ 6 h 12"/>
                  <a:gd name="T12" fmla="*/ 0 w 30"/>
                  <a:gd name="T13" fmla="*/ 12 h 12"/>
                  <a:gd name="T14" fmla="*/ 12 w 30"/>
                  <a:gd name="T15" fmla="*/ 12 h 12"/>
                  <a:gd name="T16" fmla="*/ 24 w 30"/>
                  <a:gd name="T17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2">
                    <a:moveTo>
                      <a:pt x="24" y="6"/>
                    </a:moveTo>
                    <a:lnTo>
                      <a:pt x="30" y="6"/>
                    </a:lnTo>
                    <a:lnTo>
                      <a:pt x="24" y="0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12" y="12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20" name="Freeform 1444"/>
              <p:cNvSpPr>
                <a:spLocks/>
              </p:cNvSpPr>
              <p:nvPr/>
            </p:nvSpPr>
            <p:spPr bwMode="auto">
              <a:xfrm>
                <a:off x="3375" y="2291"/>
                <a:ext cx="30" cy="6"/>
              </a:xfrm>
              <a:custGeom>
                <a:avLst/>
                <a:gdLst>
                  <a:gd name="T0" fmla="*/ 24 w 30"/>
                  <a:gd name="T1" fmla="*/ 6 h 6"/>
                  <a:gd name="T2" fmla="*/ 30 w 30"/>
                  <a:gd name="T3" fmla="*/ 0 h 6"/>
                  <a:gd name="T4" fmla="*/ 24 w 30"/>
                  <a:gd name="T5" fmla="*/ 0 h 6"/>
                  <a:gd name="T6" fmla="*/ 0 w 30"/>
                  <a:gd name="T7" fmla="*/ 0 h 6"/>
                  <a:gd name="T8" fmla="*/ 0 w 30"/>
                  <a:gd name="T9" fmla="*/ 6 h 6"/>
                  <a:gd name="T10" fmla="*/ 0 w 30"/>
                  <a:gd name="T11" fmla="*/ 6 h 6"/>
                  <a:gd name="T12" fmla="*/ 24 w 3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24" y="6"/>
                    </a:moveTo>
                    <a:lnTo>
                      <a:pt x="30" y="0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21" name="Freeform 1445"/>
              <p:cNvSpPr>
                <a:spLocks/>
              </p:cNvSpPr>
              <p:nvPr/>
            </p:nvSpPr>
            <p:spPr bwMode="auto">
              <a:xfrm>
                <a:off x="3333" y="2297"/>
                <a:ext cx="30" cy="12"/>
              </a:xfrm>
              <a:custGeom>
                <a:avLst/>
                <a:gdLst>
                  <a:gd name="T0" fmla="*/ 24 w 30"/>
                  <a:gd name="T1" fmla="*/ 6 h 12"/>
                  <a:gd name="T2" fmla="*/ 30 w 30"/>
                  <a:gd name="T3" fmla="*/ 0 h 12"/>
                  <a:gd name="T4" fmla="*/ 24 w 30"/>
                  <a:gd name="T5" fmla="*/ 0 h 12"/>
                  <a:gd name="T6" fmla="*/ 0 w 30"/>
                  <a:gd name="T7" fmla="*/ 6 h 12"/>
                  <a:gd name="T8" fmla="*/ 0 w 30"/>
                  <a:gd name="T9" fmla="*/ 6 h 12"/>
                  <a:gd name="T10" fmla="*/ 0 w 30"/>
                  <a:gd name="T11" fmla="*/ 12 h 12"/>
                  <a:gd name="T12" fmla="*/ 24 w 30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24" y="6"/>
                    </a:moveTo>
                    <a:lnTo>
                      <a:pt x="30" y="0"/>
                    </a:lnTo>
                    <a:lnTo>
                      <a:pt x="24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22" name="Freeform 1446"/>
              <p:cNvSpPr>
                <a:spLocks/>
              </p:cNvSpPr>
              <p:nvPr/>
            </p:nvSpPr>
            <p:spPr bwMode="auto">
              <a:xfrm>
                <a:off x="3291" y="2303"/>
                <a:ext cx="30" cy="12"/>
              </a:xfrm>
              <a:custGeom>
                <a:avLst/>
                <a:gdLst>
                  <a:gd name="T0" fmla="*/ 30 w 30"/>
                  <a:gd name="T1" fmla="*/ 6 h 12"/>
                  <a:gd name="T2" fmla="*/ 30 w 30"/>
                  <a:gd name="T3" fmla="*/ 6 h 12"/>
                  <a:gd name="T4" fmla="*/ 30 w 30"/>
                  <a:gd name="T5" fmla="*/ 0 h 12"/>
                  <a:gd name="T6" fmla="*/ 6 w 30"/>
                  <a:gd name="T7" fmla="*/ 6 h 12"/>
                  <a:gd name="T8" fmla="*/ 0 w 30"/>
                  <a:gd name="T9" fmla="*/ 6 h 12"/>
                  <a:gd name="T10" fmla="*/ 6 w 30"/>
                  <a:gd name="T11" fmla="*/ 12 h 12"/>
                  <a:gd name="T12" fmla="*/ 30 w 30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30" y="6"/>
                    </a:moveTo>
                    <a:lnTo>
                      <a:pt x="30" y="6"/>
                    </a:lnTo>
                    <a:lnTo>
                      <a:pt x="30" y="0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6" y="12"/>
                    </a:lnTo>
                    <a:lnTo>
                      <a:pt x="30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23" name="Freeform 1447"/>
              <p:cNvSpPr>
                <a:spLocks/>
              </p:cNvSpPr>
              <p:nvPr/>
            </p:nvSpPr>
            <p:spPr bwMode="auto">
              <a:xfrm>
                <a:off x="3249" y="2309"/>
                <a:ext cx="30" cy="18"/>
              </a:xfrm>
              <a:custGeom>
                <a:avLst/>
                <a:gdLst>
                  <a:gd name="T0" fmla="*/ 30 w 30"/>
                  <a:gd name="T1" fmla="*/ 6 h 18"/>
                  <a:gd name="T2" fmla="*/ 30 w 30"/>
                  <a:gd name="T3" fmla="*/ 6 h 18"/>
                  <a:gd name="T4" fmla="*/ 30 w 30"/>
                  <a:gd name="T5" fmla="*/ 0 h 18"/>
                  <a:gd name="T6" fmla="*/ 6 w 30"/>
                  <a:gd name="T7" fmla="*/ 12 h 18"/>
                  <a:gd name="T8" fmla="*/ 0 w 30"/>
                  <a:gd name="T9" fmla="*/ 12 h 18"/>
                  <a:gd name="T10" fmla="*/ 6 w 30"/>
                  <a:gd name="T11" fmla="*/ 18 h 18"/>
                  <a:gd name="T12" fmla="*/ 30 w 30"/>
                  <a:gd name="T13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8">
                    <a:moveTo>
                      <a:pt x="30" y="6"/>
                    </a:moveTo>
                    <a:lnTo>
                      <a:pt x="30" y="6"/>
                    </a:lnTo>
                    <a:lnTo>
                      <a:pt x="30" y="0"/>
                    </a:lnTo>
                    <a:lnTo>
                      <a:pt x="6" y="12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30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24" name="Freeform 1448"/>
              <p:cNvSpPr>
                <a:spLocks/>
              </p:cNvSpPr>
              <p:nvPr/>
            </p:nvSpPr>
            <p:spPr bwMode="auto">
              <a:xfrm>
                <a:off x="3213" y="2321"/>
                <a:ext cx="24" cy="18"/>
              </a:xfrm>
              <a:custGeom>
                <a:avLst/>
                <a:gdLst>
                  <a:gd name="T0" fmla="*/ 24 w 24"/>
                  <a:gd name="T1" fmla="*/ 6 h 18"/>
                  <a:gd name="T2" fmla="*/ 24 w 24"/>
                  <a:gd name="T3" fmla="*/ 6 h 18"/>
                  <a:gd name="T4" fmla="*/ 24 w 24"/>
                  <a:gd name="T5" fmla="*/ 0 h 18"/>
                  <a:gd name="T6" fmla="*/ 0 w 24"/>
                  <a:gd name="T7" fmla="*/ 12 h 18"/>
                  <a:gd name="T8" fmla="*/ 0 w 24"/>
                  <a:gd name="T9" fmla="*/ 12 h 18"/>
                  <a:gd name="T10" fmla="*/ 0 w 24"/>
                  <a:gd name="T11" fmla="*/ 18 h 18"/>
                  <a:gd name="T12" fmla="*/ 24 w 24"/>
                  <a:gd name="T13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8">
                    <a:moveTo>
                      <a:pt x="24" y="6"/>
                    </a:moveTo>
                    <a:lnTo>
                      <a:pt x="24" y="6"/>
                    </a:lnTo>
                    <a:lnTo>
                      <a:pt x="24" y="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25" name="Freeform 1449"/>
              <p:cNvSpPr>
                <a:spLocks/>
              </p:cNvSpPr>
              <p:nvPr/>
            </p:nvSpPr>
            <p:spPr bwMode="auto">
              <a:xfrm>
                <a:off x="3171" y="2333"/>
                <a:ext cx="30" cy="12"/>
              </a:xfrm>
              <a:custGeom>
                <a:avLst/>
                <a:gdLst>
                  <a:gd name="T0" fmla="*/ 24 w 30"/>
                  <a:gd name="T1" fmla="*/ 6 h 12"/>
                  <a:gd name="T2" fmla="*/ 30 w 30"/>
                  <a:gd name="T3" fmla="*/ 6 h 12"/>
                  <a:gd name="T4" fmla="*/ 24 w 30"/>
                  <a:gd name="T5" fmla="*/ 0 h 12"/>
                  <a:gd name="T6" fmla="*/ 0 w 30"/>
                  <a:gd name="T7" fmla="*/ 6 h 12"/>
                  <a:gd name="T8" fmla="*/ 0 w 30"/>
                  <a:gd name="T9" fmla="*/ 12 h 12"/>
                  <a:gd name="T10" fmla="*/ 0 w 30"/>
                  <a:gd name="T11" fmla="*/ 12 h 12"/>
                  <a:gd name="T12" fmla="*/ 24 w 30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24" y="6"/>
                    </a:moveTo>
                    <a:lnTo>
                      <a:pt x="30" y="6"/>
                    </a:lnTo>
                    <a:lnTo>
                      <a:pt x="24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26" name="Freeform 1450"/>
              <p:cNvSpPr>
                <a:spLocks/>
              </p:cNvSpPr>
              <p:nvPr/>
            </p:nvSpPr>
            <p:spPr bwMode="auto">
              <a:xfrm>
                <a:off x="3129" y="2345"/>
                <a:ext cx="30" cy="18"/>
              </a:xfrm>
              <a:custGeom>
                <a:avLst/>
                <a:gdLst>
                  <a:gd name="T0" fmla="*/ 24 w 30"/>
                  <a:gd name="T1" fmla="*/ 6 h 18"/>
                  <a:gd name="T2" fmla="*/ 30 w 30"/>
                  <a:gd name="T3" fmla="*/ 6 h 18"/>
                  <a:gd name="T4" fmla="*/ 24 w 30"/>
                  <a:gd name="T5" fmla="*/ 0 h 18"/>
                  <a:gd name="T6" fmla="*/ 18 w 30"/>
                  <a:gd name="T7" fmla="*/ 6 h 18"/>
                  <a:gd name="T8" fmla="*/ 6 w 30"/>
                  <a:gd name="T9" fmla="*/ 12 h 18"/>
                  <a:gd name="T10" fmla="*/ 0 w 30"/>
                  <a:gd name="T11" fmla="*/ 12 h 18"/>
                  <a:gd name="T12" fmla="*/ 6 w 30"/>
                  <a:gd name="T13" fmla="*/ 18 h 18"/>
                  <a:gd name="T14" fmla="*/ 18 w 30"/>
                  <a:gd name="T15" fmla="*/ 12 h 18"/>
                  <a:gd name="T16" fmla="*/ 24 w 30"/>
                  <a:gd name="T17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8">
                    <a:moveTo>
                      <a:pt x="24" y="6"/>
                    </a:moveTo>
                    <a:lnTo>
                      <a:pt x="30" y="6"/>
                    </a:lnTo>
                    <a:lnTo>
                      <a:pt x="24" y="0"/>
                    </a:lnTo>
                    <a:lnTo>
                      <a:pt x="18" y="6"/>
                    </a:lnTo>
                    <a:lnTo>
                      <a:pt x="6" y="12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8" y="12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27" name="Freeform 1451"/>
              <p:cNvSpPr>
                <a:spLocks/>
              </p:cNvSpPr>
              <p:nvPr/>
            </p:nvSpPr>
            <p:spPr bwMode="auto">
              <a:xfrm>
                <a:off x="3093" y="2363"/>
                <a:ext cx="24" cy="12"/>
              </a:xfrm>
              <a:custGeom>
                <a:avLst/>
                <a:gdLst>
                  <a:gd name="T0" fmla="*/ 24 w 24"/>
                  <a:gd name="T1" fmla="*/ 6 h 12"/>
                  <a:gd name="T2" fmla="*/ 24 w 24"/>
                  <a:gd name="T3" fmla="*/ 0 h 12"/>
                  <a:gd name="T4" fmla="*/ 24 w 24"/>
                  <a:gd name="T5" fmla="*/ 0 h 12"/>
                  <a:gd name="T6" fmla="*/ 0 w 24"/>
                  <a:gd name="T7" fmla="*/ 6 h 12"/>
                  <a:gd name="T8" fmla="*/ 0 w 24"/>
                  <a:gd name="T9" fmla="*/ 12 h 12"/>
                  <a:gd name="T10" fmla="*/ 0 w 24"/>
                  <a:gd name="T11" fmla="*/ 12 h 12"/>
                  <a:gd name="T12" fmla="*/ 24 w 24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2">
                    <a:moveTo>
                      <a:pt x="24" y="6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28" name="Freeform 1452"/>
              <p:cNvSpPr>
                <a:spLocks/>
              </p:cNvSpPr>
              <p:nvPr/>
            </p:nvSpPr>
            <p:spPr bwMode="auto">
              <a:xfrm>
                <a:off x="3051" y="2375"/>
                <a:ext cx="30" cy="18"/>
              </a:xfrm>
              <a:custGeom>
                <a:avLst/>
                <a:gdLst>
                  <a:gd name="T0" fmla="*/ 24 w 30"/>
                  <a:gd name="T1" fmla="*/ 6 h 18"/>
                  <a:gd name="T2" fmla="*/ 30 w 30"/>
                  <a:gd name="T3" fmla="*/ 6 h 18"/>
                  <a:gd name="T4" fmla="*/ 24 w 30"/>
                  <a:gd name="T5" fmla="*/ 0 h 18"/>
                  <a:gd name="T6" fmla="*/ 6 w 30"/>
                  <a:gd name="T7" fmla="*/ 12 h 18"/>
                  <a:gd name="T8" fmla="*/ 0 w 30"/>
                  <a:gd name="T9" fmla="*/ 18 h 18"/>
                  <a:gd name="T10" fmla="*/ 6 w 30"/>
                  <a:gd name="T11" fmla="*/ 18 h 18"/>
                  <a:gd name="T12" fmla="*/ 24 w 30"/>
                  <a:gd name="T13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8">
                    <a:moveTo>
                      <a:pt x="24" y="6"/>
                    </a:moveTo>
                    <a:lnTo>
                      <a:pt x="30" y="6"/>
                    </a:lnTo>
                    <a:lnTo>
                      <a:pt x="24" y="0"/>
                    </a:lnTo>
                    <a:lnTo>
                      <a:pt x="6" y="12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29" name="Freeform 1453"/>
              <p:cNvSpPr>
                <a:spLocks/>
              </p:cNvSpPr>
              <p:nvPr/>
            </p:nvSpPr>
            <p:spPr bwMode="auto">
              <a:xfrm>
                <a:off x="3015" y="2393"/>
                <a:ext cx="30" cy="18"/>
              </a:xfrm>
              <a:custGeom>
                <a:avLst/>
                <a:gdLst>
                  <a:gd name="T0" fmla="*/ 24 w 30"/>
                  <a:gd name="T1" fmla="*/ 6 h 18"/>
                  <a:gd name="T2" fmla="*/ 30 w 30"/>
                  <a:gd name="T3" fmla="*/ 6 h 18"/>
                  <a:gd name="T4" fmla="*/ 24 w 30"/>
                  <a:gd name="T5" fmla="*/ 0 h 18"/>
                  <a:gd name="T6" fmla="*/ 6 w 30"/>
                  <a:gd name="T7" fmla="*/ 12 h 18"/>
                  <a:gd name="T8" fmla="*/ 0 w 30"/>
                  <a:gd name="T9" fmla="*/ 18 h 18"/>
                  <a:gd name="T10" fmla="*/ 6 w 30"/>
                  <a:gd name="T11" fmla="*/ 18 h 18"/>
                  <a:gd name="T12" fmla="*/ 24 w 30"/>
                  <a:gd name="T13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8">
                    <a:moveTo>
                      <a:pt x="24" y="6"/>
                    </a:moveTo>
                    <a:lnTo>
                      <a:pt x="30" y="6"/>
                    </a:lnTo>
                    <a:lnTo>
                      <a:pt x="24" y="0"/>
                    </a:lnTo>
                    <a:lnTo>
                      <a:pt x="6" y="12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30" name="Freeform 1454"/>
              <p:cNvSpPr>
                <a:spLocks/>
              </p:cNvSpPr>
              <p:nvPr/>
            </p:nvSpPr>
            <p:spPr bwMode="auto">
              <a:xfrm>
                <a:off x="2979" y="2417"/>
                <a:ext cx="30" cy="18"/>
              </a:xfrm>
              <a:custGeom>
                <a:avLst/>
                <a:gdLst>
                  <a:gd name="T0" fmla="*/ 24 w 30"/>
                  <a:gd name="T1" fmla="*/ 6 h 18"/>
                  <a:gd name="T2" fmla="*/ 30 w 30"/>
                  <a:gd name="T3" fmla="*/ 0 h 18"/>
                  <a:gd name="T4" fmla="*/ 24 w 30"/>
                  <a:gd name="T5" fmla="*/ 0 h 18"/>
                  <a:gd name="T6" fmla="*/ 18 w 30"/>
                  <a:gd name="T7" fmla="*/ 6 h 18"/>
                  <a:gd name="T8" fmla="*/ 6 w 30"/>
                  <a:gd name="T9" fmla="*/ 12 h 18"/>
                  <a:gd name="T10" fmla="*/ 0 w 30"/>
                  <a:gd name="T11" fmla="*/ 18 h 18"/>
                  <a:gd name="T12" fmla="*/ 6 w 30"/>
                  <a:gd name="T13" fmla="*/ 18 h 18"/>
                  <a:gd name="T14" fmla="*/ 18 w 30"/>
                  <a:gd name="T15" fmla="*/ 12 h 18"/>
                  <a:gd name="T16" fmla="*/ 24 w 30"/>
                  <a:gd name="T17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8">
                    <a:moveTo>
                      <a:pt x="24" y="6"/>
                    </a:moveTo>
                    <a:lnTo>
                      <a:pt x="30" y="0"/>
                    </a:lnTo>
                    <a:lnTo>
                      <a:pt x="24" y="0"/>
                    </a:lnTo>
                    <a:lnTo>
                      <a:pt x="18" y="6"/>
                    </a:lnTo>
                    <a:lnTo>
                      <a:pt x="6" y="12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18" y="12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31" name="Freeform 1455"/>
              <p:cNvSpPr>
                <a:spLocks/>
              </p:cNvSpPr>
              <p:nvPr/>
            </p:nvSpPr>
            <p:spPr bwMode="auto">
              <a:xfrm>
                <a:off x="2949" y="2441"/>
                <a:ext cx="24" cy="18"/>
              </a:xfrm>
              <a:custGeom>
                <a:avLst/>
                <a:gdLst>
                  <a:gd name="T0" fmla="*/ 18 w 24"/>
                  <a:gd name="T1" fmla="*/ 6 h 18"/>
                  <a:gd name="T2" fmla="*/ 24 w 24"/>
                  <a:gd name="T3" fmla="*/ 0 h 18"/>
                  <a:gd name="T4" fmla="*/ 18 w 24"/>
                  <a:gd name="T5" fmla="*/ 0 h 18"/>
                  <a:gd name="T6" fmla="*/ 12 w 24"/>
                  <a:gd name="T7" fmla="*/ 6 h 18"/>
                  <a:gd name="T8" fmla="*/ 0 w 24"/>
                  <a:gd name="T9" fmla="*/ 12 h 18"/>
                  <a:gd name="T10" fmla="*/ 0 w 24"/>
                  <a:gd name="T11" fmla="*/ 18 h 18"/>
                  <a:gd name="T12" fmla="*/ 0 w 24"/>
                  <a:gd name="T13" fmla="*/ 18 h 18"/>
                  <a:gd name="T14" fmla="*/ 12 w 24"/>
                  <a:gd name="T15" fmla="*/ 12 h 18"/>
                  <a:gd name="T16" fmla="*/ 18 w 24"/>
                  <a:gd name="T17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18">
                    <a:moveTo>
                      <a:pt x="18" y="6"/>
                    </a:moveTo>
                    <a:lnTo>
                      <a:pt x="24" y="0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12" y="12"/>
                    </a:lnTo>
                    <a:lnTo>
                      <a:pt x="18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32" name="Freeform 1456"/>
              <p:cNvSpPr>
                <a:spLocks/>
              </p:cNvSpPr>
              <p:nvPr/>
            </p:nvSpPr>
            <p:spPr bwMode="auto">
              <a:xfrm>
                <a:off x="2919" y="2471"/>
                <a:ext cx="24" cy="24"/>
              </a:xfrm>
              <a:custGeom>
                <a:avLst/>
                <a:gdLst>
                  <a:gd name="T0" fmla="*/ 18 w 24"/>
                  <a:gd name="T1" fmla="*/ 6 h 24"/>
                  <a:gd name="T2" fmla="*/ 24 w 24"/>
                  <a:gd name="T3" fmla="*/ 0 h 24"/>
                  <a:gd name="T4" fmla="*/ 18 w 24"/>
                  <a:gd name="T5" fmla="*/ 0 h 24"/>
                  <a:gd name="T6" fmla="*/ 12 w 24"/>
                  <a:gd name="T7" fmla="*/ 6 h 24"/>
                  <a:gd name="T8" fmla="*/ 6 w 24"/>
                  <a:gd name="T9" fmla="*/ 6 h 24"/>
                  <a:gd name="T10" fmla="*/ 0 w 24"/>
                  <a:gd name="T11" fmla="*/ 18 h 24"/>
                  <a:gd name="T12" fmla="*/ 0 w 24"/>
                  <a:gd name="T13" fmla="*/ 24 h 24"/>
                  <a:gd name="T14" fmla="*/ 6 w 24"/>
                  <a:gd name="T15" fmla="*/ 18 h 24"/>
                  <a:gd name="T16" fmla="*/ 12 w 24"/>
                  <a:gd name="T17" fmla="*/ 6 h 24"/>
                  <a:gd name="T18" fmla="*/ 12 w 24"/>
                  <a:gd name="T19" fmla="*/ 6 h 24"/>
                  <a:gd name="T20" fmla="*/ 12 w 24"/>
                  <a:gd name="T21" fmla="*/ 12 h 24"/>
                  <a:gd name="T22" fmla="*/ 18 w 24"/>
                  <a:gd name="T23" fmla="*/ 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" h="24">
                    <a:moveTo>
                      <a:pt x="18" y="6"/>
                    </a:moveTo>
                    <a:lnTo>
                      <a:pt x="24" y="0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6" y="1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12"/>
                    </a:lnTo>
                    <a:lnTo>
                      <a:pt x="18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33" name="Freeform 1457"/>
              <p:cNvSpPr>
                <a:spLocks/>
              </p:cNvSpPr>
              <p:nvPr/>
            </p:nvSpPr>
            <p:spPr bwMode="auto">
              <a:xfrm>
                <a:off x="2895" y="2501"/>
                <a:ext cx="18" cy="25"/>
              </a:xfrm>
              <a:custGeom>
                <a:avLst/>
                <a:gdLst>
                  <a:gd name="T0" fmla="*/ 18 w 18"/>
                  <a:gd name="T1" fmla="*/ 0 h 25"/>
                  <a:gd name="T2" fmla="*/ 18 w 18"/>
                  <a:gd name="T3" fmla="*/ 0 h 25"/>
                  <a:gd name="T4" fmla="*/ 12 w 18"/>
                  <a:gd name="T5" fmla="*/ 0 h 25"/>
                  <a:gd name="T6" fmla="*/ 12 w 18"/>
                  <a:gd name="T7" fmla="*/ 6 h 25"/>
                  <a:gd name="T8" fmla="*/ 0 w 18"/>
                  <a:gd name="T9" fmla="*/ 25 h 25"/>
                  <a:gd name="T10" fmla="*/ 6 w 18"/>
                  <a:gd name="T11" fmla="*/ 25 h 25"/>
                  <a:gd name="T12" fmla="*/ 6 w 18"/>
                  <a:gd name="T13" fmla="*/ 25 h 25"/>
                  <a:gd name="T14" fmla="*/ 18 w 18"/>
                  <a:gd name="T15" fmla="*/ 6 h 25"/>
                  <a:gd name="T16" fmla="*/ 18 w 18"/>
                  <a:gd name="T1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25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12" y="6"/>
                    </a:lnTo>
                    <a:lnTo>
                      <a:pt x="0" y="25"/>
                    </a:lnTo>
                    <a:lnTo>
                      <a:pt x="6" y="25"/>
                    </a:lnTo>
                    <a:lnTo>
                      <a:pt x="6" y="25"/>
                    </a:lnTo>
                    <a:lnTo>
                      <a:pt x="18" y="6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34" name="Freeform 1458"/>
              <p:cNvSpPr>
                <a:spLocks/>
              </p:cNvSpPr>
              <p:nvPr/>
            </p:nvSpPr>
            <p:spPr bwMode="auto">
              <a:xfrm>
                <a:off x="2889" y="2538"/>
                <a:ext cx="6" cy="30"/>
              </a:xfrm>
              <a:custGeom>
                <a:avLst/>
                <a:gdLst>
                  <a:gd name="T0" fmla="*/ 6 w 6"/>
                  <a:gd name="T1" fmla="*/ 6 h 30"/>
                  <a:gd name="T2" fmla="*/ 6 w 6"/>
                  <a:gd name="T3" fmla="*/ 0 h 30"/>
                  <a:gd name="T4" fmla="*/ 0 w 6"/>
                  <a:gd name="T5" fmla="*/ 6 h 30"/>
                  <a:gd name="T6" fmla="*/ 0 w 6"/>
                  <a:gd name="T7" fmla="*/ 30 h 30"/>
                  <a:gd name="T8" fmla="*/ 0 w 6"/>
                  <a:gd name="T9" fmla="*/ 30 h 30"/>
                  <a:gd name="T10" fmla="*/ 6 w 6"/>
                  <a:gd name="T11" fmla="*/ 30 h 30"/>
                  <a:gd name="T12" fmla="*/ 6 w 6"/>
                  <a:gd name="T1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0">
                    <a:moveTo>
                      <a:pt x="6" y="6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6" y="3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35" name="Freeform 1459"/>
              <p:cNvSpPr>
                <a:spLocks/>
              </p:cNvSpPr>
              <p:nvPr/>
            </p:nvSpPr>
            <p:spPr bwMode="auto">
              <a:xfrm>
                <a:off x="2889" y="2580"/>
                <a:ext cx="6" cy="30"/>
              </a:xfrm>
              <a:custGeom>
                <a:avLst/>
                <a:gdLst>
                  <a:gd name="T0" fmla="*/ 6 w 6"/>
                  <a:gd name="T1" fmla="*/ 6 h 30"/>
                  <a:gd name="T2" fmla="*/ 0 w 6"/>
                  <a:gd name="T3" fmla="*/ 0 h 30"/>
                  <a:gd name="T4" fmla="*/ 0 w 6"/>
                  <a:gd name="T5" fmla="*/ 6 h 30"/>
                  <a:gd name="T6" fmla="*/ 0 w 6"/>
                  <a:gd name="T7" fmla="*/ 24 h 30"/>
                  <a:gd name="T8" fmla="*/ 0 w 6"/>
                  <a:gd name="T9" fmla="*/ 30 h 30"/>
                  <a:gd name="T10" fmla="*/ 6 w 6"/>
                  <a:gd name="T11" fmla="*/ 30 h 30"/>
                  <a:gd name="T12" fmla="*/ 6 w 6"/>
                  <a:gd name="T13" fmla="*/ 30 h 30"/>
                  <a:gd name="T14" fmla="*/ 6 w 6"/>
                  <a:gd name="T15" fmla="*/ 24 h 30"/>
                  <a:gd name="T16" fmla="*/ 6 w 6"/>
                  <a:gd name="T17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0">
                    <a:moveTo>
                      <a:pt x="6" y="6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6" y="24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36" name="Freeform 1460"/>
              <p:cNvSpPr>
                <a:spLocks/>
              </p:cNvSpPr>
              <p:nvPr/>
            </p:nvSpPr>
            <p:spPr bwMode="auto">
              <a:xfrm>
                <a:off x="2901" y="2622"/>
                <a:ext cx="18" cy="24"/>
              </a:xfrm>
              <a:custGeom>
                <a:avLst/>
                <a:gdLst>
                  <a:gd name="T0" fmla="*/ 6 w 18"/>
                  <a:gd name="T1" fmla="*/ 0 h 24"/>
                  <a:gd name="T2" fmla="*/ 0 w 18"/>
                  <a:gd name="T3" fmla="*/ 0 h 24"/>
                  <a:gd name="T4" fmla="*/ 0 w 18"/>
                  <a:gd name="T5" fmla="*/ 0 h 24"/>
                  <a:gd name="T6" fmla="*/ 6 w 18"/>
                  <a:gd name="T7" fmla="*/ 12 h 24"/>
                  <a:gd name="T8" fmla="*/ 12 w 18"/>
                  <a:gd name="T9" fmla="*/ 24 h 24"/>
                  <a:gd name="T10" fmla="*/ 12 w 18"/>
                  <a:gd name="T11" fmla="*/ 24 h 24"/>
                  <a:gd name="T12" fmla="*/ 18 w 18"/>
                  <a:gd name="T13" fmla="*/ 24 h 24"/>
                  <a:gd name="T14" fmla="*/ 12 w 18"/>
                  <a:gd name="T15" fmla="*/ 12 h 24"/>
                  <a:gd name="T16" fmla="*/ 6 w 18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24">
                    <a:moveTo>
                      <a:pt x="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1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4"/>
                    </a:lnTo>
                    <a:lnTo>
                      <a:pt x="12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37" name="Freeform 1461"/>
              <p:cNvSpPr>
                <a:spLocks/>
              </p:cNvSpPr>
              <p:nvPr/>
            </p:nvSpPr>
            <p:spPr bwMode="auto">
              <a:xfrm>
                <a:off x="2919" y="2658"/>
                <a:ext cx="24" cy="24"/>
              </a:xfrm>
              <a:custGeom>
                <a:avLst/>
                <a:gdLst>
                  <a:gd name="T0" fmla="*/ 6 w 24"/>
                  <a:gd name="T1" fmla="*/ 0 h 24"/>
                  <a:gd name="T2" fmla="*/ 6 w 24"/>
                  <a:gd name="T3" fmla="*/ 0 h 24"/>
                  <a:gd name="T4" fmla="*/ 0 w 24"/>
                  <a:gd name="T5" fmla="*/ 0 h 24"/>
                  <a:gd name="T6" fmla="*/ 6 w 24"/>
                  <a:gd name="T7" fmla="*/ 6 h 24"/>
                  <a:gd name="T8" fmla="*/ 12 w 24"/>
                  <a:gd name="T9" fmla="*/ 12 h 24"/>
                  <a:gd name="T10" fmla="*/ 24 w 24"/>
                  <a:gd name="T11" fmla="*/ 24 h 24"/>
                  <a:gd name="T12" fmla="*/ 24 w 24"/>
                  <a:gd name="T13" fmla="*/ 18 h 24"/>
                  <a:gd name="T14" fmla="*/ 24 w 24"/>
                  <a:gd name="T15" fmla="*/ 18 h 24"/>
                  <a:gd name="T16" fmla="*/ 12 w 24"/>
                  <a:gd name="T17" fmla="*/ 6 h 24"/>
                  <a:gd name="T18" fmla="*/ 12 w 24"/>
                  <a:gd name="T19" fmla="*/ 6 h 24"/>
                  <a:gd name="T20" fmla="*/ 12 w 24"/>
                  <a:gd name="T21" fmla="*/ 6 h 24"/>
                  <a:gd name="T22" fmla="*/ 6 w 24"/>
                  <a:gd name="T2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" h="24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12" y="12"/>
                    </a:lnTo>
                    <a:lnTo>
                      <a:pt x="24" y="24"/>
                    </a:lnTo>
                    <a:lnTo>
                      <a:pt x="24" y="18"/>
                    </a:lnTo>
                    <a:lnTo>
                      <a:pt x="24" y="1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38" name="Freeform 1462"/>
              <p:cNvSpPr>
                <a:spLocks/>
              </p:cNvSpPr>
              <p:nvPr/>
            </p:nvSpPr>
            <p:spPr bwMode="auto">
              <a:xfrm>
                <a:off x="2949" y="2688"/>
                <a:ext cx="24" cy="18"/>
              </a:xfrm>
              <a:custGeom>
                <a:avLst/>
                <a:gdLst>
                  <a:gd name="T0" fmla="*/ 6 w 24"/>
                  <a:gd name="T1" fmla="*/ 0 h 18"/>
                  <a:gd name="T2" fmla="*/ 0 w 24"/>
                  <a:gd name="T3" fmla="*/ 0 h 18"/>
                  <a:gd name="T4" fmla="*/ 6 w 24"/>
                  <a:gd name="T5" fmla="*/ 6 h 18"/>
                  <a:gd name="T6" fmla="*/ 12 w 24"/>
                  <a:gd name="T7" fmla="*/ 6 h 18"/>
                  <a:gd name="T8" fmla="*/ 24 w 24"/>
                  <a:gd name="T9" fmla="*/ 18 h 18"/>
                  <a:gd name="T10" fmla="*/ 24 w 24"/>
                  <a:gd name="T11" fmla="*/ 18 h 18"/>
                  <a:gd name="T12" fmla="*/ 24 w 24"/>
                  <a:gd name="T13" fmla="*/ 12 h 18"/>
                  <a:gd name="T14" fmla="*/ 12 w 24"/>
                  <a:gd name="T15" fmla="*/ 0 h 18"/>
                  <a:gd name="T16" fmla="*/ 6 w 24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18">
                    <a:moveTo>
                      <a:pt x="6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12" y="6"/>
                    </a:lnTo>
                    <a:lnTo>
                      <a:pt x="24" y="18"/>
                    </a:lnTo>
                    <a:lnTo>
                      <a:pt x="24" y="18"/>
                    </a:lnTo>
                    <a:lnTo>
                      <a:pt x="24" y="12"/>
                    </a:lnTo>
                    <a:lnTo>
                      <a:pt x="12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39" name="Freeform 1463"/>
              <p:cNvSpPr>
                <a:spLocks/>
              </p:cNvSpPr>
              <p:nvPr/>
            </p:nvSpPr>
            <p:spPr bwMode="auto">
              <a:xfrm>
                <a:off x="2985" y="2712"/>
                <a:ext cx="24" cy="18"/>
              </a:xfrm>
              <a:custGeom>
                <a:avLst/>
                <a:gdLst>
                  <a:gd name="T0" fmla="*/ 0 w 24"/>
                  <a:gd name="T1" fmla="*/ 0 h 18"/>
                  <a:gd name="T2" fmla="*/ 0 w 24"/>
                  <a:gd name="T3" fmla="*/ 0 h 18"/>
                  <a:gd name="T4" fmla="*/ 0 w 24"/>
                  <a:gd name="T5" fmla="*/ 6 h 18"/>
                  <a:gd name="T6" fmla="*/ 12 w 24"/>
                  <a:gd name="T7" fmla="*/ 12 h 18"/>
                  <a:gd name="T8" fmla="*/ 24 w 24"/>
                  <a:gd name="T9" fmla="*/ 18 h 18"/>
                  <a:gd name="T10" fmla="*/ 24 w 24"/>
                  <a:gd name="T11" fmla="*/ 18 h 18"/>
                  <a:gd name="T12" fmla="*/ 24 w 24"/>
                  <a:gd name="T13" fmla="*/ 12 h 18"/>
                  <a:gd name="T14" fmla="*/ 12 w 24"/>
                  <a:gd name="T15" fmla="*/ 6 h 18"/>
                  <a:gd name="T16" fmla="*/ 0 w 24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18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12" y="12"/>
                    </a:lnTo>
                    <a:lnTo>
                      <a:pt x="24" y="18"/>
                    </a:lnTo>
                    <a:lnTo>
                      <a:pt x="24" y="18"/>
                    </a:lnTo>
                    <a:lnTo>
                      <a:pt x="24" y="12"/>
                    </a:lnTo>
                    <a:lnTo>
                      <a:pt x="12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40" name="Freeform 1464"/>
              <p:cNvSpPr>
                <a:spLocks/>
              </p:cNvSpPr>
              <p:nvPr/>
            </p:nvSpPr>
            <p:spPr bwMode="auto">
              <a:xfrm>
                <a:off x="3021" y="2736"/>
                <a:ext cx="24" cy="18"/>
              </a:xfrm>
              <a:custGeom>
                <a:avLst/>
                <a:gdLst>
                  <a:gd name="T0" fmla="*/ 0 w 24"/>
                  <a:gd name="T1" fmla="*/ 0 h 18"/>
                  <a:gd name="T2" fmla="*/ 0 w 24"/>
                  <a:gd name="T3" fmla="*/ 0 h 18"/>
                  <a:gd name="T4" fmla="*/ 0 w 24"/>
                  <a:gd name="T5" fmla="*/ 6 h 18"/>
                  <a:gd name="T6" fmla="*/ 18 w 24"/>
                  <a:gd name="T7" fmla="*/ 12 h 18"/>
                  <a:gd name="T8" fmla="*/ 24 w 24"/>
                  <a:gd name="T9" fmla="*/ 18 h 18"/>
                  <a:gd name="T10" fmla="*/ 24 w 24"/>
                  <a:gd name="T11" fmla="*/ 12 h 18"/>
                  <a:gd name="T12" fmla="*/ 24 w 24"/>
                  <a:gd name="T13" fmla="*/ 12 h 18"/>
                  <a:gd name="T14" fmla="*/ 18 w 24"/>
                  <a:gd name="T15" fmla="*/ 6 h 18"/>
                  <a:gd name="T16" fmla="*/ 0 w 24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18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18" y="12"/>
                    </a:lnTo>
                    <a:lnTo>
                      <a:pt x="24" y="18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18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41" name="Freeform 1465"/>
              <p:cNvSpPr>
                <a:spLocks/>
              </p:cNvSpPr>
              <p:nvPr/>
            </p:nvSpPr>
            <p:spPr bwMode="auto">
              <a:xfrm>
                <a:off x="3057" y="2754"/>
                <a:ext cx="30" cy="18"/>
              </a:xfrm>
              <a:custGeom>
                <a:avLst/>
                <a:gdLst>
                  <a:gd name="T0" fmla="*/ 6 w 30"/>
                  <a:gd name="T1" fmla="*/ 0 h 18"/>
                  <a:gd name="T2" fmla="*/ 0 w 30"/>
                  <a:gd name="T3" fmla="*/ 0 h 18"/>
                  <a:gd name="T4" fmla="*/ 6 w 30"/>
                  <a:gd name="T5" fmla="*/ 6 h 18"/>
                  <a:gd name="T6" fmla="*/ 24 w 30"/>
                  <a:gd name="T7" fmla="*/ 18 h 18"/>
                  <a:gd name="T8" fmla="*/ 30 w 30"/>
                  <a:gd name="T9" fmla="*/ 12 h 18"/>
                  <a:gd name="T10" fmla="*/ 24 w 30"/>
                  <a:gd name="T11" fmla="*/ 12 h 18"/>
                  <a:gd name="T12" fmla="*/ 6 w 30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8">
                    <a:moveTo>
                      <a:pt x="6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24" y="18"/>
                    </a:lnTo>
                    <a:lnTo>
                      <a:pt x="30" y="12"/>
                    </a:lnTo>
                    <a:lnTo>
                      <a:pt x="24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42" name="Freeform 1466"/>
              <p:cNvSpPr>
                <a:spLocks/>
              </p:cNvSpPr>
              <p:nvPr/>
            </p:nvSpPr>
            <p:spPr bwMode="auto">
              <a:xfrm>
                <a:off x="3093" y="2772"/>
                <a:ext cx="30" cy="12"/>
              </a:xfrm>
              <a:custGeom>
                <a:avLst/>
                <a:gdLst>
                  <a:gd name="T0" fmla="*/ 6 w 30"/>
                  <a:gd name="T1" fmla="*/ 0 h 12"/>
                  <a:gd name="T2" fmla="*/ 0 w 30"/>
                  <a:gd name="T3" fmla="*/ 0 h 12"/>
                  <a:gd name="T4" fmla="*/ 6 w 30"/>
                  <a:gd name="T5" fmla="*/ 6 h 12"/>
                  <a:gd name="T6" fmla="*/ 30 w 30"/>
                  <a:gd name="T7" fmla="*/ 12 h 12"/>
                  <a:gd name="T8" fmla="*/ 30 w 30"/>
                  <a:gd name="T9" fmla="*/ 12 h 12"/>
                  <a:gd name="T10" fmla="*/ 30 w 30"/>
                  <a:gd name="T11" fmla="*/ 6 h 12"/>
                  <a:gd name="T12" fmla="*/ 6 w 3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6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0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43" name="Freeform 1467"/>
              <p:cNvSpPr>
                <a:spLocks/>
              </p:cNvSpPr>
              <p:nvPr/>
            </p:nvSpPr>
            <p:spPr bwMode="auto">
              <a:xfrm>
                <a:off x="3135" y="2784"/>
                <a:ext cx="30" cy="18"/>
              </a:xfrm>
              <a:custGeom>
                <a:avLst/>
                <a:gdLst>
                  <a:gd name="T0" fmla="*/ 0 w 30"/>
                  <a:gd name="T1" fmla="*/ 0 h 18"/>
                  <a:gd name="T2" fmla="*/ 0 w 30"/>
                  <a:gd name="T3" fmla="*/ 6 h 18"/>
                  <a:gd name="T4" fmla="*/ 0 w 30"/>
                  <a:gd name="T5" fmla="*/ 6 h 18"/>
                  <a:gd name="T6" fmla="*/ 12 w 30"/>
                  <a:gd name="T7" fmla="*/ 12 h 18"/>
                  <a:gd name="T8" fmla="*/ 24 w 30"/>
                  <a:gd name="T9" fmla="*/ 18 h 18"/>
                  <a:gd name="T10" fmla="*/ 30 w 30"/>
                  <a:gd name="T11" fmla="*/ 12 h 18"/>
                  <a:gd name="T12" fmla="*/ 24 w 30"/>
                  <a:gd name="T13" fmla="*/ 12 h 18"/>
                  <a:gd name="T14" fmla="*/ 12 w 30"/>
                  <a:gd name="T15" fmla="*/ 6 h 18"/>
                  <a:gd name="T16" fmla="*/ 0 w 30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8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12" y="12"/>
                    </a:lnTo>
                    <a:lnTo>
                      <a:pt x="24" y="18"/>
                    </a:lnTo>
                    <a:lnTo>
                      <a:pt x="30" y="12"/>
                    </a:lnTo>
                    <a:lnTo>
                      <a:pt x="24" y="12"/>
                    </a:lnTo>
                    <a:lnTo>
                      <a:pt x="12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44" name="Freeform 1468"/>
              <p:cNvSpPr>
                <a:spLocks/>
              </p:cNvSpPr>
              <p:nvPr/>
            </p:nvSpPr>
            <p:spPr bwMode="auto">
              <a:xfrm>
                <a:off x="3177" y="2796"/>
                <a:ext cx="24" cy="18"/>
              </a:xfrm>
              <a:custGeom>
                <a:avLst/>
                <a:gdLst>
                  <a:gd name="T0" fmla="*/ 0 w 24"/>
                  <a:gd name="T1" fmla="*/ 0 h 18"/>
                  <a:gd name="T2" fmla="*/ 0 w 24"/>
                  <a:gd name="T3" fmla="*/ 6 h 18"/>
                  <a:gd name="T4" fmla="*/ 0 w 24"/>
                  <a:gd name="T5" fmla="*/ 6 h 18"/>
                  <a:gd name="T6" fmla="*/ 24 w 24"/>
                  <a:gd name="T7" fmla="*/ 18 h 18"/>
                  <a:gd name="T8" fmla="*/ 24 w 24"/>
                  <a:gd name="T9" fmla="*/ 12 h 18"/>
                  <a:gd name="T10" fmla="*/ 24 w 24"/>
                  <a:gd name="T11" fmla="*/ 12 h 18"/>
                  <a:gd name="T12" fmla="*/ 0 w 24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8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24" y="18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45" name="Freeform 1469"/>
              <p:cNvSpPr>
                <a:spLocks/>
              </p:cNvSpPr>
              <p:nvPr/>
            </p:nvSpPr>
            <p:spPr bwMode="auto">
              <a:xfrm>
                <a:off x="3213" y="2808"/>
                <a:ext cx="30" cy="18"/>
              </a:xfrm>
              <a:custGeom>
                <a:avLst/>
                <a:gdLst>
                  <a:gd name="T0" fmla="*/ 6 w 30"/>
                  <a:gd name="T1" fmla="*/ 0 h 18"/>
                  <a:gd name="T2" fmla="*/ 0 w 30"/>
                  <a:gd name="T3" fmla="*/ 6 h 18"/>
                  <a:gd name="T4" fmla="*/ 6 w 30"/>
                  <a:gd name="T5" fmla="*/ 6 h 18"/>
                  <a:gd name="T6" fmla="*/ 30 w 30"/>
                  <a:gd name="T7" fmla="*/ 18 h 18"/>
                  <a:gd name="T8" fmla="*/ 30 w 30"/>
                  <a:gd name="T9" fmla="*/ 12 h 18"/>
                  <a:gd name="T10" fmla="*/ 30 w 30"/>
                  <a:gd name="T11" fmla="*/ 12 h 18"/>
                  <a:gd name="T12" fmla="*/ 6 w 30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8">
                    <a:moveTo>
                      <a:pt x="6" y="0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30" y="18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46" name="Freeform 1470"/>
              <p:cNvSpPr>
                <a:spLocks/>
              </p:cNvSpPr>
              <p:nvPr/>
            </p:nvSpPr>
            <p:spPr bwMode="auto">
              <a:xfrm>
                <a:off x="3255" y="2820"/>
                <a:ext cx="30" cy="12"/>
              </a:xfrm>
              <a:custGeom>
                <a:avLst/>
                <a:gdLst>
                  <a:gd name="T0" fmla="*/ 6 w 30"/>
                  <a:gd name="T1" fmla="*/ 0 h 12"/>
                  <a:gd name="T2" fmla="*/ 0 w 30"/>
                  <a:gd name="T3" fmla="*/ 6 h 12"/>
                  <a:gd name="T4" fmla="*/ 6 w 30"/>
                  <a:gd name="T5" fmla="*/ 6 h 12"/>
                  <a:gd name="T6" fmla="*/ 24 w 30"/>
                  <a:gd name="T7" fmla="*/ 12 h 12"/>
                  <a:gd name="T8" fmla="*/ 24 w 30"/>
                  <a:gd name="T9" fmla="*/ 12 h 12"/>
                  <a:gd name="T10" fmla="*/ 30 w 30"/>
                  <a:gd name="T11" fmla="*/ 12 h 12"/>
                  <a:gd name="T12" fmla="*/ 24 w 30"/>
                  <a:gd name="T13" fmla="*/ 6 h 12"/>
                  <a:gd name="T14" fmla="*/ 24 w 30"/>
                  <a:gd name="T15" fmla="*/ 6 h 12"/>
                  <a:gd name="T16" fmla="*/ 6 w 30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2">
                    <a:moveTo>
                      <a:pt x="6" y="0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30" y="12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47" name="Freeform 1471"/>
              <p:cNvSpPr>
                <a:spLocks/>
              </p:cNvSpPr>
              <p:nvPr/>
            </p:nvSpPr>
            <p:spPr bwMode="auto">
              <a:xfrm>
                <a:off x="3297" y="2832"/>
                <a:ext cx="30" cy="12"/>
              </a:xfrm>
              <a:custGeom>
                <a:avLst/>
                <a:gdLst>
                  <a:gd name="T0" fmla="*/ 0 w 30"/>
                  <a:gd name="T1" fmla="*/ 0 h 12"/>
                  <a:gd name="T2" fmla="*/ 0 w 30"/>
                  <a:gd name="T3" fmla="*/ 6 h 12"/>
                  <a:gd name="T4" fmla="*/ 0 w 30"/>
                  <a:gd name="T5" fmla="*/ 6 h 12"/>
                  <a:gd name="T6" fmla="*/ 24 w 30"/>
                  <a:gd name="T7" fmla="*/ 12 h 12"/>
                  <a:gd name="T8" fmla="*/ 30 w 30"/>
                  <a:gd name="T9" fmla="*/ 6 h 12"/>
                  <a:gd name="T10" fmla="*/ 24 w 30"/>
                  <a:gd name="T11" fmla="*/ 6 h 12"/>
                  <a:gd name="T12" fmla="*/ 0 w 3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24" y="12"/>
                    </a:lnTo>
                    <a:lnTo>
                      <a:pt x="30" y="6"/>
                    </a:lnTo>
                    <a:lnTo>
                      <a:pt x="24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48" name="Freeform 1472"/>
              <p:cNvSpPr>
                <a:spLocks/>
              </p:cNvSpPr>
              <p:nvPr/>
            </p:nvSpPr>
            <p:spPr bwMode="auto">
              <a:xfrm>
                <a:off x="3339" y="2838"/>
                <a:ext cx="30" cy="12"/>
              </a:xfrm>
              <a:custGeom>
                <a:avLst/>
                <a:gdLst>
                  <a:gd name="T0" fmla="*/ 0 w 30"/>
                  <a:gd name="T1" fmla="*/ 0 h 12"/>
                  <a:gd name="T2" fmla="*/ 0 w 30"/>
                  <a:gd name="T3" fmla="*/ 6 h 12"/>
                  <a:gd name="T4" fmla="*/ 0 w 30"/>
                  <a:gd name="T5" fmla="*/ 6 h 12"/>
                  <a:gd name="T6" fmla="*/ 24 w 30"/>
                  <a:gd name="T7" fmla="*/ 12 h 12"/>
                  <a:gd name="T8" fmla="*/ 30 w 30"/>
                  <a:gd name="T9" fmla="*/ 12 h 12"/>
                  <a:gd name="T10" fmla="*/ 24 w 30"/>
                  <a:gd name="T11" fmla="*/ 6 h 12"/>
                  <a:gd name="T12" fmla="*/ 0 w 3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24" y="12"/>
                    </a:lnTo>
                    <a:lnTo>
                      <a:pt x="30" y="12"/>
                    </a:lnTo>
                    <a:lnTo>
                      <a:pt x="24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49" name="Freeform 1473"/>
              <p:cNvSpPr>
                <a:spLocks/>
              </p:cNvSpPr>
              <p:nvPr/>
            </p:nvSpPr>
            <p:spPr bwMode="auto">
              <a:xfrm>
                <a:off x="3381" y="2850"/>
                <a:ext cx="24" cy="6"/>
              </a:xfrm>
              <a:custGeom>
                <a:avLst/>
                <a:gdLst>
                  <a:gd name="T0" fmla="*/ 0 w 24"/>
                  <a:gd name="T1" fmla="*/ 0 h 6"/>
                  <a:gd name="T2" fmla="*/ 0 w 24"/>
                  <a:gd name="T3" fmla="*/ 0 h 6"/>
                  <a:gd name="T4" fmla="*/ 0 w 24"/>
                  <a:gd name="T5" fmla="*/ 6 h 6"/>
                  <a:gd name="T6" fmla="*/ 24 w 24"/>
                  <a:gd name="T7" fmla="*/ 6 h 6"/>
                  <a:gd name="T8" fmla="*/ 24 w 24"/>
                  <a:gd name="T9" fmla="*/ 6 h 6"/>
                  <a:gd name="T10" fmla="*/ 24 w 24"/>
                  <a:gd name="T11" fmla="*/ 0 h 6"/>
                  <a:gd name="T12" fmla="*/ 0 w 24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50" name="Freeform 1474"/>
              <p:cNvSpPr>
                <a:spLocks/>
              </p:cNvSpPr>
              <p:nvPr/>
            </p:nvSpPr>
            <p:spPr bwMode="auto">
              <a:xfrm>
                <a:off x="3417" y="2856"/>
                <a:ext cx="30" cy="12"/>
              </a:xfrm>
              <a:custGeom>
                <a:avLst/>
                <a:gdLst>
                  <a:gd name="T0" fmla="*/ 6 w 30"/>
                  <a:gd name="T1" fmla="*/ 0 h 12"/>
                  <a:gd name="T2" fmla="*/ 0 w 30"/>
                  <a:gd name="T3" fmla="*/ 6 h 12"/>
                  <a:gd name="T4" fmla="*/ 6 w 30"/>
                  <a:gd name="T5" fmla="*/ 6 h 12"/>
                  <a:gd name="T6" fmla="*/ 12 w 30"/>
                  <a:gd name="T7" fmla="*/ 6 h 12"/>
                  <a:gd name="T8" fmla="*/ 30 w 30"/>
                  <a:gd name="T9" fmla="*/ 12 h 12"/>
                  <a:gd name="T10" fmla="*/ 30 w 30"/>
                  <a:gd name="T11" fmla="*/ 6 h 12"/>
                  <a:gd name="T12" fmla="*/ 30 w 30"/>
                  <a:gd name="T13" fmla="*/ 6 h 12"/>
                  <a:gd name="T14" fmla="*/ 12 w 30"/>
                  <a:gd name="T15" fmla="*/ 0 h 12"/>
                  <a:gd name="T16" fmla="*/ 6 w 30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2">
                    <a:moveTo>
                      <a:pt x="6" y="0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12" y="6"/>
                    </a:lnTo>
                    <a:lnTo>
                      <a:pt x="30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12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51" name="Freeform 1475"/>
              <p:cNvSpPr>
                <a:spLocks/>
              </p:cNvSpPr>
              <p:nvPr/>
            </p:nvSpPr>
            <p:spPr bwMode="auto">
              <a:xfrm>
                <a:off x="3459" y="2862"/>
                <a:ext cx="30" cy="6"/>
              </a:xfrm>
              <a:custGeom>
                <a:avLst/>
                <a:gdLst>
                  <a:gd name="T0" fmla="*/ 6 w 30"/>
                  <a:gd name="T1" fmla="*/ 0 h 6"/>
                  <a:gd name="T2" fmla="*/ 0 w 30"/>
                  <a:gd name="T3" fmla="*/ 0 h 6"/>
                  <a:gd name="T4" fmla="*/ 6 w 30"/>
                  <a:gd name="T5" fmla="*/ 6 h 6"/>
                  <a:gd name="T6" fmla="*/ 30 w 30"/>
                  <a:gd name="T7" fmla="*/ 6 h 6"/>
                  <a:gd name="T8" fmla="*/ 30 w 30"/>
                  <a:gd name="T9" fmla="*/ 6 h 6"/>
                  <a:gd name="T10" fmla="*/ 30 w 30"/>
                  <a:gd name="T11" fmla="*/ 0 h 6"/>
                  <a:gd name="T12" fmla="*/ 6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6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52" name="Freeform 1476"/>
              <p:cNvSpPr>
                <a:spLocks/>
              </p:cNvSpPr>
              <p:nvPr/>
            </p:nvSpPr>
            <p:spPr bwMode="auto">
              <a:xfrm>
                <a:off x="3501" y="2868"/>
                <a:ext cx="30" cy="6"/>
              </a:xfrm>
              <a:custGeom>
                <a:avLst/>
                <a:gdLst>
                  <a:gd name="T0" fmla="*/ 6 w 30"/>
                  <a:gd name="T1" fmla="*/ 0 h 6"/>
                  <a:gd name="T2" fmla="*/ 0 w 30"/>
                  <a:gd name="T3" fmla="*/ 0 h 6"/>
                  <a:gd name="T4" fmla="*/ 6 w 30"/>
                  <a:gd name="T5" fmla="*/ 6 h 6"/>
                  <a:gd name="T6" fmla="*/ 30 w 30"/>
                  <a:gd name="T7" fmla="*/ 6 h 6"/>
                  <a:gd name="T8" fmla="*/ 30 w 30"/>
                  <a:gd name="T9" fmla="*/ 6 h 6"/>
                  <a:gd name="T10" fmla="*/ 30 w 30"/>
                  <a:gd name="T11" fmla="*/ 0 h 6"/>
                  <a:gd name="T12" fmla="*/ 6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6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53" name="Freeform 1477"/>
              <p:cNvSpPr>
                <a:spLocks/>
              </p:cNvSpPr>
              <p:nvPr/>
            </p:nvSpPr>
            <p:spPr bwMode="auto">
              <a:xfrm>
                <a:off x="3543" y="2868"/>
                <a:ext cx="30" cy="12"/>
              </a:xfrm>
              <a:custGeom>
                <a:avLst/>
                <a:gdLst>
                  <a:gd name="T0" fmla="*/ 6 w 30"/>
                  <a:gd name="T1" fmla="*/ 0 h 12"/>
                  <a:gd name="T2" fmla="*/ 0 w 30"/>
                  <a:gd name="T3" fmla="*/ 6 h 12"/>
                  <a:gd name="T4" fmla="*/ 6 w 30"/>
                  <a:gd name="T5" fmla="*/ 6 h 12"/>
                  <a:gd name="T6" fmla="*/ 30 w 30"/>
                  <a:gd name="T7" fmla="*/ 12 h 12"/>
                  <a:gd name="T8" fmla="*/ 30 w 30"/>
                  <a:gd name="T9" fmla="*/ 6 h 12"/>
                  <a:gd name="T10" fmla="*/ 30 w 30"/>
                  <a:gd name="T11" fmla="*/ 6 h 12"/>
                  <a:gd name="T12" fmla="*/ 6 w 3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6" y="0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30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54" name="Freeform 1478"/>
              <p:cNvSpPr>
                <a:spLocks/>
              </p:cNvSpPr>
              <p:nvPr/>
            </p:nvSpPr>
            <p:spPr bwMode="auto">
              <a:xfrm>
                <a:off x="3585" y="2874"/>
                <a:ext cx="30" cy="12"/>
              </a:xfrm>
              <a:custGeom>
                <a:avLst/>
                <a:gdLst>
                  <a:gd name="T0" fmla="*/ 6 w 30"/>
                  <a:gd name="T1" fmla="*/ 0 h 12"/>
                  <a:gd name="T2" fmla="*/ 0 w 30"/>
                  <a:gd name="T3" fmla="*/ 6 h 12"/>
                  <a:gd name="T4" fmla="*/ 6 w 30"/>
                  <a:gd name="T5" fmla="*/ 6 h 12"/>
                  <a:gd name="T6" fmla="*/ 12 w 30"/>
                  <a:gd name="T7" fmla="*/ 6 h 12"/>
                  <a:gd name="T8" fmla="*/ 30 w 30"/>
                  <a:gd name="T9" fmla="*/ 12 h 12"/>
                  <a:gd name="T10" fmla="*/ 30 w 30"/>
                  <a:gd name="T11" fmla="*/ 6 h 12"/>
                  <a:gd name="T12" fmla="*/ 30 w 30"/>
                  <a:gd name="T13" fmla="*/ 6 h 12"/>
                  <a:gd name="T14" fmla="*/ 12 w 30"/>
                  <a:gd name="T15" fmla="*/ 0 h 12"/>
                  <a:gd name="T16" fmla="*/ 6 w 30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2">
                    <a:moveTo>
                      <a:pt x="6" y="0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12" y="6"/>
                    </a:lnTo>
                    <a:lnTo>
                      <a:pt x="30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12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55" name="Freeform 1479"/>
              <p:cNvSpPr>
                <a:spLocks/>
              </p:cNvSpPr>
              <p:nvPr/>
            </p:nvSpPr>
            <p:spPr bwMode="auto">
              <a:xfrm>
                <a:off x="3627" y="2880"/>
                <a:ext cx="30" cy="6"/>
              </a:xfrm>
              <a:custGeom>
                <a:avLst/>
                <a:gdLst>
                  <a:gd name="T0" fmla="*/ 6 w 30"/>
                  <a:gd name="T1" fmla="*/ 0 h 6"/>
                  <a:gd name="T2" fmla="*/ 0 w 30"/>
                  <a:gd name="T3" fmla="*/ 0 h 6"/>
                  <a:gd name="T4" fmla="*/ 6 w 30"/>
                  <a:gd name="T5" fmla="*/ 6 h 6"/>
                  <a:gd name="T6" fmla="*/ 30 w 30"/>
                  <a:gd name="T7" fmla="*/ 6 h 6"/>
                  <a:gd name="T8" fmla="*/ 30 w 30"/>
                  <a:gd name="T9" fmla="*/ 0 h 6"/>
                  <a:gd name="T10" fmla="*/ 30 w 30"/>
                  <a:gd name="T11" fmla="*/ 0 h 6"/>
                  <a:gd name="T12" fmla="*/ 6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6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30" y="6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56" name="Freeform 1480"/>
              <p:cNvSpPr>
                <a:spLocks/>
              </p:cNvSpPr>
              <p:nvPr/>
            </p:nvSpPr>
            <p:spPr bwMode="auto">
              <a:xfrm>
                <a:off x="3669" y="2880"/>
                <a:ext cx="30" cy="6"/>
              </a:xfrm>
              <a:custGeom>
                <a:avLst/>
                <a:gdLst>
                  <a:gd name="T0" fmla="*/ 6 w 30"/>
                  <a:gd name="T1" fmla="*/ 0 h 6"/>
                  <a:gd name="T2" fmla="*/ 0 w 30"/>
                  <a:gd name="T3" fmla="*/ 0 h 6"/>
                  <a:gd name="T4" fmla="*/ 6 w 30"/>
                  <a:gd name="T5" fmla="*/ 6 h 6"/>
                  <a:gd name="T6" fmla="*/ 30 w 30"/>
                  <a:gd name="T7" fmla="*/ 6 h 6"/>
                  <a:gd name="T8" fmla="*/ 30 w 30"/>
                  <a:gd name="T9" fmla="*/ 6 h 6"/>
                  <a:gd name="T10" fmla="*/ 30 w 30"/>
                  <a:gd name="T11" fmla="*/ 0 h 6"/>
                  <a:gd name="T12" fmla="*/ 6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6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57" name="Freeform 1481"/>
              <p:cNvSpPr>
                <a:spLocks/>
              </p:cNvSpPr>
              <p:nvPr/>
            </p:nvSpPr>
            <p:spPr bwMode="auto">
              <a:xfrm>
                <a:off x="3711" y="2880"/>
                <a:ext cx="30" cy="6"/>
              </a:xfrm>
              <a:custGeom>
                <a:avLst/>
                <a:gdLst>
                  <a:gd name="T0" fmla="*/ 6 w 30"/>
                  <a:gd name="T1" fmla="*/ 0 h 6"/>
                  <a:gd name="T2" fmla="*/ 0 w 30"/>
                  <a:gd name="T3" fmla="*/ 6 h 6"/>
                  <a:gd name="T4" fmla="*/ 6 w 30"/>
                  <a:gd name="T5" fmla="*/ 6 h 6"/>
                  <a:gd name="T6" fmla="*/ 30 w 30"/>
                  <a:gd name="T7" fmla="*/ 6 h 6"/>
                  <a:gd name="T8" fmla="*/ 30 w 30"/>
                  <a:gd name="T9" fmla="*/ 6 h 6"/>
                  <a:gd name="T10" fmla="*/ 30 w 30"/>
                  <a:gd name="T11" fmla="*/ 0 h 6"/>
                  <a:gd name="T12" fmla="*/ 6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6" y="0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58" name="Freeform 1482"/>
              <p:cNvSpPr>
                <a:spLocks/>
              </p:cNvSpPr>
              <p:nvPr/>
            </p:nvSpPr>
            <p:spPr bwMode="auto">
              <a:xfrm>
                <a:off x="3753" y="2880"/>
                <a:ext cx="30" cy="12"/>
              </a:xfrm>
              <a:custGeom>
                <a:avLst/>
                <a:gdLst>
                  <a:gd name="T0" fmla="*/ 6 w 30"/>
                  <a:gd name="T1" fmla="*/ 0 h 12"/>
                  <a:gd name="T2" fmla="*/ 0 w 30"/>
                  <a:gd name="T3" fmla="*/ 6 h 12"/>
                  <a:gd name="T4" fmla="*/ 6 w 30"/>
                  <a:gd name="T5" fmla="*/ 6 h 12"/>
                  <a:gd name="T6" fmla="*/ 24 w 30"/>
                  <a:gd name="T7" fmla="*/ 12 h 12"/>
                  <a:gd name="T8" fmla="*/ 30 w 30"/>
                  <a:gd name="T9" fmla="*/ 6 h 12"/>
                  <a:gd name="T10" fmla="*/ 30 w 30"/>
                  <a:gd name="T11" fmla="*/ 6 h 12"/>
                  <a:gd name="T12" fmla="*/ 30 w 30"/>
                  <a:gd name="T13" fmla="*/ 0 h 12"/>
                  <a:gd name="T14" fmla="*/ 24 w 30"/>
                  <a:gd name="T15" fmla="*/ 6 h 12"/>
                  <a:gd name="T16" fmla="*/ 6 w 30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2">
                    <a:moveTo>
                      <a:pt x="6" y="0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24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0" y="0"/>
                    </a:lnTo>
                    <a:lnTo>
                      <a:pt x="24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59" name="Freeform 1483"/>
              <p:cNvSpPr>
                <a:spLocks/>
              </p:cNvSpPr>
              <p:nvPr/>
            </p:nvSpPr>
            <p:spPr bwMode="auto">
              <a:xfrm>
                <a:off x="3795" y="2880"/>
                <a:ext cx="30" cy="6"/>
              </a:xfrm>
              <a:custGeom>
                <a:avLst/>
                <a:gdLst>
                  <a:gd name="T0" fmla="*/ 6 w 30"/>
                  <a:gd name="T1" fmla="*/ 0 h 6"/>
                  <a:gd name="T2" fmla="*/ 0 w 30"/>
                  <a:gd name="T3" fmla="*/ 6 h 6"/>
                  <a:gd name="T4" fmla="*/ 6 w 30"/>
                  <a:gd name="T5" fmla="*/ 6 h 6"/>
                  <a:gd name="T6" fmla="*/ 30 w 30"/>
                  <a:gd name="T7" fmla="*/ 6 h 6"/>
                  <a:gd name="T8" fmla="*/ 30 w 30"/>
                  <a:gd name="T9" fmla="*/ 6 h 6"/>
                  <a:gd name="T10" fmla="*/ 30 w 30"/>
                  <a:gd name="T11" fmla="*/ 0 h 6"/>
                  <a:gd name="T12" fmla="*/ 6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6" y="0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60" name="Freeform 1484"/>
              <p:cNvSpPr>
                <a:spLocks/>
              </p:cNvSpPr>
              <p:nvPr/>
            </p:nvSpPr>
            <p:spPr bwMode="auto">
              <a:xfrm>
                <a:off x="3837" y="2880"/>
                <a:ext cx="30" cy="6"/>
              </a:xfrm>
              <a:custGeom>
                <a:avLst/>
                <a:gdLst>
                  <a:gd name="T0" fmla="*/ 6 w 30"/>
                  <a:gd name="T1" fmla="*/ 0 h 6"/>
                  <a:gd name="T2" fmla="*/ 0 w 30"/>
                  <a:gd name="T3" fmla="*/ 6 h 6"/>
                  <a:gd name="T4" fmla="*/ 6 w 30"/>
                  <a:gd name="T5" fmla="*/ 6 h 6"/>
                  <a:gd name="T6" fmla="*/ 30 w 30"/>
                  <a:gd name="T7" fmla="*/ 6 h 6"/>
                  <a:gd name="T8" fmla="*/ 30 w 30"/>
                  <a:gd name="T9" fmla="*/ 0 h 6"/>
                  <a:gd name="T10" fmla="*/ 30 w 30"/>
                  <a:gd name="T11" fmla="*/ 0 h 6"/>
                  <a:gd name="T12" fmla="*/ 6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6" y="0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30" y="6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61" name="Freeform 1485"/>
              <p:cNvSpPr>
                <a:spLocks/>
              </p:cNvSpPr>
              <p:nvPr/>
            </p:nvSpPr>
            <p:spPr bwMode="auto">
              <a:xfrm>
                <a:off x="3879" y="2880"/>
                <a:ext cx="30" cy="6"/>
              </a:xfrm>
              <a:custGeom>
                <a:avLst/>
                <a:gdLst>
                  <a:gd name="T0" fmla="*/ 6 w 30"/>
                  <a:gd name="T1" fmla="*/ 0 h 6"/>
                  <a:gd name="T2" fmla="*/ 0 w 30"/>
                  <a:gd name="T3" fmla="*/ 0 h 6"/>
                  <a:gd name="T4" fmla="*/ 6 w 30"/>
                  <a:gd name="T5" fmla="*/ 6 h 6"/>
                  <a:gd name="T6" fmla="*/ 30 w 30"/>
                  <a:gd name="T7" fmla="*/ 6 h 6"/>
                  <a:gd name="T8" fmla="*/ 30 w 30"/>
                  <a:gd name="T9" fmla="*/ 0 h 6"/>
                  <a:gd name="T10" fmla="*/ 30 w 30"/>
                  <a:gd name="T11" fmla="*/ 0 h 6"/>
                  <a:gd name="T12" fmla="*/ 6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6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30" y="6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62" name="Freeform 1486"/>
              <p:cNvSpPr>
                <a:spLocks/>
              </p:cNvSpPr>
              <p:nvPr/>
            </p:nvSpPr>
            <p:spPr bwMode="auto">
              <a:xfrm>
                <a:off x="3921" y="2874"/>
                <a:ext cx="30" cy="12"/>
              </a:xfrm>
              <a:custGeom>
                <a:avLst/>
                <a:gdLst>
                  <a:gd name="T0" fmla="*/ 6 w 30"/>
                  <a:gd name="T1" fmla="*/ 6 h 12"/>
                  <a:gd name="T2" fmla="*/ 0 w 30"/>
                  <a:gd name="T3" fmla="*/ 6 h 12"/>
                  <a:gd name="T4" fmla="*/ 6 w 30"/>
                  <a:gd name="T5" fmla="*/ 12 h 12"/>
                  <a:gd name="T6" fmla="*/ 30 w 30"/>
                  <a:gd name="T7" fmla="*/ 6 h 12"/>
                  <a:gd name="T8" fmla="*/ 30 w 30"/>
                  <a:gd name="T9" fmla="*/ 6 h 12"/>
                  <a:gd name="T10" fmla="*/ 30 w 30"/>
                  <a:gd name="T11" fmla="*/ 0 h 12"/>
                  <a:gd name="T12" fmla="*/ 6 w 30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6" y="6"/>
                    </a:moveTo>
                    <a:lnTo>
                      <a:pt x="0" y="6"/>
                    </a:lnTo>
                    <a:lnTo>
                      <a:pt x="6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0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63" name="Freeform 1487"/>
              <p:cNvSpPr>
                <a:spLocks/>
              </p:cNvSpPr>
              <p:nvPr/>
            </p:nvSpPr>
            <p:spPr bwMode="auto">
              <a:xfrm>
                <a:off x="3963" y="2874"/>
                <a:ext cx="31" cy="6"/>
              </a:xfrm>
              <a:custGeom>
                <a:avLst/>
                <a:gdLst>
                  <a:gd name="T0" fmla="*/ 6 w 31"/>
                  <a:gd name="T1" fmla="*/ 0 h 6"/>
                  <a:gd name="T2" fmla="*/ 0 w 31"/>
                  <a:gd name="T3" fmla="*/ 6 h 6"/>
                  <a:gd name="T4" fmla="*/ 6 w 31"/>
                  <a:gd name="T5" fmla="*/ 6 h 6"/>
                  <a:gd name="T6" fmla="*/ 31 w 31"/>
                  <a:gd name="T7" fmla="*/ 6 h 6"/>
                  <a:gd name="T8" fmla="*/ 31 w 31"/>
                  <a:gd name="T9" fmla="*/ 0 h 6"/>
                  <a:gd name="T10" fmla="*/ 31 w 31"/>
                  <a:gd name="T11" fmla="*/ 0 h 6"/>
                  <a:gd name="T12" fmla="*/ 6 w 31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6">
                    <a:moveTo>
                      <a:pt x="6" y="0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31" y="6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64" name="Freeform 1488"/>
              <p:cNvSpPr>
                <a:spLocks/>
              </p:cNvSpPr>
              <p:nvPr/>
            </p:nvSpPr>
            <p:spPr bwMode="auto">
              <a:xfrm>
                <a:off x="4006" y="2868"/>
                <a:ext cx="30" cy="6"/>
              </a:xfrm>
              <a:custGeom>
                <a:avLst/>
                <a:gdLst>
                  <a:gd name="T0" fmla="*/ 6 w 30"/>
                  <a:gd name="T1" fmla="*/ 0 h 6"/>
                  <a:gd name="T2" fmla="*/ 0 w 30"/>
                  <a:gd name="T3" fmla="*/ 6 h 6"/>
                  <a:gd name="T4" fmla="*/ 6 w 30"/>
                  <a:gd name="T5" fmla="*/ 6 h 6"/>
                  <a:gd name="T6" fmla="*/ 30 w 30"/>
                  <a:gd name="T7" fmla="*/ 6 h 6"/>
                  <a:gd name="T8" fmla="*/ 30 w 30"/>
                  <a:gd name="T9" fmla="*/ 0 h 6"/>
                  <a:gd name="T10" fmla="*/ 30 w 30"/>
                  <a:gd name="T11" fmla="*/ 0 h 6"/>
                  <a:gd name="T12" fmla="*/ 6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6" y="0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30" y="6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65" name="Freeform 1489"/>
              <p:cNvSpPr>
                <a:spLocks/>
              </p:cNvSpPr>
              <p:nvPr/>
            </p:nvSpPr>
            <p:spPr bwMode="auto">
              <a:xfrm>
                <a:off x="4048" y="2862"/>
                <a:ext cx="30" cy="12"/>
              </a:xfrm>
              <a:custGeom>
                <a:avLst/>
                <a:gdLst>
                  <a:gd name="T0" fmla="*/ 6 w 30"/>
                  <a:gd name="T1" fmla="*/ 6 h 12"/>
                  <a:gd name="T2" fmla="*/ 0 w 30"/>
                  <a:gd name="T3" fmla="*/ 6 h 12"/>
                  <a:gd name="T4" fmla="*/ 6 w 30"/>
                  <a:gd name="T5" fmla="*/ 12 h 12"/>
                  <a:gd name="T6" fmla="*/ 30 w 30"/>
                  <a:gd name="T7" fmla="*/ 6 h 12"/>
                  <a:gd name="T8" fmla="*/ 30 w 30"/>
                  <a:gd name="T9" fmla="*/ 6 h 12"/>
                  <a:gd name="T10" fmla="*/ 30 w 30"/>
                  <a:gd name="T11" fmla="*/ 0 h 12"/>
                  <a:gd name="T12" fmla="*/ 6 w 30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6" y="6"/>
                    </a:moveTo>
                    <a:lnTo>
                      <a:pt x="0" y="6"/>
                    </a:lnTo>
                    <a:lnTo>
                      <a:pt x="6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0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66" name="Freeform 1490"/>
              <p:cNvSpPr>
                <a:spLocks/>
              </p:cNvSpPr>
              <p:nvPr/>
            </p:nvSpPr>
            <p:spPr bwMode="auto">
              <a:xfrm>
                <a:off x="4090" y="2856"/>
                <a:ext cx="30" cy="12"/>
              </a:xfrm>
              <a:custGeom>
                <a:avLst/>
                <a:gdLst>
                  <a:gd name="T0" fmla="*/ 6 w 30"/>
                  <a:gd name="T1" fmla="*/ 6 h 12"/>
                  <a:gd name="T2" fmla="*/ 0 w 30"/>
                  <a:gd name="T3" fmla="*/ 6 h 12"/>
                  <a:gd name="T4" fmla="*/ 6 w 30"/>
                  <a:gd name="T5" fmla="*/ 12 h 12"/>
                  <a:gd name="T6" fmla="*/ 24 w 30"/>
                  <a:gd name="T7" fmla="*/ 6 h 12"/>
                  <a:gd name="T8" fmla="*/ 30 w 30"/>
                  <a:gd name="T9" fmla="*/ 6 h 12"/>
                  <a:gd name="T10" fmla="*/ 24 w 30"/>
                  <a:gd name="T11" fmla="*/ 0 h 12"/>
                  <a:gd name="T12" fmla="*/ 6 w 30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6" y="6"/>
                    </a:moveTo>
                    <a:lnTo>
                      <a:pt x="0" y="6"/>
                    </a:lnTo>
                    <a:lnTo>
                      <a:pt x="6" y="12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24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67" name="Freeform 1491"/>
              <p:cNvSpPr>
                <a:spLocks/>
              </p:cNvSpPr>
              <p:nvPr/>
            </p:nvSpPr>
            <p:spPr bwMode="auto">
              <a:xfrm>
                <a:off x="4132" y="2850"/>
                <a:ext cx="30" cy="12"/>
              </a:xfrm>
              <a:custGeom>
                <a:avLst/>
                <a:gdLst>
                  <a:gd name="T0" fmla="*/ 0 w 30"/>
                  <a:gd name="T1" fmla="*/ 6 h 12"/>
                  <a:gd name="T2" fmla="*/ 0 w 30"/>
                  <a:gd name="T3" fmla="*/ 6 h 12"/>
                  <a:gd name="T4" fmla="*/ 0 w 30"/>
                  <a:gd name="T5" fmla="*/ 12 h 12"/>
                  <a:gd name="T6" fmla="*/ 24 w 30"/>
                  <a:gd name="T7" fmla="*/ 6 h 12"/>
                  <a:gd name="T8" fmla="*/ 30 w 30"/>
                  <a:gd name="T9" fmla="*/ 6 h 12"/>
                  <a:gd name="T10" fmla="*/ 24 w 30"/>
                  <a:gd name="T11" fmla="*/ 0 h 12"/>
                  <a:gd name="T12" fmla="*/ 0 w 30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0" y="6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24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68" name="Freeform 1492"/>
              <p:cNvSpPr>
                <a:spLocks/>
              </p:cNvSpPr>
              <p:nvPr/>
            </p:nvSpPr>
            <p:spPr bwMode="auto">
              <a:xfrm>
                <a:off x="4174" y="2844"/>
                <a:ext cx="30" cy="12"/>
              </a:xfrm>
              <a:custGeom>
                <a:avLst/>
                <a:gdLst>
                  <a:gd name="T0" fmla="*/ 0 w 30"/>
                  <a:gd name="T1" fmla="*/ 6 h 12"/>
                  <a:gd name="T2" fmla="*/ 0 w 30"/>
                  <a:gd name="T3" fmla="*/ 6 h 12"/>
                  <a:gd name="T4" fmla="*/ 0 w 30"/>
                  <a:gd name="T5" fmla="*/ 12 h 12"/>
                  <a:gd name="T6" fmla="*/ 24 w 30"/>
                  <a:gd name="T7" fmla="*/ 6 h 12"/>
                  <a:gd name="T8" fmla="*/ 30 w 30"/>
                  <a:gd name="T9" fmla="*/ 0 h 12"/>
                  <a:gd name="T10" fmla="*/ 24 w 30"/>
                  <a:gd name="T11" fmla="*/ 0 h 12"/>
                  <a:gd name="T12" fmla="*/ 0 w 30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0" y="6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24" y="6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69" name="Freeform 1493"/>
              <p:cNvSpPr>
                <a:spLocks/>
              </p:cNvSpPr>
              <p:nvPr/>
            </p:nvSpPr>
            <p:spPr bwMode="auto">
              <a:xfrm>
                <a:off x="4216" y="2832"/>
                <a:ext cx="30" cy="12"/>
              </a:xfrm>
              <a:custGeom>
                <a:avLst/>
                <a:gdLst>
                  <a:gd name="T0" fmla="*/ 0 w 30"/>
                  <a:gd name="T1" fmla="*/ 6 h 12"/>
                  <a:gd name="T2" fmla="*/ 0 w 30"/>
                  <a:gd name="T3" fmla="*/ 12 h 12"/>
                  <a:gd name="T4" fmla="*/ 0 w 30"/>
                  <a:gd name="T5" fmla="*/ 12 h 12"/>
                  <a:gd name="T6" fmla="*/ 24 w 30"/>
                  <a:gd name="T7" fmla="*/ 6 h 12"/>
                  <a:gd name="T8" fmla="*/ 30 w 30"/>
                  <a:gd name="T9" fmla="*/ 6 h 12"/>
                  <a:gd name="T10" fmla="*/ 24 w 30"/>
                  <a:gd name="T11" fmla="*/ 0 h 12"/>
                  <a:gd name="T12" fmla="*/ 0 w 30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0" y="6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24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70" name="Freeform 1494"/>
              <p:cNvSpPr>
                <a:spLocks/>
              </p:cNvSpPr>
              <p:nvPr/>
            </p:nvSpPr>
            <p:spPr bwMode="auto">
              <a:xfrm>
                <a:off x="4258" y="2826"/>
                <a:ext cx="24" cy="12"/>
              </a:xfrm>
              <a:custGeom>
                <a:avLst/>
                <a:gdLst>
                  <a:gd name="T0" fmla="*/ 0 w 24"/>
                  <a:gd name="T1" fmla="*/ 6 h 12"/>
                  <a:gd name="T2" fmla="*/ 0 w 24"/>
                  <a:gd name="T3" fmla="*/ 6 h 12"/>
                  <a:gd name="T4" fmla="*/ 0 w 24"/>
                  <a:gd name="T5" fmla="*/ 12 h 12"/>
                  <a:gd name="T6" fmla="*/ 12 w 24"/>
                  <a:gd name="T7" fmla="*/ 6 h 12"/>
                  <a:gd name="T8" fmla="*/ 24 w 24"/>
                  <a:gd name="T9" fmla="*/ 6 h 12"/>
                  <a:gd name="T10" fmla="*/ 24 w 24"/>
                  <a:gd name="T11" fmla="*/ 0 h 12"/>
                  <a:gd name="T12" fmla="*/ 24 w 24"/>
                  <a:gd name="T13" fmla="*/ 0 h 12"/>
                  <a:gd name="T14" fmla="*/ 12 w 24"/>
                  <a:gd name="T15" fmla="*/ 0 h 12"/>
                  <a:gd name="T16" fmla="*/ 0 w 24"/>
                  <a:gd name="T17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12">
                    <a:moveTo>
                      <a:pt x="0" y="6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71" name="Freeform 1495"/>
              <p:cNvSpPr>
                <a:spLocks/>
              </p:cNvSpPr>
              <p:nvPr/>
            </p:nvSpPr>
            <p:spPr bwMode="auto">
              <a:xfrm>
                <a:off x="4294" y="2814"/>
                <a:ext cx="30" cy="12"/>
              </a:xfrm>
              <a:custGeom>
                <a:avLst/>
                <a:gdLst>
                  <a:gd name="T0" fmla="*/ 6 w 30"/>
                  <a:gd name="T1" fmla="*/ 6 h 12"/>
                  <a:gd name="T2" fmla="*/ 0 w 30"/>
                  <a:gd name="T3" fmla="*/ 12 h 12"/>
                  <a:gd name="T4" fmla="*/ 6 w 30"/>
                  <a:gd name="T5" fmla="*/ 12 h 12"/>
                  <a:gd name="T6" fmla="*/ 30 w 30"/>
                  <a:gd name="T7" fmla="*/ 6 h 12"/>
                  <a:gd name="T8" fmla="*/ 30 w 30"/>
                  <a:gd name="T9" fmla="*/ 0 h 12"/>
                  <a:gd name="T10" fmla="*/ 30 w 30"/>
                  <a:gd name="T11" fmla="*/ 0 h 12"/>
                  <a:gd name="T12" fmla="*/ 6 w 30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6" y="6"/>
                    </a:moveTo>
                    <a:lnTo>
                      <a:pt x="0" y="12"/>
                    </a:lnTo>
                    <a:lnTo>
                      <a:pt x="6" y="12"/>
                    </a:lnTo>
                    <a:lnTo>
                      <a:pt x="30" y="6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72" name="Freeform 1496"/>
              <p:cNvSpPr>
                <a:spLocks/>
              </p:cNvSpPr>
              <p:nvPr/>
            </p:nvSpPr>
            <p:spPr bwMode="auto">
              <a:xfrm>
                <a:off x="4336" y="2802"/>
                <a:ext cx="30" cy="12"/>
              </a:xfrm>
              <a:custGeom>
                <a:avLst/>
                <a:gdLst>
                  <a:gd name="T0" fmla="*/ 6 w 30"/>
                  <a:gd name="T1" fmla="*/ 6 h 12"/>
                  <a:gd name="T2" fmla="*/ 0 w 30"/>
                  <a:gd name="T3" fmla="*/ 12 h 12"/>
                  <a:gd name="T4" fmla="*/ 6 w 30"/>
                  <a:gd name="T5" fmla="*/ 12 h 12"/>
                  <a:gd name="T6" fmla="*/ 24 w 30"/>
                  <a:gd name="T7" fmla="*/ 6 h 12"/>
                  <a:gd name="T8" fmla="*/ 30 w 30"/>
                  <a:gd name="T9" fmla="*/ 0 h 12"/>
                  <a:gd name="T10" fmla="*/ 24 w 30"/>
                  <a:gd name="T11" fmla="*/ 0 h 12"/>
                  <a:gd name="T12" fmla="*/ 6 w 30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6" y="6"/>
                    </a:moveTo>
                    <a:lnTo>
                      <a:pt x="0" y="12"/>
                    </a:lnTo>
                    <a:lnTo>
                      <a:pt x="6" y="12"/>
                    </a:lnTo>
                    <a:lnTo>
                      <a:pt x="24" y="6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73" name="Freeform 1497"/>
              <p:cNvSpPr>
                <a:spLocks/>
              </p:cNvSpPr>
              <p:nvPr/>
            </p:nvSpPr>
            <p:spPr bwMode="auto">
              <a:xfrm>
                <a:off x="4378" y="2790"/>
                <a:ext cx="30" cy="12"/>
              </a:xfrm>
              <a:custGeom>
                <a:avLst/>
                <a:gdLst>
                  <a:gd name="T0" fmla="*/ 0 w 30"/>
                  <a:gd name="T1" fmla="*/ 6 h 12"/>
                  <a:gd name="T2" fmla="*/ 0 w 30"/>
                  <a:gd name="T3" fmla="*/ 12 h 12"/>
                  <a:gd name="T4" fmla="*/ 0 w 30"/>
                  <a:gd name="T5" fmla="*/ 12 h 12"/>
                  <a:gd name="T6" fmla="*/ 24 w 30"/>
                  <a:gd name="T7" fmla="*/ 6 h 12"/>
                  <a:gd name="T8" fmla="*/ 24 w 30"/>
                  <a:gd name="T9" fmla="*/ 6 h 12"/>
                  <a:gd name="T10" fmla="*/ 30 w 30"/>
                  <a:gd name="T11" fmla="*/ 0 h 12"/>
                  <a:gd name="T12" fmla="*/ 24 w 30"/>
                  <a:gd name="T13" fmla="*/ 0 h 12"/>
                  <a:gd name="T14" fmla="*/ 24 w 30"/>
                  <a:gd name="T15" fmla="*/ 0 h 12"/>
                  <a:gd name="T16" fmla="*/ 0 w 30"/>
                  <a:gd name="T17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2">
                    <a:moveTo>
                      <a:pt x="0" y="6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74" name="Freeform 1498"/>
              <p:cNvSpPr>
                <a:spLocks/>
              </p:cNvSpPr>
              <p:nvPr/>
            </p:nvSpPr>
            <p:spPr bwMode="auto">
              <a:xfrm>
                <a:off x="4414" y="2772"/>
                <a:ext cx="30" cy="18"/>
              </a:xfrm>
              <a:custGeom>
                <a:avLst/>
                <a:gdLst>
                  <a:gd name="T0" fmla="*/ 6 w 30"/>
                  <a:gd name="T1" fmla="*/ 12 h 18"/>
                  <a:gd name="T2" fmla="*/ 0 w 30"/>
                  <a:gd name="T3" fmla="*/ 12 h 18"/>
                  <a:gd name="T4" fmla="*/ 6 w 30"/>
                  <a:gd name="T5" fmla="*/ 18 h 18"/>
                  <a:gd name="T6" fmla="*/ 30 w 30"/>
                  <a:gd name="T7" fmla="*/ 6 h 18"/>
                  <a:gd name="T8" fmla="*/ 30 w 30"/>
                  <a:gd name="T9" fmla="*/ 6 h 18"/>
                  <a:gd name="T10" fmla="*/ 30 w 30"/>
                  <a:gd name="T11" fmla="*/ 0 h 18"/>
                  <a:gd name="T12" fmla="*/ 6 w 30"/>
                  <a:gd name="T13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8">
                    <a:moveTo>
                      <a:pt x="6" y="12"/>
                    </a:moveTo>
                    <a:lnTo>
                      <a:pt x="0" y="12"/>
                    </a:lnTo>
                    <a:lnTo>
                      <a:pt x="6" y="18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0" y="0"/>
                    </a:lnTo>
                    <a:lnTo>
                      <a:pt x="6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75" name="Freeform 1499"/>
              <p:cNvSpPr>
                <a:spLocks/>
              </p:cNvSpPr>
              <p:nvPr/>
            </p:nvSpPr>
            <p:spPr bwMode="auto">
              <a:xfrm>
                <a:off x="4456" y="2760"/>
                <a:ext cx="24" cy="12"/>
              </a:xfrm>
              <a:custGeom>
                <a:avLst/>
                <a:gdLst>
                  <a:gd name="T0" fmla="*/ 0 w 24"/>
                  <a:gd name="T1" fmla="*/ 6 h 12"/>
                  <a:gd name="T2" fmla="*/ 0 w 24"/>
                  <a:gd name="T3" fmla="*/ 12 h 12"/>
                  <a:gd name="T4" fmla="*/ 0 w 24"/>
                  <a:gd name="T5" fmla="*/ 12 h 12"/>
                  <a:gd name="T6" fmla="*/ 24 w 24"/>
                  <a:gd name="T7" fmla="*/ 6 h 12"/>
                  <a:gd name="T8" fmla="*/ 24 w 24"/>
                  <a:gd name="T9" fmla="*/ 0 h 12"/>
                  <a:gd name="T10" fmla="*/ 24 w 24"/>
                  <a:gd name="T11" fmla="*/ 0 h 12"/>
                  <a:gd name="T12" fmla="*/ 0 w 24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2">
                    <a:moveTo>
                      <a:pt x="0" y="6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76" name="Freeform 1500"/>
              <p:cNvSpPr>
                <a:spLocks/>
              </p:cNvSpPr>
              <p:nvPr/>
            </p:nvSpPr>
            <p:spPr bwMode="auto">
              <a:xfrm>
                <a:off x="4492" y="2736"/>
                <a:ext cx="30" cy="18"/>
              </a:xfrm>
              <a:custGeom>
                <a:avLst/>
                <a:gdLst>
                  <a:gd name="T0" fmla="*/ 6 w 30"/>
                  <a:gd name="T1" fmla="*/ 12 h 18"/>
                  <a:gd name="T2" fmla="*/ 0 w 30"/>
                  <a:gd name="T3" fmla="*/ 18 h 18"/>
                  <a:gd name="T4" fmla="*/ 6 w 30"/>
                  <a:gd name="T5" fmla="*/ 18 h 18"/>
                  <a:gd name="T6" fmla="*/ 18 w 30"/>
                  <a:gd name="T7" fmla="*/ 12 h 18"/>
                  <a:gd name="T8" fmla="*/ 24 w 30"/>
                  <a:gd name="T9" fmla="*/ 6 h 18"/>
                  <a:gd name="T10" fmla="*/ 30 w 30"/>
                  <a:gd name="T11" fmla="*/ 6 h 18"/>
                  <a:gd name="T12" fmla="*/ 24 w 30"/>
                  <a:gd name="T13" fmla="*/ 0 h 18"/>
                  <a:gd name="T14" fmla="*/ 18 w 30"/>
                  <a:gd name="T15" fmla="*/ 6 h 18"/>
                  <a:gd name="T16" fmla="*/ 6 w 30"/>
                  <a:gd name="T17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8">
                    <a:moveTo>
                      <a:pt x="6" y="12"/>
                    </a:moveTo>
                    <a:lnTo>
                      <a:pt x="0" y="18"/>
                    </a:lnTo>
                    <a:lnTo>
                      <a:pt x="6" y="18"/>
                    </a:lnTo>
                    <a:lnTo>
                      <a:pt x="18" y="12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24" y="0"/>
                    </a:lnTo>
                    <a:lnTo>
                      <a:pt x="18" y="6"/>
                    </a:lnTo>
                    <a:lnTo>
                      <a:pt x="6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77" name="Freeform 1501"/>
              <p:cNvSpPr>
                <a:spLocks/>
              </p:cNvSpPr>
              <p:nvPr/>
            </p:nvSpPr>
            <p:spPr bwMode="auto">
              <a:xfrm>
                <a:off x="4528" y="2718"/>
                <a:ext cx="30" cy="18"/>
              </a:xfrm>
              <a:custGeom>
                <a:avLst/>
                <a:gdLst>
                  <a:gd name="T0" fmla="*/ 6 w 30"/>
                  <a:gd name="T1" fmla="*/ 12 h 18"/>
                  <a:gd name="T2" fmla="*/ 0 w 30"/>
                  <a:gd name="T3" fmla="*/ 12 h 18"/>
                  <a:gd name="T4" fmla="*/ 6 w 30"/>
                  <a:gd name="T5" fmla="*/ 18 h 18"/>
                  <a:gd name="T6" fmla="*/ 24 w 30"/>
                  <a:gd name="T7" fmla="*/ 6 h 18"/>
                  <a:gd name="T8" fmla="*/ 24 w 30"/>
                  <a:gd name="T9" fmla="*/ 6 h 18"/>
                  <a:gd name="T10" fmla="*/ 30 w 30"/>
                  <a:gd name="T11" fmla="*/ 0 h 18"/>
                  <a:gd name="T12" fmla="*/ 24 w 30"/>
                  <a:gd name="T13" fmla="*/ 0 h 18"/>
                  <a:gd name="T14" fmla="*/ 24 w 30"/>
                  <a:gd name="T15" fmla="*/ 0 h 18"/>
                  <a:gd name="T16" fmla="*/ 6 w 30"/>
                  <a:gd name="T17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8">
                    <a:moveTo>
                      <a:pt x="6" y="12"/>
                    </a:moveTo>
                    <a:lnTo>
                      <a:pt x="0" y="12"/>
                    </a:lnTo>
                    <a:lnTo>
                      <a:pt x="6" y="18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6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78" name="Freeform 1502"/>
              <p:cNvSpPr>
                <a:spLocks/>
              </p:cNvSpPr>
              <p:nvPr/>
            </p:nvSpPr>
            <p:spPr bwMode="auto">
              <a:xfrm>
                <a:off x="4564" y="2694"/>
                <a:ext cx="24" cy="18"/>
              </a:xfrm>
              <a:custGeom>
                <a:avLst/>
                <a:gdLst>
                  <a:gd name="T0" fmla="*/ 6 w 24"/>
                  <a:gd name="T1" fmla="*/ 12 h 18"/>
                  <a:gd name="T2" fmla="*/ 0 w 24"/>
                  <a:gd name="T3" fmla="*/ 18 h 18"/>
                  <a:gd name="T4" fmla="*/ 6 w 24"/>
                  <a:gd name="T5" fmla="*/ 18 h 18"/>
                  <a:gd name="T6" fmla="*/ 24 w 24"/>
                  <a:gd name="T7" fmla="*/ 6 h 18"/>
                  <a:gd name="T8" fmla="*/ 24 w 24"/>
                  <a:gd name="T9" fmla="*/ 0 h 18"/>
                  <a:gd name="T10" fmla="*/ 24 w 24"/>
                  <a:gd name="T11" fmla="*/ 0 h 18"/>
                  <a:gd name="T12" fmla="*/ 6 w 24"/>
                  <a:gd name="T13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8">
                    <a:moveTo>
                      <a:pt x="6" y="12"/>
                    </a:moveTo>
                    <a:lnTo>
                      <a:pt x="0" y="18"/>
                    </a:lnTo>
                    <a:lnTo>
                      <a:pt x="6" y="18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6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79" name="Freeform 1503"/>
              <p:cNvSpPr>
                <a:spLocks/>
              </p:cNvSpPr>
              <p:nvPr/>
            </p:nvSpPr>
            <p:spPr bwMode="auto">
              <a:xfrm>
                <a:off x="4600" y="2664"/>
                <a:ext cx="24" cy="24"/>
              </a:xfrm>
              <a:custGeom>
                <a:avLst/>
                <a:gdLst>
                  <a:gd name="T0" fmla="*/ 0 w 24"/>
                  <a:gd name="T1" fmla="*/ 18 h 24"/>
                  <a:gd name="T2" fmla="*/ 0 w 24"/>
                  <a:gd name="T3" fmla="*/ 18 h 24"/>
                  <a:gd name="T4" fmla="*/ 0 w 24"/>
                  <a:gd name="T5" fmla="*/ 24 h 24"/>
                  <a:gd name="T6" fmla="*/ 18 w 24"/>
                  <a:gd name="T7" fmla="*/ 6 h 24"/>
                  <a:gd name="T8" fmla="*/ 24 w 24"/>
                  <a:gd name="T9" fmla="*/ 0 h 24"/>
                  <a:gd name="T10" fmla="*/ 18 w 24"/>
                  <a:gd name="T11" fmla="*/ 0 h 24"/>
                  <a:gd name="T12" fmla="*/ 0 w 24"/>
                  <a:gd name="T13" fmla="*/ 1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4">
                    <a:moveTo>
                      <a:pt x="0" y="18"/>
                    </a:moveTo>
                    <a:lnTo>
                      <a:pt x="0" y="18"/>
                    </a:lnTo>
                    <a:lnTo>
                      <a:pt x="0" y="24"/>
                    </a:lnTo>
                    <a:lnTo>
                      <a:pt x="18" y="6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80" name="Freeform 1504"/>
              <p:cNvSpPr>
                <a:spLocks/>
              </p:cNvSpPr>
              <p:nvPr/>
            </p:nvSpPr>
            <p:spPr bwMode="auto">
              <a:xfrm>
                <a:off x="4624" y="2628"/>
                <a:ext cx="24" cy="30"/>
              </a:xfrm>
              <a:custGeom>
                <a:avLst/>
                <a:gdLst>
                  <a:gd name="T0" fmla="*/ 0 w 24"/>
                  <a:gd name="T1" fmla="*/ 24 h 30"/>
                  <a:gd name="T2" fmla="*/ 6 w 24"/>
                  <a:gd name="T3" fmla="*/ 30 h 30"/>
                  <a:gd name="T4" fmla="*/ 6 w 24"/>
                  <a:gd name="T5" fmla="*/ 24 h 30"/>
                  <a:gd name="T6" fmla="*/ 24 w 24"/>
                  <a:gd name="T7" fmla="*/ 6 h 30"/>
                  <a:gd name="T8" fmla="*/ 24 w 24"/>
                  <a:gd name="T9" fmla="*/ 6 h 30"/>
                  <a:gd name="T10" fmla="*/ 18 w 24"/>
                  <a:gd name="T11" fmla="*/ 0 h 30"/>
                  <a:gd name="T12" fmla="*/ 18 w 24"/>
                  <a:gd name="T13" fmla="*/ 6 h 30"/>
                  <a:gd name="T14" fmla="*/ 18 w 24"/>
                  <a:gd name="T15" fmla="*/ 6 h 30"/>
                  <a:gd name="T16" fmla="*/ 0 w 24"/>
                  <a:gd name="T1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0">
                    <a:moveTo>
                      <a:pt x="0" y="24"/>
                    </a:moveTo>
                    <a:lnTo>
                      <a:pt x="6" y="30"/>
                    </a:lnTo>
                    <a:lnTo>
                      <a:pt x="6" y="24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18" y="0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81" name="Freeform 1505"/>
              <p:cNvSpPr>
                <a:spLocks/>
              </p:cNvSpPr>
              <p:nvPr/>
            </p:nvSpPr>
            <p:spPr bwMode="auto">
              <a:xfrm>
                <a:off x="4648" y="2592"/>
                <a:ext cx="12" cy="30"/>
              </a:xfrm>
              <a:custGeom>
                <a:avLst/>
                <a:gdLst>
                  <a:gd name="T0" fmla="*/ 0 w 12"/>
                  <a:gd name="T1" fmla="*/ 24 h 30"/>
                  <a:gd name="T2" fmla="*/ 0 w 12"/>
                  <a:gd name="T3" fmla="*/ 30 h 30"/>
                  <a:gd name="T4" fmla="*/ 6 w 12"/>
                  <a:gd name="T5" fmla="*/ 24 h 30"/>
                  <a:gd name="T6" fmla="*/ 12 w 12"/>
                  <a:gd name="T7" fmla="*/ 12 h 30"/>
                  <a:gd name="T8" fmla="*/ 12 w 12"/>
                  <a:gd name="T9" fmla="*/ 0 h 30"/>
                  <a:gd name="T10" fmla="*/ 12 w 12"/>
                  <a:gd name="T11" fmla="*/ 0 h 30"/>
                  <a:gd name="T12" fmla="*/ 6 w 12"/>
                  <a:gd name="T13" fmla="*/ 0 h 30"/>
                  <a:gd name="T14" fmla="*/ 6 w 12"/>
                  <a:gd name="T15" fmla="*/ 12 h 30"/>
                  <a:gd name="T16" fmla="*/ 0 w 12"/>
                  <a:gd name="T1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0">
                    <a:moveTo>
                      <a:pt x="0" y="24"/>
                    </a:moveTo>
                    <a:lnTo>
                      <a:pt x="0" y="30"/>
                    </a:lnTo>
                    <a:lnTo>
                      <a:pt x="6" y="24"/>
                    </a:lnTo>
                    <a:lnTo>
                      <a:pt x="12" y="1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6" y="12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82" name="Freeform 1506"/>
              <p:cNvSpPr>
                <a:spLocks/>
              </p:cNvSpPr>
              <p:nvPr/>
            </p:nvSpPr>
            <p:spPr bwMode="auto">
              <a:xfrm>
                <a:off x="4654" y="2550"/>
                <a:ext cx="12" cy="30"/>
              </a:xfrm>
              <a:custGeom>
                <a:avLst/>
                <a:gdLst>
                  <a:gd name="T0" fmla="*/ 0 w 12"/>
                  <a:gd name="T1" fmla="*/ 24 h 30"/>
                  <a:gd name="T2" fmla="*/ 6 w 12"/>
                  <a:gd name="T3" fmla="*/ 30 h 30"/>
                  <a:gd name="T4" fmla="*/ 6 w 12"/>
                  <a:gd name="T5" fmla="*/ 24 h 30"/>
                  <a:gd name="T6" fmla="*/ 12 w 12"/>
                  <a:gd name="T7" fmla="*/ 24 h 30"/>
                  <a:gd name="T8" fmla="*/ 6 w 12"/>
                  <a:gd name="T9" fmla="*/ 0 h 30"/>
                  <a:gd name="T10" fmla="*/ 0 w 12"/>
                  <a:gd name="T11" fmla="*/ 0 h 30"/>
                  <a:gd name="T12" fmla="*/ 0 w 12"/>
                  <a:gd name="T13" fmla="*/ 0 h 30"/>
                  <a:gd name="T14" fmla="*/ 6 w 12"/>
                  <a:gd name="T15" fmla="*/ 24 h 30"/>
                  <a:gd name="T16" fmla="*/ 0 w 12"/>
                  <a:gd name="T1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0">
                    <a:moveTo>
                      <a:pt x="0" y="24"/>
                    </a:moveTo>
                    <a:lnTo>
                      <a:pt x="6" y="30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83" name="Freeform 1507"/>
              <p:cNvSpPr>
                <a:spLocks/>
              </p:cNvSpPr>
              <p:nvPr/>
            </p:nvSpPr>
            <p:spPr bwMode="auto">
              <a:xfrm>
                <a:off x="4642" y="2507"/>
                <a:ext cx="12" cy="31"/>
              </a:xfrm>
              <a:custGeom>
                <a:avLst/>
                <a:gdLst>
                  <a:gd name="T0" fmla="*/ 6 w 12"/>
                  <a:gd name="T1" fmla="*/ 25 h 31"/>
                  <a:gd name="T2" fmla="*/ 12 w 12"/>
                  <a:gd name="T3" fmla="*/ 31 h 31"/>
                  <a:gd name="T4" fmla="*/ 12 w 12"/>
                  <a:gd name="T5" fmla="*/ 25 h 31"/>
                  <a:gd name="T6" fmla="*/ 6 w 12"/>
                  <a:gd name="T7" fmla="*/ 7 h 31"/>
                  <a:gd name="T8" fmla="*/ 0 w 12"/>
                  <a:gd name="T9" fmla="*/ 0 h 31"/>
                  <a:gd name="T10" fmla="*/ 0 w 12"/>
                  <a:gd name="T11" fmla="*/ 7 h 31"/>
                  <a:gd name="T12" fmla="*/ 6 w 12"/>
                  <a:gd name="T13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1">
                    <a:moveTo>
                      <a:pt x="6" y="25"/>
                    </a:moveTo>
                    <a:lnTo>
                      <a:pt x="12" y="31"/>
                    </a:lnTo>
                    <a:lnTo>
                      <a:pt x="12" y="25"/>
                    </a:lnTo>
                    <a:lnTo>
                      <a:pt x="6" y="7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6" y="25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84" name="Freeform 1508"/>
              <p:cNvSpPr>
                <a:spLocks/>
              </p:cNvSpPr>
              <p:nvPr/>
            </p:nvSpPr>
            <p:spPr bwMode="auto">
              <a:xfrm>
                <a:off x="4618" y="2477"/>
                <a:ext cx="18" cy="24"/>
              </a:xfrm>
              <a:custGeom>
                <a:avLst/>
                <a:gdLst>
                  <a:gd name="T0" fmla="*/ 12 w 18"/>
                  <a:gd name="T1" fmla="*/ 18 h 24"/>
                  <a:gd name="T2" fmla="*/ 12 w 18"/>
                  <a:gd name="T3" fmla="*/ 24 h 24"/>
                  <a:gd name="T4" fmla="*/ 18 w 18"/>
                  <a:gd name="T5" fmla="*/ 18 h 24"/>
                  <a:gd name="T6" fmla="*/ 6 w 18"/>
                  <a:gd name="T7" fmla="*/ 0 h 24"/>
                  <a:gd name="T8" fmla="*/ 0 w 18"/>
                  <a:gd name="T9" fmla="*/ 0 h 24"/>
                  <a:gd name="T10" fmla="*/ 0 w 18"/>
                  <a:gd name="T11" fmla="*/ 0 h 24"/>
                  <a:gd name="T12" fmla="*/ 0 w 18"/>
                  <a:gd name="T13" fmla="*/ 0 h 24"/>
                  <a:gd name="T14" fmla="*/ 0 w 18"/>
                  <a:gd name="T15" fmla="*/ 6 h 24"/>
                  <a:gd name="T16" fmla="*/ 0 w 18"/>
                  <a:gd name="T17" fmla="*/ 6 h 24"/>
                  <a:gd name="T18" fmla="*/ 0 w 18"/>
                  <a:gd name="T19" fmla="*/ 0 h 24"/>
                  <a:gd name="T20" fmla="*/ 0 w 18"/>
                  <a:gd name="T21" fmla="*/ 0 h 24"/>
                  <a:gd name="T22" fmla="*/ 12 w 18"/>
                  <a:gd name="T23" fmla="*/ 1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" h="24">
                    <a:moveTo>
                      <a:pt x="12" y="18"/>
                    </a:moveTo>
                    <a:lnTo>
                      <a:pt x="12" y="24"/>
                    </a:lnTo>
                    <a:lnTo>
                      <a:pt x="18" y="18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85" name="Freeform 1509"/>
              <p:cNvSpPr>
                <a:spLocks/>
              </p:cNvSpPr>
              <p:nvPr/>
            </p:nvSpPr>
            <p:spPr bwMode="auto">
              <a:xfrm>
                <a:off x="4588" y="2447"/>
                <a:ext cx="18" cy="24"/>
              </a:xfrm>
              <a:custGeom>
                <a:avLst/>
                <a:gdLst>
                  <a:gd name="T0" fmla="*/ 18 w 18"/>
                  <a:gd name="T1" fmla="*/ 24 h 24"/>
                  <a:gd name="T2" fmla="*/ 18 w 18"/>
                  <a:gd name="T3" fmla="*/ 18 h 24"/>
                  <a:gd name="T4" fmla="*/ 18 w 18"/>
                  <a:gd name="T5" fmla="*/ 18 h 24"/>
                  <a:gd name="T6" fmla="*/ 0 w 18"/>
                  <a:gd name="T7" fmla="*/ 0 h 24"/>
                  <a:gd name="T8" fmla="*/ 0 w 18"/>
                  <a:gd name="T9" fmla="*/ 0 h 24"/>
                  <a:gd name="T10" fmla="*/ 0 w 18"/>
                  <a:gd name="T11" fmla="*/ 0 h 24"/>
                  <a:gd name="T12" fmla="*/ 0 w 18"/>
                  <a:gd name="T13" fmla="*/ 6 h 24"/>
                  <a:gd name="T14" fmla="*/ 0 w 18"/>
                  <a:gd name="T15" fmla="*/ 6 h 24"/>
                  <a:gd name="T16" fmla="*/ 18 w 1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24">
                    <a:moveTo>
                      <a:pt x="18" y="24"/>
                    </a:moveTo>
                    <a:lnTo>
                      <a:pt x="18" y="18"/>
                    </a:lnTo>
                    <a:lnTo>
                      <a:pt x="18" y="1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8" y="2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86" name="Freeform 1510"/>
              <p:cNvSpPr>
                <a:spLocks/>
              </p:cNvSpPr>
              <p:nvPr/>
            </p:nvSpPr>
            <p:spPr bwMode="auto">
              <a:xfrm>
                <a:off x="4552" y="2423"/>
                <a:ext cx="24" cy="18"/>
              </a:xfrm>
              <a:custGeom>
                <a:avLst/>
                <a:gdLst>
                  <a:gd name="T0" fmla="*/ 24 w 24"/>
                  <a:gd name="T1" fmla="*/ 18 h 18"/>
                  <a:gd name="T2" fmla="*/ 24 w 24"/>
                  <a:gd name="T3" fmla="*/ 18 h 18"/>
                  <a:gd name="T4" fmla="*/ 24 w 24"/>
                  <a:gd name="T5" fmla="*/ 12 h 18"/>
                  <a:gd name="T6" fmla="*/ 0 w 24"/>
                  <a:gd name="T7" fmla="*/ 0 h 18"/>
                  <a:gd name="T8" fmla="*/ 0 w 24"/>
                  <a:gd name="T9" fmla="*/ 0 h 18"/>
                  <a:gd name="T10" fmla="*/ 0 w 24"/>
                  <a:gd name="T11" fmla="*/ 6 h 18"/>
                  <a:gd name="T12" fmla="*/ 24 w 24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8">
                    <a:moveTo>
                      <a:pt x="24" y="18"/>
                    </a:moveTo>
                    <a:lnTo>
                      <a:pt x="24" y="18"/>
                    </a:lnTo>
                    <a:lnTo>
                      <a:pt x="24" y="1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87" name="Freeform 1511"/>
              <p:cNvSpPr>
                <a:spLocks/>
              </p:cNvSpPr>
              <p:nvPr/>
            </p:nvSpPr>
            <p:spPr bwMode="auto">
              <a:xfrm>
                <a:off x="4516" y="2399"/>
                <a:ext cx="24" cy="18"/>
              </a:xfrm>
              <a:custGeom>
                <a:avLst/>
                <a:gdLst>
                  <a:gd name="T0" fmla="*/ 24 w 24"/>
                  <a:gd name="T1" fmla="*/ 18 h 18"/>
                  <a:gd name="T2" fmla="*/ 24 w 24"/>
                  <a:gd name="T3" fmla="*/ 18 h 18"/>
                  <a:gd name="T4" fmla="*/ 24 w 24"/>
                  <a:gd name="T5" fmla="*/ 12 h 18"/>
                  <a:gd name="T6" fmla="*/ 0 w 24"/>
                  <a:gd name="T7" fmla="*/ 0 h 18"/>
                  <a:gd name="T8" fmla="*/ 0 w 24"/>
                  <a:gd name="T9" fmla="*/ 6 h 18"/>
                  <a:gd name="T10" fmla="*/ 0 w 24"/>
                  <a:gd name="T11" fmla="*/ 6 h 18"/>
                  <a:gd name="T12" fmla="*/ 24 w 24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8">
                    <a:moveTo>
                      <a:pt x="24" y="18"/>
                    </a:moveTo>
                    <a:lnTo>
                      <a:pt x="24" y="18"/>
                    </a:lnTo>
                    <a:lnTo>
                      <a:pt x="24" y="12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88" name="Freeform 1512"/>
              <p:cNvSpPr>
                <a:spLocks/>
              </p:cNvSpPr>
              <p:nvPr/>
            </p:nvSpPr>
            <p:spPr bwMode="auto">
              <a:xfrm>
                <a:off x="4480" y="2381"/>
                <a:ext cx="24" cy="18"/>
              </a:xfrm>
              <a:custGeom>
                <a:avLst/>
                <a:gdLst>
                  <a:gd name="T0" fmla="*/ 24 w 24"/>
                  <a:gd name="T1" fmla="*/ 18 h 18"/>
                  <a:gd name="T2" fmla="*/ 24 w 24"/>
                  <a:gd name="T3" fmla="*/ 12 h 18"/>
                  <a:gd name="T4" fmla="*/ 24 w 24"/>
                  <a:gd name="T5" fmla="*/ 12 h 18"/>
                  <a:gd name="T6" fmla="*/ 0 w 24"/>
                  <a:gd name="T7" fmla="*/ 0 h 18"/>
                  <a:gd name="T8" fmla="*/ 0 w 24"/>
                  <a:gd name="T9" fmla="*/ 6 h 18"/>
                  <a:gd name="T10" fmla="*/ 0 w 24"/>
                  <a:gd name="T11" fmla="*/ 6 h 18"/>
                  <a:gd name="T12" fmla="*/ 24 w 24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8">
                    <a:moveTo>
                      <a:pt x="24" y="18"/>
                    </a:moveTo>
                    <a:lnTo>
                      <a:pt x="24" y="12"/>
                    </a:lnTo>
                    <a:lnTo>
                      <a:pt x="24" y="12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89" name="Freeform 1513"/>
              <p:cNvSpPr>
                <a:spLocks/>
              </p:cNvSpPr>
              <p:nvPr/>
            </p:nvSpPr>
            <p:spPr bwMode="auto">
              <a:xfrm>
                <a:off x="4438" y="2363"/>
                <a:ext cx="30" cy="18"/>
              </a:xfrm>
              <a:custGeom>
                <a:avLst/>
                <a:gdLst>
                  <a:gd name="T0" fmla="*/ 24 w 30"/>
                  <a:gd name="T1" fmla="*/ 18 h 18"/>
                  <a:gd name="T2" fmla="*/ 30 w 30"/>
                  <a:gd name="T3" fmla="*/ 12 h 18"/>
                  <a:gd name="T4" fmla="*/ 24 w 30"/>
                  <a:gd name="T5" fmla="*/ 12 h 18"/>
                  <a:gd name="T6" fmla="*/ 18 w 30"/>
                  <a:gd name="T7" fmla="*/ 6 h 18"/>
                  <a:gd name="T8" fmla="*/ 6 w 30"/>
                  <a:gd name="T9" fmla="*/ 0 h 18"/>
                  <a:gd name="T10" fmla="*/ 0 w 30"/>
                  <a:gd name="T11" fmla="*/ 6 h 18"/>
                  <a:gd name="T12" fmla="*/ 6 w 30"/>
                  <a:gd name="T13" fmla="*/ 6 h 18"/>
                  <a:gd name="T14" fmla="*/ 18 w 30"/>
                  <a:gd name="T15" fmla="*/ 12 h 18"/>
                  <a:gd name="T16" fmla="*/ 24 w 30"/>
                  <a:gd name="T1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8">
                    <a:moveTo>
                      <a:pt x="24" y="18"/>
                    </a:moveTo>
                    <a:lnTo>
                      <a:pt x="30" y="12"/>
                    </a:lnTo>
                    <a:lnTo>
                      <a:pt x="24" y="12"/>
                    </a:lnTo>
                    <a:lnTo>
                      <a:pt x="18" y="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18" y="12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90" name="Freeform 1514"/>
              <p:cNvSpPr>
                <a:spLocks/>
              </p:cNvSpPr>
              <p:nvPr/>
            </p:nvSpPr>
            <p:spPr bwMode="auto">
              <a:xfrm>
                <a:off x="4402" y="2351"/>
                <a:ext cx="24" cy="12"/>
              </a:xfrm>
              <a:custGeom>
                <a:avLst/>
                <a:gdLst>
                  <a:gd name="T0" fmla="*/ 24 w 24"/>
                  <a:gd name="T1" fmla="*/ 12 h 12"/>
                  <a:gd name="T2" fmla="*/ 24 w 24"/>
                  <a:gd name="T3" fmla="*/ 12 h 12"/>
                  <a:gd name="T4" fmla="*/ 24 w 24"/>
                  <a:gd name="T5" fmla="*/ 6 h 12"/>
                  <a:gd name="T6" fmla="*/ 0 w 24"/>
                  <a:gd name="T7" fmla="*/ 0 h 12"/>
                  <a:gd name="T8" fmla="*/ 0 w 24"/>
                  <a:gd name="T9" fmla="*/ 0 h 12"/>
                  <a:gd name="T10" fmla="*/ 0 w 24"/>
                  <a:gd name="T11" fmla="*/ 6 h 12"/>
                  <a:gd name="T12" fmla="*/ 24 w 24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2">
                    <a:moveTo>
                      <a:pt x="24" y="12"/>
                    </a:moveTo>
                    <a:lnTo>
                      <a:pt x="24" y="12"/>
                    </a:lnTo>
                    <a:lnTo>
                      <a:pt x="24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91" name="Freeform 1515"/>
              <p:cNvSpPr>
                <a:spLocks/>
              </p:cNvSpPr>
              <p:nvPr/>
            </p:nvSpPr>
            <p:spPr bwMode="auto">
              <a:xfrm>
                <a:off x="4360" y="2339"/>
                <a:ext cx="30" cy="12"/>
              </a:xfrm>
              <a:custGeom>
                <a:avLst/>
                <a:gdLst>
                  <a:gd name="T0" fmla="*/ 24 w 30"/>
                  <a:gd name="T1" fmla="*/ 12 h 12"/>
                  <a:gd name="T2" fmla="*/ 30 w 30"/>
                  <a:gd name="T3" fmla="*/ 6 h 12"/>
                  <a:gd name="T4" fmla="*/ 24 w 30"/>
                  <a:gd name="T5" fmla="*/ 6 h 12"/>
                  <a:gd name="T6" fmla="*/ 0 w 30"/>
                  <a:gd name="T7" fmla="*/ 0 h 12"/>
                  <a:gd name="T8" fmla="*/ 0 w 30"/>
                  <a:gd name="T9" fmla="*/ 0 h 12"/>
                  <a:gd name="T10" fmla="*/ 0 w 30"/>
                  <a:gd name="T11" fmla="*/ 6 h 12"/>
                  <a:gd name="T12" fmla="*/ 24 w 30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24" y="12"/>
                    </a:moveTo>
                    <a:lnTo>
                      <a:pt x="30" y="6"/>
                    </a:lnTo>
                    <a:lnTo>
                      <a:pt x="24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92" name="Freeform 1516"/>
              <p:cNvSpPr>
                <a:spLocks/>
              </p:cNvSpPr>
              <p:nvPr/>
            </p:nvSpPr>
            <p:spPr bwMode="auto">
              <a:xfrm>
                <a:off x="4318" y="2327"/>
                <a:ext cx="30" cy="12"/>
              </a:xfrm>
              <a:custGeom>
                <a:avLst/>
                <a:gdLst>
                  <a:gd name="T0" fmla="*/ 30 w 30"/>
                  <a:gd name="T1" fmla="*/ 12 h 12"/>
                  <a:gd name="T2" fmla="*/ 30 w 30"/>
                  <a:gd name="T3" fmla="*/ 6 h 12"/>
                  <a:gd name="T4" fmla="*/ 30 w 30"/>
                  <a:gd name="T5" fmla="*/ 6 h 12"/>
                  <a:gd name="T6" fmla="*/ 6 w 30"/>
                  <a:gd name="T7" fmla="*/ 0 h 12"/>
                  <a:gd name="T8" fmla="*/ 0 w 30"/>
                  <a:gd name="T9" fmla="*/ 0 h 12"/>
                  <a:gd name="T10" fmla="*/ 6 w 30"/>
                  <a:gd name="T11" fmla="*/ 6 h 12"/>
                  <a:gd name="T12" fmla="*/ 30 w 30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30" y="12"/>
                    </a:moveTo>
                    <a:lnTo>
                      <a:pt x="30" y="6"/>
                    </a:lnTo>
                    <a:lnTo>
                      <a:pt x="30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30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93" name="Freeform 1517"/>
              <p:cNvSpPr>
                <a:spLocks/>
              </p:cNvSpPr>
              <p:nvPr/>
            </p:nvSpPr>
            <p:spPr bwMode="auto">
              <a:xfrm>
                <a:off x="4276" y="2315"/>
                <a:ext cx="30" cy="12"/>
              </a:xfrm>
              <a:custGeom>
                <a:avLst/>
                <a:gdLst>
                  <a:gd name="T0" fmla="*/ 30 w 30"/>
                  <a:gd name="T1" fmla="*/ 12 h 12"/>
                  <a:gd name="T2" fmla="*/ 30 w 30"/>
                  <a:gd name="T3" fmla="*/ 6 h 12"/>
                  <a:gd name="T4" fmla="*/ 30 w 30"/>
                  <a:gd name="T5" fmla="*/ 6 h 12"/>
                  <a:gd name="T6" fmla="*/ 6 w 30"/>
                  <a:gd name="T7" fmla="*/ 0 h 12"/>
                  <a:gd name="T8" fmla="*/ 0 w 30"/>
                  <a:gd name="T9" fmla="*/ 0 h 12"/>
                  <a:gd name="T10" fmla="*/ 6 w 30"/>
                  <a:gd name="T11" fmla="*/ 6 h 12"/>
                  <a:gd name="T12" fmla="*/ 30 w 30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30" y="12"/>
                    </a:moveTo>
                    <a:lnTo>
                      <a:pt x="30" y="6"/>
                    </a:lnTo>
                    <a:lnTo>
                      <a:pt x="30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30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94" name="Freeform 1518"/>
              <p:cNvSpPr>
                <a:spLocks/>
              </p:cNvSpPr>
              <p:nvPr/>
            </p:nvSpPr>
            <p:spPr bwMode="auto">
              <a:xfrm>
                <a:off x="4240" y="2303"/>
                <a:ext cx="30" cy="12"/>
              </a:xfrm>
              <a:custGeom>
                <a:avLst/>
                <a:gdLst>
                  <a:gd name="T0" fmla="*/ 24 w 30"/>
                  <a:gd name="T1" fmla="*/ 12 h 12"/>
                  <a:gd name="T2" fmla="*/ 30 w 30"/>
                  <a:gd name="T3" fmla="*/ 12 h 12"/>
                  <a:gd name="T4" fmla="*/ 24 w 30"/>
                  <a:gd name="T5" fmla="*/ 6 h 12"/>
                  <a:gd name="T6" fmla="*/ 0 w 30"/>
                  <a:gd name="T7" fmla="*/ 0 h 12"/>
                  <a:gd name="T8" fmla="*/ 0 w 30"/>
                  <a:gd name="T9" fmla="*/ 6 h 12"/>
                  <a:gd name="T10" fmla="*/ 0 w 30"/>
                  <a:gd name="T11" fmla="*/ 6 h 12"/>
                  <a:gd name="T12" fmla="*/ 24 w 30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24" y="12"/>
                    </a:moveTo>
                    <a:lnTo>
                      <a:pt x="30" y="12"/>
                    </a:lnTo>
                    <a:lnTo>
                      <a:pt x="24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95" name="Freeform 1519"/>
              <p:cNvSpPr>
                <a:spLocks/>
              </p:cNvSpPr>
              <p:nvPr/>
            </p:nvSpPr>
            <p:spPr bwMode="auto">
              <a:xfrm>
                <a:off x="4198" y="2297"/>
                <a:ext cx="30" cy="12"/>
              </a:xfrm>
              <a:custGeom>
                <a:avLst/>
                <a:gdLst>
                  <a:gd name="T0" fmla="*/ 24 w 30"/>
                  <a:gd name="T1" fmla="*/ 12 h 12"/>
                  <a:gd name="T2" fmla="*/ 30 w 30"/>
                  <a:gd name="T3" fmla="*/ 6 h 12"/>
                  <a:gd name="T4" fmla="*/ 24 w 30"/>
                  <a:gd name="T5" fmla="*/ 6 h 12"/>
                  <a:gd name="T6" fmla="*/ 0 w 30"/>
                  <a:gd name="T7" fmla="*/ 0 h 12"/>
                  <a:gd name="T8" fmla="*/ 0 w 30"/>
                  <a:gd name="T9" fmla="*/ 6 h 12"/>
                  <a:gd name="T10" fmla="*/ 0 w 30"/>
                  <a:gd name="T11" fmla="*/ 6 h 12"/>
                  <a:gd name="T12" fmla="*/ 24 w 30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24" y="12"/>
                    </a:moveTo>
                    <a:lnTo>
                      <a:pt x="30" y="6"/>
                    </a:lnTo>
                    <a:lnTo>
                      <a:pt x="24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96" name="Freeform 1520"/>
              <p:cNvSpPr>
                <a:spLocks/>
              </p:cNvSpPr>
              <p:nvPr/>
            </p:nvSpPr>
            <p:spPr bwMode="auto">
              <a:xfrm>
                <a:off x="4156" y="2291"/>
                <a:ext cx="30" cy="6"/>
              </a:xfrm>
              <a:custGeom>
                <a:avLst/>
                <a:gdLst>
                  <a:gd name="T0" fmla="*/ 24 w 30"/>
                  <a:gd name="T1" fmla="*/ 6 h 6"/>
                  <a:gd name="T2" fmla="*/ 30 w 30"/>
                  <a:gd name="T3" fmla="*/ 6 h 6"/>
                  <a:gd name="T4" fmla="*/ 24 w 30"/>
                  <a:gd name="T5" fmla="*/ 0 h 6"/>
                  <a:gd name="T6" fmla="*/ 0 w 30"/>
                  <a:gd name="T7" fmla="*/ 0 h 6"/>
                  <a:gd name="T8" fmla="*/ 0 w 30"/>
                  <a:gd name="T9" fmla="*/ 0 h 6"/>
                  <a:gd name="T10" fmla="*/ 0 w 30"/>
                  <a:gd name="T11" fmla="*/ 6 h 6"/>
                  <a:gd name="T12" fmla="*/ 24 w 3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24" y="6"/>
                    </a:moveTo>
                    <a:lnTo>
                      <a:pt x="30" y="6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97" name="Freeform 1521"/>
              <p:cNvSpPr>
                <a:spLocks/>
              </p:cNvSpPr>
              <p:nvPr/>
            </p:nvSpPr>
            <p:spPr bwMode="auto">
              <a:xfrm>
                <a:off x="4114" y="2279"/>
                <a:ext cx="30" cy="12"/>
              </a:xfrm>
              <a:custGeom>
                <a:avLst/>
                <a:gdLst>
                  <a:gd name="T0" fmla="*/ 24 w 30"/>
                  <a:gd name="T1" fmla="*/ 12 h 12"/>
                  <a:gd name="T2" fmla="*/ 30 w 30"/>
                  <a:gd name="T3" fmla="*/ 12 h 12"/>
                  <a:gd name="T4" fmla="*/ 24 w 30"/>
                  <a:gd name="T5" fmla="*/ 6 h 12"/>
                  <a:gd name="T6" fmla="*/ 6 w 30"/>
                  <a:gd name="T7" fmla="*/ 6 h 12"/>
                  <a:gd name="T8" fmla="*/ 6 w 30"/>
                  <a:gd name="T9" fmla="*/ 0 h 12"/>
                  <a:gd name="T10" fmla="*/ 0 w 30"/>
                  <a:gd name="T11" fmla="*/ 6 h 12"/>
                  <a:gd name="T12" fmla="*/ 6 w 30"/>
                  <a:gd name="T13" fmla="*/ 6 h 12"/>
                  <a:gd name="T14" fmla="*/ 6 w 30"/>
                  <a:gd name="T15" fmla="*/ 12 h 12"/>
                  <a:gd name="T16" fmla="*/ 24 w 30"/>
                  <a:gd name="T1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2">
                    <a:moveTo>
                      <a:pt x="24" y="12"/>
                    </a:moveTo>
                    <a:lnTo>
                      <a:pt x="30" y="12"/>
                    </a:lnTo>
                    <a:lnTo>
                      <a:pt x="24" y="6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12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98" name="Freeform 1522"/>
              <p:cNvSpPr>
                <a:spLocks/>
              </p:cNvSpPr>
              <p:nvPr/>
            </p:nvSpPr>
            <p:spPr bwMode="auto">
              <a:xfrm>
                <a:off x="4072" y="2279"/>
                <a:ext cx="30" cy="6"/>
              </a:xfrm>
              <a:custGeom>
                <a:avLst/>
                <a:gdLst>
                  <a:gd name="T0" fmla="*/ 30 w 30"/>
                  <a:gd name="T1" fmla="*/ 6 h 6"/>
                  <a:gd name="T2" fmla="*/ 30 w 30"/>
                  <a:gd name="T3" fmla="*/ 6 h 6"/>
                  <a:gd name="T4" fmla="*/ 30 w 30"/>
                  <a:gd name="T5" fmla="*/ 0 h 6"/>
                  <a:gd name="T6" fmla="*/ 6 w 30"/>
                  <a:gd name="T7" fmla="*/ 0 h 6"/>
                  <a:gd name="T8" fmla="*/ 0 w 30"/>
                  <a:gd name="T9" fmla="*/ 0 h 6"/>
                  <a:gd name="T10" fmla="*/ 6 w 30"/>
                  <a:gd name="T11" fmla="*/ 6 h 6"/>
                  <a:gd name="T12" fmla="*/ 30 w 3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30" y="6"/>
                    </a:moveTo>
                    <a:lnTo>
                      <a:pt x="30" y="6"/>
                    </a:lnTo>
                    <a:lnTo>
                      <a:pt x="30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30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99" name="Freeform 1523"/>
              <p:cNvSpPr>
                <a:spLocks/>
              </p:cNvSpPr>
              <p:nvPr/>
            </p:nvSpPr>
            <p:spPr bwMode="auto">
              <a:xfrm>
                <a:off x="4030" y="2273"/>
                <a:ext cx="30" cy="6"/>
              </a:xfrm>
              <a:custGeom>
                <a:avLst/>
                <a:gdLst>
                  <a:gd name="T0" fmla="*/ 30 w 30"/>
                  <a:gd name="T1" fmla="*/ 6 h 6"/>
                  <a:gd name="T2" fmla="*/ 30 w 30"/>
                  <a:gd name="T3" fmla="*/ 6 h 6"/>
                  <a:gd name="T4" fmla="*/ 30 w 30"/>
                  <a:gd name="T5" fmla="*/ 0 h 6"/>
                  <a:gd name="T6" fmla="*/ 6 w 30"/>
                  <a:gd name="T7" fmla="*/ 0 h 6"/>
                  <a:gd name="T8" fmla="*/ 0 w 30"/>
                  <a:gd name="T9" fmla="*/ 0 h 6"/>
                  <a:gd name="T10" fmla="*/ 6 w 30"/>
                  <a:gd name="T11" fmla="*/ 6 h 6"/>
                  <a:gd name="T12" fmla="*/ 30 w 3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30" y="6"/>
                    </a:moveTo>
                    <a:lnTo>
                      <a:pt x="30" y="6"/>
                    </a:lnTo>
                    <a:lnTo>
                      <a:pt x="30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30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00" name="Freeform 1524"/>
              <p:cNvSpPr>
                <a:spLocks/>
              </p:cNvSpPr>
              <p:nvPr/>
            </p:nvSpPr>
            <p:spPr bwMode="auto">
              <a:xfrm>
                <a:off x="3987" y="2267"/>
                <a:ext cx="31" cy="12"/>
              </a:xfrm>
              <a:custGeom>
                <a:avLst/>
                <a:gdLst>
                  <a:gd name="T0" fmla="*/ 31 w 31"/>
                  <a:gd name="T1" fmla="*/ 12 h 12"/>
                  <a:gd name="T2" fmla="*/ 31 w 31"/>
                  <a:gd name="T3" fmla="*/ 6 h 12"/>
                  <a:gd name="T4" fmla="*/ 31 w 31"/>
                  <a:gd name="T5" fmla="*/ 6 h 12"/>
                  <a:gd name="T6" fmla="*/ 7 w 31"/>
                  <a:gd name="T7" fmla="*/ 0 h 12"/>
                  <a:gd name="T8" fmla="*/ 0 w 31"/>
                  <a:gd name="T9" fmla="*/ 6 h 12"/>
                  <a:gd name="T10" fmla="*/ 7 w 31"/>
                  <a:gd name="T11" fmla="*/ 6 h 12"/>
                  <a:gd name="T12" fmla="*/ 31 w 31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12">
                    <a:moveTo>
                      <a:pt x="31" y="12"/>
                    </a:moveTo>
                    <a:lnTo>
                      <a:pt x="31" y="6"/>
                    </a:lnTo>
                    <a:lnTo>
                      <a:pt x="31" y="6"/>
                    </a:lnTo>
                    <a:lnTo>
                      <a:pt x="7" y="0"/>
                    </a:lnTo>
                    <a:lnTo>
                      <a:pt x="0" y="6"/>
                    </a:lnTo>
                    <a:lnTo>
                      <a:pt x="7" y="6"/>
                    </a:lnTo>
                    <a:lnTo>
                      <a:pt x="31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01" name="Freeform 1525"/>
              <p:cNvSpPr>
                <a:spLocks/>
              </p:cNvSpPr>
              <p:nvPr/>
            </p:nvSpPr>
            <p:spPr bwMode="auto">
              <a:xfrm>
                <a:off x="3945" y="2267"/>
                <a:ext cx="30" cy="6"/>
              </a:xfrm>
              <a:custGeom>
                <a:avLst/>
                <a:gdLst>
                  <a:gd name="T0" fmla="*/ 30 w 30"/>
                  <a:gd name="T1" fmla="*/ 6 h 6"/>
                  <a:gd name="T2" fmla="*/ 30 w 30"/>
                  <a:gd name="T3" fmla="*/ 0 h 6"/>
                  <a:gd name="T4" fmla="*/ 30 w 30"/>
                  <a:gd name="T5" fmla="*/ 0 h 6"/>
                  <a:gd name="T6" fmla="*/ 12 w 30"/>
                  <a:gd name="T7" fmla="*/ 0 h 6"/>
                  <a:gd name="T8" fmla="*/ 6 w 30"/>
                  <a:gd name="T9" fmla="*/ 0 h 6"/>
                  <a:gd name="T10" fmla="*/ 0 w 30"/>
                  <a:gd name="T11" fmla="*/ 0 h 6"/>
                  <a:gd name="T12" fmla="*/ 6 w 30"/>
                  <a:gd name="T13" fmla="*/ 6 h 6"/>
                  <a:gd name="T14" fmla="*/ 12 w 30"/>
                  <a:gd name="T15" fmla="*/ 6 h 6"/>
                  <a:gd name="T16" fmla="*/ 30 w 30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6">
                    <a:moveTo>
                      <a:pt x="30" y="6"/>
                    </a:moveTo>
                    <a:lnTo>
                      <a:pt x="30" y="0"/>
                    </a:lnTo>
                    <a:lnTo>
                      <a:pt x="30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12" y="6"/>
                    </a:lnTo>
                    <a:lnTo>
                      <a:pt x="30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02" name="Freeform 1526"/>
              <p:cNvSpPr>
                <a:spLocks/>
              </p:cNvSpPr>
              <p:nvPr/>
            </p:nvSpPr>
            <p:spPr bwMode="auto">
              <a:xfrm>
                <a:off x="3903" y="2261"/>
                <a:ext cx="30" cy="6"/>
              </a:xfrm>
              <a:custGeom>
                <a:avLst/>
                <a:gdLst>
                  <a:gd name="T0" fmla="*/ 30 w 30"/>
                  <a:gd name="T1" fmla="*/ 6 h 6"/>
                  <a:gd name="T2" fmla="*/ 30 w 30"/>
                  <a:gd name="T3" fmla="*/ 6 h 6"/>
                  <a:gd name="T4" fmla="*/ 30 w 30"/>
                  <a:gd name="T5" fmla="*/ 0 h 6"/>
                  <a:gd name="T6" fmla="*/ 6 w 30"/>
                  <a:gd name="T7" fmla="*/ 0 h 6"/>
                  <a:gd name="T8" fmla="*/ 0 w 30"/>
                  <a:gd name="T9" fmla="*/ 6 h 6"/>
                  <a:gd name="T10" fmla="*/ 6 w 30"/>
                  <a:gd name="T11" fmla="*/ 6 h 6"/>
                  <a:gd name="T12" fmla="*/ 30 w 3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30" y="6"/>
                    </a:moveTo>
                    <a:lnTo>
                      <a:pt x="30" y="6"/>
                    </a:lnTo>
                    <a:lnTo>
                      <a:pt x="30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30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03" name="Freeform 1527"/>
              <p:cNvSpPr>
                <a:spLocks/>
              </p:cNvSpPr>
              <p:nvPr/>
            </p:nvSpPr>
            <p:spPr bwMode="auto">
              <a:xfrm>
                <a:off x="3861" y="2261"/>
                <a:ext cx="30" cy="6"/>
              </a:xfrm>
              <a:custGeom>
                <a:avLst/>
                <a:gdLst>
                  <a:gd name="T0" fmla="*/ 30 w 30"/>
                  <a:gd name="T1" fmla="*/ 6 h 6"/>
                  <a:gd name="T2" fmla="*/ 30 w 30"/>
                  <a:gd name="T3" fmla="*/ 6 h 6"/>
                  <a:gd name="T4" fmla="*/ 30 w 30"/>
                  <a:gd name="T5" fmla="*/ 0 h 6"/>
                  <a:gd name="T6" fmla="*/ 6 w 30"/>
                  <a:gd name="T7" fmla="*/ 0 h 6"/>
                  <a:gd name="T8" fmla="*/ 0 w 30"/>
                  <a:gd name="T9" fmla="*/ 6 h 6"/>
                  <a:gd name="T10" fmla="*/ 6 w 30"/>
                  <a:gd name="T11" fmla="*/ 6 h 6"/>
                  <a:gd name="T12" fmla="*/ 30 w 3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30" y="6"/>
                    </a:moveTo>
                    <a:lnTo>
                      <a:pt x="30" y="6"/>
                    </a:lnTo>
                    <a:lnTo>
                      <a:pt x="30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30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04" name="Freeform 1528"/>
              <p:cNvSpPr>
                <a:spLocks/>
              </p:cNvSpPr>
              <p:nvPr/>
            </p:nvSpPr>
            <p:spPr bwMode="auto">
              <a:xfrm>
                <a:off x="3819" y="2261"/>
                <a:ext cx="30" cy="6"/>
              </a:xfrm>
              <a:custGeom>
                <a:avLst/>
                <a:gdLst>
                  <a:gd name="T0" fmla="*/ 30 w 30"/>
                  <a:gd name="T1" fmla="*/ 6 h 6"/>
                  <a:gd name="T2" fmla="*/ 30 w 30"/>
                  <a:gd name="T3" fmla="*/ 0 h 6"/>
                  <a:gd name="T4" fmla="*/ 30 w 30"/>
                  <a:gd name="T5" fmla="*/ 0 h 6"/>
                  <a:gd name="T6" fmla="*/ 6 w 30"/>
                  <a:gd name="T7" fmla="*/ 0 h 6"/>
                  <a:gd name="T8" fmla="*/ 0 w 30"/>
                  <a:gd name="T9" fmla="*/ 0 h 6"/>
                  <a:gd name="T10" fmla="*/ 6 w 30"/>
                  <a:gd name="T11" fmla="*/ 6 h 6"/>
                  <a:gd name="T12" fmla="*/ 30 w 3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30" y="6"/>
                    </a:moveTo>
                    <a:lnTo>
                      <a:pt x="30" y="0"/>
                    </a:lnTo>
                    <a:lnTo>
                      <a:pt x="30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30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05" name="Freeform 1529"/>
              <p:cNvSpPr>
                <a:spLocks/>
              </p:cNvSpPr>
              <p:nvPr/>
            </p:nvSpPr>
            <p:spPr bwMode="auto">
              <a:xfrm>
                <a:off x="3777" y="2261"/>
                <a:ext cx="30" cy="6"/>
              </a:xfrm>
              <a:custGeom>
                <a:avLst/>
                <a:gdLst>
                  <a:gd name="T0" fmla="*/ 30 w 30"/>
                  <a:gd name="T1" fmla="*/ 6 h 6"/>
                  <a:gd name="T2" fmla="*/ 30 w 30"/>
                  <a:gd name="T3" fmla="*/ 0 h 6"/>
                  <a:gd name="T4" fmla="*/ 30 w 30"/>
                  <a:gd name="T5" fmla="*/ 0 h 6"/>
                  <a:gd name="T6" fmla="*/ 6 w 30"/>
                  <a:gd name="T7" fmla="*/ 0 h 6"/>
                  <a:gd name="T8" fmla="*/ 0 w 30"/>
                  <a:gd name="T9" fmla="*/ 0 h 6"/>
                  <a:gd name="T10" fmla="*/ 6 w 30"/>
                  <a:gd name="T11" fmla="*/ 6 h 6"/>
                  <a:gd name="T12" fmla="*/ 30 w 3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30" y="6"/>
                    </a:moveTo>
                    <a:lnTo>
                      <a:pt x="30" y="0"/>
                    </a:lnTo>
                    <a:lnTo>
                      <a:pt x="30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30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167" name="Group 1591"/>
            <p:cNvGrpSpPr>
              <a:grpSpLocks/>
            </p:cNvGrpSpPr>
            <p:nvPr/>
          </p:nvGrpSpPr>
          <p:grpSpPr bwMode="auto">
            <a:xfrm>
              <a:off x="3225" y="2357"/>
              <a:ext cx="1099" cy="433"/>
              <a:chOff x="3225" y="2357"/>
              <a:chExt cx="1099" cy="433"/>
            </a:xfrm>
          </p:grpSpPr>
          <p:sp>
            <p:nvSpPr>
              <p:cNvPr id="410107" name="Freeform 1531"/>
              <p:cNvSpPr>
                <a:spLocks/>
              </p:cNvSpPr>
              <p:nvPr/>
            </p:nvSpPr>
            <p:spPr bwMode="auto">
              <a:xfrm>
                <a:off x="3747" y="2357"/>
                <a:ext cx="24" cy="6"/>
              </a:xfrm>
              <a:custGeom>
                <a:avLst/>
                <a:gdLst>
                  <a:gd name="T0" fmla="*/ 24 w 24"/>
                  <a:gd name="T1" fmla="*/ 6 h 6"/>
                  <a:gd name="T2" fmla="*/ 24 w 24"/>
                  <a:gd name="T3" fmla="*/ 0 h 6"/>
                  <a:gd name="T4" fmla="*/ 24 w 24"/>
                  <a:gd name="T5" fmla="*/ 0 h 6"/>
                  <a:gd name="T6" fmla="*/ 0 w 24"/>
                  <a:gd name="T7" fmla="*/ 0 h 6"/>
                  <a:gd name="T8" fmla="*/ 0 w 24"/>
                  <a:gd name="T9" fmla="*/ 0 h 6"/>
                  <a:gd name="T10" fmla="*/ 0 w 24"/>
                  <a:gd name="T11" fmla="*/ 6 h 6"/>
                  <a:gd name="T12" fmla="*/ 24 w 24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6">
                    <a:moveTo>
                      <a:pt x="24" y="6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08" name="Freeform 1532"/>
              <p:cNvSpPr>
                <a:spLocks/>
              </p:cNvSpPr>
              <p:nvPr/>
            </p:nvSpPr>
            <p:spPr bwMode="auto">
              <a:xfrm>
                <a:off x="3705" y="2357"/>
                <a:ext cx="30" cy="6"/>
              </a:xfrm>
              <a:custGeom>
                <a:avLst/>
                <a:gdLst>
                  <a:gd name="T0" fmla="*/ 24 w 30"/>
                  <a:gd name="T1" fmla="*/ 6 h 6"/>
                  <a:gd name="T2" fmla="*/ 30 w 30"/>
                  <a:gd name="T3" fmla="*/ 0 h 6"/>
                  <a:gd name="T4" fmla="*/ 24 w 30"/>
                  <a:gd name="T5" fmla="*/ 0 h 6"/>
                  <a:gd name="T6" fmla="*/ 0 w 30"/>
                  <a:gd name="T7" fmla="*/ 0 h 6"/>
                  <a:gd name="T8" fmla="*/ 0 w 30"/>
                  <a:gd name="T9" fmla="*/ 0 h 6"/>
                  <a:gd name="T10" fmla="*/ 0 w 30"/>
                  <a:gd name="T11" fmla="*/ 6 h 6"/>
                  <a:gd name="T12" fmla="*/ 24 w 3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24" y="6"/>
                    </a:moveTo>
                    <a:lnTo>
                      <a:pt x="30" y="0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09" name="Freeform 1533"/>
              <p:cNvSpPr>
                <a:spLocks/>
              </p:cNvSpPr>
              <p:nvPr/>
            </p:nvSpPr>
            <p:spPr bwMode="auto">
              <a:xfrm>
                <a:off x="3663" y="2357"/>
                <a:ext cx="30" cy="6"/>
              </a:xfrm>
              <a:custGeom>
                <a:avLst/>
                <a:gdLst>
                  <a:gd name="T0" fmla="*/ 24 w 30"/>
                  <a:gd name="T1" fmla="*/ 6 h 6"/>
                  <a:gd name="T2" fmla="*/ 30 w 30"/>
                  <a:gd name="T3" fmla="*/ 6 h 6"/>
                  <a:gd name="T4" fmla="*/ 24 w 30"/>
                  <a:gd name="T5" fmla="*/ 0 h 6"/>
                  <a:gd name="T6" fmla="*/ 0 w 30"/>
                  <a:gd name="T7" fmla="*/ 0 h 6"/>
                  <a:gd name="T8" fmla="*/ 0 w 30"/>
                  <a:gd name="T9" fmla="*/ 6 h 6"/>
                  <a:gd name="T10" fmla="*/ 0 w 30"/>
                  <a:gd name="T11" fmla="*/ 6 h 6"/>
                  <a:gd name="T12" fmla="*/ 24 w 3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24" y="6"/>
                    </a:moveTo>
                    <a:lnTo>
                      <a:pt x="30" y="6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10" name="Freeform 1534"/>
              <p:cNvSpPr>
                <a:spLocks/>
              </p:cNvSpPr>
              <p:nvPr/>
            </p:nvSpPr>
            <p:spPr bwMode="auto">
              <a:xfrm>
                <a:off x="3621" y="2363"/>
                <a:ext cx="30" cy="6"/>
              </a:xfrm>
              <a:custGeom>
                <a:avLst/>
                <a:gdLst>
                  <a:gd name="T0" fmla="*/ 24 w 30"/>
                  <a:gd name="T1" fmla="*/ 6 h 6"/>
                  <a:gd name="T2" fmla="*/ 30 w 30"/>
                  <a:gd name="T3" fmla="*/ 0 h 6"/>
                  <a:gd name="T4" fmla="*/ 24 w 30"/>
                  <a:gd name="T5" fmla="*/ 0 h 6"/>
                  <a:gd name="T6" fmla="*/ 0 w 30"/>
                  <a:gd name="T7" fmla="*/ 0 h 6"/>
                  <a:gd name="T8" fmla="*/ 0 w 30"/>
                  <a:gd name="T9" fmla="*/ 6 h 6"/>
                  <a:gd name="T10" fmla="*/ 0 w 30"/>
                  <a:gd name="T11" fmla="*/ 6 h 6"/>
                  <a:gd name="T12" fmla="*/ 24 w 3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24" y="6"/>
                    </a:moveTo>
                    <a:lnTo>
                      <a:pt x="30" y="0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11" name="Freeform 1535"/>
              <p:cNvSpPr>
                <a:spLocks/>
              </p:cNvSpPr>
              <p:nvPr/>
            </p:nvSpPr>
            <p:spPr bwMode="auto">
              <a:xfrm>
                <a:off x="3579" y="2363"/>
                <a:ext cx="30" cy="12"/>
              </a:xfrm>
              <a:custGeom>
                <a:avLst/>
                <a:gdLst>
                  <a:gd name="T0" fmla="*/ 24 w 30"/>
                  <a:gd name="T1" fmla="*/ 6 h 12"/>
                  <a:gd name="T2" fmla="*/ 30 w 30"/>
                  <a:gd name="T3" fmla="*/ 6 h 12"/>
                  <a:gd name="T4" fmla="*/ 24 w 30"/>
                  <a:gd name="T5" fmla="*/ 0 h 12"/>
                  <a:gd name="T6" fmla="*/ 0 w 30"/>
                  <a:gd name="T7" fmla="*/ 6 h 12"/>
                  <a:gd name="T8" fmla="*/ 0 w 30"/>
                  <a:gd name="T9" fmla="*/ 6 h 12"/>
                  <a:gd name="T10" fmla="*/ 0 w 30"/>
                  <a:gd name="T11" fmla="*/ 12 h 12"/>
                  <a:gd name="T12" fmla="*/ 24 w 30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24" y="6"/>
                    </a:moveTo>
                    <a:lnTo>
                      <a:pt x="30" y="6"/>
                    </a:lnTo>
                    <a:lnTo>
                      <a:pt x="24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12" name="Freeform 1536"/>
              <p:cNvSpPr>
                <a:spLocks/>
              </p:cNvSpPr>
              <p:nvPr/>
            </p:nvSpPr>
            <p:spPr bwMode="auto">
              <a:xfrm>
                <a:off x="3537" y="2369"/>
                <a:ext cx="30" cy="12"/>
              </a:xfrm>
              <a:custGeom>
                <a:avLst/>
                <a:gdLst>
                  <a:gd name="T0" fmla="*/ 24 w 30"/>
                  <a:gd name="T1" fmla="*/ 6 h 12"/>
                  <a:gd name="T2" fmla="*/ 30 w 30"/>
                  <a:gd name="T3" fmla="*/ 6 h 12"/>
                  <a:gd name="T4" fmla="*/ 24 w 30"/>
                  <a:gd name="T5" fmla="*/ 0 h 12"/>
                  <a:gd name="T6" fmla="*/ 24 w 30"/>
                  <a:gd name="T7" fmla="*/ 0 h 12"/>
                  <a:gd name="T8" fmla="*/ 0 w 30"/>
                  <a:gd name="T9" fmla="*/ 6 h 12"/>
                  <a:gd name="T10" fmla="*/ 0 w 30"/>
                  <a:gd name="T11" fmla="*/ 12 h 12"/>
                  <a:gd name="T12" fmla="*/ 0 w 30"/>
                  <a:gd name="T13" fmla="*/ 12 h 12"/>
                  <a:gd name="T14" fmla="*/ 24 w 30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12">
                    <a:moveTo>
                      <a:pt x="24" y="6"/>
                    </a:moveTo>
                    <a:lnTo>
                      <a:pt x="30" y="6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13" name="Freeform 1537"/>
              <p:cNvSpPr>
                <a:spLocks/>
              </p:cNvSpPr>
              <p:nvPr/>
            </p:nvSpPr>
            <p:spPr bwMode="auto">
              <a:xfrm>
                <a:off x="3495" y="2381"/>
                <a:ext cx="30" cy="12"/>
              </a:xfrm>
              <a:custGeom>
                <a:avLst/>
                <a:gdLst>
                  <a:gd name="T0" fmla="*/ 24 w 30"/>
                  <a:gd name="T1" fmla="*/ 6 h 12"/>
                  <a:gd name="T2" fmla="*/ 30 w 30"/>
                  <a:gd name="T3" fmla="*/ 0 h 12"/>
                  <a:gd name="T4" fmla="*/ 24 w 30"/>
                  <a:gd name="T5" fmla="*/ 0 h 12"/>
                  <a:gd name="T6" fmla="*/ 0 w 30"/>
                  <a:gd name="T7" fmla="*/ 6 h 12"/>
                  <a:gd name="T8" fmla="*/ 0 w 30"/>
                  <a:gd name="T9" fmla="*/ 6 h 12"/>
                  <a:gd name="T10" fmla="*/ 0 w 30"/>
                  <a:gd name="T11" fmla="*/ 12 h 12"/>
                  <a:gd name="T12" fmla="*/ 24 w 30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24" y="6"/>
                    </a:moveTo>
                    <a:lnTo>
                      <a:pt x="30" y="0"/>
                    </a:lnTo>
                    <a:lnTo>
                      <a:pt x="24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14" name="Freeform 1538"/>
              <p:cNvSpPr>
                <a:spLocks/>
              </p:cNvSpPr>
              <p:nvPr/>
            </p:nvSpPr>
            <p:spPr bwMode="auto">
              <a:xfrm>
                <a:off x="3453" y="2387"/>
                <a:ext cx="30" cy="12"/>
              </a:xfrm>
              <a:custGeom>
                <a:avLst/>
                <a:gdLst>
                  <a:gd name="T0" fmla="*/ 24 w 30"/>
                  <a:gd name="T1" fmla="*/ 6 h 12"/>
                  <a:gd name="T2" fmla="*/ 30 w 30"/>
                  <a:gd name="T3" fmla="*/ 6 h 12"/>
                  <a:gd name="T4" fmla="*/ 24 w 30"/>
                  <a:gd name="T5" fmla="*/ 0 h 12"/>
                  <a:gd name="T6" fmla="*/ 12 w 30"/>
                  <a:gd name="T7" fmla="*/ 6 h 12"/>
                  <a:gd name="T8" fmla="*/ 6 w 30"/>
                  <a:gd name="T9" fmla="*/ 6 h 12"/>
                  <a:gd name="T10" fmla="*/ 0 w 30"/>
                  <a:gd name="T11" fmla="*/ 12 h 12"/>
                  <a:gd name="T12" fmla="*/ 6 w 30"/>
                  <a:gd name="T13" fmla="*/ 12 h 12"/>
                  <a:gd name="T14" fmla="*/ 12 w 30"/>
                  <a:gd name="T15" fmla="*/ 12 h 12"/>
                  <a:gd name="T16" fmla="*/ 24 w 30"/>
                  <a:gd name="T17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2">
                    <a:moveTo>
                      <a:pt x="24" y="6"/>
                    </a:moveTo>
                    <a:lnTo>
                      <a:pt x="30" y="6"/>
                    </a:lnTo>
                    <a:lnTo>
                      <a:pt x="24" y="0"/>
                    </a:lnTo>
                    <a:lnTo>
                      <a:pt x="12" y="6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15" name="Freeform 1539"/>
              <p:cNvSpPr>
                <a:spLocks/>
              </p:cNvSpPr>
              <p:nvPr/>
            </p:nvSpPr>
            <p:spPr bwMode="auto">
              <a:xfrm>
                <a:off x="3411" y="2399"/>
                <a:ext cx="30" cy="12"/>
              </a:xfrm>
              <a:custGeom>
                <a:avLst/>
                <a:gdLst>
                  <a:gd name="T0" fmla="*/ 30 w 30"/>
                  <a:gd name="T1" fmla="*/ 6 h 12"/>
                  <a:gd name="T2" fmla="*/ 30 w 30"/>
                  <a:gd name="T3" fmla="*/ 6 h 12"/>
                  <a:gd name="T4" fmla="*/ 30 w 30"/>
                  <a:gd name="T5" fmla="*/ 0 h 12"/>
                  <a:gd name="T6" fmla="*/ 6 w 30"/>
                  <a:gd name="T7" fmla="*/ 6 h 12"/>
                  <a:gd name="T8" fmla="*/ 0 w 30"/>
                  <a:gd name="T9" fmla="*/ 12 h 12"/>
                  <a:gd name="T10" fmla="*/ 6 w 30"/>
                  <a:gd name="T11" fmla="*/ 12 h 12"/>
                  <a:gd name="T12" fmla="*/ 30 w 30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30" y="6"/>
                    </a:moveTo>
                    <a:lnTo>
                      <a:pt x="30" y="6"/>
                    </a:lnTo>
                    <a:lnTo>
                      <a:pt x="30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30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16" name="Freeform 1540"/>
              <p:cNvSpPr>
                <a:spLocks/>
              </p:cNvSpPr>
              <p:nvPr/>
            </p:nvSpPr>
            <p:spPr bwMode="auto">
              <a:xfrm>
                <a:off x="3375" y="2411"/>
                <a:ext cx="30" cy="18"/>
              </a:xfrm>
              <a:custGeom>
                <a:avLst/>
                <a:gdLst>
                  <a:gd name="T0" fmla="*/ 24 w 30"/>
                  <a:gd name="T1" fmla="*/ 6 h 18"/>
                  <a:gd name="T2" fmla="*/ 30 w 30"/>
                  <a:gd name="T3" fmla="*/ 6 h 18"/>
                  <a:gd name="T4" fmla="*/ 24 w 30"/>
                  <a:gd name="T5" fmla="*/ 0 h 18"/>
                  <a:gd name="T6" fmla="*/ 12 w 30"/>
                  <a:gd name="T7" fmla="*/ 6 h 18"/>
                  <a:gd name="T8" fmla="*/ 0 w 30"/>
                  <a:gd name="T9" fmla="*/ 12 h 18"/>
                  <a:gd name="T10" fmla="*/ 0 w 30"/>
                  <a:gd name="T11" fmla="*/ 12 h 18"/>
                  <a:gd name="T12" fmla="*/ 0 w 30"/>
                  <a:gd name="T13" fmla="*/ 18 h 18"/>
                  <a:gd name="T14" fmla="*/ 12 w 30"/>
                  <a:gd name="T15" fmla="*/ 12 h 18"/>
                  <a:gd name="T16" fmla="*/ 24 w 30"/>
                  <a:gd name="T17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8">
                    <a:moveTo>
                      <a:pt x="24" y="6"/>
                    </a:moveTo>
                    <a:lnTo>
                      <a:pt x="30" y="6"/>
                    </a:lnTo>
                    <a:lnTo>
                      <a:pt x="24" y="0"/>
                    </a:lnTo>
                    <a:lnTo>
                      <a:pt x="1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12" y="12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17" name="Freeform 1541"/>
              <p:cNvSpPr>
                <a:spLocks/>
              </p:cNvSpPr>
              <p:nvPr/>
            </p:nvSpPr>
            <p:spPr bwMode="auto">
              <a:xfrm>
                <a:off x="3339" y="2429"/>
                <a:ext cx="24" cy="18"/>
              </a:xfrm>
              <a:custGeom>
                <a:avLst/>
                <a:gdLst>
                  <a:gd name="T0" fmla="*/ 24 w 24"/>
                  <a:gd name="T1" fmla="*/ 6 h 18"/>
                  <a:gd name="T2" fmla="*/ 24 w 24"/>
                  <a:gd name="T3" fmla="*/ 0 h 18"/>
                  <a:gd name="T4" fmla="*/ 24 w 24"/>
                  <a:gd name="T5" fmla="*/ 0 h 18"/>
                  <a:gd name="T6" fmla="*/ 0 w 24"/>
                  <a:gd name="T7" fmla="*/ 12 h 18"/>
                  <a:gd name="T8" fmla="*/ 0 w 24"/>
                  <a:gd name="T9" fmla="*/ 12 h 18"/>
                  <a:gd name="T10" fmla="*/ 0 w 24"/>
                  <a:gd name="T11" fmla="*/ 18 h 18"/>
                  <a:gd name="T12" fmla="*/ 24 w 24"/>
                  <a:gd name="T13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8">
                    <a:moveTo>
                      <a:pt x="24" y="6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18" name="Freeform 1542"/>
              <p:cNvSpPr>
                <a:spLocks/>
              </p:cNvSpPr>
              <p:nvPr/>
            </p:nvSpPr>
            <p:spPr bwMode="auto">
              <a:xfrm>
                <a:off x="3303" y="2447"/>
                <a:ext cx="24" cy="18"/>
              </a:xfrm>
              <a:custGeom>
                <a:avLst/>
                <a:gdLst>
                  <a:gd name="T0" fmla="*/ 18 w 24"/>
                  <a:gd name="T1" fmla="*/ 6 h 18"/>
                  <a:gd name="T2" fmla="*/ 24 w 24"/>
                  <a:gd name="T3" fmla="*/ 0 h 18"/>
                  <a:gd name="T4" fmla="*/ 18 w 24"/>
                  <a:gd name="T5" fmla="*/ 0 h 18"/>
                  <a:gd name="T6" fmla="*/ 18 w 24"/>
                  <a:gd name="T7" fmla="*/ 0 h 18"/>
                  <a:gd name="T8" fmla="*/ 0 w 24"/>
                  <a:gd name="T9" fmla="*/ 12 h 18"/>
                  <a:gd name="T10" fmla="*/ 0 w 24"/>
                  <a:gd name="T11" fmla="*/ 18 h 18"/>
                  <a:gd name="T12" fmla="*/ 0 w 24"/>
                  <a:gd name="T13" fmla="*/ 18 h 18"/>
                  <a:gd name="T14" fmla="*/ 18 w 24"/>
                  <a:gd name="T15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18">
                    <a:moveTo>
                      <a:pt x="18" y="6"/>
                    </a:move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18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19" name="Freeform 1543"/>
              <p:cNvSpPr>
                <a:spLocks/>
              </p:cNvSpPr>
              <p:nvPr/>
            </p:nvSpPr>
            <p:spPr bwMode="auto">
              <a:xfrm>
                <a:off x="3267" y="2471"/>
                <a:ext cx="24" cy="18"/>
              </a:xfrm>
              <a:custGeom>
                <a:avLst/>
                <a:gdLst>
                  <a:gd name="T0" fmla="*/ 24 w 24"/>
                  <a:gd name="T1" fmla="*/ 6 h 18"/>
                  <a:gd name="T2" fmla="*/ 24 w 24"/>
                  <a:gd name="T3" fmla="*/ 0 h 18"/>
                  <a:gd name="T4" fmla="*/ 24 w 24"/>
                  <a:gd name="T5" fmla="*/ 0 h 18"/>
                  <a:gd name="T6" fmla="*/ 0 w 24"/>
                  <a:gd name="T7" fmla="*/ 12 h 18"/>
                  <a:gd name="T8" fmla="*/ 0 w 24"/>
                  <a:gd name="T9" fmla="*/ 18 h 18"/>
                  <a:gd name="T10" fmla="*/ 0 w 24"/>
                  <a:gd name="T11" fmla="*/ 18 h 18"/>
                  <a:gd name="T12" fmla="*/ 24 w 24"/>
                  <a:gd name="T13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8">
                    <a:moveTo>
                      <a:pt x="24" y="6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20" name="Freeform 1544"/>
              <p:cNvSpPr>
                <a:spLocks/>
              </p:cNvSpPr>
              <p:nvPr/>
            </p:nvSpPr>
            <p:spPr bwMode="auto">
              <a:xfrm>
                <a:off x="3237" y="2501"/>
                <a:ext cx="24" cy="25"/>
              </a:xfrm>
              <a:custGeom>
                <a:avLst/>
                <a:gdLst>
                  <a:gd name="T0" fmla="*/ 24 w 24"/>
                  <a:gd name="T1" fmla="*/ 0 h 25"/>
                  <a:gd name="T2" fmla="*/ 18 w 24"/>
                  <a:gd name="T3" fmla="*/ 0 h 25"/>
                  <a:gd name="T4" fmla="*/ 18 w 24"/>
                  <a:gd name="T5" fmla="*/ 0 h 25"/>
                  <a:gd name="T6" fmla="*/ 0 w 24"/>
                  <a:gd name="T7" fmla="*/ 19 h 25"/>
                  <a:gd name="T8" fmla="*/ 6 w 24"/>
                  <a:gd name="T9" fmla="*/ 25 h 25"/>
                  <a:gd name="T10" fmla="*/ 6 w 24"/>
                  <a:gd name="T11" fmla="*/ 19 h 25"/>
                  <a:gd name="T12" fmla="*/ 24 w 24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5">
                    <a:moveTo>
                      <a:pt x="24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0" y="19"/>
                    </a:lnTo>
                    <a:lnTo>
                      <a:pt x="6" y="25"/>
                    </a:lnTo>
                    <a:lnTo>
                      <a:pt x="6" y="19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21" name="Freeform 1545"/>
              <p:cNvSpPr>
                <a:spLocks/>
              </p:cNvSpPr>
              <p:nvPr/>
            </p:nvSpPr>
            <p:spPr bwMode="auto">
              <a:xfrm>
                <a:off x="3225" y="2532"/>
                <a:ext cx="12" cy="30"/>
              </a:xfrm>
              <a:custGeom>
                <a:avLst/>
                <a:gdLst>
                  <a:gd name="T0" fmla="*/ 12 w 12"/>
                  <a:gd name="T1" fmla="*/ 6 h 30"/>
                  <a:gd name="T2" fmla="*/ 12 w 12"/>
                  <a:gd name="T3" fmla="*/ 0 h 30"/>
                  <a:gd name="T4" fmla="*/ 6 w 12"/>
                  <a:gd name="T5" fmla="*/ 6 h 30"/>
                  <a:gd name="T6" fmla="*/ 0 w 12"/>
                  <a:gd name="T7" fmla="*/ 30 h 30"/>
                  <a:gd name="T8" fmla="*/ 6 w 12"/>
                  <a:gd name="T9" fmla="*/ 30 h 30"/>
                  <a:gd name="T10" fmla="*/ 6 w 12"/>
                  <a:gd name="T11" fmla="*/ 30 h 30"/>
                  <a:gd name="T12" fmla="*/ 12 w 12"/>
                  <a:gd name="T1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0">
                    <a:moveTo>
                      <a:pt x="12" y="6"/>
                    </a:moveTo>
                    <a:lnTo>
                      <a:pt x="12" y="0"/>
                    </a:lnTo>
                    <a:lnTo>
                      <a:pt x="6" y="6"/>
                    </a:lnTo>
                    <a:lnTo>
                      <a:pt x="0" y="30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22" name="Freeform 1546"/>
              <p:cNvSpPr>
                <a:spLocks/>
              </p:cNvSpPr>
              <p:nvPr/>
            </p:nvSpPr>
            <p:spPr bwMode="auto">
              <a:xfrm>
                <a:off x="3225" y="2574"/>
                <a:ext cx="12" cy="30"/>
              </a:xfrm>
              <a:custGeom>
                <a:avLst/>
                <a:gdLst>
                  <a:gd name="T0" fmla="*/ 6 w 12"/>
                  <a:gd name="T1" fmla="*/ 6 h 30"/>
                  <a:gd name="T2" fmla="*/ 0 w 12"/>
                  <a:gd name="T3" fmla="*/ 0 h 30"/>
                  <a:gd name="T4" fmla="*/ 0 w 12"/>
                  <a:gd name="T5" fmla="*/ 6 h 30"/>
                  <a:gd name="T6" fmla="*/ 6 w 12"/>
                  <a:gd name="T7" fmla="*/ 30 h 30"/>
                  <a:gd name="T8" fmla="*/ 6 w 12"/>
                  <a:gd name="T9" fmla="*/ 30 h 30"/>
                  <a:gd name="T10" fmla="*/ 12 w 12"/>
                  <a:gd name="T11" fmla="*/ 30 h 30"/>
                  <a:gd name="T12" fmla="*/ 6 w 12"/>
                  <a:gd name="T1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0">
                    <a:moveTo>
                      <a:pt x="6" y="6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2" y="3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23" name="Freeform 1547"/>
              <p:cNvSpPr>
                <a:spLocks/>
              </p:cNvSpPr>
              <p:nvPr/>
            </p:nvSpPr>
            <p:spPr bwMode="auto">
              <a:xfrm>
                <a:off x="3231" y="2616"/>
                <a:ext cx="24" cy="24"/>
              </a:xfrm>
              <a:custGeom>
                <a:avLst/>
                <a:gdLst>
                  <a:gd name="T0" fmla="*/ 6 w 24"/>
                  <a:gd name="T1" fmla="*/ 0 h 24"/>
                  <a:gd name="T2" fmla="*/ 6 w 24"/>
                  <a:gd name="T3" fmla="*/ 0 h 24"/>
                  <a:gd name="T4" fmla="*/ 0 w 24"/>
                  <a:gd name="T5" fmla="*/ 0 h 24"/>
                  <a:gd name="T6" fmla="*/ 18 w 24"/>
                  <a:gd name="T7" fmla="*/ 24 h 24"/>
                  <a:gd name="T8" fmla="*/ 18 w 24"/>
                  <a:gd name="T9" fmla="*/ 24 h 24"/>
                  <a:gd name="T10" fmla="*/ 24 w 24"/>
                  <a:gd name="T11" fmla="*/ 24 h 24"/>
                  <a:gd name="T12" fmla="*/ 6 w 24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4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24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24" name="Freeform 1548"/>
              <p:cNvSpPr>
                <a:spLocks/>
              </p:cNvSpPr>
              <p:nvPr/>
            </p:nvSpPr>
            <p:spPr bwMode="auto">
              <a:xfrm>
                <a:off x="3261" y="2646"/>
                <a:ext cx="24" cy="24"/>
              </a:xfrm>
              <a:custGeom>
                <a:avLst/>
                <a:gdLst>
                  <a:gd name="T0" fmla="*/ 6 w 24"/>
                  <a:gd name="T1" fmla="*/ 6 h 24"/>
                  <a:gd name="T2" fmla="*/ 0 w 24"/>
                  <a:gd name="T3" fmla="*/ 0 h 24"/>
                  <a:gd name="T4" fmla="*/ 0 w 24"/>
                  <a:gd name="T5" fmla="*/ 6 h 24"/>
                  <a:gd name="T6" fmla="*/ 6 w 24"/>
                  <a:gd name="T7" fmla="*/ 12 h 24"/>
                  <a:gd name="T8" fmla="*/ 6 w 24"/>
                  <a:gd name="T9" fmla="*/ 18 h 24"/>
                  <a:gd name="T10" fmla="*/ 18 w 24"/>
                  <a:gd name="T11" fmla="*/ 24 h 24"/>
                  <a:gd name="T12" fmla="*/ 24 w 24"/>
                  <a:gd name="T13" fmla="*/ 24 h 24"/>
                  <a:gd name="T14" fmla="*/ 18 w 24"/>
                  <a:gd name="T15" fmla="*/ 18 h 24"/>
                  <a:gd name="T16" fmla="*/ 6 w 24"/>
                  <a:gd name="T17" fmla="*/ 12 h 24"/>
                  <a:gd name="T18" fmla="*/ 6 w 24"/>
                  <a:gd name="T19" fmla="*/ 12 h 24"/>
                  <a:gd name="T20" fmla="*/ 12 w 24"/>
                  <a:gd name="T21" fmla="*/ 12 h 24"/>
                  <a:gd name="T22" fmla="*/ 6 w 24"/>
                  <a:gd name="T23" fmla="*/ 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" h="24">
                    <a:moveTo>
                      <a:pt x="6" y="6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6" y="12"/>
                    </a:lnTo>
                    <a:lnTo>
                      <a:pt x="6" y="18"/>
                    </a:lnTo>
                    <a:lnTo>
                      <a:pt x="18" y="24"/>
                    </a:lnTo>
                    <a:lnTo>
                      <a:pt x="24" y="24"/>
                    </a:lnTo>
                    <a:lnTo>
                      <a:pt x="18" y="18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25" name="Freeform 1549"/>
              <p:cNvSpPr>
                <a:spLocks/>
              </p:cNvSpPr>
              <p:nvPr/>
            </p:nvSpPr>
            <p:spPr bwMode="auto">
              <a:xfrm>
                <a:off x="3291" y="2676"/>
                <a:ext cx="24" cy="18"/>
              </a:xfrm>
              <a:custGeom>
                <a:avLst/>
                <a:gdLst>
                  <a:gd name="T0" fmla="*/ 6 w 24"/>
                  <a:gd name="T1" fmla="*/ 0 h 18"/>
                  <a:gd name="T2" fmla="*/ 0 w 24"/>
                  <a:gd name="T3" fmla="*/ 0 h 18"/>
                  <a:gd name="T4" fmla="*/ 6 w 24"/>
                  <a:gd name="T5" fmla="*/ 6 h 18"/>
                  <a:gd name="T6" fmla="*/ 24 w 24"/>
                  <a:gd name="T7" fmla="*/ 18 h 18"/>
                  <a:gd name="T8" fmla="*/ 24 w 24"/>
                  <a:gd name="T9" fmla="*/ 18 h 18"/>
                  <a:gd name="T10" fmla="*/ 24 w 24"/>
                  <a:gd name="T11" fmla="*/ 12 h 18"/>
                  <a:gd name="T12" fmla="*/ 6 w 24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8">
                    <a:moveTo>
                      <a:pt x="6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24" y="18"/>
                    </a:lnTo>
                    <a:lnTo>
                      <a:pt x="24" y="18"/>
                    </a:lnTo>
                    <a:lnTo>
                      <a:pt x="24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26" name="Freeform 1550"/>
              <p:cNvSpPr>
                <a:spLocks/>
              </p:cNvSpPr>
              <p:nvPr/>
            </p:nvSpPr>
            <p:spPr bwMode="auto">
              <a:xfrm>
                <a:off x="3327" y="2700"/>
                <a:ext cx="30" cy="12"/>
              </a:xfrm>
              <a:custGeom>
                <a:avLst/>
                <a:gdLst>
                  <a:gd name="T0" fmla="*/ 6 w 30"/>
                  <a:gd name="T1" fmla="*/ 0 h 12"/>
                  <a:gd name="T2" fmla="*/ 0 w 30"/>
                  <a:gd name="T3" fmla="*/ 0 h 12"/>
                  <a:gd name="T4" fmla="*/ 6 w 30"/>
                  <a:gd name="T5" fmla="*/ 6 h 12"/>
                  <a:gd name="T6" fmla="*/ 24 w 30"/>
                  <a:gd name="T7" fmla="*/ 12 h 12"/>
                  <a:gd name="T8" fmla="*/ 30 w 30"/>
                  <a:gd name="T9" fmla="*/ 12 h 12"/>
                  <a:gd name="T10" fmla="*/ 24 w 30"/>
                  <a:gd name="T11" fmla="*/ 6 h 12"/>
                  <a:gd name="T12" fmla="*/ 6 w 3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6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24" y="12"/>
                    </a:lnTo>
                    <a:lnTo>
                      <a:pt x="30" y="12"/>
                    </a:lnTo>
                    <a:lnTo>
                      <a:pt x="24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27" name="Freeform 1551"/>
              <p:cNvSpPr>
                <a:spLocks/>
              </p:cNvSpPr>
              <p:nvPr/>
            </p:nvSpPr>
            <p:spPr bwMode="auto">
              <a:xfrm>
                <a:off x="3363" y="2718"/>
                <a:ext cx="30" cy="12"/>
              </a:xfrm>
              <a:custGeom>
                <a:avLst/>
                <a:gdLst>
                  <a:gd name="T0" fmla="*/ 6 w 30"/>
                  <a:gd name="T1" fmla="*/ 0 h 12"/>
                  <a:gd name="T2" fmla="*/ 0 w 30"/>
                  <a:gd name="T3" fmla="*/ 0 h 12"/>
                  <a:gd name="T4" fmla="*/ 6 w 30"/>
                  <a:gd name="T5" fmla="*/ 6 h 12"/>
                  <a:gd name="T6" fmla="*/ 24 w 30"/>
                  <a:gd name="T7" fmla="*/ 12 h 12"/>
                  <a:gd name="T8" fmla="*/ 24 w 30"/>
                  <a:gd name="T9" fmla="*/ 12 h 12"/>
                  <a:gd name="T10" fmla="*/ 30 w 30"/>
                  <a:gd name="T11" fmla="*/ 12 h 12"/>
                  <a:gd name="T12" fmla="*/ 24 w 30"/>
                  <a:gd name="T13" fmla="*/ 6 h 12"/>
                  <a:gd name="T14" fmla="*/ 24 w 30"/>
                  <a:gd name="T15" fmla="*/ 6 h 12"/>
                  <a:gd name="T16" fmla="*/ 6 w 30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2">
                    <a:moveTo>
                      <a:pt x="6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30" y="12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28" name="Freeform 1552"/>
              <p:cNvSpPr>
                <a:spLocks/>
              </p:cNvSpPr>
              <p:nvPr/>
            </p:nvSpPr>
            <p:spPr bwMode="auto">
              <a:xfrm>
                <a:off x="3405" y="2730"/>
                <a:ext cx="30" cy="12"/>
              </a:xfrm>
              <a:custGeom>
                <a:avLst/>
                <a:gdLst>
                  <a:gd name="T0" fmla="*/ 0 w 30"/>
                  <a:gd name="T1" fmla="*/ 0 h 12"/>
                  <a:gd name="T2" fmla="*/ 0 w 30"/>
                  <a:gd name="T3" fmla="*/ 6 h 12"/>
                  <a:gd name="T4" fmla="*/ 0 w 30"/>
                  <a:gd name="T5" fmla="*/ 6 h 12"/>
                  <a:gd name="T6" fmla="*/ 24 w 30"/>
                  <a:gd name="T7" fmla="*/ 12 h 12"/>
                  <a:gd name="T8" fmla="*/ 30 w 30"/>
                  <a:gd name="T9" fmla="*/ 12 h 12"/>
                  <a:gd name="T10" fmla="*/ 24 w 30"/>
                  <a:gd name="T11" fmla="*/ 6 h 12"/>
                  <a:gd name="T12" fmla="*/ 0 w 3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24" y="12"/>
                    </a:lnTo>
                    <a:lnTo>
                      <a:pt x="30" y="12"/>
                    </a:lnTo>
                    <a:lnTo>
                      <a:pt x="24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29" name="Freeform 1553"/>
              <p:cNvSpPr>
                <a:spLocks/>
              </p:cNvSpPr>
              <p:nvPr/>
            </p:nvSpPr>
            <p:spPr bwMode="auto">
              <a:xfrm>
                <a:off x="3447" y="2742"/>
                <a:ext cx="24" cy="12"/>
              </a:xfrm>
              <a:custGeom>
                <a:avLst/>
                <a:gdLst>
                  <a:gd name="T0" fmla="*/ 0 w 24"/>
                  <a:gd name="T1" fmla="*/ 0 h 12"/>
                  <a:gd name="T2" fmla="*/ 0 w 24"/>
                  <a:gd name="T3" fmla="*/ 6 h 12"/>
                  <a:gd name="T4" fmla="*/ 0 w 24"/>
                  <a:gd name="T5" fmla="*/ 6 h 12"/>
                  <a:gd name="T6" fmla="*/ 18 w 24"/>
                  <a:gd name="T7" fmla="*/ 12 h 12"/>
                  <a:gd name="T8" fmla="*/ 24 w 24"/>
                  <a:gd name="T9" fmla="*/ 12 h 12"/>
                  <a:gd name="T10" fmla="*/ 24 w 24"/>
                  <a:gd name="T11" fmla="*/ 12 h 12"/>
                  <a:gd name="T12" fmla="*/ 24 w 24"/>
                  <a:gd name="T13" fmla="*/ 6 h 12"/>
                  <a:gd name="T14" fmla="*/ 18 w 24"/>
                  <a:gd name="T15" fmla="*/ 6 h 12"/>
                  <a:gd name="T16" fmla="*/ 0 w 24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12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18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6"/>
                    </a:lnTo>
                    <a:lnTo>
                      <a:pt x="18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30" name="Freeform 1554"/>
              <p:cNvSpPr>
                <a:spLocks/>
              </p:cNvSpPr>
              <p:nvPr/>
            </p:nvSpPr>
            <p:spPr bwMode="auto">
              <a:xfrm>
                <a:off x="3483" y="2754"/>
                <a:ext cx="30" cy="12"/>
              </a:xfrm>
              <a:custGeom>
                <a:avLst/>
                <a:gdLst>
                  <a:gd name="T0" fmla="*/ 6 w 30"/>
                  <a:gd name="T1" fmla="*/ 0 h 12"/>
                  <a:gd name="T2" fmla="*/ 0 w 30"/>
                  <a:gd name="T3" fmla="*/ 6 h 12"/>
                  <a:gd name="T4" fmla="*/ 6 w 30"/>
                  <a:gd name="T5" fmla="*/ 6 h 12"/>
                  <a:gd name="T6" fmla="*/ 30 w 30"/>
                  <a:gd name="T7" fmla="*/ 12 h 12"/>
                  <a:gd name="T8" fmla="*/ 30 w 30"/>
                  <a:gd name="T9" fmla="*/ 6 h 12"/>
                  <a:gd name="T10" fmla="*/ 30 w 30"/>
                  <a:gd name="T11" fmla="*/ 6 h 12"/>
                  <a:gd name="T12" fmla="*/ 6 w 3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6" y="0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30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31" name="Freeform 1555"/>
              <p:cNvSpPr>
                <a:spLocks/>
              </p:cNvSpPr>
              <p:nvPr/>
            </p:nvSpPr>
            <p:spPr bwMode="auto">
              <a:xfrm>
                <a:off x="3525" y="2766"/>
                <a:ext cx="30" cy="6"/>
              </a:xfrm>
              <a:custGeom>
                <a:avLst/>
                <a:gdLst>
                  <a:gd name="T0" fmla="*/ 6 w 30"/>
                  <a:gd name="T1" fmla="*/ 0 h 6"/>
                  <a:gd name="T2" fmla="*/ 0 w 30"/>
                  <a:gd name="T3" fmla="*/ 0 h 6"/>
                  <a:gd name="T4" fmla="*/ 6 w 30"/>
                  <a:gd name="T5" fmla="*/ 6 h 6"/>
                  <a:gd name="T6" fmla="*/ 30 w 30"/>
                  <a:gd name="T7" fmla="*/ 6 h 6"/>
                  <a:gd name="T8" fmla="*/ 30 w 30"/>
                  <a:gd name="T9" fmla="*/ 6 h 6"/>
                  <a:gd name="T10" fmla="*/ 30 w 30"/>
                  <a:gd name="T11" fmla="*/ 0 h 6"/>
                  <a:gd name="T12" fmla="*/ 6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6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32" name="Freeform 1556"/>
              <p:cNvSpPr>
                <a:spLocks/>
              </p:cNvSpPr>
              <p:nvPr/>
            </p:nvSpPr>
            <p:spPr bwMode="auto">
              <a:xfrm>
                <a:off x="3567" y="2772"/>
                <a:ext cx="30" cy="6"/>
              </a:xfrm>
              <a:custGeom>
                <a:avLst/>
                <a:gdLst>
                  <a:gd name="T0" fmla="*/ 0 w 30"/>
                  <a:gd name="T1" fmla="*/ 0 h 6"/>
                  <a:gd name="T2" fmla="*/ 0 w 30"/>
                  <a:gd name="T3" fmla="*/ 0 h 6"/>
                  <a:gd name="T4" fmla="*/ 0 w 30"/>
                  <a:gd name="T5" fmla="*/ 6 h 6"/>
                  <a:gd name="T6" fmla="*/ 24 w 30"/>
                  <a:gd name="T7" fmla="*/ 6 h 6"/>
                  <a:gd name="T8" fmla="*/ 30 w 30"/>
                  <a:gd name="T9" fmla="*/ 6 h 6"/>
                  <a:gd name="T10" fmla="*/ 24 w 30"/>
                  <a:gd name="T11" fmla="*/ 0 h 6"/>
                  <a:gd name="T12" fmla="*/ 0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33" name="Freeform 1557"/>
              <p:cNvSpPr>
                <a:spLocks/>
              </p:cNvSpPr>
              <p:nvPr/>
            </p:nvSpPr>
            <p:spPr bwMode="auto">
              <a:xfrm>
                <a:off x="3609" y="2778"/>
                <a:ext cx="30" cy="6"/>
              </a:xfrm>
              <a:custGeom>
                <a:avLst/>
                <a:gdLst>
                  <a:gd name="T0" fmla="*/ 0 w 30"/>
                  <a:gd name="T1" fmla="*/ 0 h 6"/>
                  <a:gd name="T2" fmla="*/ 0 w 30"/>
                  <a:gd name="T3" fmla="*/ 0 h 6"/>
                  <a:gd name="T4" fmla="*/ 0 w 30"/>
                  <a:gd name="T5" fmla="*/ 6 h 6"/>
                  <a:gd name="T6" fmla="*/ 24 w 30"/>
                  <a:gd name="T7" fmla="*/ 6 h 6"/>
                  <a:gd name="T8" fmla="*/ 30 w 30"/>
                  <a:gd name="T9" fmla="*/ 6 h 6"/>
                  <a:gd name="T10" fmla="*/ 24 w 30"/>
                  <a:gd name="T11" fmla="*/ 0 h 6"/>
                  <a:gd name="T12" fmla="*/ 0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34" name="Freeform 1558"/>
              <p:cNvSpPr>
                <a:spLocks/>
              </p:cNvSpPr>
              <p:nvPr/>
            </p:nvSpPr>
            <p:spPr bwMode="auto">
              <a:xfrm>
                <a:off x="3651" y="2784"/>
                <a:ext cx="30" cy="6"/>
              </a:xfrm>
              <a:custGeom>
                <a:avLst/>
                <a:gdLst>
                  <a:gd name="T0" fmla="*/ 0 w 30"/>
                  <a:gd name="T1" fmla="*/ 0 h 6"/>
                  <a:gd name="T2" fmla="*/ 0 w 30"/>
                  <a:gd name="T3" fmla="*/ 0 h 6"/>
                  <a:gd name="T4" fmla="*/ 0 w 30"/>
                  <a:gd name="T5" fmla="*/ 6 h 6"/>
                  <a:gd name="T6" fmla="*/ 12 w 30"/>
                  <a:gd name="T7" fmla="*/ 6 h 6"/>
                  <a:gd name="T8" fmla="*/ 24 w 30"/>
                  <a:gd name="T9" fmla="*/ 6 h 6"/>
                  <a:gd name="T10" fmla="*/ 30 w 30"/>
                  <a:gd name="T11" fmla="*/ 0 h 6"/>
                  <a:gd name="T12" fmla="*/ 24 w 30"/>
                  <a:gd name="T13" fmla="*/ 0 h 6"/>
                  <a:gd name="T14" fmla="*/ 12 w 30"/>
                  <a:gd name="T15" fmla="*/ 0 h 6"/>
                  <a:gd name="T16" fmla="*/ 0 w 30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35" name="Freeform 1559"/>
              <p:cNvSpPr>
                <a:spLocks/>
              </p:cNvSpPr>
              <p:nvPr/>
            </p:nvSpPr>
            <p:spPr bwMode="auto">
              <a:xfrm>
                <a:off x="3693" y="2784"/>
                <a:ext cx="30" cy="6"/>
              </a:xfrm>
              <a:custGeom>
                <a:avLst/>
                <a:gdLst>
                  <a:gd name="T0" fmla="*/ 0 w 30"/>
                  <a:gd name="T1" fmla="*/ 0 h 6"/>
                  <a:gd name="T2" fmla="*/ 0 w 30"/>
                  <a:gd name="T3" fmla="*/ 0 h 6"/>
                  <a:gd name="T4" fmla="*/ 0 w 30"/>
                  <a:gd name="T5" fmla="*/ 6 h 6"/>
                  <a:gd name="T6" fmla="*/ 24 w 30"/>
                  <a:gd name="T7" fmla="*/ 6 h 6"/>
                  <a:gd name="T8" fmla="*/ 30 w 30"/>
                  <a:gd name="T9" fmla="*/ 6 h 6"/>
                  <a:gd name="T10" fmla="*/ 24 w 30"/>
                  <a:gd name="T11" fmla="*/ 0 h 6"/>
                  <a:gd name="T12" fmla="*/ 0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36" name="Freeform 1560"/>
              <p:cNvSpPr>
                <a:spLocks/>
              </p:cNvSpPr>
              <p:nvPr/>
            </p:nvSpPr>
            <p:spPr bwMode="auto">
              <a:xfrm>
                <a:off x="3735" y="2784"/>
                <a:ext cx="30" cy="6"/>
              </a:xfrm>
              <a:custGeom>
                <a:avLst/>
                <a:gdLst>
                  <a:gd name="T0" fmla="*/ 0 w 30"/>
                  <a:gd name="T1" fmla="*/ 0 h 6"/>
                  <a:gd name="T2" fmla="*/ 0 w 30"/>
                  <a:gd name="T3" fmla="*/ 6 h 6"/>
                  <a:gd name="T4" fmla="*/ 0 w 30"/>
                  <a:gd name="T5" fmla="*/ 6 h 6"/>
                  <a:gd name="T6" fmla="*/ 24 w 30"/>
                  <a:gd name="T7" fmla="*/ 6 h 6"/>
                  <a:gd name="T8" fmla="*/ 30 w 30"/>
                  <a:gd name="T9" fmla="*/ 6 h 6"/>
                  <a:gd name="T10" fmla="*/ 24 w 30"/>
                  <a:gd name="T11" fmla="*/ 0 h 6"/>
                  <a:gd name="T12" fmla="*/ 0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37" name="Freeform 1561"/>
              <p:cNvSpPr>
                <a:spLocks/>
              </p:cNvSpPr>
              <p:nvPr/>
            </p:nvSpPr>
            <p:spPr bwMode="auto">
              <a:xfrm>
                <a:off x="3777" y="2784"/>
                <a:ext cx="30" cy="6"/>
              </a:xfrm>
              <a:custGeom>
                <a:avLst/>
                <a:gdLst>
                  <a:gd name="T0" fmla="*/ 0 w 30"/>
                  <a:gd name="T1" fmla="*/ 0 h 6"/>
                  <a:gd name="T2" fmla="*/ 0 w 30"/>
                  <a:gd name="T3" fmla="*/ 6 h 6"/>
                  <a:gd name="T4" fmla="*/ 0 w 30"/>
                  <a:gd name="T5" fmla="*/ 6 h 6"/>
                  <a:gd name="T6" fmla="*/ 24 w 30"/>
                  <a:gd name="T7" fmla="*/ 6 h 6"/>
                  <a:gd name="T8" fmla="*/ 30 w 30"/>
                  <a:gd name="T9" fmla="*/ 6 h 6"/>
                  <a:gd name="T10" fmla="*/ 24 w 30"/>
                  <a:gd name="T11" fmla="*/ 0 h 6"/>
                  <a:gd name="T12" fmla="*/ 0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38" name="Freeform 1562"/>
              <p:cNvSpPr>
                <a:spLocks/>
              </p:cNvSpPr>
              <p:nvPr/>
            </p:nvSpPr>
            <p:spPr bwMode="auto">
              <a:xfrm>
                <a:off x="3819" y="2784"/>
                <a:ext cx="30" cy="6"/>
              </a:xfrm>
              <a:custGeom>
                <a:avLst/>
                <a:gdLst>
                  <a:gd name="T0" fmla="*/ 0 w 30"/>
                  <a:gd name="T1" fmla="*/ 0 h 6"/>
                  <a:gd name="T2" fmla="*/ 0 w 30"/>
                  <a:gd name="T3" fmla="*/ 6 h 6"/>
                  <a:gd name="T4" fmla="*/ 0 w 30"/>
                  <a:gd name="T5" fmla="*/ 6 h 6"/>
                  <a:gd name="T6" fmla="*/ 24 w 30"/>
                  <a:gd name="T7" fmla="*/ 6 h 6"/>
                  <a:gd name="T8" fmla="*/ 30 w 30"/>
                  <a:gd name="T9" fmla="*/ 6 h 6"/>
                  <a:gd name="T10" fmla="*/ 24 w 30"/>
                  <a:gd name="T11" fmla="*/ 0 h 6"/>
                  <a:gd name="T12" fmla="*/ 0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39" name="Freeform 1563"/>
              <p:cNvSpPr>
                <a:spLocks/>
              </p:cNvSpPr>
              <p:nvPr/>
            </p:nvSpPr>
            <p:spPr bwMode="auto">
              <a:xfrm>
                <a:off x="3861" y="2784"/>
                <a:ext cx="30" cy="6"/>
              </a:xfrm>
              <a:custGeom>
                <a:avLst/>
                <a:gdLst>
                  <a:gd name="T0" fmla="*/ 0 w 30"/>
                  <a:gd name="T1" fmla="*/ 0 h 6"/>
                  <a:gd name="T2" fmla="*/ 0 w 30"/>
                  <a:gd name="T3" fmla="*/ 0 h 6"/>
                  <a:gd name="T4" fmla="*/ 0 w 30"/>
                  <a:gd name="T5" fmla="*/ 6 h 6"/>
                  <a:gd name="T6" fmla="*/ 24 w 30"/>
                  <a:gd name="T7" fmla="*/ 6 h 6"/>
                  <a:gd name="T8" fmla="*/ 24 w 30"/>
                  <a:gd name="T9" fmla="*/ 6 h 6"/>
                  <a:gd name="T10" fmla="*/ 30 w 30"/>
                  <a:gd name="T11" fmla="*/ 0 h 6"/>
                  <a:gd name="T12" fmla="*/ 24 w 30"/>
                  <a:gd name="T13" fmla="*/ 0 h 6"/>
                  <a:gd name="T14" fmla="*/ 24 w 30"/>
                  <a:gd name="T15" fmla="*/ 0 h 6"/>
                  <a:gd name="T16" fmla="*/ 0 w 30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40" name="Freeform 1564"/>
              <p:cNvSpPr>
                <a:spLocks/>
              </p:cNvSpPr>
              <p:nvPr/>
            </p:nvSpPr>
            <p:spPr bwMode="auto">
              <a:xfrm>
                <a:off x="3903" y="2778"/>
                <a:ext cx="30" cy="6"/>
              </a:xfrm>
              <a:custGeom>
                <a:avLst/>
                <a:gdLst>
                  <a:gd name="T0" fmla="*/ 0 w 30"/>
                  <a:gd name="T1" fmla="*/ 0 h 6"/>
                  <a:gd name="T2" fmla="*/ 0 w 30"/>
                  <a:gd name="T3" fmla="*/ 6 h 6"/>
                  <a:gd name="T4" fmla="*/ 0 w 30"/>
                  <a:gd name="T5" fmla="*/ 6 h 6"/>
                  <a:gd name="T6" fmla="*/ 24 w 30"/>
                  <a:gd name="T7" fmla="*/ 6 h 6"/>
                  <a:gd name="T8" fmla="*/ 30 w 30"/>
                  <a:gd name="T9" fmla="*/ 0 h 6"/>
                  <a:gd name="T10" fmla="*/ 24 w 30"/>
                  <a:gd name="T11" fmla="*/ 0 h 6"/>
                  <a:gd name="T12" fmla="*/ 0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24" y="6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41" name="Freeform 1565"/>
              <p:cNvSpPr>
                <a:spLocks/>
              </p:cNvSpPr>
              <p:nvPr/>
            </p:nvSpPr>
            <p:spPr bwMode="auto">
              <a:xfrm>
                <a:off x="3945" y="2772"/>
                <a:ext cx="30" cy="6"/>
              </a:xfrm>
              <a:custGeom>
                <a:avLst/>
                <a:gdLst>
                  <a:gd name="T0" fmla="*/ 0 w 30"/>
                  <a:gd name="T1" fmla="*/ 0 h 6"/>
                  <a:gd name="T2" fmla="*/ 0 w 30"/>
                  <a:gd name="T3" fmla="*/ 6 h 6"/>
                  <a:gd name="T4" fmla="*/ 0 w 30"/>
                  <a:gd name="T5" fmla="*/ 6 h 6"/>
                  <a:gd name="T6" fmla="*/ 24 w 30"/>
                  <a:gd name="T7" fmla="*/ 6 h 6"/>
                  <a:gd name="T8" fmla="*/ 30 w 30"/>
                  <a:gd name="T9" fmla="*/ 6 h 6"/>
                  <a:gd name="T10" fmla="*/ 24 w 30"/>
                  <a:gd name="T11" fmla="*/ 0 h 6"/>
                  <a:gd name="T12" fmla="*/ 0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42" name="Freeform 1566"/>
              <p:cNvSpPr>
                <a:spLocks/>
              </p:cNvSpPr>
              <p:nvPr/>
            </p:nvSpPr>
            <p:spPr bwMode="auto">
              <a:xfrm>
                <a:off x="3987" y="2766"/>
                <a:ext cx="31" cy="12"/>
              </a:xfrm>
              <a:custGeom>
                <a:avLst/>
                <a:gdLst>
                  <a:gd name="T0" fmla="*/ 0 w 31"/>
                  <a:gd name="T1" fmla="*/ 6 h 12"/>
                  <a:gd name="T2" fmla="*/ 0 w 31"/>
                  <a:gd name="T3" fmla="*/ 6 h 12"/>
                  <a:gd name="T4" fmla="*/ 0 w 31"/>
                  <a:gd name="T5" fmla="*/ 12 h 12"/>
                  <a:gd name="T6" fmla="*/ 25 w 31"/>
                  <a:gd name="T7" fmla="*/ 6 h 12"/>
                  <a:gd name="T8" fmla="*/ 31 w 31"/>
                  <a:gd name="T9" fmla="*/ 0 h 12"/>
                  <a:gd name="T10" fmla="*/ 25 w 31"/>
                  <a:gd name="T11" fmla="*/ 0 h 12"/>
                  <a:gd name="T12" fmla="*/ 0 w 31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12">
                    <a:moveTo>
                      <a:pt x="0" y="6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25" y="6"/>
                    </a:lnTo>
                    <a:lnTo>
                      <a:pt x="31" y="0"/>
                    </a:lnTo>
                    <a:lnTo>
                      <a:pt x="25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43" name="Freeform 1567"/>
              <p:cNvSpPr>
                <a:spLocks/>
              </p:cNvSpPr>
              <p:nvPr/>
            </p:nvSpPr>
            <p:spPr bwMode="auto">
              <a:xfrm>
                <a:off x="4030" y="2754"/>
                <a:ext cx="24" cy="12"/>
              </a:xfrm>
              <a:custGeom>
                <a:avLst/>
                <a:gdLst>
                  <a:gd name="T0" fmla="*/ 0 w 24"/>
                  <a:gd name="T1" fmla="*/ 6 h 12"/>
                  <a:gd name="T2" fmla="*/ 0 w 24"/>
                  <a:gd name="T3" fmla="*/ 12 h 12"/>
                  <a:gd name="T4" fmla="*/ 0 w 24"/>
                  <a:gd name="T5" fmla="*/ 12 h 12"/>
                  <a:gd name="T6" fmla="*/ 24 w 24"/>
                  <a:gd name="T7" fmla="*/ 6 h 12"/>
                  <a:gd name="T8" fmla="*/ 24 w 24"/>
                  <a:gd name="T9" fmla="*/ 6 h 12"/>
                  <a:gd name="T10" fmla="*/ 24 w 24"/>
                  <a:gd name="T11" fmla="*/ 0 h 12"/>
                  <a:gd name="T12" fmla="*/ 0 w 24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2">
                    <a:moveTo>
                      <a:pt x="0" y="6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44" name="Freeform 1568"/>
              <p:cNvSpPr>
                <a:spLocks/>
              </p:cNvSpPr>
              <p:nvPr/>
            </p:nvSpPr>
            <p:spPr bwMode="auto">
              <a:xfrm>
                <a:off x="4066" y="2748"/>
                <a:ext cx="30" cy="12"/>
              </a:xfrm>
              <a:custGeom>
                <a:avLst/>
                <a:gdLst>
                  <a:gd name="T0" fmla="*/ 6 w 30"/>
                  <a:gd name="T1" fmla="*/ 6 h 12"/>
                  <a:gd name="T2" fmla="*/ 0 w 30"/>
                  <a:gd name="T3" fmla="*/ 6 h 12"/>
                  <a:gd name="T4" fmla="*/ 6 w 30"/>
                  <a:gd name="T5" fmla="*/ 12 h 12"/>
                  <a:gd name="T6" fmla="*/ 18 w 30"/>
                  <a:gd name="T7" fmla="*/ 6 h 12"/>
                  <a:gd name="T8" fmla="*/ 30 w 30"/>
                  <a:gd name="T9" fmla="*/ 6 h 12"/>
                  <a:gd name="T10" fmla="*/ 30 w 30"/>
                  <a:gd name="T11" fmla="*/ 0 h 12"/>
                  <a:gd name="T12" fmla="*/ 30 w 30"/>
                  <a:gd name="T13" fmla="*/ 0 h 12"/>
                  <a:gd name="T14" fmla="*/ 18 w 30"/>
                  <a:gd name="T15" fmla="*/ 0 h 12"/>
                  <a:gd name="T16" fmla="*/ 6 w 30"/>
                  <a:gd name="T17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2">
                    <a:moveTo>
                      <a:pt x="6" y="6"/>
                    </a:moveTo>
                    <a:lnTo>
                      <a:pt x="0" y="6"/>
                    </a:lnTo>
                    <a:lnTo>
                      <a:pt x="6" y="12"/>
                    </a:lnTo>
                    <a:lnTo>
                      <a:pt x="18" y="6"/>
                    </a:lnTo>
                    <a:lnTo>
                      <a:pt x="30" y="6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8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45" name="Freeform 1569"/>
              <p:cNvSpPr>
                <a:spLocks/>
              </p:cNvSpPr>
              <p:nvPr/>
            </p:nvSpPr>
            <p:spPr bwMode="auto">
              <a:xfrm>
                <a:off x="4108" y="2736"/>
                <a:ext cx="30" cy="12"/>
              </a:xfrm>
              <a:custGeom>
                <a:avLst/>
                <a:gdLst>
                  <a:gd name="T0" fmla="*/ 6 w 30"/>
                  <a:gd name="T1" fmla="*/ 6 h 12"/>
                  <a:gd name="T2" fmla="*/ 0 w 30"/>
                  <a:gd name="T3" fmla="*/ 6 h 12"/>
                  <a:gd name="T4" fmla="*/ 6 w 30"/>
                  <a:gd name="T5" fmla="*/ 12 h 12"/>
                  <a:gd name="T6" fmla="*/ 24 w 30"/>
                  <a:gd name="T7" fmla="*/ 6 h 12"/>
                  <a:gd name="T8" fmla="*/ 30 w 30"/>
                  <a:gd name="T9" fmla="*/ 0 h 12"/>
                  <a:gd name="T10" fmla="*/ 24 w 30"/>
                  <a:gd name="T11" fmla="*/ 0 h 12"/>
                  <a:gd name="T12" fmla="*/ 6 w 30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6" y="6"/>
                    </a:moveTo>
                    <a:lnTo>
                      <a:pt x="0" y="6"/>
                    </a:lnTo>
                    <a:lnTo>
                      <a:pt x="6" y="12"/>
                    </a:lnTo>
                    <a:lnTo>
                      <a:pt x="24" y="6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46" name="Freeform 1570"/>
              <p:cNvSpPr>
                <a:spLocks/>
              </p:cNvSpPr>
              <p:nvPr/>
            </p:nvSpPr>
            <p:spPr bwMode="auto">
              <a:xfrm>
                <a:off x="4150" y="2718"/>
                <a:ext cx="24" cy="18"/>
              </a:xfrm>
              <a:custGeom>
                <a:avLst/>
                <a:gdLst>
                  <a:gd name="T0" fmla="*/ 0 w 24"/>
                  <a:gd name="T1" fmla="*/ 12 h 18"/>
                  <a:gd name="T2" fmla="*/ 0 w 24"/>
                  <a:gd name="T3" fmla="*/ 12 h 18"/>
                  <a:gd name="T4" fmla="*/ 0 w 24"/>
                  <a:gd name="T5" fmla="*/ 18 h 18"/>
                  <a:gd name="T6" fmla="*/ 12 w 24"/>
                  <a:gd name="T7" fmla="*/ 12 h 18"/>
                  <a:gd name="T8" fmla="*/ 24 w 24"/>
                  <a:gd name="T9" fmla="*/ 6 h 18"/>
                  <a:gd name="T10" fmla="*/ 24 w 24"/>
                  <a:gd name="T11" fmla="*/ 6 h 18"/>
                  <a:gd name="T12" fmla="*/ 24 w 24"/>
                  <a:gd name="T13" fmla="*/ 0 h 18"/>
                  <a:gd name="T14" fmla="*/ 12 w 24"/>
                  <a:gd name="T15" fmla="*/ 6 h 18"/>
                  <a:gd name="T16" fmla="*/ 0 w 24"/>
                  <a:gd name="T17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18">
                    <a:moveTo>
                      <a:pt x="0" y="12"/>
                    </a:moveTo>
                    <a:lnTo>
                      <a:pt x="0" y="12"/>
                    </a:lnTo>
                    <a:lnTo>
                      <a:pt x="0" y="18"/>
                    </a:lnTo>
                    <a:lnTo>
                      <a:pt x="12" y="12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12" y="6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47" name="Freeform 1571"/>
              <p:cNvSpPr>
                <a:spLocks/>
              </p:cNvSpPr>
              <p:nvPr/>
            </p:nvSpPr>
            <p:spPr bwMode="auto">
              <a:xfrm>
                <a:off x="4186" y="2700"/>
                <a:ext cx="30" cy="18"/>
              </a:xfrm>
              <a:custGeom>
                <a:avLst/>
                <a:gdLst>
                  <a:gd name="T0" fmla="*/ 6 w 30"/>
                  <a:gd name="T1" fmla="*/ 12 h 18"/>
                  <a:gd name="T2" fmla="*/ 0 w 30"/>
                  <a:gd name="T3" fmla="*/ 12 h 18"/>
                  <a:gd name="T4" fmla="*/ 6 w 30"/>
                  <a:gd name="T5" fmla="*/ 18 h 18"/>
                  <a:gd name="T6" fmla="*/ 24 w 30"/>
                  <a:gd name="T7" fmla="*/ 6 h 18"/>
                  <a:gd name="T8" fmla="*/ 30 w 30"/>
                  <a:gd name="T9" fmla="*/ 6 h 18"/>
                  <a:gd name="T10" fmla="*/ 24 w 30"/>
                  <a:gd name="T11" fmla="*/ 0 h 18"/>
                  <a:gd name="T12" fmla="*/ 6 w 30"/>
                  <a:gd name="T13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8">
                    <a:moveTo>
                      <a:pt x="6" y="12"/>
                    </a:moveTo>
                    <a:lnTo>
                      <a:pt x="0" y="12"/>
                    </a:lnTo>
                    <a:lnTo>
                      <a:pt x="6" y="18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24" y="0"/>
                    </a:lnTo>
                    <a:lnTo>
                      <a:pt x="6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48" name="Freeform 1572"/>
              <p:cNvSpPr>
                <a:spLocks/>
              </p:cNvSpPr>
              <p:nvPr/>
            </p:nvSpPr>
            <p:spPr bwMode="auto">
              <a:xfrm>
                <a:off x="4228" y="2682"/>
                <a:ext cx="24" cy="18"/>
              </a:xfrm>
              <a:custGeom>
                <a:avLst/>
                <a:gdLst>
                  <a:gd name="T0" fmla="*/ 0 w 24"/>
                  <a:gd name="T1" fmla="*/ 12 h 18"/>
                  <a:gd name="T2" fmla="*/ 0 w 24"/>
                  <a:gd name="T3" fmla="*/ 12 h 18"/>
                  <a:gd name="T4" fmla="*/ 0 w 24"/>
                  <a:gd name="T5" fmla="*/ 18 h 18"/>
                  <a:gd name="T6" fmla="*/ 0 w 24"/>
                  <a:gd name="T7" fmla="*/ 18 h 18"/>
                  <a:gd name="T8" fmla="*/ 18 w 24"/>
                  <a:gd name="T9" fmla="*/ 6 h 18"/>
                  <a:gd name="T10" fmla="*/ 24 w 24"/>
                  <a:gd name="T11" fmla="*/ 0 h 18"/>
                  <a:gd name="T12" fmla="*/ 18 w 24"/>
                  <a:gd name="T13" fmla="*/ 0 h 18"/>
                  <a:gd name="T14" fmla="*/ 0 w 24"/>
                  <a:gd name="T15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18">
                    <a:moveTo>
                      <a:pt x="0" y="12"/>
                    </a:move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18" y="6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49" name="Freeform 1573"/>
              <p:cNvSpPr>
                <a:spLocks/>
              </p:cNvSpPr>
              <p:nvPr/>
            </p:nvSpPr>
            <p:spPr bwMode="auto">
              <a:xfrm>
                <a:off x="4258" y="2652"/>
                <a:ext cx="24" cy="24"/>
              </a:xfrm>
              <a:custGeom>
                <a:avLst/>
                <a:gdLst>
                  <a:gd name="T0" fmla="*/ 6 w 24"/>
                  <a:gd name="T1" fmla="*/ 18 h 24"/>
                  <a:gd name="T2" fmla="*/ 0 w 24"/>
                  <a:gd name="T3" fmla="*/ 18 h 24"/>
                  <a:gd name="T4" fmla="*/ 6 w 24"/>
                  <a:gd name="T5" fmla="*/ 24 h 24"/>
                  <a:gd name="T6" fmla="*/ 24 w 24"/>
                  <a:gd name="T7" fmla="*/ 12 h 24"/>
                  <a:gd name="T8" fmla="*/ 24 w 24"/>
                  <a:gd name="T9" fmla="*/ 6 h 24"/>
                  <a:gd name="T10" fmla="*/ 24 w 24"/>
                  <a:gd name="T11" fmla="*/ 6 h 24"/>
                  <a:gd name="T12" fmla="*/ 24 w 24"/>
                  <a:gd name="T13" fmla="*/ 0 h 24"/>
                  <a:gd name="T14" fmla="*/ 18 w 24"/>
                  <a:gd name="T15" fmla="*/ 6 h 24"/>
                  <a:gd name="T16" fmla="*/ 18 w 24"/>
                  <a:gd name="T17" fmla="*/ 6 h 24"/>
                  <a:gd name="T18" fmla="*/ 24 w 24"/>
                  <a:gd name="T19" fmla="*/ 6 h 24"/>
                  <a:gd name="T20" fmla="*/ 24 w 24"/>
                  <a:gd name="T21" fmla="*/ 6 h 24"/>
                  <a:gd name="T22" fmla="*/ 6 w 24"/>
                  <a:gd name="T23" fmla="*/ 1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" h="24">
                    <a:moveTo>
                      <a:pt x="6" y="18"/>
                    </a:moveTo>
                    <a:lnTo>
                      <a:pt x="0" y="18"/>
                    </a:lnTo>
                    <a:lnTo>
                      <a:pt x="6" y="24"/>
                    </a:lnTo>
                    <a:lnTo>
                      <a:pt x="24" y="12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6" y="1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50" name="Freeform 1574"/>
              <p:cNvSpPr>
                <a:spLocks/>
              </p:cNvSpPr>
              <p:nvPr/>
            </p:nvSpPr>
            <p:spPr bwMode="auto">
              <a:xfrm>
                <a:off x="4288" y="2622"/>
                <a:ext cx="24" cy="24"/>
              </a:xfrm>
              <a:custGeom>
                <a:avLst/>
                <a:gdLst>
                  <a:gd name="T0" fmla="*/ 0 w 24"/>
                  <a:gd name="T1" fmla="*/ 24 h 24"/>
                  <a:gd name="T2" fmla="*/ 6 w 24"/>
                  <a:gd name="T3" fmla="*/ 24 h 24"/>
                  <a:gd name="T4" fmla="*/ 6 w 24"/>
                  <a:gd name="T5" fmla="*/ 24 h 24"/>
                  <a:gd name="T6" fmla="*/ 24 w 24"/>
                  <a:gd name="T7" fmla="*/ 0 h 24"/>
                  <a:gd name="T8" fmla="*/ 18 w 24"/>
                  <a:gd name="T9" fmla="*/ 0 h 24"/>
                  <a:gd name="T10" fmla="*/ 18 w 24"/>
                  <a:gd name="T11" fmla="*/ 0 h 24"/>
                  <a:gd name="T12" fmla="*/ 0 w 2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4">
                    <a:moveTo>
                      <a:pt x="0" y="24"/>
                    </a:moveTo>
                    <a:lnTo>
                      <a:pt x="6" y="24"/>
                    </a:lnTo>
                    <a:lnTo>
                      <a:pt x="6" y="24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51" name="Freeform 1575"/>
              <p:cNvSpPr>
                <a:spLocks/>
              </p:cNvSpPr>
              <p:nvPr/>
            </p:nvSpPr>
            <p:spPr bwMode="auto">
              <a:xfrm>
                <a:off x="4312" y="2580"/>
                <a:ext cx="12" cy="30"/>
              </a:xfrm>
              <a:custGeom>
                <a:avLst/>
                <a:gdLst>
                  <a:gd name="T0" fmla="*/ 0 w 12"/>
                  <a:gd name="T1" fmla="*/ 30 h 30"/>
                  <a:gd name="T2" fmla="*/ 6 w 12"/>
                  <a:gd name="T3" fmla="*/ 30 h 30"/>
                  <a:gd name="T4" fmla="*/ 6 w 12"/>
                  <a:gd name="T5" fmla="*/ 30 h 30"/>
                  <a:gd name="T6" fmla="*/ 12 w 12"/>
                  <a:gd name="T7" fmla="*/ 6 h 30"/>
                  <a:gd name="T8" fmla="*/ 12 w 12"/>
                  <a:gd name="T9" fmla="*/ 0 h 30"/>
                  <a:gd name="T10" fmla="*/ 6 w 12"/>
                  <a:gd name="T11" fmla="*/ 6 h 30"/>
                  <a:gd name="T12" fmla="*/ 0 w 12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0">
                    <a:moveTo>
                      <a:pt x="0" y="30"/>
                    </a:moveTo>
                    <a:lnTo>
                      <a:pt x="6" y="30"/>
                    </a:lnTo>
                    <a:lnTo>
                      <a:pt x="6" y="30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52" name="Freeform 1576"/>
              <p:cNvSpPr>
                <a:spLocks/>
              </p:cNvSpPr>
              <p:nvPr/>
            </p:nvSpPr>
            <p:spPr bwMode="auto">
              <a:xfrm>
                <a:off x="4312" y="2544"/>
                <a:ext cx="12" cy="24"/>
              </a:xfrm>
              <a:custGeom>
                <a:avLst/>
                <a:gdLst>
                  <a:gd name="T0" fmla="*/ 6 w 12"/>
                  <a:gd name="T1" fmla="*/ 24 h 24"/>
                  <a:gd name="T2" fmla="*/ 12 w 12"/>
                  <a:gd name="T3" fmla="*/ 24 h 24"/>
                  <a:gd name="T4" fmla="*/ 12 w 12"/>
                  <a:gd name="T5" fmla="*/ 24 h 24"/>
                  <a:gd name="T6" fmla="*/ 6 w 12"/>
                  <a:gd name="T7" fmla="*/ 0 h 24"/>
                  <a:gd name="T8" fmla="*/ 6 w 12"/>
                  <a:gd name="T9" fmla="*/ 0 h 24"/>
                  <a:gd name="T10" fmla="*/ 0 w 12"/>
                  <a:gd name="T11" fmla="*/ 0 h 24"/>
                  <a:gd name="T12" fmla="*/ 6 w 12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24">
                    <a:moveTo>
                      <a:pt x="6" y="24"/>
                    </a:moveTo>
                    <a:lnTo>
                      <a:pt x="12" y="24"/>
                    </a:lnTo>
                    <a:lnTo>
                      <a:pt x="12" y="2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6" y="2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53" name="Freeform 1577"/>
              <p:cNvSpPr>
                <a:spLocks/>
              </p:cNvSpPr>
              <p:nvPr/>
            </p:nvSpPr>
            <p:spPr bwMode="auto">
              <a:xfrm>
                <a:off x="4294" y="2507"/>
                <a:ext cx="18" cy="25"/>
              </a:xfrm>
              <a:custGeom>
                <a:avLst/>
                <a:gdLst>
                  <a:gd name="T0" fmla="*/ 12 w 18"/>
                  <a:gd name="T1" fmla="*/ 19 h 25"/>
                  <a:gd name="T2" fmla="*/ 18 w 18"/>
                  <a:gd name="T3" fmla="*/ 25 h 25"/>
                  <a:gd name="T4" fmla="*/ 18 w 18"/>
                  <a:gd name="T5" fmla="*/ 19 h 25"/>
                  <a:gd name="T6" fmla="*/ 6 w 18"/>
                  <a:gd name="T7" fmla="*/ 0 h 25"/>
                  <a:gd name="T8" fmla="*/ 0 w 18"/>
                  <a:gd name="T9" fmla="*/ 0 h 25"/>
                  <a:gd name="T10" fmla="*/ 0 w 18"/>
                  <a:gd name="T11" fmla="*/ 0 h 25"/>
                  <a:gd name="T12" fmla="*/ 12 w 18"/>
                  <a:gd name="T1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25">
                    <a:moveTo>
                      <a:pt x="12" y="19"/>
                    </a:moveTo>
                    <a:lnTo>
                      <a:pt x="18" y="25"/>
                    </a:lnTo>
                    <a:lnTo>
                      <a:pt x="18" y="19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2" y="19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54" name="Freeform 1578"/>
              <p:cNvSpPr>
                <a:spLocks/>
              </p:cNvSpPr>
              <p:nvPr/>
            </p:nvSpPr>
            <p:spPr bwMode="auto">
              <a:xfrm>
                <a:off x="4264" y="2477"/>
                <a:ext cx="24" cy="18"/>
              </a:xfrm>
              <a:custGeom>
                <a:avLst/>
                <a:gdLst>
                  <a:gd name="T0" fmla="*/ 18 w 24"/>
                  <a:gd name="T1" fmla="*/ 18 h 18"/>
                  <a:gd name="T2" fmla="*/ 18 w 24"/>
                  <a:gd name="T3" fmla="*/ 18 h 18"/>
                  <a:gd name="T4" fmla="*/ 24 w 24"/>
                  <a:gd name="T5" fmla="*/ 18 h 18"/>
                  <a:gd name="T6" fmla="*/ 18 w 24"/>
                  <a:gd name="T7" fmla="*/ 12 h 18"/>
                  <a:gd name="T8" fmla="*/ 18 w 24"/>
                  <a:gd name="T9" fmla="*/ 6 h 18"/>
                  <a:gd name="T10" fmla="*/ 0 w 24"/>
                  <a:gd name="T11" fmla="*/ 0 h 18"/>
                  <a:gd name="T12" fmla="*/ 0 w 24"/>
                  <a:gd name="T13" fmla="*/ 0 h 18"/>
                  <a:gd name="T14" fmla="*/ 0 w 24"/>
                  <a:gd name="T15" fmla="*/ 6 h 18"/>
                  <a:gd name="T16" fmla="*/ 18 w 24"/>
                  <a:gd name="T17" fmla="*/ 12 h 18"/>
                  <a:gd name="T18" fmla="*/ 18 w 24"/>
                  <a:gd name="T19" fmla="*/ 12 h 18"/>
                  <a:gd name="T20" fmla="*/ 12 w 24"/>
                  <a:gd name="T21" fmla="*/ 12 h 18"/>
                  <a:gd name="T22" fmla="*/ 18 w 24"/>
                  <a:gd name="T2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" h="18">
                    <a:moveTo>
                      <a:pt x="18" y="18"/>
                    </a:moveTo>
                    <a:lnTo>
                      <a:pt x="18" y="18"/>
                    </a:lnTo>
                    <a:lnTo>
                      <a:pt x="24" y="18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2" y="12"/>
                    </a:lnTo>
                    <a:lnTo>
                      <a:pt x="18" y="1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55" name="Freeform 1579"/>
              <p:cNvSpPr>
                <a:spLocks/>
              </p:cNvSpPr>
              <p:nvPr/>
            </p:nvSpPr>
            <p:spPr bwMode="auto">
              <a:xfrm>
                <a:off x="4228" y="2453"/>
                <a:ext cx="30" cy="18"/>
              </a:xfrm>
              <a:custGeom>
                <a:avLst/>
                <a:gdLst>
                  <a:gd name="T0" fmla="*/ 24 w 30"/>
                  <a:gd name="T1" fmla="*/ 18 h 18"/>
                  <a:gd name="T2" fmla="*/ 30 w 30"/>
                  <a:gd name="T3" fmla="*/ 12 h 18"/>
                  <a:gd name="T4" fmla="*/ 24 w 30"/>
                  <a:gd name="T5" fmla="*/ 12 h 18"/>
                  <a:gd name="T6" fmla="*/ 6 w 30"/>
                  <a:gd name="T7" fmla="*/ 0 h 18"/>
                  <a:gd name="T8" fmla="*/ 0 w 30"/>
                  <a:gd name="T9" fmla="*/ 0 h 18"/>
                  <a:gd name="T10" fmla="*/ 6 w 30"/>
                  <a:gd name="T11" fmla="*/ 6 h 18"/>
                  <a:gd name="T12" fmla="*/ 24 w 30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8">
                    <a:moveTo>
                      <a:pt x="24" y="18"/>
                    </a:moveTo>
                    <a:lnTo>
                      <a:pt x="30" y="12"/>
                    </a:lnTo>
                    <a:lnTo>
                      <a:pt x="24" y="1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56" name="Freeform 1580"/>
              <p:cNvSpPr>
                <a:spLocks/>
              </p:cNvSpPr>
              <p:nvPr/>
            </p:nvSpPr>
            <p:spPr bwMode="auto">
              <a:xfrm>
                <a:off x="4192" y="2435"/>
                <a:ext cx="30" cy="12"/>
              </a:xfrm>
              <a:custGeom>
                <a:avLst/>
                <a:gdLst>
                  <a:gd name="T0" fmla="*/ 24 w 30"/>
                  <a:gd name="T1" fmla="*/ 12 h 12"/>
                  <a:gd name="T2" fmla="*/ 30 w 30"/>
                  <a:gd name="T3" fmla="*/ 12 h 12"/>
                  <a:gd name="T4" fmla="*/ 24 w 30"/>
                  <a:gd name="T5" fmla="*/ 6 h 12"/>
                  <a:gd name="T6" fmla="*/ 0 w 30"/>
                  <a:gd name="T7" fmla="*/ 0 h 12"/>
                  <a:gd name="T8" fmla="*/ 0 w 30"/>
                  <a:gd name="T9" fmla="*/ 0 h 12"/>
                  <a:gd name="T10" fmla="*/ 0 w 30"/>
                  <a:gd name="T11" fmla="*/ 6 h 12"/>
                  <a:gd name="T12" fmla="*/ 24 w 30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24" y="12"/>
                    </a:moveTo>
                    <a:lnTo>
                      <a:pt x="30" y="12"/>
                    </a:lnTo>
                    <a:lnTo>
                      <a:pt x="24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57" name="Freeform 1581"/>
              <p:cNvSpPr>
                <a:spLocks/>
              </p:cNvSpPr>
              <p:nvPr/>
            </p:nvSpPr>
            <p:spPr bwMode="auto">
              <a:xfrm>
                <a:off x="4156" y="2417"/>
                <a:ext cx="24" cy="12"/>
              </a:xfrm>
              <a:custGeom>
                <a:avLst/>
                <a:gdLst>
                  <a:gd name="T0" fmla="*/ 24 w 24"/>
                  <a:gd name="T1" fmla="*/ 12 h 12"/>
                  <a:gd name="T2" fmla="*/ 24 w 24"/>
                  <a:gd name="T3" fmla="*/ 12 h 12"/>
                  <a:gd name="T4" fmla="*/ 24 w 24"/>
                  <a:gd name="T5" fmla="*/ 6 h 12"/>
                  <a:gd name="T6" fmla="*/ 6 w 24"/>
                  <a:gd name="T7" fmla="*/ 0 h 12"/>
                  <a:gd name="T8" fmla="*/ 0 w 24"/>
                  <a:gd name="T9" fmla="*/ 0 h 12"/>
                  <a:gd name="T10" fmla="*/ 0 w 24"/>
                  <a:gd name="T11" fmla="*/ 0 h 12"/>
                  <a:gd name="T12" fmla="*/ 0 w 24"/>
                  <a:gd name="T13" fmla="*/ 6 h 12"/>
                  <a:gd name="T14" fmla="*/ 6 w 24"/>
                  <a:gd name="T15" fmla="*/ 6 h 12"/>
                  <a:gd name="T16" fmla="*/ 24 w 24"/>
                  <a:gd name="T1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12">
                    <a:moveTo>
                      <a:pt x="24" y="12"/>
                    </a:moveTo>
                    <a:lnTo>
                      <a:pt x="24" y="12"/>
                    </a:lnTo>
                    <a:lnTo>
                      <a:pt x="24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58" name="Freeform 1582"/>
              <p:cNvSpPr>
                <a:spLocks/>
              </p:cNvSpPr>
              <p:nvPr/>
            </p:nvSpPr>
            <p:spPr bwMode="auto">
              <a:xfrm>
                <a:off x="4114" y="2405"/>
                <a:ext cx="30" cy="12"/>
              </a:xfrm>
              <a:custGeom>
                <a:avLst/>
                <a:gdLst>
                  <a:gd name="T0" fmla="*/ 24 w 30"/>
                  <a:gd name="T1" fmla="*/ 12 h 12"/>
                  <a:gd name="T2" fmla="*/ 30 w 30"/>
                  <a:gd name="T3" fmla="*/ 6 h 12"/>
                  <a:gd name="T4" fmla="*/ 24 w 30"/>
                  <a:gd name="T5" fmla="*/ 6 h 12"/>
                  <a:gd name="T6" fmla="*/ 0 w 30"/>
                  <a:gd name="T7" fmla="*/ 0 h 12"/>
                  <a:gd name="T8" fmla="*/ 0 w 30"/>
                  <a:gd name="T9" fmla="*/ 0 h 12"/>
                  <a:gd name="T10" fmla="*/ 0 w 30"/>
                  <a:gd name="T11" fmla="*/ 6 h 12"/>
                  <a:gd name="T12" fmla="*/ 24 w 30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24" y="12"/>
                    </a:moveTo>
                    <a:lnTo>
                      <a:pt x="30" y="6"/>
                    </a:lnTo>
                    <a:lnTo>
                      <a:pt x="24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59" name="Freeform 1583"/>
              <p:cNvSpPr>
                <a:spLocks/>
              </p:cNvSpPr>
              <p:nvPr/>
            </p:nvSpPr>
            <p:spPr bwMode="auto">
              <a:xfrm>
                <a:off x="4072" y="2387"/>
                <a:ext cx="30" cy="18"/>
              </a:xfrm>
              <a:custGeom>
                <a:avLst/>
                <a:gdLst>
                  <a:gd name="T0" fmla="*/ 30 w 30"/>
                  <a:gd name="T1" fmla="*/ 18 h 18"/>
                  <a:gd name="T2" fmla="*/ 30 w 30"/>
                  <a:gd name="T3" fmla="*/ 12 h 18"/>
                  <a:gd name="T4" fmla="*/ 30 w 30"/>
                  <a:gd name="T5" fmla="*/ 12 h 18"/>
                  <a:gd name="T6" fmla="*/ 12 w 30"/>
                  <a:gd name="T7" fmla="*/ 6 h 18"/>
                  <a:gd name="T8" fmla="*/ 6 w 30"/>
                  <a:gd name="T9" fmla="*/ 0 h 18"/>
                  <a:gd name="T10" fmla="*/ 0 w 30"/>
                  <a:gd name="T11" fmla="*/ 6 h 18"/>
                  <a:gd name="T12" fmla="*/ 6 w 30"/>
                  <a:gd name="T13" fmla="*/ 6 h 18"/>
                  <a:gd name="T14" fmla="*/ 12 w 30"/>
                  <a:gd name="T15" fmla="*/ 12 h 18"/>
                  <a:gd name="T16" fmla="*/ 30 w 30"/>
                  <a:gd name="T1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8">
                    <a:moveTo>
                      <a:pt x="30" y="18"/>
                    </a:moveTo>
                    <a:lnTo>
                      <a:pt x="30" y="12"/>
                    </a:lnTo>
                    <a:lnTo>
                      <a:pt x="30" y="12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12" y="12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60" name="Freeform 1584"/>
              <p:cNvSpPr>
                <a:spLocks/>
              </p:cNvSpPr>
              <p:nvPr/>
            </p:nvSpPr>
            <p:spPr bwMode="auto">
              <a:xfrm>
                <a:off x="4030" y="2381"/>
                <a:ext cx="30" cy="12"/>
              </a:xfrm>
              <a:custGeom>
                <a:avLst/>
                <a:gdLst>
                  <a:gd name="T0" fmla="*/ 30 w 30"/>
                  <a:gd name="T1" fmla="*/ 12 h 12"/>
                  <a:gd name="T2" fmla="*/ 30 w 30"/>
                  <a:gd name="T3" fmla="*/ 6 h 12"/>
                  <a:gd name="T4" fmla="*/ 30 w 30"/>
                  <a:gd name="T5" fmla="*/ 6 h 12"/>
                  <a:gd name="T6" fmla="*/ 6 w 30"/>
                  <a:gd name="T7" fmla="*/ 0 h 12"/>
                  <a:gd name="T8" fmla="*/ 0 w 30"/>
                  <a:gd name="T9" fmla="*/ 6 h 12"/>
                  <a:gd name="T10" fmla="*/ 6 w 30"/>
                  <a:gd name="T11" fmla="*/ 6 h 12"/>
                  <a:gd name="T12" fmla="*/ 30 w 30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2">
                    <a:moveTo>
                      <a:pt x="30" y="12"/>
                    </a:moveTo>
                    <a:lnTo>
                      <a:pt x="30" y="6"/>
                    </a:lnTo>
                    <a:lnTo>
                      <a:pt x="30" y="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30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61" name="Freeform 1585"/>
              <p:cNvSpPr>
                <a:spLocks/>
              </p:cNvSpPr>
              <p:nvPr/>
            </p:nvSpPr>
            <p:spPr bwMode="auto">
              <a:xfrm>
                <a:off x="3994" y="2375"/>
                <a:ext cx="24" cy="6"/>
              </a:xfrm>
              <a:custGeom>
                <a:avLst/>
                <a:gdLst>
                  <a:gd name="T0" fmla="*/ 24 w 24"/>
                  <a:gd name="T1" fmla="*/ 6 h 6"/>
                  <a:gd name="T2" fmla="*/ 24 w 24"/>
                  <a:gd name="T3" fmla="*/ 6 h 6"/>
                  <a:gd name="T4" fmla="*/ 24 w 24"/>
                  <a:gd name="T5" fmla="*/ 0 h 6"/>
                  <a:gd name="T6" fmla="*/ 0 w 24"/>
                  <a:gd name="T7" fmla="*/ 0 h 6"/>
                  <a:gd name="T8" fmla="*/ 0 w 24"/>
                  <a:gd name="T9" fmla="*/ 0 h 6"/>
                  <a:gd name="T10" fmla="*/ 0 w 24"/>
                  <a:gd name="T11" fmla="*/ 6 h 6"/>
                  <a:gd name="T12" fmla="*/ 24 w 24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6">
                    <a:moveTo>
                      <a:pt x="24" y="6"/>
                    </a:moveTo>
                    <a:lnTo>
                      <a:pt x="24" y="6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62" name="Freeform 1586"/>
              <p:cNvSpPr>
                <a:spLocks/>
              </p:cNvSpPr>
              <p:nvPr/>
            </p:nvSpPr>
            <p:spPr bwMode="auto">
              <a:xfrm>
                <a:off x="3951" y="2369"/>
                <a:ext cx="30" cy="6"/>
              </a:xfrm>
              <a:custGeom>
                <a:avLst/>
                <a:gdLst>
                  <a:gd name="T0" fmla="*/ 24 w 30"/>
                  <a:gd name="T1" fmla="*/ 6 h 6"/>
                  <a:gd name="T2" fmla="*/ 30 w 30"/>
                  <a:gd name="T3" fmla="*/ 6 h 6"/>
                  <a:gd name="T4" fmla="*/ 24 w 30"/>
                  <a:gd name="T5" fmla="*/ 0 h 6"/>
                  <a:gd name="T6" fmla="*/ 0 w 30"/>
                  <a:gd name="T7" fmla="*/ 0 h 6"/>
                  <a:gd name="T8" fmla="*/ 0 w 30"/>
                  <a:gd name="T9" fmla="*/ 0 h 6"/>
                  <a:gd name="T10" fmla="*/ 0 w 30"/>
                  <a:gd name="T11" fmla="*/ 6 h 6"/>
                  <a:gd name="T12" fmla="*/ 24 w 3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24" y="6"/>
                    </a:moveTo>
                    <a:lnTo>
                      <a:pt x="30" y="6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63" name="Freeform 1587"/>
              <p:cNvSpPr>
                <a:spLocks/>
              </p:cNvSpPr>
              <p:nvPr/>
            </p:nvSpPr>
            <p:spPr bwMode="auto">
              <a:xfrm>
                <a:off x="3909" y="2363"/>
                <a:ext cx="30" cy="6"/>
              </a:xfrm>
              <a:custGeom>
                <a:avLst/>
                <a:gdLst>
                  <a:gd name="T0" fmla="*/ 24 w 30"/>
                  <a:gd name="T1" fmla="*/ 6 h 6"/>
                  <a:gd name="T2" fmla="*/ 30 w 30"/>
                  <a:gd name="T3" fmla="*/ 6 h 6"/>
                  <a:gd name="T4" fmla="*/ 24 w 30"/>
                  <a:gd name="T5" fmla="*/ 0 h 6"/>
                  <a:gd name="T6" fmla="*/ 0 w 30"/>
                  <a:gd name="T7" fmla="*/ 0 h 6"/>
                  <a:gd name="T8" fmla="*/ 0 w 30"/>
                  <a:gd name="T9" fmla="*/ 0 h 6"/>
                  <a:gd name="T10" fmla="*/ 0 w 30"/>
                  <a:gd name="T11" fmla="*/ 6 h 6"/>
                  <a:gd name="T12" fmla="*/ 24 w 3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24" y="6"/>
                    </a:moveTo>
                    <a:lnTo>
                      <a:pt x="30" y="6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64" name="Freeform 1588"/>
              <p:cNvSpPr>
                <a:spLocks/>
              </p:cNvSpPr>
              <p:nvPr/>
            </p:nvSpPr>
            <p:spPr bwMode="auto">
              <a:xfrm>
                <a:off x="3867" y="2357"/>
                <a:ext cx="30" cy="6"/>
              </a:xfrm>
              <a:custGeom>
                <a:avLst/>
                <a:gdLst>
                  <a:gd name="T0" fmla="*/ 24 w 30"/>
                  <a:gd name="T1" fmla="*/ 6 h 6"/>
                  <a:gd name="T2" fmla="*/ 30 w 30"/>
                  <a:gd name="T3" fmla="*/ 6 h 6"/>
                  <a:gd name="T4" fmla="*/ 24 w 30"/>
                  <a:gd name="T5" fmla="*/ 0 h 6"/>
                  <a:gd name="T6" fmla="*/ 18 w 30"/>
                  <a:gd name="T7" fmla="*/ 0 h 6"/>
                  <a:gd name="T8" fmla="*/ 0 w 30"/>
                  <a:gd name="T9" fmla="*/ 0 h 6"/>
                  <a:gd name="T10" fmla="*/ 0 w 30"/>
                  <a:gd name="T11" fmla="*/ 6 h 6"/>
                  <a:gd name="T12" fmla="*/ 0 w 30"/>
                  <a:gd name="T13" fmla="*/ 6 h 6"/>
                  <a:gd name="T14" fmla="*/ 18 w 30"/>
                  <a:gd name="T15" fmla="*/ 6 h 6"/>
                  <a:gd name="T16" fmla="*/ 24 w 30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6">
                    <a:moveTo>
                      <a:pt x="24" y="6"/>
                    </a:moveTo>
                    <a:lnTo>
                      <a:pt x="30" y="6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8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65" name="Freeform 1589"/>
              <p:cNvSpPr>
                <a:spLocks/>
              </p:cNvSpPr>
              <p:nvPr/>
            </p:nvSpPr>
            <p:spPr bwMode="auto">
              <a:xfrm>
                <a:off x="3825" y="2357"/>
                <a:ext cx="30" cy="6"/>
              </a:xfrm>
              <a:custGeom>
                <a:avLst/>
                <a:gdLst>
                  <a:gd name="T0" fmla="*/ 24 w 30"/>
                  <a:gd name="T1" fmla="*/ 6 h 6"/>
                  <a:gd name="T2" fmla="*/ 30 w 30"/>
                  <a:gd name="T3" fmla="*/ 6 h 6"/>
                  <a:gd name="T4" fmla="*/ 24 w 30"/>
                  <a:gd name="T5" fmla="*/ 0 h 6"/>
                  <a:gd name="T6" fmla="*/ 0 w 30"/>
                  <a:gd name="T7" fmla="*/ 0 h 6"/>
                  <a:gd name="T8" fmla="*/ 0 w 30"/>
                  <a:gd name="T9" fmla="*/ 0 h 6"/>
                  <a:gd name="T10" fmla="*/ 0 w 30"/>
                  <a:gd name="T11" fmla="*/ 6 h 6"/>
                  <a:gd name="T12" fmla="*/ 24 w 3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24" y="6"/>
                    </a:moveTo>
                    <a:lnTo>
                      <a:pt x="30" y="6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66" name="Freeform 1590"/>
              <p:cNvSpPr>
                <a:spLocks/>
              </p:cNvSpPr>
              <p:nvPr/>
            </p:nvSpPr>
            <p:spPr bwMode="auto">
              <a:xfrm>
                <a:off x="3783" y="2357"/>
                <a:ext cx="30" cy="6"/>
              </a:xfrm>
              <a:custGeom>
                <a:avLst/>
                <a:gdLst>
                  <a:gd name="T0" fmla="*/ 24 w 30"/>
                  <a:gd name="T1" fmla="*/ 6 h 6"/>
                  <a:gd name="T2" fmla="*/ 30 w 30"/>
                  <a:gd name="T3" fmla="*/ 0 h 6"/>
                  <a:gd name="T4" fmla="*/ 24 w 30"/>
                  <a:gd name="T5" fmla="*/ 0 h 6"/>
                  <a:gd name="T6" fmla="*/ 0 w 30"/>
                  <a:gd name="T7" fmla="*/ 0 h 6"/>
                  <a:gd name="T8" fmla="*/ 0 w 30"/>
                  <a:gd name="T9" fmla="*/ 0 h 6"/>
                  <a:gd name="T10" fmla="*/ 0 w 30"/>
                  <a:gd name="T11" fmla="*/ 6 h 6"/>
                  <a:gd name="T12" fmla="*/ 24 w 3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24" y="6"/>
                    </a:moveTo>
                    <a:lnTo>
                      <a:pt x="30" y="0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0168" name="Oval 1592"/>
            <p:cNvSpPr>
              <a:spLocks noChangeArrowheads="1"/>
            </p:cNvSpPr>
            <p:nvPr/>
          </p:nvSpPr>
          <p:spPr bwMode="auto">
            <a:xfrm>
              <a:off x="3321" y="2405"/>
              <a:ext cx="913" cy="3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0173" name="Group 1597"/>
            <p:cNvGrpSpPr>
              <a:grpSpLocks/>
            </p:cNvGrpSpPr>
            <p:nvPr/>
          </p:nvGrpSpPr>
          <p:grpSpPr bwMode="auto">
            <a:xfrm>
              <a:off x="3651" y="2501"/>
              <a:ext cx="246" cy="151"/>
              <a:chOff x="3651" y="2501"/>
              <a:chExt cx="246" cy="151"/>
            </a:xfrm>
          </p:grpSpPr>
          <p:sp>
            <p:nvSpPr>
              <p:cNvPr id="410169" name="Oval 1593"/>
              <p:cNvSpPr>
                <a:spLocks noChangeArrowheads="1"/>
              </p:cNvSpPr>
              <p:nvPr/>
            </p:nvSpPr>
            <p:spPr bwMode="auto">
              <a:xfrm>
                <a:off x="3651" y="2550"/>
                <a:ext cx="246" cy="10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70" name="Oval 1594"/>
              <p:cNvSpPr>
                <a:spLocks noChangeArrowheads="1"/>
              </p:cNvSpPr>
              <p:nvPr/>
            </p:nvSpPr>
            <p:spPr bwMode="auto">
              <a:xfrm>
                <a:off x="3651" y="2501"/>
                <a:ext cx="246" cy="10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71" name="Line 1595"/>
              <p:cNvSpPr>
                <a:spLocks noChangeShapeType="1"/>
              </p:cNvSpPr>
              <p:nvPr/>
            </p:nvSpPr>
            <p:spPr bwMode="auto">
              <a:xfrm>
                <a:off x="3651" y="2550"/>
                <a:ext cx="1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72" name="Line 1596"/>
              <p:cNvSpPr>
                <a:spLocks noChangeShapeType="1"/>
              </p:cNvSpPr>
              <p:nvPr/>
            </p:nvSpPr>
            <p:spPr bwMode="auto">
              <a:xfrm>
                <a:off x="3891" y="2550"/>
                <a:ext cx="1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0174" name="Freeform 1598"/>
            <p:cNvSpPr>
              <a:spLocks/>
            </p:cNvSpPr>
            <p:nvPr/>
          </p:nvSpPr>
          <p:spPr bwMode="auto">
            <a:xfrm>
              <a:off x="4348" y="2321"/>
              <a:ext cx="906" cy="403"/>
            </a:xfrm>
            <a:custGeom>
              <a:avLst/>
              <a:gdLst>
                <a:gd name="T0" fmla="*/ 18 w 906"/>
                <a:gd name="T1" fmla="*/ 0 h 403"/>
                <a:gd name="T2" fmla="*/ 0 w 906"/>
                <a:gd name="T3" fmla="*/ 48 h 403"/>
                <a:gd name="T4" fmla="*/ 888 w 906"/>
                <a:gd name="T5" fmla="*/ 403 h 403"/>
                <a:gd name="T6" fmla="*/ 906 w 906"/>
                <a:gd name="T7" fmla="*/ 361 h 403"/>
                <a:gd name="T8" fmla="*/ 18 w 906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6" h="403">
                  <a:moveTo>
                    <a:pt x="18" y="0"/>
                  </a:moveTo>
                  <a:lnTo>
                    <a:pt x="0" y="48"/>
                  </a:lnTo>
                  <a:lnTo>
                    <a:pt x="888" y="403"/>
                  </a:lnTo>
                  <a:lnTo>
                    <a:pt x="906" y="36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75" name="Freeform 1599"/>
            <p:cNvSpPr>
              <a:spLocks/>
            </p:cNvSpPr>
            <p:nvPr/>
          </p:nvSpPr>
          <p:spPr bwMode="auto">
            <a:xfrm>
              <a:off x="4324" y="2309"/>
              <a:ext cx="144" cy="96"/>
            </a:xfrm>
            <a:custGeom>
              <a:avLst/>
              <a:gdLst>
                <a:gd name="T0" fmla="*/ 84 w 144"/>
                <a:gd name="T1" fmla="*/ 0 h 96"/>
                <a:gd name="T2" fmla="*/ 54 w 144"/>
                <a:gd name="T3" fmla="*/ 0 h 96"/>
                <a:gd name="T4" fmla="*/ 30 w 144"/>
                <a:gd name="T5" fmla="*/ 6 h 96"/>
                <a:gd name="T6" fmla="*/ 12 w 144"/>
                <a:gd name="T7" fmla="*/ 12 h 96"/>
                <a:gd name="T8" fmla="*/ 0 w 144"/>
                <a:gd name="T9" fmla="*/ 30 h 96"/>
                <a:gd name="T10" fmla="*/ 0 w 144"/>
                <a:gd name="T11" fmla="*/ 48 h 96"/>
                <a:gd name="T12" fmla="*/ 12 w 144"/>
                <a:gd name="T13" fmla="*/ 66 h 96"/>
                <a:gd name="T14" fmla="*/ 36 w 144"/>
                <a:gd name="T15" fmla="*/ 84 h 96"/>
                <a:gd name="T16" fmla="*/ 60 w 144"/>
                <a:gd name="T17" fmla="*/ 96 h 96"/>
                <a:gd name="T18" fmla="*/ 90 w 144"/>
                <a:gd name="T19" fmla="*/ 96 h 96"/>
                <a:gd name="T20" fmla="*/ 114 w 144"/>
                <a:gd name="T21" fmla="*/ 90 h 96"/>
                <a:gd name="T22" fmla="*/ 132 w 144"/>
                <a:gd name="T23" fmla="*/ 84 h 96"/>
                <a:gd name="T24" fmla="*/ 144 w 144"/>
                <a:gd name="T25" fmla="*/ 66 h 96"/>
                <a:gd name="T26" fmla="*/ 144 w 144"/>
                <a:gd name="T27" fmla="*/ 42 h 96"/>
                <a:gd name="T28" fmla="*/ 132 w 144"/>
                <a:gd name="T29" fmla="*/ 24 h 96"/>
                <a:gd name="T30" fmla="*/ 108 w 144"/>
                <a:gd name="T31" fmla="*/ 12 h 96"/>
                <a:gd name="T32" fmla="*/ 84 w 144"/>
                <a:gd name="T3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4" h="96">
                  <a:moveTo>
                    <a:pt x="84" y="0"/>
                  </a:moveTo>
                  <a:lnTo>
                    <a:pt x="54" y="0"/>
                  </a:lnTo>
                  <a:lnTo>
                    <a:pt x="30" y="6"/>
                  </a:lnTo>
                  <a:lnTo>
                    <a:pt x="12" y="12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12" y="66"/>
                  </a:lnTo>
                  <a:lnTo>
                    <a:pt x="36" y="84"/>
                  </a:lnTo>
                  <a:lnTo>
                    <a:pt x="60" y="96"/>
                  </a:lnTo>
                  <a:lnTo>
                    <a:pt x="90" y="96"/>
                  </a:lnTo>
                  <a:lnTo>
                    <a:pt x="114" y="90"/>
                  </a:lnTo>
                  <a:lnTo>
                    <a:pt x="132" y="84"/>
                  </a:lnTo>
                  <a:lnTo>
                    <a:pt x="144" y="66"/>
                  </a:lnTo>
                  <a:lnTo>
                    <a:pt x="144" y="42"/>
                  </a:lnTo>
                  <a:lnTo>
                    <a:pt x="132" y="24"/>
                  </a:lnTo>
                  <a:lnTo>
                    <a:pt x="108" y="1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76" name="Freeform 1600"/>
            <p:cNvSpPr>
              <a:spLocks/>
            </p:cNvSpPr>
            <p:nvPr/>
          </p:nvSpPr>
          <p:spPr bwMode="auto">
            <a:xfrm>
              <a:off x="5188" y="2598"/>
              <a:ext cx="96" cy="859"/>
            </a:xfrm>
            <a:custGeom>
              <a:avLst/>
              <a:gdLst>
                <a:gd name="T0" fmla="*/ 0 w 96"/>
                <a:gd name="T1" fmla="*/ 823 h 859"/>
                <a:gd name="T2" fmla="*/ 96 w 96"/>
                <a:gd name="T3" fmla="*/ 859 h 859"/>
                <a:gd name="T4" fmla="*/ 96 w 96"/>
                <a:gd name="T5" fmla="*/ 36 h 859"/>
                <a:gd name="T6" fmla="*/ 0 w 96"/>
                <a:gd name="T7" fmla="*/ 0 h 859"/>
                <a:gd name="T8" fmla="*/ 0 w 96"/>
                <a:gd name="T9" fmla="*/ 823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859">
                  <a:moveTo>
                    <a:pt x="0" y="823"/>
                  </a:moveTo>
                  <a:lnTo>
                    <a:pt x="96" y="859"/>
                  </a:lnTo>
                  <a:lnTo>
                    <a:pt x="96" y="36"/>
                  </a:lnTo>
                  <a:lnTo>
                    <a:pt x="0" y="0"/>
                  </a:lnTo>
                  <a:lnTo>
                    <a:pt x="0" y="823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77" name="Rectangle 1601"/>
            <p:cNvSpPr>
              <a:spLocks noChangeArrowheads="1"/>
            </p:cNvSpPr>
            <p:nvPr/>
          </p:nvSpPr>
          <p:spPr bwMode="auto">
            <a:xfrm>
              <a:off x="3417" y="2934"/>
              <a:ext cx="58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78" name="Rectangle 1602"/>
            <p:cNvSpPr>
              <a:spLocks noChangeArrowheads="1"/>
            </p:cNvSpPr>
            <p:nvPr/>
          </p:nvSpPr>
          <p:spPr bwMode="auto">
            <a:xfrm>
              <a:off x="3620" y="2940"/>
              <a:ext cx="211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</a:rPr>
                <a:t>Track 0</a:t>
              </a:r>
              <a:endParaRPr lang="en-US" sz="900"/>
            </a:p>
          </p:txBody>
        </p:sp>
        <p:sp>
          <p:nvSpPr>
            <p:cNvPr id="410180" name="Rectangle 1604"/>
            <p:cNvSpPr>
              <a:spLocks noChangeArrowheads="1"/>
            </p:cNvSpPr>
            <p:nvPr/>
          </p:nvSpPr>
          <p:spPr bwMode="auto">
            <a:xfrm>
              <a:off x="3465" y="2886"/>
              <a:ext cx="58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81" name="Rectangle 1605"/>
            <p:cNvSpPr>
              <a:spLocks noChangeArrowheads="1"/>
            </p:cNvSpPr>
            <p:nvPr/>
          </p:nvSpPr>
          <p:spPr bwMode="auto">
            <a:xfrm>
              <a:off x="3381" y="2883"/>
              <a:ext cx="211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</a:rPr>
                <a:t>Track 1</a:t>
              </a:r>
              <a:endParaRPr lang="en-US" sz="900"/>
            </a:p>
          </p:txBody>
        </p:sp>
        <p:sp>
          <p:nvSpPr>
            <p:cNvPr id="410182" name="Rectangle 1606"/>
            <p:cNvSpPr>
              <a:spLocks noChangeArrowheads="1"/>
            </p:cNvSpPr>
            <p:nvPr/>
          </p:nvSpPr>
          <p:spPr bwMode="auto">
            <a:xfrm>
              <a:off x="3741" y="2910"/>
              <a:ext cx="1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410183" name="Rectangle 1607"/>
            <p:cNvSpPr>
              <a:spLocks noChangeArrowheads="1"/>
            </p:cNvSpPr>
            <p:nvPr/>
          </p:nvSpPr>
          <p:spPr bwMode="auto">
            <a:xfrm>
              <a:off x="3555" y="2742"/>
              <a:ext cx="583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86" name="Rectangle 1610"/>
            <p:cNvSpPr>
              <a:spLocks noChangeArrowheads="1"/>
            </p:cNvSpPr>
            <p:nvPr/>
          </p:nvSpPr>
          <p:spPr bwMode="auto">
            <a:xfrm>
              <a:off x="3831" y="2766"/>
              <a:ext cx="1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410190" name="Line 1614"/>
            <p:cNvSpPr>
              <a:spLocks noChangeShapeType="1"/>
            </p:cNvSpPr>
            <p:nvPr/>
          </p:nvSpPr>
          <p:spPr bwMode="auto">
            <a:xfrm flipH="1" flipV="1">
              <a:off x="2841" y="2213"/>
              <a:ext cx="666" cy="28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91" name="Line 1615"/>
            <p:cNvSpPr>
              <a:spLocks noChangeShapeType="1"/>
            </p:cNvSpPr>
            <p:nvPr/>
          </p:nvSpPr>
          <p:spPr bwMode="auto">
            <a:xfrm flipH="1" flipV="1">
              <a:off x="3081" y="2117"/>
              <a:ext cx="522" cy="336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92" name="Rectangle 1616"/>
            <p:cNvSpPr>
              <a:spLocks noChangeArrowheads="1"/>
            </p:cNvSpPr>
            <p:nvPr/>
          </p:nvSpPr>
          <p:spPr bwMode="auto">
            <a:xfrm>
              <a:off x="2793" y="2069"/>
              <a:ext cx="58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93" name="Rectangle 1617"/>
            <p:cNvSpPr>
              <a:spLocks noChangeArrowheads="1"/>
            </p:cNvSpPr>
            <p:nvPr/>
          </p:nvSpPr>
          <p:spPr bwMode="auto">
            <a:xfrm>
              <a:off x="2807" y="2087"/>
              <a:ext cx="25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Sector</a:t>
              </a:r>
              <a:endParaRPr lang="en-US" sz="1200"/>
            </a:p>
          </p:txBody>
        </p:sp>
        <p:grpSp>
          <p:nvGrpSpPr>
            <p:cNvPr id="410198" name="Group 1622"/>
            <p:cNvGrpSpPr>
              <a:grpSpLocks/>
            </p:cNvGrpSpPr>
            <p:nvPr/>
          </p:nvGrpSpPr>
          <p:grpSpPr bwMode="auto">
            <a:xfrm>
              <a:off x="2649" y="2580"/>
              <a:ext cx="624" cy="42"/>
              <a:chOff x="2649" y="2580"/>
              <a:chExt cx="624" cy="42"/>
            </a:xfrm>
          </p:grpSpPr>
          <p:sp>
            <p:nvSpPr>
              <p:cNvPr id="410195" name="Line 1619"/>
              <p:cNvSpPr>
                <a:spLocks noChangeShapeType="1"/>
              </p:cNvSpPr>
              <p:nvPr/>
            </p:nvSpPr>
            <p:spPr bwMode="auto">
              <a:xfrm>
                <a:off x="2673" y="2598"/>
                <a:ext cx="57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96" name="Freeform 1620"/>
              <p:cNvSpPr>
                <a:spLocks/>
              </p:cNvSpPr>
              <p:nvPr/>
            </p:nvSpPr>
            <p:spPr bwMode="auto">
              <a:xfrm>
                <a:off x="2649" y="2580"/>
                <a:ext cx="42" cy="42"/>
              </a:xfrm>
              <a:custGeom>
                <a:avLst/>
                <a:gdLst>
                  <a:gd name="T0" fmla="*/ 42 w 42"/>
                  <a:gd name="T1" fmla="*/ 0 h 42"/>
                  <a:gd name="T2" fmla="*/ 0 w 42"/>
                  <a:gd name="T3" fmla="*/ 18 h 42"/>
                  <a:gd name="T4" fmla="*/ 42 w 42"/>
                  <a:gd name="T5" fmla="*/ 42 h 42"/>
                  <a:gd name="T6" fmla="*/ 42 w 42"/>
                  <a:gd name="T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42">
                    <a:moveTo>
                      <a:pt x="42" y="0"/>
                    </a:moveTo>
                    <a:lnTo>
                      <a:pt x="0" y="18"/>
                    </a:lnTo>
                    <a:lnTo>
                      <a:pt x="42" y="42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97" name="Freeform 1621"/>
              <p:cNvSpPr>
                <a:spLocks/>
              </p:cNvSpPr>
              <p:nvPr/>
            </p:nvSpPr>
            <p:spPr bwMode="auto">
              <a:xfrm>
                <a:off x="3237" y="2580"/>
                <a:ext cx="36" cy="42"/>
              </a:xfrm>
              <a:custGeom>
                <a:avLst/>
                <a:gdLst>
                  <a:gd name="T0" fmla="*/ 0 w 36"/>
                  <a:gd name="T1" fmla="*/ 42 h 42"/>
                  <a:gd name="T2" fmla="*/ 36 w 36"/>
                  <a:gd name="T3" fmla="*/ 18 h 42"/>
                  <a:gd name="T4" fmla="*/ 0 w 36"/>
                  <a:gd name="T5" fmla="*/ 0 h 42"/>
                  <a:gd name="T6" fmla="*/ 0 w 36"/>
                  <a:gd name="T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42">
                    <a:moveTo>
                      <a:pt x="0" y="42"/>
                    </a:moveTo>
                    <a:lnTo>
                      <a:pt x="36" y="18"/>
                    </a:lnTo>
                    <a:lnTo>
                      <a:pt x="0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0199" name="Rectangle 1623"/>
            <p:cNvSpPr>
              <a:spLocks noChangeArrowheads="1"/>
            </p:cNvSpPr>
            <p:nvPr/>
          </p:nvSpPr>
          <p:spPr bwMode="auto">
            <a:xfrm>
              <a:off x="2553" y="2453"/>
              <a:ext cx="774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00" name="Rectangle 1624"/>
            <p:cNvSpPr>
              <a:spLocks noChangeArrowheads="1"/>
            </p:cNvSpPr>
            <p:nvPr/>
          </p:nvSpPr>
          <p:spPr bwMode="auto">
            <a:xfrm>
              <a:off x="2626" y="2450"/>
              <a:ext cx="58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Recording area</a:t>
              </a:r>
              <a:endParaRPr lang="en-US" sz="1200" dirty="0"/>
            </a:p>
          </p:txBody>
        </p:sp>
        <p:sp>
          <p:nvSpPr>
            <p:cNvPr id="410201" name="Rectangle 1625"/>
            <p:cNvSpPr>
              <a:spLocks noChangeArrowheads="1"/>
            </p:cNvSpPr>
            <p:nvPr/>
          </p:nvSpPr>
          <p:spPr bwMode="auto">
            <a:xfrm>
              <a:off x="3219" y="2478"/>
              <a:ext cx="1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410202" name="Oval 1626"/>
            <p:cNvSpPr>
              <a:spLocks noChangeArrowheads="1"/>
            </p:cNvSpPr>
            <p:nvPr/>
          </p:nvSpPr>
          <p:spPr bwMode="auto">
            <a:xfrm>
              <a:off x="3651" y="3601"/>
              <a:ext cx="246" cy="10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03" name="Rectangle 1627"/>
            <p:cNvSpPr>
              <a:spLocks noChangeArrowheads="1"/>
            </p:cNvSpPr>
            <p:nvPr/>
          </p:nvSpPr>
          <p:spPr bwMode="auto">
            <a:xfrm>
              <a:off x="3603" y="3553"/>
              <a:ext cx="336" cy="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04" name="Line 1628"/>
            <p:cNvSpPr>
              <a:spLocks noChangeShapeType="1"/>
            </p:cNvSpPr>
            <p:nvPr/>
          </p:nvSpPr>
          <p:spPr bwMode="auto">
            <a:xfrm flipV="1">
              <a:off x="3891" y="3505"/>
              <a:ext cx="1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05" name="Rectangle 1629"/>
            <p:cNvSpPr>
              <a:spLocks noChangeArrowheads="1"/>
            </p:cNvSpPr>
            <p:nvPr/>
          </p:nvSpPr>
          <p:spPr bwMode="auto">
            <a:xfrm>
              <a:off x="3465" y="3697"/>
              <a:ext cx="583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06" name="Rectangle 1630"/>
            <p:cNvSpPr>
              <a:spLocks noChangeArrowheads="1"/>
            </p:cNvSpPr>
            <p:nvPr/>
          </p:nvSpPr>
          <p:spPr bwMode="auto">
            <a:xfrm>
              <a:off x="3627" y="3727"/>
              <a:ext cx="33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Spindle</a:t>
              </a:r>
              <a:endParaRPr lang="en-US" sz="1400"/>
            </a:p>
          </p:txBody>
        </p:sp>
        <p:sp>
          <p:nvSpPr>
            <p:cNvPr id="410207" name="Rectangle 1631"/>
            <p:cNvSpPr>
              <a:spLocks noChangeArrowheads="1"/>
            </p:cNvSpPr>
            <p:nvPr/>
          </p:nvSpPr>
          <p:spPr bwMode="auto">
            <a:xfrm>
              <a:off x="3891" y="3727"/>
              <a:ext cx="1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410208" name="Rectangle 1632"/>
            <p:cNvSpPr>
              <a:spLocks noChangeArrowheads="1"/>
            </p:cNvSpPr>
            <p:nvPr/>
          </p:nvSpPr>
          <p:spPr bwMode="auto">
            <a:xfrm>
              <a:off x="2553" y="3457"/>
              <a:ext cx="77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09" name="Rectangle 1633"/>
            <p:cNvSpPr>
              <a:spLocks noChangeArrowheads="1"/>
            </p:cNvSpPr>
            <p:nvPr/>
          </p:nvSpPr>
          <p:spPr bwMode="auto">
            <a:xfrm>
              <a:off x="2745" y="3497"/>
              <a:ext cx="57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Direction of rotation</a:t>
              </a:r>
              <a:endParaRPr lang="en-US" sz="1400"/>
            </a:p>
          </p:txBody>
        </p:sp>
        <p:sp>
          <p:nvSpPr>
            <p:cNvPr id="410211" name="Rectangle 1635"/>
            <p:cNvSpPr>
              <a:spLocks noChangeArrowheads="1"/>
            </p:cNvSpPr>
            <p:nvPr/>
          </p:nvSpPr>
          <p:spPr bwMode="auto">
            <a:xfrm>
              <a:off x="3075" y="3577"/>
              <a:ext cx="1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410212" name="Rectangle 1636"/>
            <p:cNvSpPr>
              <a:spLocks noChangeArrowheads="1"/>
            </p:cNvSpPr>
            <p:nvPr/>
          </p:nvSpPr>
          <p:spPr bwMode="auto">
            <a:xfrm>
              <a:off x="4276" y="3457"/>
              <a:ext cx="43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13" name="Rectangle 1637"/>
            <p:cNvSpPr>
              <a:spLocks noChangeArrowheads="1"/>
            </p:cNvSpPr>
            <p:nvPr/>
          </p:nvSpPr>
          <p:spPr bwMode="auto">
            <a:xfrm>
              <a:off x="4336" y="3487"/>
              <a:ext cx="30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Platter</a:t>
              </a:r>
              <a:endParaRPr lang="en-US" sz="1400"/>
            </a:p>
          </p:txBody>
        </p:sp>
        <p:sp>
          <p:nvSpPr>
            <p:cNvPr id="410214" name="Rectangle 1638"/>
            <p:cNvSpPr>
              <a:spLocks noChangeArrowheads="1"/>
            </p:cNvSpPr>
            <p:nvPr/>
          </p:nvSpPr>
          <p:spPr bwMode="auto">
            <a:xfrm>
              <a:off x="4564" y="3487"/>
              <a:ext cx="1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410215" name="Line 1639"/>
            <p:cNvSpPr>
              <a:spLocks noChangeShapeType="1"/>
            </p:cNvSpPr>
            <p:nvPr/>
          </p:nvSpPr>
          <p:spPr bwMode="auto">
            <a:xfrm flipV="1">
              <a:off x="4372" y="2165"/>
              <a:ext cx="384" cy="192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16" name="Rectangle 1640"/>
            <p:cNvSpPr>
              <a:spLocks noChangeArrowheads="1"/>
            </p:cNvSpPr>
            <p:nvPr/>
          </p:nvSpPr>
          <p:spPr bwMode="auto">
            <a:xfrm>
              <a:off x="4708" y="2069"/>
              <a:ext cx="720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17" name="Rectangle 1641"/>
            <p:cNvSpPr>
              <a:spLocks noChangeArrowheads="1"/>
            </p:cNvSpPr>
            <p:nvPr/>
          </p:nvSpPr>
          <p:spPr bwMode="auto">
            <a:xfrm>
              <a:off x="4404" y="2015"/>
              <a:ext cx="76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Read/write head</a:t>
              </a:r>
              <a:endParaRPr lang="en-US" sz="1400"/>
            </a:p>
          </p:txBody>
        </p:sp>
        <p:sp>
          <p:nvSpPr>
            <p:cNvPr id="410218" name="Rectangle 1642"/>
            <p:cNvSpPr>
              <a:spLocks noChangeArrowheads="1"/>
            </p:cNvSpPr>
            <p:nvPr/>
          </p:nvSpPr>
          <p:spPr bwMode="auto">
            <a:xfrm>
              <a:off x="5362" y="2099"/>
              <a:ext cx="1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410219" name="Rectangle 1643"/>
            <p:cNvSpPr>
              <a:spLocks noChangeArrowheads="1"/>
            </p:cNvSpPr>
            <p:nvPr/>
          </p:nvSpPr>
          <p:spPr bwMode="auto">
            <a:xfrm>
              <a:off x="5044" y="2261"/>
              <a:ext cx="48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20" name="Rectangle 1644"/>
            <p:cNvSpPr>
              <a:spLocks noChangeArrowheads="1"/>
            </p:cNvSpPr>
            <p:nvPr/>
          </p:nvSpPr>
          <p:spPr bwMode="auto">
            <a:xfrm>
              <a:off x="5104" y="2291"/>
              <a:ext cx="40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Actuator</a:t>
              </a:r>
              <a:endParaRPr lang="en-US" sz="1400"/>
            </a:p>
          </p:txBody>
        </p:sp>
        <p:sp>
          <p:nvSpPr>
            <p:cNvPr id="410221" name="Rectangle 1645"/>
            <p:cNvSpPr>
              <a:spLocks noChangeArrowheads="1"/>
            </p:cNvSpPr>
            <p:nvPr/>
          </p:nvSpPr>
          <p:spPr bwMode="auto">
            <a:xfrm>
              <a:off x="5398" y="2291"/>
              <a:ext cx="1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410222" name="Rectangle 1646"/>
            <p:cNvSpPr>
              <a:spLocks noChangeArrowheads="1"/>
            </p:cNvSpPr>
            <p:nvPr/>
          </p:nvSpPr>
          <p:spPr bwMode="auto">
            <a:xfrm>
              <a:off x="4852" y="3216"/>
              <a:ext cx="342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23" name="Rectangle 1647"/>
            <p:cNvSpPr>
              <a:spLocks noChangeArrowheads="1"/>
            </p:cNvSpPr>
            <p:nvPr/>
          </p:nvSpPr>
          <p:spPr bwMode="auto">
            <a:xfrm>
              <a:off x="4912" y="3246"/>
              <a:ext cx="19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Arm</a:t>
              </a:r>
              <a:endParaRPr lang="en-US" sz="1400"/>
            </a:p>
          </p:txBody>
        </p:sp>
        <p:sp>
          <p:nvSpPr>
            <p:cNvPr id="410224" name="Rectangle 1648"/>
            <p:cNvSpPr>
              <a:spLocks noChangeArrowheads="1"/>
            </p:cNvSpPr>
            <p:nvPr/>
          </p:nvSpPr>
          <p:spPr bwMode="auto">
            <a:xfrm>
              <a:off x="5062" y="3246"/>
              <a:ext cx="1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410225" name="Line 1649"/>
            <p:cNvSpPr>
              <a:spLocks noChangeShapeType="1"/>
            </p:cNvSpPr>
            <p:nvPr/>
          </p:nvSpPr>
          <p:spPr bwMode="auto">
            <a:xfrm flipV="1">
              <a:off x="5188" y="2550"/>
              <a:ext cx="48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26" name="Line 1650"/>
            <p:cNvSpPr>
              <a:spLocks noChangeShapeType="1"/>
            </p:cNvSpPr>
            <p:nvPr/>
          </p:nvSpPr>
          <p:spPr bwMode="auto">
            <a:xfrm flipV="1">
              <a:off x="5284" y="2598"/>
              <a:ext cx="48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27" name="Line 1651"/>
            <p:cNvSpPr>
              <a:spLocks noChangeShapeType="1"/>
            </p:cNvSpPr>
            <p:nvPr/>
          </p:nvSpPr>
          <p:spPr bwMode="auto">
            <a:xfrm flipV="1">
              <a:off x="5284" y="3409"/>
              <a:ext cx="48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28" name="Line 1652"/>
            <p:cNvSpPr>
              <a:spLocks noChangeShapeType="1"/>
            </p:cNvSpPr>
            <p:nvPr/>
          </p:nvSpPr>
          <p:spPr bwMode="auto">
            <a:xfrm flipV="1">
              <a:off x="5332" y="2598"/>
              <a:ext cx="1" cy="8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29" name="Line 1653"/>
            <p:cNvSpPr>
              <a:spLocks noChangeShapeType="1"/>
            </p:cNvSpPr>
            <p:nvPr/>
          </p:nvSpPr>
          <p:spPr bwMode="auto">
            <a:xfrm>
              <a:off x="5236" y="2550"/>
              <a:ext cx="96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30" name="Line 1654"/>
            <p:cNvSpPr>
              <a:spLocks noChangeShapeType="1"/>
            </p:cNvSpPr>
            <p:nvPr/>
          </p:nvSpPr>
          <p:spPr bwMode="auto">
            <a:xfrm flipV="1">
              <a:off x="3651" y="3505"/>
              <a:ext cx="1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32" name="Rectangle 1656"/>
            <p:cNvSpPr>
              <a:spLocks noChangeArrowheads="1"/>
            </p:cNvSpPr>
            <p:nvPr/>
          </p:nvSpPr>
          <p:spPr bwMode="auto">
            <a:xfrm>
              <a:off x="3195" y="2808"/>
              <a:ext cx="211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</a:rPr>
                <a:t>Track 2</a:t>
              </a:r>
              <a:endParaRPr lang="en-US" sz="900"/>
            </a:p>
          </p:txBody>
        </p:sp>
        <p:sp>
          <p:nvSpPr>
            <p:cNvPr id="410233" name="Rectangle 1657"/>
            <p:cNvSpPr>
              <a:spLocks noChangeArrowheads="1"/>
            </p:cNvSpPr>
            <p:nvPr/>
          </p:nvSpPr>
          <p:spPr bwMode="auto">
            <a:xfrm>
              <a:off x="3783" y="2868"/>
              <a:ext cx="1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grpSp>
          <p:nvGrpSpPr>
            <p:cNvPr id="410236" name="Group 1660"/>
            <p:cNvGrpSpPr>
              <a:grpSpLocks/>
            </p:cNvGrpSpPr>
            <p:nvPr/>
          </p:nvGrpSpPr>
          <p:grpSpPr bwMode="auto">
            <a:xfrm>
              <a:off x="5194" y="2411"/>
              <a:ext cx="132" cy="90"/>
              <a:chOff x="5194" y="2411"/>
              <a:chExt cx="132" cy="90"/>
            </a:xfrm>
          </p:grpSpPr>
          <p:sp>
            <p:nvSpPr>
              <p:cNvPr id="410234" name="Freeform 1658"/>
              <p:cNvSpPr>
                <a:spLocks/>
              </p:cNvSpPr>
              <p:nvPr/>
            </p:nvSpPr>
            <p:spPr bwMode="auto">
              <a:xfrm>
                <a:off x="5206" y="2411"/>
                <a:ext cx="120" cy="84"/>
              </a:xfrm>
              <a:custGeom>
                <a:avLst/>
                <a:gdLst>
                  <a:gd name="T0" fmla="*/ 30 w 120"/>
                  <a:gd name="T1" fmla="*/ 0 h 84"/>
                  <a:gd name="T2" fmla="*/ 42 w 120"/>
                  <a:gd name="T3" fmla="*/ 0 h 84"/>
                  <a:gd name="T4" fmla="*/ 60 w 120"/>
                  <a:gd name="T5" fmla="*/ 0 h 84"/>
                  <a:gd name="T6" fmla="*/ 78 w 120"/>
                  <a:gd name="T7" fmla="*/ 0 h 84"/>
                  <a:gd name="T8" fmla="*/ 90 w 120"/>
                  <a:gd name="T9" fmla="*/ 0 h 84"/>
                  <a:gd name="T10" fmla="*/ 102 w 120"/>
                  <a:gd name="T11" fmla="*/ 6 h 84"/>
                  <a:gd name="T12" fmla="*/ 114 w 120"/>
                  <a:gd name="T13" fmla="*/ 18 h 84"/>
                  <a:gd name="T14" fmla="*/ 120 w 120"/>
                  <a:gd name="T15" fmla="*/ 30 h 84"/>
                  <a:gd name="T16" fmla="*/ 120 w 120"/>
                  <a:gd name="T17" fmla="*/ 42 h 84"/>
                  <a:gd name="T18" fmla="*/ 120 w 120"/>
                  <a:gd name="T19" fmla="*/ 54 h 84"/>
                  <a:gd name="T20" fmla="*/ 108 w 120"/>
                  <a:gd name="T21" fmla="*/ 60 h 84"/>
                  <a:gd name="T22" fmla="*/ 84 w 120"/>
                  <a:gd name="T23" fmla="*/ 78 h 84"/>
                  <a:gd name="T24" fmla="*/ 60 w 120"/>
                  <a:gd name="T25" fmla="*/ 84 h 84"/>
                  <a:gd name="T26" fmla="*/ 30 w 120"/>
                  <a:gd name="T27" fmla="*/ 84 h 84"/>
                  <a:gd name="T28" fmla="*/ 12 w 120"/>
                  <a:gd name="T29" fmla="*/ 72 h 84"/>
                  <a:gd name="T30" fmla="*/ 0 w 120"/>
                  <a:gd name="T31" fmla="*/ 6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0" h="84">
                    <a:moveTo>
                      <a:pt x="30" y="0"/>
                    </a:moveTo>
                    <a:lnTo>
                      <a:pt x="42" y="0"/>
                    </a:lnTo>
                    <a:lnTo>
                      <a:pt x="60" y="0"/>
                    </a:lnTo>
                    <a:lnTo>
                      <a:pt x="78" y="0"/>
                    </a:lnTo>
                    <a:lnTo>
                      <a:pt x="90" y="0"/>
                    </a:lnTo>
                    <a:lnTo>
                      <a:pt x="102" y="6"/>
                    </a:lnTo>
                    <a:lnTo>
                      <a:pt x="114" y="18"/>
                    </a:lnTo>
                    <a:lnTo>
                      <a:pt x="120" y="30"/>
                    </a:lnTo>
                    <a:lnTo>
                      <a:pt x="120" y="42"/>
                    </a:lnTo>
                    <a:lnTo>
                      <a:pt x="120" y="54"/>
                    </a:lnTo>
                    <a:lnTo>
                      <a:pt x="108" y="60"/>
                    </a:lnTo>
                    <a:lnTo>
                      <a:pt x="84" y="78"/>
                    </a:lnTo>
                    <a:lnTo>
                      <a:pt x="60" y="84"/>
                    </a:lnTo>
                    <a:lnTo>
                      <a:pt x="30" y="84"/>
                    </a:lnTo>
                    <a:lnTo>
                      <a:pt x="12" y="72"/>
                    </a:lnTo>
                    <a:lnTo>
                      <a:pt x="0" y="6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35" name="Freeform 1659"/>
              <p:cNvSpPr>
                <a:spLocks/>
              </p:cNvSpPr>
              <p:nvPr/>
            </p:nvSpPr>
            <p:spPr bwMode="auto">
              <a:xfrm>
                <a:off x="5194" y="2453"/>
                <a:ext cx="36" cy="48"/>
              </a:xfrm>
              <a:custGeom>
                <a:avLst/>
                <a:gdLst>
                  <a:gd name="T0" fmla="*/ 36 w 36"/>
                  <a:gd name="T1" fmla="*/ 24 h 48"/>
                  <a:gd name="T2" fmla="*/ 0 w 36"/>
                  <a:gd name="T3" fmla="*/ 0 h 48"/>
                  <a:gd name="T4" fmla="*/ 6 w 36"/>
                  <a:gd name="T5" fmla="*/ 48 h 48"/>
                  <a:gd name="T6" fmla="*/ 36 w 36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48">
                    <a:moveTo>
                      <a:pt x="36" y="24"/>
                    </a:moveTo>
                    <a:lnTo>
                      <a:pt x="0" y="0"/>
                    </a:lnTo>
                    <a:lnTo>
                      <a:pt x="6" y="48"/>
                    </a:lnTo>
                    <a:lnTo>
                      <a:pt x="36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239" name="Group 1663"/>
            <p:cNvGrpSpPr>
              <a:grpSpLocks/>
            </p:cNvGrpSpPr>
            <p:nvPr/>
          </p:nvGrpSpPr>
          <p:grpSpPr bwMode="auto">
            <a:xfrm>
              <a:off x="2781" y="3366"/>
              <a:ext cx="276" cy="115"/>
              <a:chOff x="2781" y="3366"/>
              <a:chExt cx="276" cy="115"/>
            </a:xfrm>
          </p:grpSpPr>
          <p:sp>
            <p:nvSpPr>
              <p:cNvPr id="410237" name="Freeform 1661"/>
              <p:cNvSpPr>
                <a:spLocks/>
              </p:cNvSpPr>
              <p:nvPr/>
            </p:nvSpPr>
            <p:spPr bwMode="auto">
              <a:xfrm>
                <a:off x="2805" y="3378"/>
                <a:ext cx="252" cy="103"/>
              </a:xfrm>
              <a:custGeom>
                <a:avLst/>
                <a:gdLst>
                  <a:gd name="T0" fmla="*/ 252 w 252"/>
                  <a:gd name="T1" fmla="*/ 103 h 103"/>
                  <a:gd name="T2" fmla="*/ 240 w 252"/>
                  <a:gd name="T3" fmla="*/ 97 h 103"/>
                  <a:gd name="T4" fmla="*/ 222 w 252"/>
                  <a:gd name="T5" fmla="*/ 91 h 103"/>
                  <a:gd name="T6" fmla="*/ 174 w 252"/>
                  <a:gd name="T7" fmla="*/ 79 h 103"/>
                  <a:gd name="T8" fmla="*/ 126 w 252"/>
                  <a:gd name="T9" fmla="*/ 61 h 103"/>
                  <a:gd name="T10" fmla="*/ 72 w 252"/>
                  <a:gd name="T11" fmla="*/ 43 h 103"/>
                  <a:gd name="T12" fmla="*/ 36 w 252"/>
                  <a:gd name="T13" fmla="*/ 25 h 103"/>
                  <a:gd name="T14" fmla="*/ 0 w 252"/>
                  <a:gd name="T15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2" h="103">
                    <a:moveTo>
                      <a:pt x="252" y="103"/>
                    </a:moveTo>
                    <a:lnTo>
                      <a:pt x="240" y="97"/>
                    </a:lnTo>
                    <a:lnTo>
                      <a:pt x="222" y="91"/>
                    </a:lnTo>
                    <a:lnTo>
                      <a:pt x="174" y="79"/>
                    </a:lnTo>
                    <a:lnTo>
                      <a:pt x="126" y="61"/>
                    </a:lnTo>
                    <a:lnTo>
                      <a:pt x="72" y="43"/>
                    </a:lnTo>
                    <a:lnTo>
                      <a:pt x="36" y="25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38" name="Freeform 1662"/>
              <p:cNvSpPr>
                <a:spLocks/>
              </p:cNvSpPr>
              <p:nvPr/>
            </p:nvSpPr>
            <p:spPr bwMode="auto">
              <a:xfrm>
                <a:off x="2781" y="3366"/>
                <a:ext cx="48" cy="37"/>
              </a:xfrm>
              <a:custGeom>
                <a:avLst/>
                <a:gdLst>
                  <a:gd name="T0" fmla="*/ 48 w 48"/>
                  <a:gd name="T1" fmla="*/ 0 h 37"/>
                  <a:gd name="T2" fmla="*/ 0 w 48"/>
                  <a:gd name="T3" fmla="*/ 0 h 37"/>
                  <a:gd name="T4" fmla="*/ 30 w 48"/>
                  <a:gd name="T5" fmla="*/ 37 h 37"/>
                  <a:gd name="T6" fmla="*/ 48 w 48"/>
                  <a:gd name="T7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37">
                    <a:moveTo>
                      <a:pt x="48" y="0"/>
                    </a:moveTo>
                    <a:lnTo>
                      <a:pt x="0" y="0"/>
                    </a:lnTo>
                    <a:lnTo>
                      <a:pt x="30" y="37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0240" name="Freeform 1664"/>
            <p:cNvSpPr>
              <a:spLocks/>
            </p:cNvSpPr>
            <p:nvPr/>
          </p:nvSpPr>
          <p:spPr bwMode="auto">
            <a:xfrm>
              <a:off x="3657" y="2574"/>
              <a:ext cx="48" cy="54"/>
            </a:xfrm>
            <a:custGeom>
              <a:avLst/>
              <a:gdLst>
                <a:gd name="T0" fmla="*/ 0 w 48"/>
                <a:gd name="T1" fmla="*/ 30 h 54"/>
                <a:gd name="T2" fmla="*/ 0 w 48"/>
                <a:gd name="T3" fmla="*/ 12 h 54"/>
                <a:gd name="T4" fmla="*/ 0 w 48"/>
                <a:gd name="T5" fmla="*/ 0 h 54"/>
                <a:gd name="T6" fmla="*/ 12 w 48"/>
                <a:gd name="T7" fmla="*/ 6 h 54"/>
                <a:gd name="T8" fmla="*/ 24 w 48"/>
                <a:gd name="T9" fmla="*/ 12 h 54"/>
                <a:gd name="T10" fmla="*/ 24 w 48"/>
                <a:gd name="T11" fmla="*/ 12 h 54"/>
                <a:gd name="T12" fmla="*/ 24 w 48"/>
                <a:gd name="T13" fmla="*/ 12 h 54"/>
                <a:gd name="T14" fmla="*/ 24 w 48"/>
                <a:gd name="T15" fmla="*/ 12 h 54"/>
                <a:gd name="T16" fmla="*/ 24 w 48"/>
                <a:gd name="T17" fmla="*/ 12 h 54"/>
                <a:gd name="T18" fmla="*/ 24 w 48"/>
                <a:gd name="T19" fmla="*/ 12 h 54"/>
                <a:gd name="T20" fmla="*/ 36 w 48"/>
                <a:gd name="T21" fmla="*/ 18 h 54"/>
                <a:gd name="T22" fmla="*/ 48 w 48"/>
                <a:gd name="T23" fmla="*/ 18 h 54"/>
                <a:gd name="T24" fmla="*/ 48 w 48"/>
                <a:gd name="T25" fmla="*/ 24 h 54"/>
                <a:gd name="T26" fmla="*/ 48 w 48"/>
                <a:gd name="T27" fmla="*/ 24 h 54"/>
                <a:gd name="T28" fmla="*/ 48 w 48"/>
                <a:gd name="T29" fmla="*/ 24 h 54"/>
                <a:gd name="T30" fmla="*/ 48 w 48"/>
                <a:gd name="T31" fmla="*/ 30 h 54"/>
                <a:gd name="T32" fmla="*/ 48 w 48"/>
                <a:gd name="T33" fmla="*/ 30 h 54"/>
                <a:gd name="T34" fmla="*/ 42 w 48"/>
                <a:gd name="T35" fmla="*/ 36 h 54"/>
                <a:gd name="T36" fmla="*/ 42 w 48"/>
                <a:gd name="T37" fmla="*/ 48 h 54"/>
                <a:gd name="T38" fmla="*/ 30 w 48"/>
                <a:gd name="T39" fmla="*/ 42 h 54"/>
                <a:gd name="T40" fmla="*/ 24 w 48"/>
                <a:gd name="T41" fmla="*/ 48 h 54"/>
                <a:gd name="T42" fmla="*/ 24 w 48"/>
                <a:gd name="T43" fmla="*/ 54 h 54"/>
                <a:gd name="T44" fmla="*/ 18 w 48"/>
                <a:gd name="T45" fmla="*/ 48 h 54"/>
                <a:gd name="T46" fmla="*/ 18 w 48"/>
                <a:gd name="T47" fmla="*/ 42 h 54"/>
                <a:gd name="T48" fmla="*/ 12 w 48"/>
                <a:gd name="T49" fmla="*/ 36 h 54"/>
                <a:gd name="T50" fmla="*/ 6 w 48"/>
                <a:gd name="T51" fmla="*/ 24 h 54"/>
                <a:gd name="T52" fmla="*/ 0 w 48"/>
                <a:gd name="T53" fmla="*/ 24 h 54"/>
                <a:gd name="T54" fmla="*/ 0 w 48"/>
                <a:gd name="T55" fmla="*/ 3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" h="54">
                  <a:moveTo>
                    <a:pt x="0" y="30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2" y="6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6" y="18"/>
                  </a:lnTo>
                  <a:lnTo>
                    <a:pt x="48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2" y="36"/>
                  </a:lnTo>
                  <a:lnTo>
                    <a:pt x="42" y="48"/>
                  </a:lnTo>
                  <a:lnTo>
                    <a:pt x="30" y="42"/>
                  </a:lnTo>
                  <a:lnTo>
                    <a:pt x="24" y="48"/>
                  </a:lnTo>
                  <a:lnTo>
                    <a:pt x="24" y="54"/>
                  </a:lnTo>
                  <a:lnTo>
                    <a:pt x="18" y="48"/>
                  </a:lnTo>
                  <a:lnTo>
                    <a:pt x="18" y="42"/>
                  </a:lnTo>
                  <a:lnTo>
                    <a:pt x="12" y="36"/>
                  </a:lnTo>
                  <a:lnTo>
                    <a:pt x="6" y="24"/>
                  </a:lnTo>
                  <a:lnTo>
                    <a:pt x="0" y="24"/>
                  </a:lnTo>
                  <a:lnTo>
                    <a:pt x="0" y="3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41" name="Freeform 1665"/>
            <p:cNvSpPr>
              <a:spLocks/>
            </p:cNvSpPr>
            <p:nvPr/>
          </p:nvSpPr>
          <p:spPr bwMode="auto">
            <a:xfrm>
              <a:off x="3849" y="2580"/>
              <a:ext cx="48" cy="54"/>
            </a:xfrm>
            <a:custGeom>
              <a:avLst/>
              <a:gdLst>
                <a:gd name="T0" fmla="*/ 0 w 48"/>
                <a:gd name="T1" fmla="*/ 24 h 54"/>
                <a:gd name="T2" fmla="*/ 0 w 48"/>
                <a:gd name="T3" fmla="*/ 36 h 54"/>
                <a:gd name="T4" fmla="*/ 0 w 48"/>
                <a:gd name="T5" fmla="*/ 54 h 54"/>
                <a:gd name="T6" fmla="*/ 6 w 48"/>
                <a:gd name="T7" fmla="*/ 54 h 54"/>
                <a:gd name="T8" fmla="*/ 12 w 48"/>
                <a:gd name="T9" fmla="*/ 48 h 54"/>
                <a:gd name="T10" fmla="*/ 18 w 48"/>
                <a:gd name="T11" fmla="*/ 42 h 54"/>
                <a:gd name="T12" fmla="*/ 18 w 48"/>
                <a:gd name="T13" fmla="*/ 36 h 54"/>
                <a:gd name="T14" fmla="*/ 24 w 48"/>
                <a:gd name="T15" fmla="*/ 42 h 54"/>
                <a:gd name="T16" fmla="*/ 24 w 48"/>
                <a:gd name="T17" fmla="*/ 42 h 54"/>
                <a:gd name="T18" fmla="*/ 30 w 48"/>
                <a:gd name="T19" fmla="*/ 42 h 54"/>
                <a:gd name="T20" fmla="*/ 36 w 48"/>
                <a:gd name="T21" fmla="*/ 36 h 54"/>
                <a:gd name="T22" fmla="*/ 48 w 48"/>
                <a:gd name="T23" fmla="*/ 30 h 54"/>
                <a:gd name="T24" fmla="*/ 48 w 48"/>
                <a:gd name="T25" fmla="*/ 30 h 54"/>
                <a:gd name="T26" fmla="*/ 42 w 48"/>
                <a:gd name="T27" fmla="*/ 30 h 54"/>
                <a:gd name="T28" fmla="*/ 42 w 48"/>
                <a:gd name="T29" fmla="*/ 18 h 54"/>
                <a:gd name="T30" fmla="*/ 42 w 48"/>
                <a:gd name="T31" fmla="*/ 18 h 54"/>
                <a:gd name="T32" fmla="*/ 36 w 48"/>
                <a:gd name="T33" fmla="*/ 18 h 54"/>
                <a:gd name="T34" fmla="*/ 36 w 48"/>
                <a:gd name="T35" fmla="*/ 12 h 54"/>
                <a:gd name="T36" fmla="*/ 36 w 48"/>
                <a:gd name="T37" fmla="*/ 0 h 54"/>
                <a:gd name="T38" fmla="*/ 30 w 48"/>
                <a:gd name="T39" fmla="*/ 6 h 54"/>
                <a:gd name="T40" fmla="*/ 30 w 48"/>
                <a:gd name="T41" fmla="*/ 6 h 54"/>
                <a:gd name="T42" fmla="*/ 36 w 48"/>
                <a:gd name="T43" fmla="*/ 0 h 54"/>
                <a:gd name="T44" fmla="*/ 30 w 48"/>
                <a:gd name="T45" fmla="*/ 0 h 54"/>
                <a:gd name="T46" fmla="*/ 30 w 48"/>
                <a:gd name="T47" fmla="*/ 6 h 54"/>
                <a:gd name="T48" fmla="*/ 24 w 48"/>
                <a:gd name="T49" fmla="*/ 12 h 54"/>
                <a:gd name="T50" fmla="*/ 18 w 48"/>
                <a:gd name="T51" fmla="*/ 12 h 54"/>
                <a:gd name="T52" fmla="*/ 12 w 48"/>
                <a:gd name="T53" fmla="*/ 18 h 54"/>
                <a:gd name="T54" fmla="*/ 0 w 48"/>
                <a:gd name="T55" fmla="*/ 30 h 54"/>
                <a:gd name="T56" fmla="*/ 0 w 48"/>
                <a:gd name="T57" fmla="*/ 30 h 54"/>
                <a:gd name="T58" fmla="*/ 0 w 48"/>
                <a:gd name="T59" fmla="*/ 2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" h="54">
                  <a:moveTo>
                    <a:pt x="0" y="24"/>
                  </a:moveTo>
                  <a:lnTo>
                    <a:pt x="0" y="36"/>
                  </a:lnTo>
                  <a:lnTo>
                    <a:pt x="0" y="54"/>
                  </a:lnTo>
                  <a:lnTo>
                    <a:pt x="6" y="54"/>
                  </a:lnTo>
                  <a:lnTo>
                    <a:pt x="12" y="48"/>
                  </a:lnTo>
                  <a:lnTo>
                    <a:pt x="18" y="42"/>
                  </a:lnTo>
                  <a:lnTo>
                    <a:pt x="18" y="36"/>
                  </a:lnTo>
                  <a:lnTo>
                    <a:pt x="24" y="42"/>
                  </a:lnTo>
                  <a:lnTo>
                    <a:pt x="24" y="42"/>
                  </a:lnTo>
                  <a:lnTo>
                    <a:pt x="30" y="42"/>
                  </a:lnTo>
                  <a:lnTo>
                    <a:pt x="36" y="36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2" y="30"/>
                  </a:lnTo>
                  <a:lnTo>
                    <a:pt x="42" y="18"/>
                  </a:lnTo>
                  <a:lnTo>
                    <a:pt x="42" y="18"/>
                  </a:lnTo>
                  <a:lnTo>
                    <a:pt x="36" y="18"/>
                  </a:lnTo>
                  <a:lnTo>
                    <a:pt x="36" y="12"/>
                  </a:lnTo>
                  <a:lnTo>
                    <a:pt x="36" y="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30" y="6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244" name="Text Box 1668"/>
          <p:cNvSpPr txBox="1">
            <a:spLocks noChangeArrowheads="1"/>
          </p:cNvSpPr>
          <p:nvPr/>
        </p:nvSpPr>
        <p:spPr bwMode="auto">
          <a:xfrm>
            <a:off x="321972" y="4772561"/>
            <a:ext cx="3374265" cy="17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61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361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61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61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61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400" b="1" dirty="0">
                <a:latin typeface="Comic Sans MS" panose="030F0702030302020204" pitchFamily="66" charset="0"/>
              </a:rPr>
              <a:t>Disk Access Time </a:t>
            </a:r>
            <a:r>
              <a:rPr lang="en-US" sz="2400" dirty="0">
                <a:latin typeface="Comic Sans MS" panose="030F0702030302020204" pitchFamily="66" charset="0"/>
              </a:rPr>
              <a:t>= 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omic Sans MS" panose="030F0702030302020204" pitchFamily="66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Seek Time</a:t>
            </a:r>
            <a:r>
              <a:rPr lang="en-US" sz="2400" dirty="0">
                <a:latin typeface="Comic Sans MS" panose="030F0702030302020204" pitchFamily="66" charset="0"/>
              </a:rPr>
              <a:t> + 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omic Sans MS" panose="030F0702030302020204" pitchFamily="66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Rotation Latency</a:t>
            </a:r>
            <a:r>
              <a:rPr lang="en-US" sz="2400" dirty="0">
                <a:latin typeface="Comic Sans MS" panose="030F0702030302020204" pitchFamily="66" charset="0"/>
              </a:rPr>
              <a:t> + 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omic Sans MS" panose="030F0702030302020204" pitchFamily="66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Transfer Time</a:t>
            </a:r>
          </a:p>
        </p:txBody>
      </p:sp>
      <p:sp>
        <p:nvSpPr>
          <p:cNvPr id="410246" name="Text Box 1670"/>
          <p:cNvSpPr txBox="1">
            <a:spLocks noChangeArrowheads="1"/>
          </p:cNvSpPr>
          <p:nvPr/>
        </p:nvSpPr>
        <p:spPr bwMode="auto">
          <a:xfrm>
            <a:off x="4353059" y="4757651"/>
            <a:ext cx="767580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Seek Time</a:t>
            </a:r>
            <a:r>
              <a:rPr lang="en-US" sz="2000" b="1" dirty="0">
                <a:latin typeface="Comic Sans MS" panose="030F0702030302020204" pitchFamily="66" charset="0"/>
              </a:rPr>
              <a:t>: head movement to the desired track (milliseconds)</a:t>
            </a:r>
          </a:p>
          <a:p>
            <a:pPr algn="just">
              <a:spcBef>
                <a:spcPct val="50000"/>
              </a:spcBef>
            </a:pPr>
            <a:r>
              <a:rPr lang="en-US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Rotation Latency</a:t>
            </a:r>
            <a:r>
              <a:rPr lang="en-US" sz="2000" b="1" dirty="0">
                <a:latin typeface="Comic Sans MS" panose="030F0702030302020204" pitchFamily="66" charset="0"/>
              </a:rPr>
              <a:t>: disk rotation until desired sector arrives under the head</a:t>
            </a:r>
          </a:p>
          <a:p>
            <a:pPr algn="just">
              <a:spcBef>
                <a:spcPct val="50000"/>
              </a:spcBef>
            </a:pPr>
            <a:r>
              <a:rPr lang="en-US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Transfer Time</a:t>
            </a:r>
            <a:r>
              <a:rPr lang="en-US" sz="2000" b="1" dirty="0">
                <a:latin typeface="Comic Sans MS" panose="030F0702030302020204" pitchFamily="66" charset="0"/>
              </a:rPr>
              <a:t>: to transfer one sector</a:t>
            </a:r>
          </a:p>
        </p:txBody>
      </p:sp>
    </p:spTree>
    <p:extLst>
      <p:ext uri="{BB962C8B-B14F-4D97-AF65-F5344CB8AC3E}">
        <p14:creationId xmlns:p14="http://schemas.microsoft.com/office/powerpoint/2010/main" val="5526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736622" y="1"/>
            <a:ext cx="10515600" cy="85000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Example on Disk Access Time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914" y="1184856"/>
            <a:ext cx="11191740" cy="5082594"/>
          </a:xfrm>
          <a:noFill/>
        </p:spPr>
        <p:txBody>
          <a:bodyPr vert="horz" lIns="0" tIns="45720" rIns="0" bIns="45720" rtlCol="0">
            <a:normAutofit lnSpcReduction="10000"/>
          </a:bodyPr>
          <a:lstStyle/>
          <a:p>
            <a:pPr>
              <a:spcBef>
                <a:spcPct val="30000"/>
              </a:spcBef>
            </a:pPr>
            <a:r>
              <a:rPr lang="en-US" dirty="0">
                <a:latin typeface="Comic Sans MS" panose="030F0702030302020204" pitchFamily="66" charset="0"/>
              </a:rPr>
              <a:t>Given a magnetic disk with the following properties</a:t>
            </a:r>
          </a:p>
          <a:p>
            <a:pPr lvl="1">
              <a:spcBef>
                <a:spcPct val="30000"/>
              </a:spcBef>
            </a:pPr>
            <a:r>
              <a:rPr lang="en-US" dirty="0">
                <a:latin typeface="Comic Sans MS" panose="030F0702030302020204" pitchFamily="66" charset="0"/>
              </a:rPr>
              <a:t>Rotation speed = 7200 RPM (rotations per minute)</a:t>
            </a:r>
          </a:p>
          <a:p>
            <a:pPr lvl="1">
              <a:spcBef>
                <a:spcPct val="30000"/>
              </a:spcBef>
            </a:pPr>
            <a:r>
              <a:rPr lang="en-US" dirty="0">
                <a:latin typeface="Comic Sans MS" panose="030F0702030302020204" pitchFamily="66" charset="0"/>
              </a:rPr>
              <a:t>Average seek = 8 </a:t>
            </a:r>
            <a:r>
              <a:rPr lang="en-US" dirty="0" err="1">
                <a:latin typeface="Comic Sans MS" panose="030F0702030302020204" pitchFamily="66" charset="0"/>
              </a:rPr>
              <a:t>ms</a:t>
            </a:r>
            <a:r>
              <a:rPr lang="en-US" dirty="0">
                <a:latin typeface="Comic Sans MS" panose="030F0702030302020204" pitchFamily="66" charset="0"/>
              </a:rPr>
              <a:t>, Sector = 512 bytes, Track = 200 sectors</a:t>
            </a:r>
          </a:p>
          <a:p>
            <a:pPr>
              <a:spcBef>
                <a:spcPct val="30000"/>
              </a:spcBef>
            </a:pPr>
            <a:r>
              <a:rPr lang="en-US" dirty="0">
                <a:latin typeface="Comic Sans MS" panose="030F0702030302020204" pitchFamily="66" charset="0"/>
              </a:rPr>
              <a:t>Calculate</a:t>
            </a:r>
          </a:p>
          <a:p>
            <a:pPr lvl="1">
              <a:spcBef>
                <a:spcPct val="30000"/>
              </a:spcBef>
            </a:pPr>
            <a:r>
              <a:rPr lang="en-US" dirty="0">
                <a:latin typeface="Comic Sans MS" panose="030F0702030302020204" pitchFamily="66" charset="0"/>
              </a:rPr>
              <a:t>Time of one rotation (in milliseconds)</a:t>
            </a:r>
          </a:p>
          <a:p>
            <a:pPr lvl="1">
              <a:spcBef>
                <a:spcPct val="30000"/>
              </a:spcBef>
            </a:pPr>
            <a:r>
              <a:rPr lang="en-US" dirty="0">
                <a:latin typeface="Comic Sans MS" panose="030F0702030302020204" pitchFamily="66" charset="0"/>
              </a:rPr>
              <a:t>Average time to access a block of 32 consecutive sectors</a:t>
            </a:r>
          </a:p>
          <a:p>
            <a:pPr>
              <a:spcBef>
                <a:spcPct val="30000"/>
              </a:spcBef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Answer</a:t>
            </a:r>
          </a:p>
          <a:p>
            <a:pPr lvl="1">
              <a:spcBef>
                <a:spcPct val="30000"/>
              </a:spcBef>
            </a:pPr>
            <a:r>
              <a:rPr lang="en-US" dirty="0">
                <a:latin typeface="Comic Sans MS" panose="030F0702030302020204" pitchFamily="66" charset="0"/>
              </a:rPr>
              <a:t>Rotations per second</a:t>
            </a:r>
          </a:p>
          <a:p>
            <a:pPr lvl="1">
              <a:spcBef>
                <a:spcPct val="30000"/>
              </a:spcBef>
            </a:pPr>
            <a:r>
              <a:rPr lang="en-US" dirty="0">
                <a:latin typeface="Comic Sans MS" panose="030F0702030302020204" pitchFamily="66" charset="0"/>
              </a:rPr>
              <a:t>Rotation time in milliseconds</a:t>
            </a:r>
          </a:p>
          <a:p>
            <a:pPr lvl="1">
              <a:spcBef>
                <a:spcPct val="30000"/>
              </a:spcBef>
            </a:pPr>
            <a:r>
              <a:rPr lang="en-US" dirty="0">
                <a:latin typeface="Comic Sans MS" panose="030F0702030302020204" pitchFamily="66" charset="0"/>
              </a:rPr>
              <a:t>Average rotational latency</a:t>
            </a:r>
          </a:p>
          <a:p>
            <a:pPr lvl="1">
              <a:spcBef>
                <a:spcPct val="30000"/>
              </a:spcBef>
            </a:pPr>
            <a:r>
              <a:rPr lang="en-US" dirty="0">
                <a:latin typeface="Comic Sans MS" panose="030F0702030302020204" pitchFamily="66" charset="0"/>
              </a:rPr>
              <a:t>Time to transfer 32 sectors</a:t>
            </a:r>
          </a:p>
          <a:p>
            <a:pPr lvl="1">
              <a:spcBef>
                <a:spcPct val="30000"/>
              </a:spcBef>
            </a:pPr>
            <a:r>
              <a:rPr lang="en-US" dirty="0">
                <a:latin typeface="Comic Sans MS" panose="030F0702030302020204" pitchFamily="66" charset="0"/>
              </a:rPr>
              <a:t>Average access time</a:t>
            </a:r>
          </a:p>
        </p:txBody>
      </p:sp>
      <p:sp>
        <p:nvSpPr>
          <p:cNvPr id="451589" name="Rectangle 5"/>
          <p:cNvSpPr>
            <a:spLocks noChangeArrowheads="1"/>
          </p:cNvSpPr>
          <p:nvPr/>
        </p:nvSpPr>
        <p:spPr bwMode="auto">
          <a:xfrm>
            <a:off x="4367214" y="4119563"/>
            <a:ext cx="32544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sz="2000" dirty="0"/>
              <a:t>	= 7200/60 = 120 RPS</a:t>
            </a:r>
          </a:p>
        </p:txBody>
      </p:sp>
      <p:sp>
        <p:nvSpPr>
          <p:cNvPr id="451591" name="Rectangle 7"/>
          <p:cNvSpPr>
            <a:spLocks noChangeArrowheads="1"/>
          </p:cNvSpPr>
          <p:nvPr/>
        </p:nvSpPr>
        <p:spPr bwMode="auto">
          <a:xfrm>
            <a:off x="5980113" y="4529138"/>
            <a:ext cx="24400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= 1000/120 = 8.33 ms</a:t>
            </a:r>
          </a:p>
        </p:txBody>
      </p:sp>
      <p:sp>
        <p:nvSpPr>
          <p:cNvPr id="451593" name="Rectangle 9"/>
          <p:cNvSpPr>
            <a:spLocks noChangeArrowheads="1"/>
          </p:cNvSpPr>
          <p:nvPr/>
        </p:nvSpPr>
        <p:spPr bwMode="auto">
          <a:xfrm>
            <a:off x="5692775" y="4926013"/>
            <a:ext cx="35333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= time of half rotation = 4.17 ms</a:t>
            </a:r>
          </a:p>
        </p:txBody>
      </p:sp>
      <p:sp>
        <p:nvSpPr>
          <p:cNvPr id="451594" name="Rectangle 10"/>
          <p:cNvSpPr>
            <a:spLocks noChangeArrowheads="1"/>
          </p:cNvSpPr>
          <p:nvPr/>
        </p:nvSpPr>
        <p:spPr bwMode="auto">
          <a:xfrm>
            <a:off x="5767389" y="5308601"/>
            <a:ext cx="3267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= (32/200) * 8.33 = 1.33 ms</a:t>
            </a:r>
          </a:p>
        </p:txBody>
      </p:sp>
      <p:sp>
        <p:nvSpPr>
          <p:cNvPr id="451595" name="Rectangle 11"/>
          <p:cNvSpPr>
            <a:spLocks noChangeArrowheads="1"/>
          </p:cNvSpPr>
          <p:nvPr/>
        </p:nvSpPr>
        <p:spPr bwMode="auto">
          <a:xfrm>
            <a:off x="5114926" y="5707063"/>
            <a:ext cx="30502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= 8 + 4.17 + 1.33 = 13.5 </a:t>
            </a:r>
            <a:r>
              <a:rPr lang="en-US" sz="2000" dirty="0" err="1"/>
              <a:t>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285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1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1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1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51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51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5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51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51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9" grpId="0"/>
      <p:bldP spid="451591" grpId="0"/>
      <p:bldP spid="45159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60981" y="12880"/>
            <a:ext cx="10735614" cy="92276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I/O Controllers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820" y="798490"/>
            <a:ext cx="11121980" cy="5859887"/>
          </a:xfrm>
          <a:noFill/>
        </p:spPr>
        <p:txBody>
          <a:bodyPr vert="horz" lIns="0" tIns="45720" rIns="0" bIns="45720" rtlCol="0">
            <a:normAutofit/>
          </a:bodyPr>
          <a:lstStyle/>
          <a:p>
            <a:pPr algn="just"/>
            <a:r>
              <a:rPr lang="en-US" dirty="0">
                <a:latin typeface="Comic Sans MS" panose="030F0702030302020204" pitchFamily="66" charset="0"/>
              </a:rPr>
              <a:t>I/O devices are interfaced via an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I/O controller</a:t>
            </a:r>
          </a:p>
          <a:p>
            <a:pPr lvl="1" algn="just"/>
            <a:r>
              <a:rPr lang="en-US" dirty="0">
                <a:latin typeface="Comic Sans MS" panose="030F0702030302020204" pitchFamily="66" charset="0"/>
              </a:rPr>
              <a:t>I/O controller uses the system bus to communicate with processor</a:t>
            </a:r>
          </a:p>
          <a:p>
            <a:pPr lvl="1" algn="just"/>
            <a:r>
              <a:rPr lang="en-US" dirty="0">
                <a:latin typeface="Comic Sans MS" panose="030F0702030302020204" pitchFamily="66" charset="0"/>
              </a:rPr>
              <a:t>I/O controller takes care of low-level operation details</a:t>
            </a:r>
          </a:p>
        </p:txBody>
      </p:sp>
      <p:pic>
        <p:nvPicPr>
          <p:cNvPr id="361476" name="Picture 4" descr="io_controll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355" y="2145070"/>
            <a:ext cx="9322805" cy="441862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130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Next ...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6896" y="2048256"/>
            <a:ext cx="6900672" cy="2865120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Basic Computer Organization</a:t>
            </a:r>
          </a:p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Intel Microprocessors</a:t>
            </a:r>
          </a:p>
          <a:p>
            <a:r>
              <a:rPr lang="en-US" dirty="0">
                <a:latin typeface="Comic Sans MS" panose="030F0702030302020204" pitchFamily="66" charset="0"/>
              </a:rPr>
              <a:t>IA-32 Registers</a:t>
            </a:r>
          </a:p>
          <a:p>
            <a:r>
              <a:rPr lang="en-US" dirty="0">
                <a:latin typeface="Comic Sans MS" panose="030F0702030302020204" pitchFamily="66" charset="0"/>
              </a:rPr>
              <a:t>Instruction Execution Cycle</a:t>
            </a:r>
          </a:p>
          <a:p>
            <a:r>
              <a:rPr lang="en-US" dirty="0">
                <a:latin typeface="Comic Sans MS" panose="030F0702030302020204" pitchFamily="66" charset="0"/>
              </a:rPr>
              <a:t>IA-32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222484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3031"/>
            <a:ext cx="10515600" cy="108182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Intel Microprocessors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425" y="1004552"/>
            <a:ext cx="11186375" cy="5666704"/>
          </a:xfrm>
          <a:noFill/>
        </p:spPr>
        <p:txBody>
          <a:bodyPr vert="horz" lIns="0" tIns="45720" rIns="0" bIns="45720" rtlCol="0">
            <a:norm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Intel introduced the 8086 microprocessor in 1979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8086, 8087, 8088, and 80186 processors</a:t>
            </a:r>
          </a:p>
          <a:p>
            <a:pPr lvl="1" algn="just">
              <a:spcBef>
                <a:spcPct val="50000"/>
              </a:spcBef>
            </a:pPr>
            <a:r>
              <a:rPr lang="en-US" b="1" dirty="0">
                <a:latin typeface="Comic Sans MS" panose="030F0702030302020204" pitchFamily="66" charset="0"/>
              </a:rPr>
              <a:t>16-bit processors with 16-bit registers</a:t>
            </a:r>
          </a:p>
          <a:p>
            <a:pPr lvl="1" algn="just">
              <a:spcBef>
                <a:spcPct val="50000"/>
              </a:spcBef>
            </a:pPr>
            <a:r>
              <a:rPr lang="en-US" b="1" dirty="0">
                <a:latin typeface="Comic Sans MS" panose="030F0702030302020204" pitchFamily="66" charset="0"/>
              </a:rPr>
              <a:t>16-bit data bus and 20-bit address bus</a:t>
            </a:r>
          </a:p>
          <a:p>
            <a:pPr lvl="2" algn="just">
              <a:spcBef>
                <a:spcPct val="50000"/>
              </a:spcBef>
            </a:pPr>
            <a:r>
              <a:rPr lang="en-US" b="1" dirty="0">
                <a:latin typeface="Comic Sans MS" panose="030F0702030302020204" pitchFamily="66" charset="0"/>
              </a:rPr>
              <a:t>Physical address space = 2</a:t>
            </a:r>
            <a:r>
              <a:rPr lang="en-US" b="1" baseline="30000" dirty="0">
                <a:latin typeface="Comic Sans MS" panose="030F0702030302020204" pitchFamily="66" charset="0"/>
              </a:rPr>
              <a:t>20</a:t>
            </a:r>
            <a:r>
              <a:rPr lang="en-US" b="1" dirty="0">
                <a:latin typeface="Comic Sans MS" panose="030F0702030302020204" pitchFamily="66" charset="0"/>
              </a:rPr>
              <a:t> bytes = 1 MB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8087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Floating-Point co-processor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Uses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segmentation</a:t>
            </a:r>
            <a:r>
              <a:rPr lang="en-US" dirty="0">
                <a:latin typeface="Comic Sans MS" panose="030F0702030302020204" pitchFamily="66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real-address mode</a:t>
            </a:r>
            <a:r>
              <a:rPr lang="en-US" dirty="0">
                <a:latin typeface="Comic Sans MS" panose="030F0702030302020204" pitchFamily="66" charset="0"/>
              </a:rPr>
              <a:t> to address memory</a:t>
            </a:r>
          </a:p>
          <a:p>
            <a:pPr lvl="2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Each segment can address 2</a:t>
            </a:r>
            <a:r>
              <a:rPr lang="en-US" baseline="30000" dirty="0">
                <a:latin typeface="Comic Sans MS" panose="030F0702030302020204" pitchFamily="66" charset="0"/>
              </a:rPr>
              <a:t>16</a:t>
            </a:r>
            <a:r>
              <a:rPr lang="en-US" dirty="0">
                <a:latin typeface="Comic Sans MS" panose="030F0702030302020204" pitchFamily="66" charset="0"/>
              </a:rPr>
              <a:t> bytes = 64 KB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8088 is a less expensive version of 8086</a:t>
            </a:r>
          </a:p>
          <a:p>
            <a:pPr lvl="2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Uses an 8-bit data bus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80186 is a faster version of 8086</a:t>
            </a:r>
          </a:p>
        </p:txBody>
      </p:sp>
    </p:spTree>
    <p:extLst>
      <p:ext uri="{BB962C8B-B14F-4D97-AF65-F5344CB8AC3E}">
        <p14:creationId xmlns:p14="http://schemas.microsoft.com/office/powerpoint/2010/main" val="12562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735169" y="1"/>
            <a:ext cx="10515600" cy="94015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Intel 80286 and 80386 Processors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003" y="1159099"/>
            <a:ext cx="11526591" cy="5550794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80286 was introduced in 1982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24-bit address bus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 2</a:t>
            </a:r>
            <a:r>
              <a:rPr lang="en-US" baseline="30000" dirty="0">
                <a:latin typeface="Comic Sans MS" panose="030F0702030302020204" pitchFamily="66" charset="0"/>
                <a:sym typeface="Symbol" panose="05050102010706020507" pitchFamily="18" charset="2"/>
              </a:rPr>
              <a:t>24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bytes = </a:t>
            </a:r>
            <a:r>
              <a:rPr lang="en-US" dirty="0">
                <a:latin typeface="Comic Sans MS" panose="030F0702030302020204" pitchFamily="66" charset="0"/>
              </a:rPr>
              <a:t>16 MB address space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Introduced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protected mode</a:t>
            </a:r>
          </a:p>
          <a:p>
            <a:pPr lvl="2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Segmentation</a:t>
            </a:r>
            <a:r>
              <a:rPr lang="en-US" dirty="0">
                <a:latin typeface="Comic Sans MS" panose="030F0702030302020204" pitchFamily="66" charset="0"/>
              </a:rPr>
              <a:t> in protected mode is different from the real mode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80386 was introduced in 1985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First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32-bit processor</a:t>
            </a:r>
            <a:r>
              <a:rPr lang="en-US" dirty="0">
                <a:latin typeface="Comic Sans MS" panose="030F0702030302020204" pitchFamily="66" charset="0"/>
              </a:rPr>
              <a:t> with 32-bit general-purpose registers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First processor to define the IA-32 architecture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32-bit data bus and 32-bit address bus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baseline="30000" dirty="0">
                <a:latin typeface="Comic Sans MS" panose="030F0702030302020204" pitchFamily="66" charset="0"/>
                <a:sym typeface="Symbol" panose="05050102010706020507" pitchFamily="18" charset="2"/>
              </a:rPr>
              <a:t>32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bytes  </a:t>
            </a:r>
            <a:r>
              <a:rPr lang="en-US" dirty="0">
                <a:latin typeface="Comic Sans MS" panose="030F0702030302020204" pitchFamily="66" charset="0"/>
              </a:rPr>
              <a:t>4 GB address space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Introduced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paging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virtual memory</a:t>
            </a:r>
            <a:r>
              <a:rPr lang="en-US" dirty="0">
                <a:latin typeface="Comic Sans MS" panose="030F0702030302020204" pitchFamily="66" charset="0"/>
              </a:rPr>
              <a:t>, and the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flat memory model</a:t>
            </a:r>
          </a:p>
          <a:p>
            <a:pPr lvl="2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Segmentation can be turned off</a:t>
            </a:r>
          </a:p>
        </p:txBody>
      </p:sp>
    </p:spTree>
    <p:extLst>
      <p:ext uri="{BB962C8B-B14F-4D97-AF65-F5344CB8AC3E}">
        <p14:creationId xmlns:p14="http://schemas.microsoft.com/office/powerpoint/2010/main" val="188121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mic Sans MS" panose="030F0702030302020204" pitchFamily="66" charset="0"/>
              </a:rPr>
              <a:t>Presentation Outline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0864" y="1987551"/>
            <a:ext cx="6520561" cy="347446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Basic Computer Organization</a:t>
            </a:r>
          </a:p>
          <a:p>
            <a:r>
              <a:rPr lang="en-US" b="1" dirty="0">
                <a:latin typeface="Comic Sans MS" panose="030F0702030302020204" pitchFamily="66" charset="0"/>
              </a:rPr>
              <a:t>Intel Microprocessors</a:t>
            </a:r>
          </a:p>
          <a:p>
            <a:r>
              <a:rPr lang="en-US" b="1" dirty="0">
                <a:latin typeface="Comic Sans MS" panose="030F0702030302020204" pitchFamily="66" charset="0"/>
              </a:rPr>
              <a:t>IA-32 Registers</a:t>
            </a:r>
          </a:p>
          <a:p>
            <a:r>
              <a:rPr lang="en-US" b="1" dirty="0">
                <a:latin typeface="Comic Sans MS" panose="030F0702030302020204" pitchFamily="66" charset="0"/>
              </a:rPr>
              <a:t>Instruction Execution Cycle</a:t>
            </a:r>
          </a:p>
          <a:p>
            <a:r>
              <a:rPr lang="en-US" b="1" dirty="0">
                <a:latin typeface="Comic Sans MS" panose="030F0702030302020204" pitchFamily="66" charset="0"/>
              </a:rPr>
              <a:t>IA-32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354764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Assignment 2B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Write extensively on the following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 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</a:t>
            </a:r>
            <a:r>
              <a:rPr lang="en-US" dirty="0" smtClean="0">
                <a:latin typeface="Comic Sans MS" panose="030F0702030302020204" pitchFamily="66" charset="0"/>
              </a:rPr>
              <a:t>Paging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</a:t>
            </a:r>
            <a:r>
              <a:rPr lang="en-US" dirty="0" smtClean="0">
                <a:latin typeface="Comic Sans MS" panose="030F0702030302020204" pitchFamily="66" charset="0"/>
              </a:rPr>
              <a:t>virtual memory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</a:t>
            </a:r>
            <a:r>
              <a:rPr lang="en-US" dirty="0" smtClean="0">
                <a:latin typeface="Comic Sans MS" panose="030F0702030302020204" pitchFamily="66" charset="0"/>
              </a:rPr>
              <a:t>flat </a:t>
            </a:r>
            <a:r>
              <a:rPr lang="en-US" dirty="0">
                <a:latin typeface="Comic Sans MS" panose="030F0702030302020204" pitchFamily="66" charset="0"/>
              </a:rPr>
              <a:t>memory </a:t>
            </a:r>
            <a:r>
              <a:rPr lang="en-US" dirty="0" smtClean="0">
                <a:latin typeface="Comic Sans MS" panose="030F0702030302020204" pitchFamily="66" charset="0"/>
              </a:rPr>
              <a:t>model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 </a:t>
            </a:r>
            <a:r>
              <a:rPr lang="en-US" b="1" dirty="0">
                <a:latin typeface="Comic Sans MS" panose="030F0702030302020204" pitchFamily="66" charset="0"/>
              </a:rPr>
              <a:t>Pipelining</a:t>
            </a:r>
            <a:endParaRPr lang="en-US" b="1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982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37882" y="94668"/>
            <a:ext cx="10915918" cy="75533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Intel 80486 and Pentium Processors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7881" y="940158"/>
            <a:ext cx="11526591" cy="5718219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80486 was </a:t>
            </a:r>
            <a:r>
              <a:rPr lang="en-US" dirty="0" smtClean="0">
                <a:latin typeface="Comic Sans MS" panose="030F0702030302020204" pitchFamily="66" charset="0"/>
              </a:rPr>
              <a:t>Introduced 1989</a:t>
            </a:r>
            <a:endParaRPr lang="en-US" dirty="0">
              <a:latin typeface="Comic Sans MS" panose="030F0702030302020204" pitchFamily="66" charset="0"/>
            </a:endParaRPr>
          </a:p>
          <a:p>
            <a:pPr lvl="1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Improved version of Intel 80386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On-chip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Floating-Point unit </a:t>
            </a:r>
            <a:r>
              <a:rPr lang="en-US" dirty="0">
                <a:latin typeface="Comic Sans MS" panose="030F0702030302020204" pitchFamily="66" charset="0"/>
              </a:rPr>
              <a:t>(DX versions)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On-chip unified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Instruction/Data Cache</a:t>
            </a:r>
            <a:r>
              <a:rPr lang="en-US" dirty="0">
                <a:latin typeface="Comic Sans MS" panose="030F0702030302020204" pitchFamily="66" charset="0"/>
              </a:rPr>
              <a:t> (8 KB)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Uses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Pipelining</a:t>
            </a:r>
            <a:r>
              <a:rPr lang="en-US" dirty="0">
                <a:latin typeface="Comic Sans MS" panose="030F0702030302020204" pitchFamily="66" charset="0"/>
              </a:rPr>
              <a:t>: can execute up to 1 instruction per clock cycle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Pentium (80586) was introduced in 1993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Wider 64-bit data bus, but address bus is still 32 bits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Two execution pipelines: U-pipe and V-pipe</a:t>
            </a:r>
          </a:p>
          <a:p>
            <a:pPr lvl="2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Superscalar</a:t>
            </a:r>
            <a:r>
              <a:rPr lang="en-US" dirty="0">
                <a:latin typeface="Comic Sans MS" panose="030F0702030302020204" pitchFamily="66" charset="0"/>
              </a:rPr>
              <a:t> performance: can execute 2 instructions per clock cycle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Separate 8 KB instruction and 8 KB data caches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MMX instructions</a:t>
            </a:r>
            <a:r>
              <a:rPr lang="en-US" dirty="0">
                <a:latin typeface="Comic Sans MS" panose="030F0702030302020204" pitchFamily="66" charset="0"/>
              </a:rPr>
              <a:t> (later models) for multimedia applications</a:t>
            </a:r>
          </a:p>
        </p:txBody>
      </p:sp>
    </p:spTree>
    <p:extLst>
      <p:ext uri="{BB962C8B-B14F-4D97-AF65-F5344CB8AC3E}">
        <p14:creationId xmlns:p14="http://schemas.microsoft.com/office/powerpoint/2010/main" val="22823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7548"/>
            <a:ext cx="10515600" cy="79397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Intel P6 Processor Family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821" y="901522"/>
            <a:ext cx="11121980" cy="5956478"/>
          </a:xfrm>
          <a:noFill/>
        </p:spPr>
        <p:txBody>
          <a:bodyPr vert="horz" lIns="0" tIns="45720" rIns="0" bIns="45720" rtlCol="0">
            <a:normAutofit lnSpcReduction="10000"/>
          </a:bodyPr>
          <a:lstStyle/>
          <a:p>
            <a:r>
              <a:rPr lang="en-US" sz="3200" dirty="0">
                <a:latin typeface="Comic Sans MS" panose="030F0702030302020204" pitchFamily="66" charset="0"/>
              </a:rPr>
              <a:t>P6 Processor Family: Pentium Pro, Pentium II and III</a:t>
            </a:r>
          </a:p>
          <a:p>
            <a:r>
              <a:rPr lang="en-US" sz="3200" dirty="0">
                <a:latin typeface="Comic Sans MS" panose="030F0702030302020204" pitchFamily="66" charset="0"/>
              </a:rPr>
              <a:t>Pentium Pro was introduced in 1995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Three-way superscalar</a:t>
            </a:r>
            <a:r>
              <a:rPr lang="en-US" sz="2800" dirty="0">
                <a:latin typeface="Comic Sans MS" panose="030F0702030302020204" pitchFamily="66" charset="0"/>
              </a:rPr>
              <a:t>: can execute 3 instructions per clock cycle</a:t>
            </a:r>
          </a:p>
          <a:p>
            <a:pPr lvl="1"/>
            <a:r>
              <a:rPr lang="en-US" sz="2800" dirty="0">
                <a:latin typeface="Comic Sans MS" panose="030F0702030302020204" pitchFamily="66" charset="0"/>
              </a:rPr>
              <a:t>36-bit address bus </a:t>
            </a:r>
            <a:r>
              <a:rPr lang="en-US" sz="2800" dirty="0">
                <a:latin typeface="Comic Sans MS" panose="030F0702030302020204" pitchFamily="66" charset="0"/>
                <a:sym typeface="Symbol" panose="05050102010706020507" pitchFamily="18" charset="2"/>
              </a:rPr>
              <a:t> up to </a:t>
            </a:r>
            <a:r>
              <a:rPr lang="en-US" sz="2800" dirty="0">
                <a:latin typeface="Comic Sans MS" panose="030F0702030302020204" pitchFamily="66" charset="0"/>
              </a:rPr>
              <a:t>64 GB of physical address space</a:t>
            </a:r>
          </a:p>
          <a:p>
            <a:pPr lvl="1"/>
            <a:r>
              <a:rPr lang="en-US" sz="2800" dirty="0">
                <a:latin typeface="Comic Sans MS" panose="030F0702030302020204" pitchFamily="66" charset="0"/>
              </a:rPr>
              <a:t>Introduced dynamic execution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Out-of-order</a:t>
            </a:r>
            <a:r>
              <a:rPr lang="en-US" sz="2400" dirty="0">
                <a:latin typeface="Comic Sans MS" panose="030F0702030302020204" pitchFamily="66" charset="0"/>
              </a:rPr>
              <a:t> and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speculative</a:t>
            </a:r>
            <a:r>
              <a:rPr lang="en-US" sz="2400" dirty="0">
                <a:latin typeface="Comic Sans MS" panose="030F0702030302020204" pitchFamily="66" charset="0"/>
              </a:rPr>
              <a:t> execution</a:t>
            </a:r>
          </a:p>
          <a:p>
            <a:pPr lvl="1"/>
            <a:r>
              <a:rPr lang="en-US" sz="2800" dirty="0">
                <a:latin typeface="Comic Sans MS" panose="030F0702030302020204" pitchFamily="66" charset="0"/>
              </a:rPr>
              <a:t>Integrates a 256 KB second level </a:t>
            </a:r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L2 cache</a:t>
            </a:r>
            <a:r>
              <a:rPr lang="en-US" sz="2800" dirty="0">
                <a:latin typeface="Comic Sans MS" panose="030F0702030302020204" pitchFamily="66" charset="0"/>
              </a:rPr>
              <a:t> on-chip</a:t>
            </a:r>
          </a:p>
          <a:p>
            <a:r>
              <a:rPr lang="en-US" sz="3200" dirty="0">
                <a:latin typeface="Comic Sans MS" panose="030F0702030302020204" pitchFamily="66" charset="0"/>
              </a:rPr>
              <a:t>Pentium II was introduced in 1997</a:t>
            </a:r>
          </a:p>
          <a:p>
            <a:pPr lvl="1"/>
            <a:r>
              <a:rPr lang="en-US" sz="2800" dirty="0">
                <a:latin typeface="Comic Sans MS" panose="030F0702030302020204" pitchFamily="66" charset="0"/>
              </a:rPr>
              <a:t>Added </a:t>
            </a:r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MMX instructions</a:t>
            </a:r>
            <a:r>
              <a:rPr lang="en-US" sz="2800" dirty="0">
                <a:latin typeface="Comic Sans MS" panose="030F0702030302020204" pitchFamily="66" charset="0"/>
              </a:rPr>
              <a:t> (already introduced on Pentium MMX)</a:t>
            </a:r>
          </a:p>
          <a:p>
            <a:r>
              <a:rPr lang="en-US" sz="3200" dirty="0">
                <a:latin typeface="Comic Sans MS" panose="030F0702030302020204" pitchFamily="66" charset="0"/>
              </a:rPr>
              <a:t>Pentium III was introduced in 1999</a:t>
            </a:r>
          </a:p>
          <a:p>
            <a:pPr lvl="1"/>
            <a:r>
              <a:rPr lang="en-US" sz="2800" dirty="0">
                <a:latin typeface="Comic Sans MS" panose="030F0702030302020204" pitchFamily="66" charset="0"/>
              </a:rPr>
              <a:t>Added </a:t>
            </a:r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SSE instructions</a:t>
            </a:r>
            <a:r>
              <a:rPr lang="en-US" sz="2800" dirty="0">
                <a:latin typeface="Comic Sans MS" panose="030F0702030302020204" pitchFamily="66" charset="0"/>
              </a:rPr>
              <a:t> and eight new 128-bit XMM registers </a:t>
            </a:r>
          </a:p>
        </p:txBody>
      </p:sp>
    </p:spTree>
    <p:extLst>
      <p:ext uri="{BB962C8B-B14F-4D97-AF65-F5344CB8AC3E}">
        <p14:creationId xmlns:p14="http://schemas.microsoft.com/office/powerpoint/2010/main" val="413736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"/>
            <a:ext cx="10515600" cy="88864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Pentium 4 and Xeon Family</a:t>
            </a:r>
            <a:endParaRPr lang="en-US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063" y="1066801"/>
            <a:ext cx="11784168" cy="5630213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Pentium 4 is a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seventh-generation</a:t>
            </a:r>
            <a:r>
              <a:rPr lang="en-US" dirty="0">
                <a:latin typeface="Comic Sans MS" panose="030F0702030302020204" pitchFamily="66" charset="0"/>
              </a:rPr>
              <a:t> x86 architecture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Introduced in 2000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New micro-architecture design called Intel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Netburst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Very deep instruction pipeline, scaling to very high frequencies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Introduced the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SSE2 instruction set</a:t>
            </a:r>
            <a:r>
              <a:rPr lang="en-US" dirty="0">
                <a:latin typeface="Comic Sans MS" panose="030F0702030302020204" pitchFamily="66" charset="0"/>
              </a:rPr>
              <a:t> (extension to SSE)</a:t>
            </a:r>
          </a:p>
          <a:p>
            <a:pPr lvl="2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Tuned for multimedia and operating on the 128-bit XMM registers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In 2002, Intel introduced Hyper-Threading technology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Allowed 2 programs to run simultaneously, sharing resources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Xeon is Intel's name for its server-class microprocessors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Xeon chips generally have more cache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Support larger multiprocessor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49200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09412" y="0"/>
            <a:ext cx="10515600" cy="81136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Pentium-M and EM64T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093" y="965915"/>
            <a:ext cx="11784169" cy="5769736"/>
          </a:xfrm>
          <a:noFill/>
        </p:spPr>
        <p:txBody>
          <a:bodyPr vert="horz" lIns="0" tIns="45720" rIns="0" bIns="45720" rtlCol="0">
            <a:normAutofit/>
          </a:bodyPr>
          <a:lstStyle/>
          <a:p>
            <a:pPr algn="just">
              <a:spcBef>
                <a:spcPct val="35000"/>
              </a:spcBef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Pentium M (Mobile) was introduced in 2003</a:t>
            </a:r>
          </a:p>
          <a:p>
            <a:pPr lvl="1" algn="just">
              <a:spcBef>
                <a:spcPct val="35000"/>
              </a:spcBef>
            </a:pPr>
            <a:r>
              <a:rPr lang="en-US" dirty="0">
                <a:latin typeface="Comic Sans MS" panose="030F0702030302020204" pitchFamily="66" charset="0"/>
              </a:rPr>
              <a:t>Designed for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low-power</a:t>
            </a:r>
            <a:r>
              <a:rPr lang="en-US" dirty="0">
                <a:latin typeface="Comic Sans MS" panose="030F0702030302020204" pitchFamily="66" charset="0"/>
              </a:rPr>
              <a:t> laptop computers</a:t>
            </a:r>
          </a:p>
          <a:p>
            <a:pPr lvl="1" algn="just">
              <a:spcBef>
                <a:spcPct val="35000"/>
              </a:spcBef>
            </a:pPr>
            <a:r>
              <a:rPr lang="en-US" dirty="0">
                <a:latin typeface="Comic Sans MS" panose="030F0702030302020204" pitchFamily="66" charset="0"/>
              </a:rPr>
              <a:t>Modified version of Pentium III, optimized for power efficiency</a:t>
            </a:r>
          </a:p>
          <a:p>
            <a:pPr lvl="1" algn="just">
              <a:spcBef>
                <a:spcPct val="35000"/>
              </a:spcBef>
            </a:pPr>
            <a:r>
              <a:rPr lang="en-US" dirty="0">
                <a:latin typeface="Comic Sans MS" panose="030F0702030302020204" pitchFamily="66" charset="0"/>
              </a:rPr>
              <a:t>Large second-level cache (2 MB on later models)</a:t>
            </a:r>
          </a:p>
          <a:p>
            <a:pPr lvl="1" algn="just">
              <a:spcBef>
                <a:spcPct val="35000"/>
              </a:spcBef>
            </a:pPr>
            <a:r>
              <a:rPr lang="en-US" dirty="0">
                <a:latin typeface="Comic Sans MS" panose="030F0702030302020204" pitchFamily="66" charset="0"/>
              </a:rPr>
              <a:t>Runs at lower clock than Pentium 4, but with better performance</a:t>
            </a:r>
          </a:p>
          <a:p>
            <a:pPr algn="just">
              <a:spcBef>
                <a:spcPct val="35000"/>
              </a:spcBef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Extended Memory 64-bit Technology (EM64T)</a:t>
            </a:r>
          </a:p>
          <a:p>
            <a:pPr lvl="1" algn="just">
              <a:spcBef>
                <a:spcPct val="35000"/>
              </a:spcBef>
            </a:pPr>
            <a:r>
              <a:rPr lang="en-US" dirty="0">
                <a:latin typeface="Comic Sans MS" panose="030F0702030302020204" pitchFamily="66" charset="0"/>
              </a:rPr>
              <a:t>Introduced in 2004</a:t>
            </a:r>
          </a:p>
          <a:p>
            <a:pPr lvl="1" algn="just">
              <a:spcBef>
                <a:spcPct val="35000"/>
              </a:spcBef>
            </a:pPr>
            <a:r>
              <a:rPr lang="en-US" dirty="0">
                <a:latin typeface="Comic Sans MS" panose="030F0702030302020204" pitchFamily="66" charset="0"/>
              </a:rPr>
              <a:t>64-bit superset of the IA-32 processor architecture</a:t>
            </a:r>
          </a:p>
          <a:p>
            <a:pPr lvl="1" algn="just">
              <a:spcBef>
                <a:spcPct val="35000"/>
              </a:spcBef>
            </a:pPr>
            <a:r>
              <a:rPr lang="en-US" dirty="0">
                <a:latin typeface="Comic Sans MS" panose="030F0702030302020204" pitchFamily="66" charset="0"/>
              </a:rPr>
              <a:t>64-bit general-purpose registers and integer support</a:t>
            </a:r>
          </a:p>
          <a:p>
            <a:pPr lvl="1" algn="just">
              <a:spcBef>
                <a:spcPct val="35000"/>
              </a:spcBef>
            </a:pPr>
            <a:r>
              <a:rPr lang="en-US" dirty="0">
                <a:latin typeface="Comic Sans MS" panose="030F0702030302020204" pitchFamily="66" charset="0"/>
              </a:rPr>
              <a:t>Number of general-purpose registers increased from 8 to 16</a:t>
            </a:r>
          </a:p>
          <a:p>
            <a:pPr lvl="1" algn="just">
              <a:spcBef>
                <a:spcPct val="35000"/>
              </a:spcBef>
            </a:pPr>
            <a:r>
              <a:rPr lang="en-US" dirty="0">
                <a:latin typeface="Comic Sans MS" panose="030F0702030302020204" pitchFamily="66" charset="0"/>
              </a:rPr>
              <a:t>64-bit pointers and flat virtual address space</a:t>
            </a:r>
          </a:p>
          <a:p>
            <a:pPr lvl="1" algn="just">
              <a:spcBef>
                <a:spcPct val="35000"/>
              </a:spcBef>
            </a:pPr>
            <a:r>
              <a:rPr lang="en-US" dirty="0">
                <a:latin typeface="Comic Sans MS" panose="030F0702030302020204" pitchFamily="66" charset="0"/>
              </a:rPr>
              <a:t>Large physical address space: up to 2</a:t>
            </a:r>
            <a:r>
              <a:rPr lang="en-US" baseline="30000" dirty="0">
                <a:latin typeface="Comic Sans MS" panose="030F0702030302020204" pitchFamily="66" charset="0"/>
              </a:rPr>
              <a:t>40</a:t>
            </a:r>
            <a:r>
              <a:rPr lang="en-US" dirty="0">
                <a:latin typeface="Comic Sans MS" panose="030F0702030302020204" pitchFamily="66" charset="0"/>
              </a:rPr>
              <a:t> = 1 Terabytes</a:t>
            </a:r>
          </a:p>
        </p:txBody>
      </p:sp>
    </p:spTree>
    <p:extLst>
      <p:ext uri="{BB962C8B-B14F-4D97-AF65-F5344CB8AC3E}">
        <p14:creationId xmlns:p14="http://schemas.microsoft.com/office/powerpoint/2010/main" val="396312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28789"/>
            <a:ext cx="10515600" cy="9144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CISC and RISC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6366" y="1043190"/>
            <a:ext cx="10967434" cy="552503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CISC – Complex Instruction Set Computer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Large and complex instruction set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Variable width instructions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Requires microcode interpreter</a:t>
            </a:r>
          </a:p>
          <a:p>
            <a:pPr lvl="2"/>
            <a:r>
              <a:rPr lang="en-US" dirty="0">
                <a:latin typeface="Comic Sans MS" panose="030F0702030302020204" pitchFamily="66" charset="0"/>
              </a:rPr>
              <a:t>Each instruction is decoded into a sequence of micro-operations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Example: Intel x86 family</a:t>
            </a:r>
          </a:p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RISC – Reduced Instruction Set Computer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Small and simple instruction set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All instructions have the same width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Simpler instruction formats and addressing modes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Decoded and executed directly by hardware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Examples: ARM, MIPS, PowerPC, SPARC, etc.</a:t>
            </a:r>
          </a:p>
        </p:txBody>
      </p:sp>
    </p:spTree>
    <p:extLst>
      <p:ext uri="{BB962C8B-B14F-4D97-AF65-F5344CB8AC3E}">
        <p14:creationId xmlns:p14="http://schemas.microsoft.com/office/powerpoint/2010/main" val="294870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mic Sans MS" panose="030F0702030302020204" pitchFamily="66" charset="0"/>
              </a:rPr>
              <a:t>Next ...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9776" y="2060448"/>
            <a:ext cx="6081649" cy="2578228"/>
          </a:xfrm>
        </p:spPr>
        <p:txBody>
          <a:bodyPr/>
          <a:lstStyle/>
          <a:p>
            <a:r>
              <a:rPr lang="en-US" b="1" dirty="0">
                <a:latin typeface="Comic Sans MS" panose="030F0702030302020204" pitchFamily="66" charset="0"/>
              </a:rPr>
              <a:t>Basic Computer Organization</a:t>
            </a:r>
          </a:p>
          <a:p>
            <a:r>
              <a:rPr lang="en-US" b="1" dirty="0">
                <a:latin typeface="Comic Sans MS" panose="030F0702030302020204" pitchFamily="66" charset="0"/>
              </a:rPr>
              <a:t>Intel Microprocessors</a:t>
            </a:r>
          </a:p>
          <a:p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IA-32 Registers</a:t>
            </a:r>
          </a:p>
          <a:p>
            <a:r>
              <a:rPr lang="en-US" b="1" dirty="0">
                <a:latin typeface="Comic Sans MS" panose="030F0702030302020204" pitchFamily="66" charset="0"/>
              </a:rPr>
              <a:t>Instruction Execution Cycle</a:t>
            </a:r>
          </a:p>
          <a:p>
            <a:r>
              <a:rPr lang="en-US" b="1" dirty="0">
                <a:latin typeface="Comic Sans MS" panose="030F0702030302020204" pitchFamily="66" charset="0"/>
              </a:rPr>
              <a:t>IA-32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95672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6680"/>
            <a:ext cx="10515600" cy="81121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Basic Program Execution Registers</a:t>
            </a:r>
          </a:p>
        </p:txBody>
      </p:sp>
      <p:grpSp>
        <p:nvGrpSpPr>
          <p:cNvPr id="368716" name="Group 76"/>
          <p:cNvGrpSpPr>
            <a:grpSpLocks/>
          </p:cNvGrpSpPr>
          <p:nvPr/>
        </p:nvGrpSpPr>
        <p:grpSpPr bwMode="auto">
          <a:xfrm>
            <a:off x="2704563" y="3116688"/>
            <a:ext cx="6228634" cy="3515932"/>
            <a:chOff x="1104" y="1892"/>
            <a:chExt cx="3620" cy="2155"/>
          </a:xfrm>
        </p:grpSpPr>
        <p:sp>
          <p:nvSpPr>
            <p:cNvPr id="368645" name="AutoShape 5"/>
            <p:cNvSpPr>
              <a:spLocks noChangeAspect="1" noChangeArrowheads="1" noTextEdit="1"/>
            </p:cNvSpPr>
            <p:nvPr/>
          </p:nvSpPr>
          <p:spPr bwMode="auto">
            <a:xfrm>
              <a:off x="1104" y="1892"/>
              <a:ext cx="3552" cy="2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646" name="Freeform 6"/>
            <p:cNvSpPr>
              <a:spLocks/>
            </p:cNvSpPr>
            <p:nvPr/>
          </p:nvSpPr>
          <p:spPr bwMode="auto">
            <a:xfrm>
              <a:off x="2950" y="3471"/>
              <a:ext cx="820" cy="48"/>
            </a:xfrm>
            <a:custGeom>
              <a:avLst/>
              <a:gdLst>
                <a:gd name="T0" fmla="*/ 771 w 820"/>
                <a:gd name="T1" fmla="*/ 0 h 48"/>
                <a:gd name="T2" fmla="*/ 0 w 820"/>
                <a:gd name="T3" fmla="*/ 0 h 48"/>
                <a:gd name="T4" fmla="*/ 49 w 820"/>
                <a:gd name="T5" fmla="*/ 48 h 48"/>
                <a:gd name="T6" fmla="*/ 820 w 820"/>
                <a:gd name="T7" fmla="*/ 48 h 48"/>
                <a:gd name="T8" fmla="*/ 771 w 820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" h="48">
                  <a:moveTo>
                    <a:pt x="771" y="0"/>
                  </a:moveTo>
                  <a:lnTo>
                    <a:pt x="0" y="0"/>
                  </a:lnTo>
                  <a:lnTo>
                    <a:pt x="49" y="48"/>
                  </a:lnTo>
                  <a:lnTo>
                    <a:pt x="820" y="48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647" name="Freeform 7"/>
            <p:cNvSpPr>
              <a:spLocks/>
            </p:cNvSpPr>
            <p:nvPr/>
          </p:nvSpPr>
          <p:spPr bwMode="auto">
            <a:xfrm>
              <a:off x="3721" y="3277"/>
              <a:ext cx="49" cy="242"/>
            </a:xfrm>
            <a:custGeom>
              <a:avLst/>
              <a:gdLst>
                <a:gd name="T0" fmla="*/ 49 w 49"/>
                <a:gd name="T1" fmla="*/ 242 h 242"/>
                <a:gd name="T2" fmla="*/ 0 w 49"/>
                <a:gd name="T3" fmla="*/ 194 h 242"/>
                <a:gd name="T4" fmla="*/ 0 w 49"/>
                <a:gd name="T5" fmla="*/ 0 h 242"/>
                <a:gd name="T6" fmla="*/ 49 w 49"/>
                <a:gd name="T7" fmla="*/ 49 h 242"/>
                <a:gd name="T8" fmla="*/ 49 w 49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42">
                  <a:moveTo>
                    <a:pt x="49" y="242"/>
                  </a:moveTo>
                  <a:lnTo>
                    <a:pt x="0" y="194"/>
                  </a:lnTo>
                  <a:lnTo>
                    <a:pt x="0" y="0"/>
                  </a:lnTo>
                  <a:lnTo>
                    <a:pt x="49" y="49"/>
                  </a:lnTo>
                  <a:lnTo>
                    <a:pt x="49" y="242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648" name="Rectangle 8"/>
            <p:cNvSpPr>
              <a:spLocks noChangeArrowheads="1"/>
            </p:cNvSpPr>
            <p:nvPr/>
          </p:nvSpPr>
          <p:spPr bwMode="auto">
            <a:xfrm>
              <a:off x="2950" y="3277"/>
              <a:ext cx="771" cy="19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649" name="Rectangle 9"/>
            <p:cNvSpPr>
              <a:spLocks noChangeArrowheads="1"/>
            </p:cNvSpPr>
            <p:nvPr/>
          </p:nvSpPr>
          <p:spPr bwMode="auto">
            <a:xfrm>
              <a:off x="3262" y="3311"/>
              <a:ext cx="14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Helvetica" panose="020B0604020202020204" pitchFamily="34" charset="0"/>
                </a:rPr>
                <a:t>CS</a:t>
              </a:r>
              <a:endParaRPr lang="en-US" b="1"/>
            </a:p>
          </p:txBody>
        </p:sp>
        <p:sp>
          <p:nvSpPr>
            <p:cNvPr id="368650" name="Freeform 10"/>
            <p:cNvSpPr>
              <a:spLocks/>
            </p:cNvSpPr>
            <p:nvPr/>
          </p:nvSpPr>
          <p:spPr bwMode="auto">
            <a:xfrm>
              <a:off x="2950" y="3664"/>
              <a:ext cx="820" cy="49"/>
            </a:xfrm>
            <a:custGeom>
              <a:avLst/>
              <a:gdLst>
                <a:gd name="T0" fmla="*/ 771 w 820"/>
                <a:gd name="T1" fmla="*/ 0 h 49"/>
                <a:gd name="T2" fmla="*/ 0 w 820"/>
                <a:gd name="T3" fmla="*/ 0 h 49"/>
                <a:gd name="T4" fmla="*/ 49 w 820"/>
                <a:gd name="T5" fmla="*/ 49 h 49"/>
                <a:gd name="T6" fmla="*/ 820 w 820"/>
                <a:gd name="T7" fmla="*/ 49 h 49"/>
                <a:gd name="T8" fmla="*/ 771 w 820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" h="49">
                  <a:moveTo>
                    <a:pt x="771" y="0"/>
                  </a:moveTo>
                  <a:lnTo>
                    <a:pt x="0" y="0"/>
                  </a:lnTo>
                  <a:lnTo>
                    <a:pt x="49" y="49"/>
                  </a:lnTo>
                  <a:lnTo>
                    <a:pt x="820" y="49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651" name="Freeform 11"/>
            <p:cNvSpPr>
              <a:spLocks/>
            </p:cNvSpPr>
            <p:nvPr/>
          </p:nvSpPr>
          <p:spPr bwMode="auto">
            <a:xfrm>
              <a:off x="3721" y="3471"/>
              <a:ext cx="49" cy="242"/>
            </a:xfrm>
            <a:custGeom>
              <a:avLst/>
              <a:gdLst>
                <a:gd name="T0" fmla="*/ 49 w 49"/>
                <a:gd name="T1" fmla="*/ 242 h 242"/>
                <a:gd name="T2" fmla="*/ 0 w 49"/>
                <a:gd name="T3" fmla="*/ 193 h 242"/>
                <a:gd name="T4" fmla="*/ 0 w 49"/>
                <a:gd name="T5" fmla="*/ 0 h 242"/>
                <a:gd name="T6" fmla="*/ 49 w 49"/>
                <a:gd name="T7" fmla="*/ 48 h 242"/>
                <a:gd name="T8" fmla="*/ 49 w 49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42">
                  <a:moveTo>
                    <a:pt x="49" y="242"/>
                  </a:moveTo>
                  <a:lnTo>
                    <a:pt x="0" y="193"/>
                  </a:lnTo>
                  <a:lnTo>
                    <a:pt x="0" y="0"/>
                  </a:lnTo>
                  <a:lnTo>
                    <a:pt x="49" y="48"/>
                  </a:lnTo>
                  <a:lnTo>
                    <a:pt x="49" y="242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652" name="Rectangle 12"/>
            <p:cNvSpPr>
              <a:spLocks noChangeArrowheads="1"/>
            </p:cNvSpPr>
            <p:nvPr/>
          </p:nvSpPr>
          <p:spPr bwMode="auto">
            <a:xfrm>
              <a:off x="2950" y="3471"/>
              <a:ext cx="771" cy="193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653" name="Rectangle 13"/>
            <p:cNvSpPr>
              <a:spLocks noChangeArrowheads="1"/>
            </p:cNvSpPr>
            <p:nvPr/>
          </p:nvSpPr>
          <p:spPr bwMode="auto">
            <a:xfrm>
              <a:off x="3265" y="3504"/>
              <a:ext cx="13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Helvetica" panose="020B0604020202020204" pitchFamily="34" charset="0"/>
                </a:rPr>
                <a:t>SS</a:t>
              </a:r>
              <a:endParaRPr lang="en-US" b="1"/>
            </a:p>
          </p:txBody>
        </p:sp>
        <p:sp>
          <p:nvSpPr>
            <p:cNvPr id="368654" name="Freeform 14"/>
            <p:cNvSpPr>
              <a:spLocks/>
            </p:cNvSpPr>
            <p:nvPr/>
          </p:nvSpPr>
          <p:spPr bwMode="auto">
            <a:xfrm>
              <a:off x="2950" y="3857"/>
              <a:ext cx="820" cy="49"/>
            </a:xfrm>
            <a:custGeom>
              <a:avLst/>
              <a:gdLst>
                <a:gd name="T0" fmla="*/ 771 w 820"/>
                <a:gd name="T1" fmla="*/ 0 h 49"/>
                <a:gd name="T2" fmla="*/ 0 w 820"/>
                <a:gd name="T3" fmla="*/ 0 h 49"/>
                <a:gd name="T4" fmla="*/ 49 w 820"/>
                <a:gd name="T5" fmla="*/ 49 h 49"/>
                <a:gd name="T6" fmla="*/ 820 w 820"/>
                <a:gd name="T7" fmla="*/ 49 h 49"/>
                <a:gd name="T8" fmla="*/ 771 w 820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" h="49">
                  <a:moveTo>
                    <a:pt x="771" y="0"/>
                  </a:moveTo>
                  <a:lnTo>
                    <a:pt x="0" y="0"/>
                  </a:lnTo>
                  <a:lnTo>
                    <a:pt x="49" y="49"/>
                  </a:lnTo>
                  <a:lnTo>
                    <a:pt x="820" y="49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655" name="Freeform 15"/>
            <p:cNvSpPr>
              <a:spLocks/>
            </p:cNvSpPr>
            <p:nvPr/>
          </p:nvSpPr>
          <p:spPr bwMode="auto">
            <a:xfrm>
              <a:off x="3721" y="3664"/>
              <a:ext cx="49" cy="242"/>
            </a:xfrm>
            <a:custGeom>
              <a:avLst/>
              <a:gdLst>
                <a:gd name="T0" fmla="*/ 49 w 49"/>
                <a:gd name="T1" fmla="*/ 242 h 242"/>
                <a:gd name="T2" fmla="*/ 0 w 49"/>
                <a:gd name="T3" fmla="*/ 193 h 242"/>
                <a:gd name="T4" fmla="*/ 0 w 49"/>
                <a:gd name="T5" fmla="*/ 0 h 242"/>
                <a:gd name="T6" fmla="*/ 49 w 49"/>
                <a:gd name="T7" fmla="*/ 49 h 242"/>
                <a:gd name="T8" fmla="*/ 49 w 49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42">
                  <a:moveTo>
                    <a:pt x="49" y="242"/>
                  </a:moveTo>
                  <a:lnTo>
                    <a:pt x="0" y="193"/>
                  </a:lnTo>
                  <a:lnTo>
                    <a:pt x="0" y="0"/>
                  </a:lnTo>
                  <a:lnTo>
                    <a:pt x="49" y="49"/>
                  </a:lnTo>
                  <a:lnTo>
                    <a:pt x="49" y="242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656" name="Rectangle 16"/>
            <p:cNvSpPr>
              <a:spLocks noChangeArrowheads="1"/>
            </p:cNvSpPr>
            <p:nvPr/>
          </p:nvSpPr>
          <p:spPr bwMode="auto">
            <a:xfrm>
              <a:off x="2950" y="3664"/>
              <a:ext cx="771" cy="193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657" name="Rectangle 17"/>
            <p:cNvSpPr>
              <a:spLocks noChangeArrowheads="1"/>
            </p:cNvSpPr>
            <p:nvPr/>
          </p:nvSpPr>
          <p:spPr bwMode="auto">
            <a:xfrm>
              <a:off x="3262" y="3698"/>
              <a:ext cx="14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Helvetica" panose="020B0604020202020204" pitchFamily="34" charset="0"/>
                </a:rPr>
                <a:t>DS</a:t>
              </a:r>
              <a:endParaRPr lang="en-US" b="1"/>
            </a:p>
          </p:txBody>
        </p:sp>
        <p:sp>
          <p:nvSpPr>
            <p:cNvPr id="368658" name="Freeform 18"/>
            <p:cNvSpPr>
              <a:spLocks/>
            </p:cNvSpPr>
            <p:nvPr/>
          </p:nvSpPr>
          <p:spPr bwMode="auto">
            <a:xfrm>
              <a:off x="3818" y="3471"/>
              <a:ext cx="820" cy="48"/>
            </a:xfrm>
            <a:custGeom>
              <a:avLst/>
              <a:gdLst>
                <a:gd name="T0" fmla="*/ 772 w 820"/>
                <a:gd name="T1" fmla="*/ 0 h 48"/>
                <a:gd name="T2" fmla="*/ 0 w 820"/>
                <a:gd name="T3" fmla="*/ 0 h 48"/>
                <a:gd name="T4" fmla="*/ 49 w 820"/>
                <a:gd name="T5" fmla="*/ 48 h 48"/>
                <a:gd name="T6" fmla="*/ 820 w 820"/>
                <a:gd name="T7" fmla="*/ 48 h 48"/>
                <a:gd name="T8" fmla="*/ 772 w 820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" h="48">
                  <a:moveTo>
                    <a:pt x="772" y="0"/>
                  </a:moveTo>
                  <a:lnTo>
                    <a:pt x="0" y="0"/>
                  </a:lnTo>
                  <a:lnTo>
                    <a:pt x="49" y="48"/>
                  </a:lnTo>
                  <a:lnTo>
                    <a:pt x="820" y="48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659" name="Freeform 19"/>
            <p:cNvSpPr>
              <a:spLocks/>
            </p:cNvSpPr>
            <p:nvPr/>
          </p:nvSpPr>
          <p:spPr bwMode="auto">
            <a:xfrm>
              <a:off x="4590" y="3277"/>
              <a:ext cx="48" cy="242"/>
            </a:xfrm>
            <a:custGeom>
              <a:avLst/>
              <a:gdLst>
                <a:gd name="T0" fmla="*/ 48 w 48"/>
                <a:gd name="T1" fmla="*/ 242 h 242"/>
                <a:gd name="T2" fmla="*/ 0 w 48"/>
                <a:gd name="T3" fmla="*/ 194 h 242"/>
                <a:gd name="T4" fmla="*/ 0 w 48"/>
                <a:gd name="T5" fmla="*/ 0 h 242"/>
                <a:gd name="T6" fmla="*/ 48 w 48"/>
                <a:gd name="T7" fmla="*/ 49 h 242"/>
                <a:gd name="T8" fmla="*/ 48 w 48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42">
                  <a:moveTo>
                    <a:pt x="48" y="242"/>
                  </a:moveTo>
                  <a:lnTo>
                    <a:pt x="0" y="194"/>
                  </a:lnTo>
                  <a:lnTo>
                    <a:pt x="0" y="0"/>
                  </a:lnTo>
                  <a:lnTo>
                    <a:pt x="48" y="49"/>
                  </a:lnTo>
                  <a:lnTo>
                    <a:pt x="48" y="242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660" name="Rectangle 20"/>
            <p:cNvSpPr>
              <a:spLocks noChangeArrowheads="1"/>
            </p:cNvSpPr>
            <p:nvPr/>
          </p:nvSpPr>
          <p:spPr bwMode="auto">
            <a:xfrm>
              <a:off x="3818" y="3277"/>
              <a:ext cx="772" cy="19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661" name="Rectangle 21"/>
            <p:cNvSpPr>
              <a:spLocks noChangeArrowheads="1"/>
            </p:cNvSpPr>
            <p:nvPr/>
          </p:nvSpPr>
          <p:spPr bwMode="auto">
            <a:xfrm>
              <a:off x="4133" y="3311"/>
              <a:ext cx="13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Helvetica" panose="020B0604020202020204" pitchFamily="34" charset="0"/>
                </a:rPr>
                <a:t>ES</a:t>
              </a:r>
              <a:endParaRPr lang="en-US" b="1"/>
            </a:p>
          </p:txBody>
        </p:sp>
        <p:sp>
          <p:nvSpPr>
            <p:cNvPr id="368662" name="Freeform 22"/>
            <p:cNvSpPr>
              <a:spLocks/>
            </p:cNvSpPr>
            <p:nvPr/>
          </p:nvSpPr>
          <p:spPr bwMode="auto">
            <a:xfrm>
              <a:off x="1118" y="3799"/>
              <a:ext cx="1592" cy="49"/>
            </a:xfrm>
            <a:custGeom>
              <a:avLst/>
              <a:gdLst>
                <a:gd name="T0" fmla="*/ 1543 w 1592"/>
                <a:gd name="T1" fmla="*/ 0 h 49"/>
                <a:gd name="T2" fmla="*/ 0 w 1592"/>
                <a:gd name="T3" fmla="*/ 0 h 49"/>
                <a:gd name="T4" fmla="*/ 48 w 1592"/>
                <a:gd name="T5" fmla="*/ 49 h 49"/>
                <a:gd name="T6" fmla="*/ 1592 w 1592"/>
                <a:gd name="T7" fmla="*/ 49 h 49"/>
                <a:gd name="T8" fmla="*/ 1543 w 1592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2" h="49">
                  <a:moveTo>
                    <a:pt x="1543" y="0"/>
                  </a:moveTo>
                  <a:lnTo>
                    <a:pt x="0" y="0"/>
                  </a:lnTo>
                  <a:lnTo>
                    <a:pt x="48" y="49"/>
                  </a:lnTo>
                  <a:lnTo>
                    <a:pt x="1592" y="49"/>
                  </a:lnTo>
                  <a:lnTo>
                    <a:pt x="1543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663" name="Freeform 23"/>
            <p:cNvSpPr>
              <a:spLocks/>
            </p:cNvSpPr>
            <p:nvPr/>
          </p:nvSpPr>
          <p:spPr bwMode="auto">
            <a:xfrm>
              <a:off x="2661" y="3606"/>
              <a:ext cx="49" cy="242"/>
            </a:xfrm>
            <a:custGeom>
              <a:avLst/>
              <a:gdLst>
                <a:gd name="T0" fmla="*/ 49 w 49"/>
                <a:gd name="T1" fmla="*/ 242 h 242"/>
                <a:gd name="T2" fmla="*/ 0 w 49"/>
                <a:gd name="T3" fmla="*/ 193 h 242"/>
                <a:gd name="T4" fmla="*/ 0 w 49"/>
                <a:gd name="T5" fmla="*/ 0 h 242"/>
                <a:gd name="T6" fmla="*/ 49 w 49"/>
                <a:gd name="T7" fmla="*/ 49 h 242"/>
                <a:gd name="T8" fmla="*/ 49 w 49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42">
                  <a:moveTo>
                    <a:pt x="49" y="242"/>
                  </a:moveTo>
                  <a:lnTo>
                    <a:pt x="0" y="193"/>
                  </a:lnTo>
                  <a:lnTo>
                    <a:pt x="0" y="0"/>
                  </a:lnTo>
                  <a:lnTo>
                    <a:pt x="49" y="49"/>
                  </a:lnTo>
                  <a:lnTo>
                    <a:pt x="49" y="242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664" name="Rectangle 24"/>
            <p:cNvSpPr>
              <a:spLocks noChangeArrowheads="1"/>
            </p:cNvSpPr>
            <p:nvPr/>
          </p:nvSpPr>
          <p:spPr bwMode="auto">
            <a:xfrm>
              <a:off x="1118" y="3606"/>
              <a:ext cx="1543" cy="193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665" name="Rectangle 25"/>
            <p:cNvSpPr>
              <a:spLocks noChangeArrowheads="1"/>
            </p:cNvSpPr>
            <p:nvPr/>
          </p:nvSpPr>
          <p:spPr bwMode="auto">
            <a:xfrm>
              <a:off x="1803" y="3640"/>
              <a:ext cx="16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Helvetica" panose="020B0604020202020204" pitchFamily="34" charset="0"/>
                </a:rPr>
                <a:t>EIP</a:t>
              </a:r>
              <a:endParaRPr lang="en-US" b="1"/>
            </a:p>
          </p:txBody>
        </p:sp>
        <p:sp>
          <p:nvSpPr>
            <p:cNvPr id="368666" name="Freeform 26"/>
            <p:cNvSpPr>
              <a:spLocks/>
            </p:cNvSpPr>
            <p:nvPr/>
          </p:nvSpPr>
          <p:spPr bwMode="auto">
            <a:xfrm>
              <a:off x="1118" y="3468"/>
              <a:ext cx="1592" cy="48"/>
            </a:xfrm>
            <a:custGeom>
              <a:avLst/>
              <a:gdLst>
                <a:gd name="T0" fmla="*/ 1543 w 1592"/>
                <a:gd name="T1" fmla="*/ 0 h 48"/>
                <a:gd name="T2" fmla="*/ 0 w 1592"/>
                <a:gd name="T3" fmla="*/ 0 h 48"/>
                <a:gd name="T4" fmla="*/ 48 w 1592"/>
                <a:gd name="T5" fmla="*/ 48 h 48"/>
                <a:gd name="T6" fmla="*/ 1592 w 1592"/>
                <a:gd name="T7" fmla="*/ 48 h 48"/>
                <a:gd name="T8" fmla="*/ 1543 w 159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2" h="48">
                  <a:moveTo>
                    <a:pt x="1543" y="0"/>
                  </a:moveTo>
                  <a:lnTo>
                    <a:pt x="0" y="0"/>
                  </a:lnTo>
                  <a:lnTo>
                    <a:pt x="48" y="48"/>
                  </a:lnTo>
                  <a:lnTo>
                    <a:pt x="1592" y="48"/>
                  </a:lnTo>
                  <a:lnTo>
                    <a:pt x="1543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667" name="Freeform 27"/>
            <p:cNvSpPr>
              <a:spLocks/>
            </p:cNvSpPr>
            <p:nvPr/>
          </p:nvSpPr>
          <p:spPr bwMode="auto">
            <a:xfrm>
              <a:off x="2661" y="3275"/>
              <a:ext cx="49" cy="241"/>
            </a:xfrm>
            <a:custGeom>
              <a:avLst/>
              <a:gdLst>
                <a:gd name="T0" fmla="*/ 49 w 49"/>
                <a:gd name="T1" fmla="*/ 241 h 241"/>
                <a:gd name="T2" fmla="*/ 0 w 49"/>
                <a:gd name="T3" fmla="*/ 193 h 241"/>
                <a:gd name="T4" fmla="*/ 0 w 49"/>
                <a:gd name="T5" fmla="*/ 0 h 241"/>
                <a:gd name="T6" fmla="*/ 49 w 49"/>
                <a:gd name="T7" fmla="*/ 47 h 241"/>
                <a:gd name="T8" fmla="*/ 49 w 49"/>
                <a:gd name="T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41">
                  <a:moveTo>
                    <a:pt x="49" y="241"/>
                  </a:moveTo>
                  <a:lnTo>
                    <a:pt x="0" y="193"/>
                  </a:lnTo>
                  <a:lnTo>
                    <a:pt x="0" y="0"/>
                  </a:lnTo>
                  <a:lnTo>
                    <a:pt x="49" y="47"/>
                  </a:lnTo>
                  <a:lnTo>
                    <a:pt x="49" y="241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668" name="Rectangle 28"/>
            <p:cNvSpPr>
              <a:spLocks noChangeArrowheads="1"/>
            </p:cNvSpPr>
            <p:nvPr/>
          </p:nvSpPr>
          <p:spPr bwMode="auto">
            <a:xfrm>
              <a:off x="1118" y="3275"/>
              <a:ext cx="1543" cy="193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669" name="Rectangle 29"/>
            <p:cNvSpPr>
              <a:spLocks noChangeArrowheads="1"/>
            </p:cNvSpPr>
            <p:nvPr/>
          </p:nvSpPr>
          <p:spPr bwMode="auto">
            <a:xfrm>
              <a:off x="1679" y="3309"/>
              <a:ext cx="42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Helvetica" panose="020B0604020202020204" pitchFamily="34" charset="0"/>
                </a:rPr>
                <a:t>EFLAGS</a:t>
              </a:r>
              <a:endParaRPr lang="en-US" b="1"/>
            </a:p>
          </p:txBody>
        </p:sp>
        <p:sp>
          <p:nvSpPr>
            <p:cNvPr id="368670" name="Rectangle 30"/>
            <p:cNvSpPr>
              <a:spLocks noChangeArrowheads="1"/>
            </p:cNvSpPr>
            <p:nvPr/>
          </p:nvSpPr>
          <p:spPr bwMode="auto">
            <a:xfrm>
              <a:off x="3089" y="3074"/>
              <a:ext cx="1303" cy="1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671" name="Rectangle 31"/>
            <p:cNvSpPr>
              <a:spLocks noChangeArrowheads="1"/>
            </p:cNvSpPr>
            <p:nvPr/>
          </p:nvSpPr>
          <p:spPr bwMode="auto">
            <a:xfrm>
              <a:off x="2985" y="3065"/>
              <a:ext cx="173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16-bit Segment Registers</a:t>
              </a:r>
            </a:p>
          </p:txBody>
        </p:sp>
        <p:sp>
          <p:nvSpPr>
            <p:cNvPr id="368672" name="Freeform 32"/>
            <p:cNvSpPr>
              <a:spLocks/>
            </p:cNvSpPr>
            <p:nvPr/>
          </p:nvSpPr>
          <p:spPr bwMode="auto">
            <a:xfrm>
              <a:off x="1118" y="2374"/>
              <a:ext cx="1592" cy="49"/>
            </a:xfrm>
            <a:custGeom>
              <a:avLst/>
              <a:gdLst>
                <a:gd name="T0" fmla="*/ 1543 w 1592"/>
                <a:gd name="T1" fmla="*/ 0 h 49"/>
                <a:gd name="T2" fmla="*/ 0 w 1592"/>
                <a:gd name="T3" fmla="*/ 0 h 49"/>
                <a:gd name="T4" fmla="*/ 48 w 1592"/>
                <a:gd name="T5" fmla="*/ 49 h 49"/>
                <a:gd name="T6" fmla="*/ 1592 w 1592"/>
                <a:gd name="T7" fmla="*/ 49 h 49"/>
                <a:gd name="T8" fmla="*/ 1543 w 1592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2" h="49">
                  <a:moveTo>
                    <a:pt x="1543" y="0"/>
                  </a:moveTo>
                  <a:lnTo>
                    <a:pt x="0" y="0"/>
                  </a:lnTo>
                  <a:lnTo>
                    <a:pt x="48" y="49"/>
                  </a:lnTo>
                  <a:lnTo>
                    <a:pt x="1592" y="49"/>
                  </a:lnTo>
                  <a:lnTo>
                    <a:pt x="1543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673" name="Freeform 33"/>
            <p:cNvSpPr>
              <a:spLocks/>
            </p:cNvSpPr>
            <p:nvPr/>
          </p:nvSpPr>
          <p:spPr bwMode="auto">
            <a:xfrm>
              <a:off x="2661" y="2186"/>
              <a:ext cx="49" cy="237"/>
            </a:xfrm>
            <a:custGeom>
              <a:avLst/>
              <a:gdLst>
                <a:gd name="T0" fmla="*/ 49 w 49"/>
                <a:gd name="T1" fmla="*/ 237 h 237"/>
                <a:gd name="T2" fmla="*/ 0 w 49"/>
                <a:gd name="T3" fmla="*/ 188 h 237"/>
                <a:gd name="T4" fmla="*/ 0 w 49"/>
                <a:gd name="T5" fmla="*/ 0 h 237"/>
                <a:gd name="T6" fmla="*/ 49 w 49"/>
                <a:gd name="T7" fmla="*/ 49 h 237"/>
                <a:gd name="T8" fmla="*/ 49 w 49"/>
                <a:gd name="T9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37">
                  <a:moveTo>
                    <a:pt x="49" y="237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49" y="49"/>
                  </a:lnTo>
                  <a:lnTo>
                    <a:pt x="49" y="237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674" name="Rectangle 34"/>
            <p:cNvSpPr>
              <a:spLocks noChangeArrowheads="1"/>
            </p:cNvSpPr>
            <p:nvPr/>
          </p:nvSpPr>
          <p:spPr bwMode="auto">
            <a:xfrm>
              <a:off x="1118" y="2186"/>
              <a:ext cx="1543" cy="18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675" name="Rectangle 35"/>
            <p:cNvSpPr>
              <a:spLocks noChangeArrowheads="1"/>
            </p:cNvSpPr>
            <p:nvPr/>
          </p:nvSpPr>
          <p:spPr bwMode="auto">
            <a:xfrm>
              <a:off x="1783" y="2217"/>
              <a:ext cx="21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Helvetica" panose="020B0604020202020204" pitchFamily="34" charset="0"/>
                </a:rPr>
                <a:t>EAX</a:t>
              </a:r>
              <a:endParaRPr lang="en-US" b="1"/>
            </a:p>
          </p:txBody>
        </p:sp>
        <p:sp>
          <p:nvSpPr>
            <p:cNvPr id="368676" name="Freeform 36"/>
            <p:cNvSpPr>
              <a:spLocks/>
            </p:cNvSpPr>
            <p:nvPr/>
          </p:nvSpPr>
          <p:spPr bwMode="auto">
            <a:xfrm>
              <a:off x="1118" y="2553"/>
              <a:ext cx="1592" cy="49"/>
            </a:xfrm>
            <a:custGeom>
              <a:avLst/>
              <a:gdLst>
                <a:gd name="T0" fmla="*/ 1543 w 1592"/>
                <a:gd name="T1" fmla="*/ 0 h 49"/>
                <a:gd name="T2" fmla="*/ 0 w 1592"/>
                <a:gd name="T3" fmla="*/ 0 h 49"/>
                <a:gd name="T4" fmla="*/ 48 w 1592"/>
                <a:gd name="T5" fmla="*/ 49 h 49"/>
                <a:gd name="T6" fmla="*/ 1592 w 1592"/>
                <a:gd name="T7" fmla="*/ 49 h 49"/>
                <a:gd name="T8" fmla="*/ 1543 w 1592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2" h="49">
                  <a:moveTo>
                    <a:pt x="1543" y="0"/>
                  </a:moveTo>
                  <a:lnTo>
                    <a:pt x="0" y="0"/>
                  </a:lnTo>
                  <a:lnTo>
                    <a:pt x="48" y="49"/>
                  </a:lnTo>
                  <a:lnTo>
                    <a:pt x="1592" y="49"/>
                  </a:lnTo>
                  <a:lnTo>
                    <a:pt x="1543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677" name="Freeform 37"/>
            <p:cNvSpPr>
              <a:spLocks/>
            </p:cNvSpPr>
            <p:nvPr/>
          </p:nvSpPr>
          <p:spPr bwMode="auto">
            <a:xfrm>
              <a:off x="2661" y="2360"/>
              <a:ext cx="49" cy="242"/>
            </a:xfrm>
            <a:custGeom>
              <a:avLst/>
              <a:gdLst>
                <a:gd name="T0" fmla="*/ 49 w 49"/>
                <a:gd name="T1" fmla="*/ 242 h 242"/>
                <a:gd name="T2" fmla="*/ 0 w 49"/>
                <a:gd name="T3" fmla="*/ 193 h 242"/>
                <a:gd name="T4" fmla="*/ 0 w 49"/>
                <a:gd name="T5" fmla="*/ 0 h 242"/>
                <a:gd name="T6" fmla="*/ 49 w 49"/>
                <a:gd name="T7" fmla="*/ 49 h 242"/>
                <a:gd name="T8" fmla="*/ 49 w 49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42">
                  <a:moveTo>
                    <a:pt x="49" y="242"/>
                  </a:moveTo>
                  <a:lnTo>
                    <a:pt x="0" y="193"/>
                  </a:lnTo>
                  <a:lnTo>
                    <a:pt x="0" y="0"/>
                  </a:lnTo>
                  <a:lnTo>
                    <a:pt x="49" y="49"/>
                  </a:lnTo>
                  <a:lnTo>
                    <a:pt x="49" y="242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678" name="Rectangle 38"/>
            <p:cNvSpPr>
              <a:spLocks noChangeArrowheads="1"/>
            </p:cNvSpPr>
            <p:nvPr/>
          </p:nvSpPr>
          <p:spPr bwMode="auto">
            <a:xfrm>
              <a:off x="1118" y="2360"/>
              <a:ext cx="1543" cy="193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679" name="Rectangle 39"/>
            <p:cNvSpPr>
              <a:spLocks noChangeArrowheads="1"/>
            </p:cNvSpPr>
            <p:nvPr/>
          </p:nvSpPr>
          <p:spPr bwMode="auto">
            <a:xfrm>
              <a:off x="1783" y="2393"/>
              <a:ext cx="21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Helvetica" panose="020B0604020202020204" pitchFamily="34" charset="0"/>
                </a:rPr>
                <a:t>EBX</a:t>
              </a:r>
              <a:endParaRPr lang="en-US" b="1"/>
            </a:p>
          </p:txBody>
        </p:sp>
        <p:sp>
          <p:nvSpPr>
            <p:cNvPr id="368680" name="Freeform 40"/>
            <p:cNvSpPr>
              <a:spLocks/>
            </p:cNvSpPr>
            <p:nvPr/>
          </p:nvSpPr>
          <p:spPr bwMode="auto">
            <a:xfrm>
              <a:off x="1118" y="2740"/>
              <a:ext cx="1592" cy="49"/>
            </a:xfrm>
            <a:custGeom>
              <a:avLst/>
              <a:gdLst>
                <a:gd name="T0" fmla="*/ 1543 w 1592"/>
                <a:gd name="T1" fmla="*/ 0 h 49"/>
                <a:gd name="T2" fmla="*/ 0 w 1592"/>
                <a:gd name="T3" fmla="*/ 0 h 49"/>
                <a:gd name="T4" fmla="*/ 48 w 1592"/>
                <a:gd name="T5" fmla="*/ 49 h 49"/>
                <a:gd name="T6" fmla="*/ 1592 w 1592"/>
                <a:gd name="T7" fmla="*/ 49 h 49"/>
                <a:gd name="T8" fmla="*/ 1543 w 1592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2" h="49">
                  <a:moveTo>
                    <a:pt x="1543" y="0"/>
                  </a:moveTo>
                  <a:lnTo>
                    <a:pt x="0" y="0"/>
                  </a:lnTo>
                  <a:lnTo>
                    <a:pt x="48" y="49"/>
                  </a:lnTo>
                  <a:lnTo>
                    <a:pt x="1592" y="49"/>
                  </a:lnTo>
                  <a:lnTo>
                    <a:pt x="1543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681" name="Freeform 41"/>
            <p:cNvSpPr>
              <a:spLocks/>
            </p:cNvSpPr>
            <p:nvPr/>
          </p:nvSpPr>
          <p:spPr bwMode="auto">
            <a:xfrm>
              <a:off x="2661" y="2546"/>
              <a:ext cx="49" cy="243"/>
            </a:xfrm>
            <a:custGeom>
              <a:avLst/>
              <a:gdLst>
                <a:gd name="T0" fmla="*/ 49 w 49"/>
                <a:gd name="T1" fmla="*/ 243 h 243"/>
                <a:gd name="T2" fmla="*/ 0 w 49"/>
                <a:gd name="T3" fmla="*/ 194 h 243"/>
                <a:gd name="T4" fmla="*/ 0 w 49"/>
                <a:gd name="T5" fmla="*/ 0 h 243"/>
                <a:gd name="T6" fmla="*/ 49 w 49"/>
                <a:gd name="T7" fmla="*/ 49 h 243"/>
                <a:gd name="T8" fmla="*/ 49 w 49"/>
                <a:gd name="T9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43">
                  <a:moveTo>
                    <a:pt x="49" y="243"/>
                  </a:moveTo>
                  <a:lnTo>
                    <a:pt x="0" y="194"/>
                  </a:lnTo>
                  <a:lnTo>
                    <a:pt x="0" y="0"/>
                  </a:lnTo>
                  <a:lnTo>
                    <a:pt x="49" y="49"/>
                  </a:lnTo>
                  <a:lnTo>
                    <a:pt x="49" y="243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682" name="Rectangle 42"/>
            <p:cNvSpPr>
              <a:spLocks noChangeArrowheads="1"/>
            </p:cNvSpPr>
            <p:nvPr/>
          </p:nvSpPr>
          <p:spPr bwMode="auto">
            <a:xfrm>
              <a:off x="1118" y="2546"/>
              <a:ext cx="1543" cy="19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683" name="Rectangle 43"/>
            <p:cNvSpPr>
              <a:spLocks noChangeArrowheads="1"/>
            </p:cNvSpPr>
            <p:nvPr/>
          </p:nvSpPr>
          <p:spPr bwMode="auto">
            <a:xfrm>
              <a:off x="1780" y="2580"/>
              <a:ext cx="21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Helvetica" panose="020B0604020202020204" pitchFamily="34" charset="0"/>
                </a:rPr>
                <a:t>ECX</a:t>
              </a:r>
              <a:endParaRPr lang="en-US" b="1"/>
            </a:p>
          </p:txBody>
        </p:sp>
        <p:sp>
          <p:nvSpPr>
            <p:cNvPr id="368684" name="Freeform 44"/>
            <p:cNvSpPr>
              <a:spLocks/>
            </p:cNvSpPr>
            <p:nvPr/>
          </p:nvSpPr>
          <p:spPr bwMode="auto">
            <a:xfrm>
              <a:off x="1118" y="2933"/>
              <a:ext cx="1592" cy="49"/>
            </a:xfrm>
            <a:custGeom>
              <a:avLst/>
              <a:gdLst>
                <a:gd name="T0" fmla="*/ 1543 w 1592"/>
                <a:gd name="T1" fmla="*/ 0 h 49"/>
                <a:gd name="T2" fmla="*/ 0 w 1592"/>
                <a:gd name="T3" fmla="*/ 0 h 49"/>
                <a:gd name="T4" fmla="*/ 48 w 1592"/>
                <a:gd name="T5" fmla="*/ 49 h 49"/>
                <a:gd name="T6" fmla="*/ 1592 w 1592"/>
                <a:gd name="T7" fmla="*/ 49 h 49"/>
                <a:gd name="T8" fmla="*/ 1543 w 1592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2" h="49">
                  <a:moveTo>
                    <a:pt x="1543" y="0"/>
                  </a:moveTo>
                  <a:lnTo>
                    <a:pt x="0" y="0"/>
                  </a:lnTo>
                  <a:lnTo>
                    <a:pt x="48" y="49"/>
                  </a:lnTo>
                  <a:lnTo>
                    <a:pt x="1592" y="49"/>
                  </a:lnTo>
                  <a:lnTo>
                    <a:pt x="1543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685" name="Freeform 45"/>
            <p:cNvSpPr>
              <a:spLocks/>
            </p:cNvSpPr>
            <p:nvPr/>
          </p:nvSpPr>
          <p:spPr bwMode="auto">
            <a:xfrm>
              <a:off x="2661" y="2740"/>
              <a:ext cx="49" cy="242"/>
            </a:xfrm>
            <a:custGeom>
              <a:avLst/>
              <a:gdLst>
                <a:gd name="T0" fmla="*/ 49 w 49"/>
                <a:gd name="T1" fmla="*/ 242 h 242"/>
                <a:gd name="T2" fmla="*/ 0 w 49"/>
                <a:gd name="T3" fmla="*/ 193 h 242"/>
                <a:gd name="T4" fmla="*/ 0 w 49"/>
                <a:gd name="T5" fmla="*/ 0 h 242"/>
                <a:gd name="T6" fmla="*/ 49 w 49"/>
                <a:gd name="T7" fmla="*/ 49 h 242"/>
                <a:gd name="T8" fmla="*/ 49 w 49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42">
                  <a:moveTo>
                    <a:pt x="49" y="242"/>
                  </a:moveTo>
                  <a:lnTo>
                    <a:pt x="0" y="193"/>
                  </a:lnTo>
                  <a:lnTo>
                    <a:pt x="0" y="0"/>
                  </a:lnTo>
                  <a:lnTo>
                    <a:pt x="49" y="49"/>
                  </a:lnTo>
                  <a:lnTo>
                    <a:pt x="49" y="242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686" name="Rectangle 46"/>
            <p:cNvSpPr>
              <a:spLocks noChangeArrowheads="1"/>
            </p:cNvSpPr>
            <p:nvPr/>
          </p:nvSpPr>
          <p:spPr bwMode="auto">
            <a:xfrm>
              <a:off x="1118" y="2740"/>
              <a:ext cx="1543" cy="193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687" name="Rectangle 47"/>
            <p:cNvSpPr>
              <a:spLocks noChangeArrowheads="1"/>
            </p:cNvSpPr>
            <p:nvPr/>
          </p:nvSpPr>
          <p:spPr bwMode="auto">
            <a:xfrm>
              <a:off x="1780" y="2773"/>
              <a:ext cx="21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Helvetica" panose="020B0604020202020204" pitchFamily="34" charset="0"/>
                </a:rPr>
                <a:t>EDX</a:t>
              </a:r>
              <a:endParaRPr lang="en-US" b="1"/>
            </a:p>
          </p:txBody>
        </p:sp>
        <p:sp>
          <p:nvSpPr>
            <p:cNvPr id="368688" name="Rectangle 48"/>
            <p:cNvSpPr>
              <a:spLocks noChangeArrowheads="1"/>
            </p:cNvSpPr>
            <p:nvPr/>
          </p:nvSpPr>
          <p:spPr bwMode="auto">
            <a:xfrm>
              <a:off x="1853" y="1937"/>
              <a:ext cx="1713" cy="1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689" name="Rectangle 49"/>
            <p:cNvSpPr>
              <a:spLocks noChangeArrowheads="1"/>
            </p:cNvSpPr>
            <p:nvPr/>
          </p:nvSpPr>
          <p:spPr bwMode="auto">
            <a:xfrm>
              <a:off x="1696" y="1932"/>
              <a:ext cx="253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32-bit General-Purpose Registers</a:t>
              </a:r>
            </a:p>
          </p:txBody>
        </p:sp>
        <p:sp>
          <p:nvSpPr>
            <p:cNvPr id="368690" name="Freeform 50"/>
            <p:cNvSpPr>
              <a:spLocks/>
            </p:cNvSpPr>
            <p:nvPr/>
          </p:nvSpPr>
          <p:spPr bwMode="auto">
            <a:xfrm>
              <a:off x="3818" y="3664"/>
              <a:ext cx="820" cy="49"/>
            </a:xfrm>
            <a:custGeom>
              <a:avLst/>
              <a:gdLst>
                <a:gd name="T0" fmla="*/ 772 w 820"/>
                <a:gd name="T1" fmla="*/ 0 h 49"/>
                <a:gd name="T2" fmla="*/ 0 w 820"/>
                <a:gd name="T3" fmla="*/ 0 h 49"/>
                <a:gd name="T4" fmla="*/ 49 w 820"/>
                <a:gd name="T5" fmla="*/ 49 h 49"/>
                <a:gd name="T6" fmla="*/ 820 w 820"/>
                <a:gd name="T7" fmla="*/ 49 h 49"/>
                <a:gd name="T8" fmla="*/ 772 w 820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" h="49">
                  <a:moveTo>
                    <a:pt x="772" y="0"/>
                  </a:moveTo>
                  <a:lnTo>
                    <a:pt x="0" y="0"/>
                  </a:lnTo>
                  <a:lnTo>
                    <a:pt x="49" y="49"/>
                  </a:lnTo>
                  <a:lnTo>
                    <a:pt x="820" y="49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691" name="Freeform 51"/>
            <p:cNvSpPr>
              <a:spLocks/>
            </p:cNvSpPr>
            <p:nvPr/>
          </p:nvSpPr>
          <p:spPr bwMode="auto">
            <a:xfrm>
              <a:off x="4590" y="3471"/>
              <a:ext cx="48" cy="242"/>
            </a:xfrm>
            <a:custGeom>
              <a:avLst/>
              <a:gdLst>
                <a:gd name="T0" fmla="*/ 48 w 48"/>
                <a:gd name="T1" fmla="*/ 242 h 242"/>
                <a:gd name="T2" fmla="*/ 0 w 48"/>
                <a:gd name="T3" fmla="*/ 193 h 242"/>
                <a:gd name="T4" fmla="*/ 0 w 48"/>
                <a:gd name="T5" fmla="*/ 0 h 242"/>
                <a:gd name="T6" fmla="*/ 48 w 48"/>
                <a:gd name="T7" fmla="*/ 48 h 242"/>
                <a:gd name="T8" fmla="*/ 48 w 48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42">
                  <a:moveTo>
                    <a:pt x="48" y="242"/>
                  </a:moveTo>
                  <a:lnTo>
                    <a:pt x="0" y="193"/>
                  </a:lnTo>
                  <a:lnTo>
                    <a:pt x="0" y="0"/>
                  </a:lnTo>
                  <a:lnTo>
                    <a:pt x="48" y="48"/>
                  </a:lnTo>
                  <a:lnTo>
                    <a:pt x="48" y="242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692" name="Rectangle 52"/>
            <p:cNvSpPr>
              <a:spLocks noChangeArrowheads="1"/>
            </p:cNvSpPr>
            <p:nvPr/>
          </p:nvSpPr>
          <p:spPr bwMode="auto">
            <a:xfrm>
              <a:off x="3818" y="3471"/>
              <a:ext cx="772" cy="193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693" name="Rectangle 53"/>
            <p:cNvSpPr>
              <a:spLocks noChangeArrowheads="1"/>
            </p:cNvSpPr>
            <p:nvPr/>
          </p:nvSpPr>
          <p:spPr bwMode="auto">
            <a:xfrm>
              <a:off x="4135" y="3504"/>
              <a:ext cx="13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Helvetica" panose="020B0604020202020204" pitchFamily="34" charset="0"/>
                </a:rPr>
                <a:t>FS</a:t>
              </a:r>
              <a:endParaRPr lang="en-US" b="1"/>
            </a:p>
          </p:txBody>
        </p:sp>
        <p:sp>
          <p:nvSpPr>
            <p:cNvPr id="368694" name="Freeform 54"/>
            <p:cNvSpPr>
              <a:spLocks/>
            </p:cNvSpPr>
            <p:nvPr/>
          </p:nvSpPr>
          <p:spPr bwMode="auto">
            <a:xfrm>
              <a:off x="3818" y="3857"/>
              <a:ext cx="820" cy="49"/>
            </a:xfrm>
            <a:custGeom>
              <a:avLst/>
              <a:gdLst>
                <a:gd name="T0" fmla="*/ 772 w 820"/>
                <a:gd name="T1" fmla="*/ 0 h 49"/>
                <a:gd name="T2" fmla="*/ 0 w 820"/>
                <a:gd name="T3" fmla="*/ 0 h 49"/>
                <a:gd name="T4" fmla="*/ 49 w 820"/>
                <a:gd name="T5" fmla="*/ 49 h 49"/>
                <a:gd name="T6" fmla="*/ 820 w 820"/>
                <a:gd name="T7" fmla="*/ 49 h 49"/>
                <a:gd name="T8" fmla="*/ 772 w 820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" h="49">
                  <a:moveTo>
                    <a:pt x="772" y="0"/>
                  </a:moveTo>
                  <a:lnTo>
                    <a:pt x="0" y="0"/>
                  </a:lnTo>
                  <a:lnTo>
                    <a:pt x="49" y="49"/>
                  </a:lnTo>
                  <a:lnTo>
                    <a:pt x="820" y="49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695" name="Freeform 55"/>
            <p:cNvSpPr>
              <a:spLocks/>
            </p:cNvSpPr>
            <p:nvPr/>
          </p:nvSpPr>
          <p:spPr bwMode="auto">
            <a:xfrm>
              <a:off x="4590" y="3664"/>
              <a:ext cx="48" cy="242"/>
            </a:xfrm>
            <a:custGeom>
              <a:avLst/>
              <a:gdLst>
                <a:gd name="T0" fmla="*/ 48 w 48"/>
                <a:gd name="T1" fmla="*/ 242 h 242"/>
                <a:gd name="T2" fmla="*/ 0 w 48"/>
                <a:gd name="T3" fmla="*/ 193 h 242"/>
                <a:gd name="T4" fmla="*/ 0 w 48"/>
                <a:gd name="T5" fmla="*/ 0 h 242"/>
                <a:gd name="T6" fmla="*/ 48 w 48"/>
                <a:gd name="T7" fmla="*/ 49 h 242"/>
                <a:gd name="T8" fmla="*/ 48 w 48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42">
                  <a:moveTo>
                    <a:pt x="48" y="242"/>
                  </a:moveTo>
                  <a:lnTo>
                    <a:pt x="0" y="193"/>
                  </a:lnTo>
                  <a:lnTo>
                    <a:pt x="0" y="0"/>
                  </a:lnTo>
                  <a:lnTo>
                    <a:pt x="48" y="49"/>
                  </a:lnTo>
                  <a:lnTo>
                    <a:pt x="48" y="242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696" name="Rectangle 56"/>
            <p:cNvSpPr>
              <a:spLocks noChangeArrowheads="1"/>
            </p:cNvSpPr>
            <p:nvPr/>
          </p:nvSpPr>
          <p:spPr bwMode="auto">
            <a:xfrm>
              <a:off x="3818" y="3664"/>
              <a:ext cx="772" cy="193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697" name="Rectangle 57"/>
            <p:cNvSpPr>
              <a:spLocks noChangeArrowheads="1"/>
            </p:cNvSpPr>
            <p:nvPr/>
          </p:nvSpPr>
          <p:spPr bwMode="auto">
            <a:xfrm>
              <a:off x="4126" y="3698"/>
              <a:ext cx="15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Helvetica" panose="020B0604020202020204" pitchFamily="34" charset="0"/>
                </a:rPr>
                <a:t>GS</a:t>
              </a:r>
              <a:endParaRPr lang="en-US" b="1"/>
            </a:p>
          </p:txBody>
        </p:sp>
        <p:sp>
          <p:nvSpPr>
            <p:cNvPr id="368698" name="Freeform 58"/>
            <p:cNvSpPr>
              <a:spLocks/>
            </p:cNvSpPr>
            <p:nvPr/>
          </p:nvSpPr>
          <p:spPr bwMode="auto">
            <a:xfrm>
              <a:off x="2950" y="2374"/>
              <a:ext cx="1592" cy="49"/>
            </a:xfrm>
            <a:custGeom>
              <a:avLst/>
              <a:gdLst>
                <a:gd name="T0" fmla="*/ 1544 w 1592"/>
                <a:gd name="T1" fmla="*/ 0 h 49"/>
                <a:gd name="T2" fmla="*/ 0 w 1592"/>
                <a:gd name="T3" fmla="*/ 0 h 49"/>
                <a:gd name="T4" fmla="*/ 49 w 1592"/>
                <a:gd name="T5" fmla="*/ 49 h 49"/>
                <a:gd name="T6" fmla="*/ 1592 w 1592"/>
                <a:gd name="T7" fmla="*/ 49 h 49"/>
                <a:gd name="T8" fmla="*/ 1544 w 1592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2" h="49">
                  <a:moveTo>
                    <a:pt x="1544" y="0"/>
                  </a:moveTo>
                  <a:lnTo>
                    <a:pt x="0" y="0"/>
                  </a:lnTo>
                  <a:lnTo>
                    <a:pt x="49" y="49"/>
                  </a:lnTo>
                  <a:lnTo>
                    <a:pt x="1592" y="49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699" name="Freeform 59"/>
            <p:cNvSpPr>
              <a:spLocks/>
            </p:cNvSpPr>
            <p:nvPr/>
          </p:nvSpPr>
          <p:spPr bwMode="auto">
            <a:xfrm>
              <a:off x="4494" y="2186"/>
              <a:ext cx="48" cy="237"/>
            </a:xfrm>
            <a:custGeom>
              <a:avLst/>
              <a:gdLst>
                <a:gd name="T0" fmla="*/ 48 w 48"/>
                <a:gd name="T1" fmla="*/ 237 h 237"/>
                <a:gd name="T2" fmla="*/ 0 w 48"/>
                <a:gd name="T3" fmla="*/ 188 h 237"/>
                <a:gd name="T4" fmla="*/ 0 w 48"/>
                <a:gd name="T5" fmla="*/ 0 h 237"/>
                <a:gd name="T6" fmla="*/ 48 w 48"/>
                <a:gd name="T7" fmla="*/ 49 h 237"/>
                <a:gd name="T8" fmla="*/ 48 w 48"/>
                <a:gd name="T9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37">
                  <a:moveTo>
                    <a:pt x="48" y="237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48" y="49"/>
                  </a:lnTo>
                  <a:lnTo>
                    <a:pt x="48" y="237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00" name="Rectangle 60"/>
            <p:cNvSpPr>
              <a:spLocks noChangeArrowheads="1"/>
            </p:cNvSpPr>
            <p:nvPr/>
          </p:nvSpPr>
          <p:spPr bwMode="auto">
            <a:xfrm>
              <a:off x="2950" y="2186"/>
              <a:ext cx="1544" cy="18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01" name="Rectangle 61"/>
            <p:cNvSpPr>
              <a:spLocks noChangeArrowheads="1"/>
            </p:cNvSpPr>
            <p:nvPr/>
          </p:nvSpPr>
          <p:spPr bwMode="auto">
            <a:xfrm>
              <a:off x="3616" y="2217"/>
              <a:ext cx="21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Helvetica" panose="020B0604020202020204" pitchFamily="34" charset="0"/>
                </a:rPr>
                <a:t>EBP</a:t>
              </a:r>
              <a:endParaRPr lang="en-US" b="1"/>
            </a:p>
          </p:txBody>
        </p:sp>
        <p:sp>
          <p:nvSpPr>
            <p:cNvPr id="368702" name="Freeform 62"/>
            <p:cNvSpPr>
              <a:spLocks/>
            </p:cNvSpPr>
            <p:nvPr/>
          </p:nvSpPr>
          <p:spPr bwMode="auto">
            <a:xfrm>
              <a:off x="2950" y="2561"/>
              <a:ext cx="1592" cy="48"/>
            </a:xfrm>
            <a:custGeom>
              <a:avLst/>
              <a:gdLst>
                <a:gd name="T0" fmla="*/ 1544 w 1592"/>
                <a:gd name="T1" fmla="*/ 0 h 48"/>
                <a:gd name="T2" fmla="*/ 0 w 1592"/>
                <a:gd name="T3" fmla="*/ 0 h 48"/>
                <a:gd name="T4" fmla="*/ 49 w 1592"/>
                <a:gd name="T5" fmla="*/ 48 h 48"/>
                <a:gd name="T6" fmla="*/ 1592 w 1592"/>
                <a:gd name="T7" fmla="*/ 48 h 48"/>
                <a:gd name="T8" fmla="*/ 1544 w 159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2" h="48">
                  <a:moveTo>
                    <a:pt x="1544" y="0"/>
                  </a:moveTo>
                  <a:lnTo>
                    <a:pt x="0" y="0"/>
                  </a:lnTo>
                  <a:lnTo>
                    <a:pt x="49" y="48"/>
                  </a:lnTo>
                  <a:lnTo>
                    <a:pt x="1592" y="48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03" name="Freeform 63"/>
            <p:cNvSpPr>
              <a:spLocks/>
            </p:cNvSpPr>
            <p:nvPr/>
          </p:nvSpPr>
          <p:spPr bwMode="auto">
            <a:xfrm>
              <a:off x="4494" y="2369"/>
              <a:ext cx="48" cy="240"/>
            </a:xfrm>
            <a:custGeom>
              <a:avLst/>
              <a:gdLst>
                <a:gd name="T0" fmla="*/ 48 w 48"/>
                <a:gd name="T1" fmla="*/ 240 h 240"/>
                <a:gd name="T2" fmla="*/ 0 w 48"/>
                <a:gd name="T3" fmla="*/ 192 h 240"/>
                <a:gd name="T4" fmla="*/ 0 w 48"/>
                <a:gd name="T5" fmla="*/ 0 h 240"/>
                <a:gd name="T6" fmla="*/ 48 w 48"/>
                <a:gd name="T7" fmla="*/ 47 h 240"/>
                <a:gd name="T8" fmla="*/ 48 w 48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40">
                  <a:moveTo>
                    <a:pt x="48" y="240"/>
                  </a:moveTo>
                  <a:lnTo>
                    <a:pt x="0" y="192"/>
                  </a:lnTo>
                  <a:lnTo>
                    <a:pt x="0" y="0"/>
                  </a:lnTo>
                  <a:lnTo>
                    <a:pt x="48" y="47"/>
                  </a:lnTo>
                  <a:lnTo>
                    <a:pt x="48" y="24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04" name="Rectangle 64"/>
            <p:cNvSpPr>
              <a:spLocks noChangeArrowheads="1"/>
            </p:cNvSpPr>
            <p:nvPr/>
          </p:nvSpPr>
          <p:spPr bwMode="auto">
            <a:xfrm>
              <a:off x="2950" y="2369"/>
              <a:ext cx="1544" cy="192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05" name="Rectangle 65"/>
            <p:cNvSpPr>
              <a:spLocks noChangeArrowheads="1"/>
            </p:cNvSpPr>
            <p:nvPr/>
          </p:nvSpPr>
          <p:spPr bwMode="auto">
            <a:xfrm>
              <a:off x="3616" y="2402"/>
              <a:ext cx="20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Helvetica" panose="020B0604020202020204" pitchFamily="34" charset="0"/>
                </a:rPr>
                <a:t>ESP</a:t>
              </a:r>
              <a:endParaRPr lang="en-US" b="1"/>
            </a:p>
          </p:txBody>
        </p:sp>
        <p:sp>
          <p:nvSpPr>
            <p:cNvPr id="368706" name="Freeform 66"/>
            <p:cNvSpPr>
              <a:spLocks/>
            </p:cNvSpPr>
            <p:nvPr/>
          </p:nvSpPr>
          <p:spPr bwMode="auto">
            <a:xfrm>
              <a:off x="2950" y="2754"/>
              <a:ext cx="1592" cy="49"/>
            </a:xfrm>
            <a:custGeom>
              <a:avLst/>
              <a:gdLst>
                <a:gd name="T0" fmla="*/ 1544 w 1592"/>
                <a:gd name="T1" fmla="*/ 0 h 49"/>
                <a:gd name="T2" fmla="*/ 0 w 1592"/>
                <a:gd name="T3" fmla="*/ 0 h 49"/>
                <a:gd name="T4" fmla="*/ 49 w 1592"/>
                <a:gd name="T5" fmla="*/ 49 h 49"/>
                <a:gd name="T6" fmla="*/ 1592 w 1592"/>
                <a:gd name="T7" fmla="*/ 49 h 49"/>
                <a:gd name="T8" fmla="*/ 1544 w 1592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2" h="49">
                  <a:moveTo>
                    <a:pt x="1544" y="0"/>
                  </a:moveTo>
                  <a:lnTo>
                    <a:pt x="0" y="0"/>
                  </a:lnTo>
                  <a:lnTo>
                    <a:pt x="49" y="49"/>
                  </a:lnTo>
                  <a:lnTo>
                    <a:pt x="1592" y="49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07" name="Freeform 67"/>
            <p:cNvSpPr>
              <a:spLocks/>
            </p:cNvSpPr>
            <p:nvPr/>
          </p:nvSpPr>
          <p:spPr bwMode="auto">
            <a:xfrm>
              <a:off x="4494" y="2561"/>
              <a:ext cx="48" cy="242"/>
            </a:xfrm>
            <a:custGeom>
              <a:avLst/>
              <a:gdLst>
                <a:gd name="T0" fmla="*/ 48 w 48"/>
                <a:gd name="T1" fmla="*/ 242 h 242"/>
                <a:gd name="T2" fmla="*/ 0 w 48"/>
                <a:gd name="T3" fmla="*/ 193 h 242"/>
                <a:gd name="T4" fmla="*/ 0 w 48"/>
                <a:gd name="T5" fmla="*/ 0 h 242"/>
                <a:gd name="T6" fmla="*/ 48 w 48"/>
                <a:gd name="T7" fmla="*/ 48 h 242"/>
                <a:gd name="T8" fmla="*/ 48 w 48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42">
                  <a:moveTo>
                    <a:pt x="48" y="242"/>
                  </a:moveTo>
                  <a:lnTo>
                    <a:pt x="0" y="193"/>
                  </a:lnTo>
                  <a:lnTo>
                    <a:pt x="0" y="0"/>
                  </a:lnTo>
                  <a:lnTo>
                    <a:pt x="48" y="48"/>
                  </a:lnTo>
                  <a:lnTo>
                    <a:pt x="48" y="242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08" name="Rectangle 68"/>
            <p:cNvSpPr>
              <a:spLocks noChangeArrowheads="1"/>
            </p:cNvSpPr>
            <p:nvPr/>
          </p:nvSpPr>
          <p:spPr bwMode="auto">
            <a:xfrm>
              <a:off x="2950" y="2561"/>
              <a:ext cx="1544" cy="193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09" name="Rectangle 69"/>
            <p:cNvSpPr>
              <a:spLocks noChangeArrowheads="1"/>
            </p:cNvSpPr>
            <p:nvPr/>
          </p:nvSpPr>
          <p:spPr bwMode="auto">
            <a:xfrm>
              <a:off x="3637" y="2594"/>
              <a:ext cx="16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Helvetica" panose="020B0604020202020204" pitchFamily="34" charset="0"/>
                </a:rPr>
                <a:t>ESI</a:t>
              </a:r>
              <a:endParaRPr lang="en-US" b="1"/>
            </a:p>
          </p:txBody>
        </p:sp>
        <p:sp>
          <p:nvSpPr>
            <p:cNvPr id="368710" name="Freeform 70"/>
            <p:cNvSpPr>
              <a:spLocks/>
            </p:cNvSpPr>
            <p:nvPr/>
          </p:nvSpPr>
          <p:spPr bwMode="auto">
            <a:xfrm>
              <a:off x="2950" y="2947"/>
              <a:ext cx="1592" cy="49"/>
            </a:xfrm>
            <a:custGeom>
              <a:avLst/>
              <a:gdLst>
                <a:gd name="T0" fmla="*/ 1544 w 1592"/>
                <a:gd name="T1" fmla="*/ 0 h 49"/>
                <a:gd name="T2" fmla="*/ 0 w 1592"/>
                <a:gd name="T3" fmla="*/ 0 h 49"/>
                <a:gd name="T4" fmla="*/ 49 w 1592"/>
                <a:gd name="T5" fmla="*/ 49 h 49"/>
                <a:gd name="T6" fmla="*/ 1592 w 1592"/>
                <a:gd name="T7" fmla="*/ 49 h 49"/>
                <a:gd name="T8" fmla="*/ 1544 w 1592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2" h="49">
                  <a:moveTo>
                    <a:pt x="1544" y="0"/>
                  </a:moveTo>
                  <a:lnTo>
                    <a:pt x="0" y="0"/>
                  </a:lnTo>
                  <a:lnTo>
                    <a:pt x="49" y="49"/>
                  </a:lnTo>
                  <a:lnTo>
                    <a:pt x="1592" y="49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11" name="Freeform 71"/>
            <p:cNvSpPr>
              <a:spLocks/>
            </p:cNvSpPr>
            <p:nvPr/>
          </p:nvSpPr>
          <p:spPr bwMode="auto">
            <a:xfrm>
              <a:off x="4494" y="2754"/>
              <a:ext cx="48" cy="242"/>
            </a:xfrm>
            <a:custGeom>
              <a:avLst/>
              <a:gdLst>
                <a:gd name="T0" fmla="*/ 48 w 48"/>
                <a:gd name="T1" fmla="*/ 242 h 242"/>
                <a:gd name="T2" fmla="*/ 0 w 48"/>
                <a:gd name="T3" fmla="*/ 193 h 242"/>
                <a:gd name="T4" fmla="*/ 0 w 48"/>
                <a:gd name="T5" fmla="*/ 0 h 242"/>
                <a:gd name="T6" fmla="*/ 48 w 48"/>
                <a:gd name="T7" fmla="*/ 49 h 242"/>
                <a:gd name="T8" fmla="*/ 48 w 48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42">
                  <a:moveTo>
                    <a:pt x="48" y="242"/>
                  </a:moveTo>
                  <a:lnTo>
                    <a:pt x="0" y="193"/>
                  </a:lnTo>
                  <a:lnTo>
                    <a:pt x="0" y="0"/>
                  </a:lnTo>
                  <a:lnTo>
                    <a:pt x="48" y="49"/>
                  </a:lnTo>
                  <a:lnTo>
                    <a:pt x="48" y="242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12" name="Rectangle 72"/>
            <p:cNvSpPr>
              <a:spLocks noChangeArrowheads="1"/>
            </p:cNvSpPr>
            <p:nvPr/>
          </p:nvSpPr>
          <p:spPr bwMode="auto">
            <a:xfrm>
              <a:off x="2950" y="2754"/>
              <a:ext cx="1544" cy="193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13" name="Rectangle 73"/>
            <p:cNvSpPr>
              <a:spLocks noChangeArrowheads="1"/>
            </p:cNvSpPr>
            <p:nvPr/>
          </p:nvSpPr>
          <p:spPr bwMode="auto">
            <a:xfrm>
              <a:off x="3633" y="2788"/>
              <a:ext cx="17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Helvetica" panose="020B0604020202020204" pitchFamily="34" charset="0"/>
                </a:rPr>
                <a:t>EDI</a:t>
              </a:r>
              <a:endParaRPr lang="en-US" b="1"/>
            </a:p>
          </p:txBody>
        </p:sp>
      </p:grpSp>
      <p:sp>
        <p:nvSpPr>
          <p:cNvPr id="368715" name="Rectangle 75"/>
          <p:cNvSpPr>
            <a:spLocks noGrp="1" noChangeArrowheads="1"/>
          </p:cNvSpPr>
          <p:nvPr>
            <p:ph type="body" idx="1"/>
          </p:nvPr>
        </p:nvSpPr>
        <p:spPr>
          <a:xfrm>
            <a:off x="838200" y="1156492"/>
            <a:ext cx="10515600" cy="5476127"/>
          </a:xfrm>
          <a:noFill/>
          <a:ln/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Registers are high speed memory inside the CPU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Eight 32-bit general-purpose registers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Six 16-bit segment registers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Processor Status Flags (EFLAGS) and Instruction Pointer (EIP)</a:t>
            </a:r>
          </a:p>
        </p:txBody>
      </p:sp>
    </p:spTree>
    <p:extLst>
      <p:ext uri="{BB962C8B-B14F-4D97-AF65-F5344CB8AC3E}">
        <p14:creationId xmlns:p14="http://schemas.microsoft.com/office/powerpoint/2010/main" val="189603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7439" y="94670"/>
            <a:ext cx="10515600" cy="94852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General-Purpose Registers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439" y="1043189"/>
            <a:ext cx="11396730" cy="5666703"/>
          </a:xfrm>
        </p:spPr>
        <p:txBody>
          <a:bodyPr>
            <a:normAutofit/>
          </a:bodyPr>
          <a:lstStyle/>
          <a:p>
            <a:pPr>
              <a:spcBef>
                <a:spcPct val="30000"/>
              </a:spcBef>
              <a:tabLst>
                <a:tab pos="3676650" algn="l"/>
              </a:tabLst>
            </a:pPr>
            <a:r>
              <a:rPr lang="en-US" dirty="0">
                <a:latin typeface="Comic Sans MS" panose="030F0702030302020204" pitchFamily="66" charset="0"/>
              </a:rPr>
              <a:t>Used primarily for arithmetic and data movement</a:t>
            </a:r>
          </a:p>
          <a:p>
            <a:pPr lvl="1">
              <a:spcBef>
                <a:spcPct val="30000"/>
              </a:spcBef>
              <a:tabLst>
                <a:tab pos="3676650" algn="l"/>
              </a:tabLst>
            </a:pPr>
            <a:r>
              <a:rPr lang="en-US" b="1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mov</a:t>
            </a:r>
            <a:r>
              <a:rPr lang="en-US" b="1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eax</a:t>
            </a:r>
            <a:r>
              <a:rPr lang="en-US" b="1" dirty="0">
                <a:latin typeface="Comic Sans MS" panose="030F0702030302020204" pitchFamily="66" charset="0"/>
                <a:cs typeface="Courier New" panose="02070309020205020404" pitchFamily="49" charset="0"/>
              </a:rPr>
              <a:t>, 10</a:t>
            </a:r>
            <a:r>
              <a:rPr lang="en-US" dirty="0">
                <a:latin typeface="Comic Sans MS" panose="030F0702030302020204" pitchFamily="66" charset="0"/>
              </a:rPr>
              <a:t>	move constant 10 into register </a:t>
            </a:r>
            <a:r>
              <a:rPr lang="en-US" dirty="0" err="1">
                <a:latin typeface="Comic Sans MS" panose="030F0702030302020204" pitchFamily="66" charset="0"/>
              </a:rPr>
              <a:t>eax</a:t>
            </a:r>
            <a:endParaRPr lang="en-US" dirty="0">
              <a:latin typeface="Comic Sans MS" panose="030F0702030302020204" pitchFamily="66" charset="0"/>
            </a:endParaRPr>
          </a:p>
          <a:p>
            <a:pPr>
              <a:spcBef>
                <a:spcPct val="30000"/>
              </a:spcBef>
              <a:tabLst>
                <a:tab pos="3676650" algn="l"/>
              </a:tabLst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Specialized uses of Registers</a:t>
            </a:r>
          </a:p>
          <a:p>
            <a:pPr lvl="1">
              <a:spcBef>
                <a:spcPct val="30000"/>
              </a:spcBef>
              <a:tabLst>
                <a:tab pos="3676650" algn="l"/>
              </a:tabLst>
            </a:pPr>
            <a:r>
              <a:rPr lang="en-US" dirty="0">
                <a:latin typeface="Comic Sans MS" panose="030F0702030302020204" pitchFamily="66" charset="0"/>
              </a:rPr>
              <a:t>EAX –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Accumulator</a:t>
            </a:r>
            <a:r>
              <a:rPr lang="en-US" dirty="0">
                <a:latin typeface="Comic Sans MS" panose="030F0702030302020204" pitchFamily="66" charset="0"/>
              </a:rPr>
              <a:t> register</a:t>
            </a:r>
          </a:p>
          <a:p>
            <a:pPr lvl="2">
              <a:spcBef>
                <a:spcPct val="30000"/>
              </a:spcBef>
              <a:tabLst>
                <a:tab pos="3676650" algn="l"/>
              </a:tabLst>
            </a:pPr>
            <a:r>
              <a:rPr lang="en-US" dirty="0">
                <a:latin typeface="Comic Sans MS" panose="030F0702030302020204" pitchFamily="66" charset="0"/>
              </a:rPr>
              <a:t>Automatically used by multiplication and division instructions</a:t>
            </a:r>
          </a:p>
          <a:p>
            <a:pPr lvl="1">
              <a:spcBef>
                <a:spcPct val="30000"/>
              </a:spcBef>
              <a:tabLst>
                <a:tab pos="3676650" algn="l"/>
              </a:tabLst>
            </a:pPr>
            <a:r>
              <a:rPr lang="en-US" dirty="0">
                <a:latin typeface="Comic Sans MS" panose="030F0702030302020204" pitchFamily="66" charset="0"/>
              </a:rPr>
              <a:t>ECX –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Counter</a:t>
            </a:r>
            <a:r>
              <a:rPr lang="en-US" dirty="0">
                <a:latin typeface="Comic Sans MS" panose="030F0702030302020204" pitchFamily="66" charset="0"/>
              </a:rPr>
              <a:t> register</a:t>
            </a:r>
          </a:p>
          <a:p>
            <a:pPr lvl="2">
              <a:spcBef>
                <a:spcPct val="30000"/>
              </a:spcBef>
              <a:tabLst>
                <a:tab pos="3676650" algn="l"/>
              </a:tabLst>
            </a:pPr>
            <a:r>
              <a:rPr lang="en-US" dirty="0">
                <a:latin typeface="Comic Sans MS" panose="030F0702030302020204" pitchFamily="66" charset="0"/>
              </a:rPr>
              <a:t>Automatically used by LOOP instructions</a:t>
            </a:r>
          </a:p>
          <a:p>
            <a:pPr lvl="1">
              <a:spcBef>
                <a:spcPct val="30000"/>
              </a:spcBef>
              <a:tabLst>
                <a:tab pos="3676650" algn="l"/>
              </a:tabLst>
            </a:pPr>
            <a:r>
              <a:rPr lang="en-US" dirty="0">
                <a:latin typeface="Comic Sans MS" panose="030F0702030302020204" pitchFamily="66" charset="0"/>
              </a:rPr>
              <a:t>ESP –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Stack Pointer</a:t>
            </a:r>
            <a:r>
              <a:rPr lang="en-US" dirty="0">
                <a:latin typeface="Comic Sans MS" panose="030F0702030302020204" pitchFamily="66" charset="0"/>
              </a:rPr>
              <a:t> register</a:t>
            </a:r>
          </a:p>
          <a:p>
            <a:pPr lvl="2">
              <a:spcBef>
                <a:spcPct val="30000"/>
              </a:spcBef>
              <a:tabLst>
                <a:tab pos="3676650" algn="l"/>
              </a:tabLst>
            </a:pPr>
            <a:r>
              <a:rPr lang="en-US" dirty="0">
                <a:latin typeface="Comic Sans MS" panose="030F0702030302020204" pitchFamily="66" charset="0"/>
              </a:rPr>
              <a:t>Used by PUSH and POP instructions, points to top of stack</a:t>
            </a:r>
          </a:p>
          <a:p>
            <a:pPr lvl="1">
              <a:spcBef>
                <a:spcPct val="30000"/>
              </a:spcBef>
              <a:tabLst>
                <a:tab pos="3676650" algn="l"/>
              </a:tabLst>
            </a:pPr>
            <a:r>
              <a:rPr lang="en-US" dirty="0">
                <a:latin typeface="Comic Sans MS" panose="030F0702030302020204" pitchFamily="66" charset="0"/>
              </a:rPr>
              <a:t>ESI and EDI –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Source Index</a:t>
            </a:r>
            <a:r>
              <a:rPr lang="en-US" dirty="0">
                <a:latin typeface="Comic Sans MS" panose="030F0702030302020204" pitchFamily="66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Destination Index</a:t>
            </a:r>
            <a:r>
              <a:rPr lang="en-US" dirty="0">
                <a:latin typeface="Comic Sans MS" panose="030F0702030302020204" pitchFamily="66" charset="0"/>
              </a:rPr>
              <a:t> register</a:t>
            </a:r>
          </a:p>
          <a:p>
            <a:pPr lvl="2">
              <a:spcBef>
                <a:spcPct val="30000"/>
              </a:spcBef>
              <a:tabLst>
                <a:tab pos="3676650" algn="l"/>
              </a:tabLst>
            </a:pPr>
            <a:r>
              <a:rPr lang="en-US" dirty="0">
                <a:latin typeface="Comic Sans MS" panose="030F0702030302020204" pitchFamily="66" charset="0"/>
              </a:rPr>
              <a:t>Used by string instructions</a:t>
            </a:r>
          </a:p>
          <a:p>
            <a:pPr lvl="1">
              <a:spcBef>
                <a:spcPct val="30000"/>
              </a:spcBef>
              <a:tabLst>
                <a:tab pos="3676650" algn="l"/>
              </a:tabLst>
            </a:pPr>
            <a:r>
              <a:rPr lang="en-US" dirty="0">
                <a:latin typeface="Comic Sans MS" panose="030F0702030302020204" pitchFamily="66" charset="0"/>
              </a:rPr>
              <a:t>EBP –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Base Pointer</a:t>
            </a:r>
            <a:r>
              <a:rPr lang="en-US" dirty="0">
                <a:latin typeface="Comic Sans MS" panose="030F0702030302020204" pitchFamily="66" charset="0"/>
              </a:rPr>
              <a:t> register</a:t>
            </a:r>
          </a:p>
          <a:p>
            <a:pPr lvl="2">
              <a:spcBef>
                <a:spcPct val="30000"/>
              </a:spcBef>
              <a:tabLst>
                <a:tab pos="3676650" algn="l"/>
              </a:tabLst>
            </a:pPr>
            <a:r>
              <a:rPr lang="en-US" dirty="0">
                <a:latin typeface="Comic Sans MS" panose="030F0702030302020204" pitchFamily="66" charset="0"/>
              </a:rPr>
              <a:t>Used to reference parameters and local variables on the </a:t>
            </a:r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78324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735169" y="0"/>
            <a:ext cx="10515600" cy="87576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Accessing Parts of Registers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9245" y="880929"/>
            <a:ext cx="10851523" cy="3783013"/>
          </a:xfrm>
          <a:noFill/>
        </p:spPr>
        <p:txBody>
          <a:bodyPr vert="horz" lIns="0" tIns="45720" rIns="0" bIns="45720" rtlCol="0">
            <a:normAutofit/>
          </a:bodyPr>
          <a:lstStyle/>
          <a:p>
            <a:r>
              <a:rPr lang="en-US" sz="2200" dirty="0">
                <a:latin typeface="Comic Sans MS" panose="030F0702030302020204" pitchFamily="66" charset="0"/>
              </a:rPr>
              <a:t>EAX, EBX, ECX, and EDX are 32-bit </a:t>
            </a:r>
            <a:r>
              <a:rPr lang="en-US" sz="2200" dirty="0">
                <a:solidFill>
                  <a:srgbClr val="FF0000"/>
                </a:solidFill>
                <a:latin typeface="Comic Sans MS" panose="030F0702030302020204" pitchFamily="66" charset="0"/>
              </a:rPr>
              <a:t>Extended</a:t>
            </a:r>
            <a:r>
              <a:rPr lang="en-US" sz="2200" dirty="0">
                <a:latin typeface="Comic Sans MS" panose="030F0702030302020204" pitchFamily="66" charset="0"/>
              </a:rPr>
              <a:t> registers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Programmers can access their 16-bit and 8-bit parts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Lower 16-bit of EAX is named AX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AX is further divided into </a:t>
            </a:r>
          </a:p>
          <a:p>
            <a:pPr lvl="2"/>
            <a:r>
              <a:rPr lang="en-US" dirty="0">
                <a:latin typeface="Comic Sans MS" panose="030F0702030302020204" pitchFamily="66" charset="0"/>
              </a:rPr>
              <a:t>AL = lower 8 bits</a:t>
            </a:r>
          </a:p>
          <a:p>
            <a:pPr lvl="2"/>
            <a:r>
              <a:rPr lang="en-US" dirty="0">
                <a:latin typeface="Comic Sans MS" panose="030F0702030302020204" pitchFamily="66" charset="0"/>
              </a:rPr>
              <a:t>AH = upper 8 </a:t>
            </a:r>
            <a:r>
              <a:rPr lang="en-US" dirty="0" smtClean="0">
                <a:latin typeface="Comic Sans MS" panose="030F0702030302020204" pitchFamily="66" charset="0"/>
              </a:rPr>
              <a:t>bits</a:t>
            </a:r>
          </a:p>
          <a:p>
            <a:pPr marL="914400" lvl="2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r>
              <a:rPr lang="en-US" sz="2200" dirty="0">
                <a:latin typeface="Comic Sans MS" panose="030F0702030302020204" pitchFamily="66" charset="0"/>
              </a:rPr>
              <a:t>ESI, EDI, EBP, ESP have only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2200" dirty="0">
                <a:latin typeface="Comic Sans MS" panose="030F0702030302020204" pitchFamily="66" charset="0"/>
              </a:rPr>
              <a:t>	16-bit names for lower half</a:t>
            </a:r>
          </a:p>
        </p:txBody>
      </p:sp>
      <p:graphicFrame>
        <p:nvGraphicFramePr>
          <p:cNvPr id="3696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171130"/>
              </p:ext>
            </p:extLst>
          </p:nvPr>
        </p:nvGraphicFramePr>
        <p:xfrm>
          <a:off x="5537915" y="1952543"/>
          <a:ext cx="4647485" cy="251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VISIO" r:id="rId3" imgW="2699640" imgH="1476360" progId="Visio.Drawing.6">
                  <p:embed/>
                </p:oleObj>
              </mc:Choice>
              <mc:Fallback>
                <p:oleObj name="VISIO" r:id="rId3" imgW="2699640" imgH="1476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127" b="-1216"/>
                      <a:stretch>
                        <a:fillRect/>
                      </a:stretch>
                    </p:blipFill>
                    <p:spPr bwMode="auto">
                      <a:xfrm>
                        <a:off x="5537915" y="1952543"/>
                        <a:ext cx="4647485" cy="25173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96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69" y="4649856"/>
            <a:ext cx="5727700" cy="18065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967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869" y="4633981"/>
            <a:ext cx="2362200" cy="182245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78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792163" y="180303"/>
            <a:ext cx="8815764" cy="91355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Basic Computer Organization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607" y="1384366"/>
            <a:ext cx="11524199" cy="5309041"/>
          </a:xfrm>
          <a:noFill/>
        </p:spPr>
        <p:txBody>
          <a:bodyPr vert="horz" lIns="0" tIns="45720" rIns="91440" bIns="45720" rtlCol="0"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Since the 1940's, computers have 3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classic components</a:t>
            </a:r>
            <a:r>
              <a:rPr lang="en-US" dirty="0">
                <a:latin typeface="Comic Sans MS" panose="030F0702030302020204" pitchFamily="66" charset="0"/>
              </a:rPr>
              <a:t>:</a:t>
            </a:r>
          </a:p>
          <a:p>
            <a:pPr lvl="1"/>
            <a:r>
              <a:rPr lang="en-US" b="1" dirty="0">
                <a:latin typeface="Comic Sans MS" panose="030F0702030302020204" pitchFamily="66" charset="0"/>
              </a:rPr>
              <a:t>Processor, called also the CPU (Central Processing Unit)</a:t>
            </a:r>
          </a:p>
          <a:p>
            <a:pPr lvl="1"/>
            <a:r>
              <a:rPr lang="en-US" b="1" dirty="0">
                <a:latin typeface="Comic Sans MS" panose="030F0702030302020204" pitchFamily="66" charset="0"/>
              </a:rPr>
              <a:t>Memory and Storage Devices</a:t>
            </a:r>
          </a:p>
          <a:p>
            <a:pPr lvl="1"/>
            <a:r>
              <a:rPr lang="en-US" b="1" dirty="0">
                <a:latin typeface="Comic Sans MS" panose="030F0702030302020204" pitchFamily="66" charset="0"/>
              </a:rPr>
              <a:t>I/O Devices</a:t>
            </a:r>
          </a:p>
          <a:p>
            <a:r>
              <a:rPr lang="en-US" dirty="0">
                <a:latin typeface="Comic Sans MS" panose="030F0702030302020204" pitchFamily="66" charset="0"/>
              </a:rPr>
              <a:t>Interconnected with one or more buses</a:t>
            </a:r>
          </a:p>
          <a:p>
            <a:endParaRPr lang="en-US" sz="3600" dirty="0" smtClean="0">
              <a:latin typeface="Comic Sans MS" panose="030F0702030302020204" pitchFamily="66" charset="0"/>
            </a:endParaRPr>
          </a:p>
          <a:p>
            <a:r>
              <a:rPr lang="en-US" sz="3600" dirty="0" smtClean="0">
                <a:latin typeface="Comic Sans MS" panose="030F0702030302020204" pitchFamily="66" charset="0"/>
              </a:rPr>
              <a:t>Bus </a:t>
            </a:r>
            <a:r>
              <a:rPr lang="en-US" sz="3600" dirty="0">
                <a:latin typeface="Comic Sans MS" panose="030F0702030302020204" pitchFamily="66" charset="0"/>
              </a:rPr>
              <a:t>consists of</a:t>
            </a:r>
          </a:p>
          <a:p>
            <a:pPr lvl="1"/>
            <a:r>
              <a:rPr lang="en-US" sz="3200" b="1" dirty="0">
                <a:latin typeface="Comic Sans MS" panose="030F0702030302020204" pitchFamily="66" charset="0"/>
              </a:rPr>
              <a:t>Data Bus</a:t>
            </a:r>
          </a:p>
          <a:p>
            <a:pPr lvl="1"/>
            <a:r>
              <a:rPr lang="en-US" sz="3200" b="1" dirty="0">
                <a:latin typeface="Comic Sans MS" panose="030F0702030302020204" pitchFamily="66" charset="0"/>
              </a:rPr>
              <a:t>Address Bus</a:t>
            </a:r>
          </a:p>
          <a:p>
            <a:pPr lvl="1"/>
            <a:r>
              <a:rPr lang="en-US" sz="3200" b="1" dirty="0">
                <a:latin typeface="Comic Sans MS" panose="030F0702030302020204" pitchFamily="66" charset="0"/>
              </a:rPr>
              <a:t>Control Bus</a:t>
            </a:r>
          </a:p>
        </p:txBody>
      </p:sp>
      <p:grpSp>
        <p:nvGrpSpPr>
          <p:cNvPr id="211021" name="Group 77"/>
          <p:cNvGrpSpPr>
            <a:grpSpLocks/>
          </p:cNvGrpSpPr>
          <p:nvPr/>
        </p:nvGrpSpPr>
        <p:grpSpPr bwMode="auto">
          <a:xfrm>
            <a:off x="5189823" y="3537968"/>
            <a:ext cx="6835466" cy="3007934"/>
            <a:chOff x="1070" y="2160"/>
            <a:chExt cx="3552" cy="1728"/>
          </a:xfrm>
        </p:grpSpPr>
        <p:sp>
          <p:nvSpPr>
            <p:cNvPr id="21094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070" y="2160"/>
              <a:ext cx="3552" cy="1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951" name="Rectangle 7"/>
            <p:cNvSpPr>
              <a:spLocks noChangeArrowheads="1"/>
            </p:cNvSpPr>
            <p:nvPr/>
          </p:nvSpPr>
          <p:spPr bwMode="auto">
            <a:xfrm>
              <a:off x="1184" y="2524"/>
              <a:ext cx="1063" cy="87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endParaRPr lang="en-US"/>
            </a:p>
          </p:txBody>
        </p:sp>
        <p:sp>
          <p:nvSpPr>
            <p:cNvPr id="210952" name="Rectangle 8"/>
            <p:cNvSpPr>
              <a:spLocks noChangeArrowheads="1"/>
            </p:cNvSpPr>
            <p:nvPr/>
          </p:nvSpPr>
          <p:spPr bwMode="auto">
            <a:xfrm>
              <a:off x="1506" y="2859"/>
              <a:ext cx="431" cy="21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100" b="1">
                  <a:solidFill>
                    <a:srgbClr val="000000"/>
                  </a:solidFill>
                  <a:latin typeface="Helvetica" panose="020B0604020202020204" pitchFamily="34" charset="0"/>
                </a:rPr>
                <a:t>Processor</a:t>
              </a:r>
            </a:p>
            <a:p>
              <a:pPr algn="ctr"/>
              <a:r>
                <a:rPr lang="en-US" sz="1100" b="1">
                  <a:solidFill>
                    <a:srgbClr val="000000"/>
                  </a:solidFill>
                  <a:latin typeface="Helvetica" panose="020B0604020202020204" pitchFamily="34" charset="0"/>
                </a:rPr>
                <a:t>(CPU)</a:t>
              </a:r>
              <a:endParaRPr lang="en-US"/>
            </a:p>
          </p:txBody>
        </p:sp>
        <p:sp>
          <p:nvSpPr>
            <p:cNvPr id="210954" name="Rectangle 10"/>
            <p:cNvSpPr>
              <a:spLocks noChangeArrowheads="1"/>
            </p:cNvSpPr>
            <p:nvPr/>
          </p:nvSpPr>
          <p:spPr bwMode="auto">
            <a:xfrm>
              <a:off x="2425" y="2524"/>
              <a:ext cx="753" cy="87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endParaRPr lang="en-US"/>
            </a:p>
          </p:txBody>
        </p:sp>
        <p:sp>
          <p:nvSpPr>
            <p:cNvPr id="210955" name="Rectangle 11"/>
            <p:cNvSpPr>
              <a:spLocks noChangeArrowheads="1"/>
            </p:cNvSpPr>
            <p:nvPr/>
          </p:nvSpPr>
          <p:spPr bwMode="auto">
            <a:xfrm>
              <a:off x="2662" y="2886"/>
              <a:ext cx="317" cy="106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anose="020B0604020202020204" pitchFamily="34" charset="0"/>
                </a:rPr>
                <a:t>Memory</a:t>
              </a:r>
              <a:endParaRPr lang="en-US"/>
            </a:p>
          </p:txBody>
        </p:sp>
        <p:sp>
          <p:nvSpPr>
            <p:cNvPr id="210957" name="Rectangle 13"/>
            <p:cNvSpPr>
              <a:spLocks noChangeArrowheads="1"/>
            </p:cNvSpPr>
            <p:nvPr/>
          </p:nvSpPr>
          <p:spPr bwMode="auto">
            <a:xfrm>
              <a:off x="1427" y="2591"/>
              <a:ext cx="577" cy="133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endParaRPr lang="en-US"/>
            </a:p>
          </p:txBody>
        </p:sp>
        <p:sp>
          <p:nvSpPr>
            <p:cNvPr id="210958" name="Rectangle 14"/>
            <p:cNvSpPr>
              <a:spLocks noChangeArrowheads="1"/>
            </p:cNvSpPr>
            <p:nvPr/>
          </p:nvSpPr>
          <p:spPr bwMode="auto">
            <a:xfrm>
              <a:off x="1544" y="2605"/>
              <a:ext cx="337" cy="106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anose="020B0604020202020204" pitchFamily="34" charset="0"/>
                </a:rPr>
                <a:t>registers</a:t>
              </a:r>
              <a:endParaRPr lang="en-US"/>
            </a:p>
          </p:txBody>
        </p:sp>
        <p:sp>
          <p:nvSpPr>
            <p:cNvPr id="210959" name="Rectangle 15"/>
            <p:cNvSpPr>
              <a:spLocks noChangeArrowheads="1"/>
            </p:cNvSpPr>
            <p:nvPr/>
          </p:nvSpPr>
          <p:spPr bwMode="auto">
            <a:xfrm>
              <a:off x="1272" y="3191"/>
              <a:ext cx="322" cy="133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endParaRPr lang="en-US"/>
            </a:p>
          </p:txBody>
        </p:sp>
        <p:sp>
          <p:nvSpPr>
            <p:cNvPr id="210960" name="Rectangle 16"/>
            <p:cNvSpPr>
              <a:spLocks noChangeArrowheads="1"/>
            </p:cNvSpPr>
            <p:nvPr/>
          </p:nvSpPr>
          <p:spPr bwMode="auto">
            <a:xfrm>
              <a:off x="1347" y="3205"/>
              <a:ext cx="172" cy="106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anose="020B0604020202020204" pitchFamily="34" charset="0"/>
                </a:rPr>
                <a:t>ALU</a:t>
              </a:r>
              <a:endParaRPr lang="en-US"/>
            </a:p>
          </p:txBody>
        </p:sp>
        <p:sp>
          <p:nvSpPr>
            <p:cNvPr id="210961" name="Rectangle 17"/>
            <p:cNvSpPr>
              <a:spLocks noChangeArrowheads="1"/>
            </p:cNvSpPr>
            <p:nvPr/>
          </p:nvSpPr>
          <p:spPr bwMode="auto">
            <a:xfrm>
              <a:off x="1860" y="3191"/>
              <a:ext cx="354" cy="133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endParaRPr lang="en-US"/>
            </a:p>
          </p:txBody>
        </p:sp>
        <p:sp>
          <p:nvSpPr>
            <p:cNvPr id="210962" name="Rectangle 18"/>
            <p:cNvSpPr>
              <a:spLocks noChangeArrowheads="1"/>
            </p:cNvSpPr>
            <p:nvPr/>
          </p:nvSpPr>
          <p:spPr bwMode="auto">
            <a:xfrm>
              <a:off x="1934" y="3205"/>
              <a:ext cx="201" cy="106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anose="020B0604020202020204" pitchFamily="34" charset="0"/>
                </a:rPr>
                <a:t>clock</a:t>
              </a:r>
              <a:endParaRPr lang="en-US"/>
            </a:p>
          </p:txBody>
        </p:sp>
        <p:sp>
          <p:nvSpPr>
            <p:cNvPr id="210963" name="Rectangle 19"/>
            <p:cNvSpPr>
              <a:spLocks noChangeArrowheads="1"/>
            </p:cNvSpPr>
            <p:nvPr/>
          </p:nvSpPr>
          <p:spPr bwMode="auto">
            <a:xfrm>
              <a:off x="3311" y="2524"/>
              <a:ext cx="410" cy="87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endParaRPr lang="en-US"/>
            </a:p>
          </p:txBody>
        </p:sp>
        <p:sp>
          <p:nvSpPr>
            <p:cNvPr id="210964" name="Rectangle 20"/>
            <p:cNvSpPr>
              <a:spLocks noChangeArrowheads="1"/>
            </p:cNvSpPr>
            <p:nvPr/>
          </p:nvSpPr>
          <p:spPr bwMode="auto">
            <a:xfrm>
              <a:off x="3456" y="2810"/>
              <a:ext cx="116" cy="106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anose="020B0604020202020204" pitchFamily="34" charset="0"/>
                </a:rPr>
                <a:t>I/O</a:t>
              </a:r>
              <a:endParaRPr lang="en-US"/>
            </a:p>
          </p:txBody>
        </p:sp>
        <p:sp>
          <p:nvSpPr>
            <p:cNvPr id="210965" name="Rectangle 21"/>
            <p:cNvSpPr>
              <a:spLocks noChangeArrowheads="1"/>
            </p:cNvSpPr>
            <p:nvPr/>
          </p:nvSpPr>
          <p:spPr bwMode="auto">
            <a:xfrm>
              <a:off x="3379" y="2917"/>
              <a:ext cx="270" cy="106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anose="020B0604020202020204" pitchFamily="34" charset="0"/>
                </a:rPr>
                <a:t>Device</a:t>
              </a:r>
              <a:endParaRPr lang="en-US"/>
            </a:p>
          </p:txBody>
        </p:sp>
        <p:sp>
          <p:nvSpPr>
            <p:cNvPr id="210966" name="Rectangle 22"/>
            <p:cNvSpPr>
              <a:spLocks noChangeArrowheads="1"/>
            </p:cNvSpPr>
            <p:nvPr/>
          </p:nvSpPr>
          <p:spPr bwMode="auto">
            <a:xfrm>
              <a:off x="3466" y="3023"/>
              <a:ext cx="98" cy="106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anose="020B0604020202020204" pitchFamily="34" charset="0"/>
                </a:rPr>
                <a:t>#1</a:t>
              </a:r>
              <a:endParaRPr lang="en-US"/>
            </a:p>
          </p:txBody>
        </p:sp>
        <p:sp>
          <p:nvSpPr>
            <p:cNvPr id="210967" name="Rectangle 23"/>
            <p:cNvSpPr>
              <a:spLocks noChangeArrowheads="1"/>
            </p:cNvSpPr>
            <p:nvPr/>
          </p:nvSpPr>
          <p:spPr bwMode="auto">
            <a:xfrm>
              <a:off x="3843" y="2524"/>
              <a:ext cx="410" cy="87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endParaRPr lang="en-US"/>
            </a:p>
          </p:txBody>
        </p:sp>
        <p:sp>
          <p:nvSpPr>
            <p:cNvPr id="210968" name="Rectangle 24"/>
            <p:cNvSpPr>
              <a:spLocks noChangeArrowheads="1"/>
            </p:cNvSpPr>
            <p:nvPr/>
          </p:nvSpPr>
          <p:spPr bwMode="auto">
            <a:xfrm>
              <a:off x="3988" y="2810"/>
              <a:ext cx="116" cy="106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anose="020B0604020202020204" pitchFamily="34" charset="0"/>
                </a:rPr>
                <a:t>I/O</a:t>
              </a:r>
              <a:endParaRPr lang="en-US"/>
            </a:p>
          </p:txBody>
        </p:sp>
        <p:sp>
          <p:nvSpPr>
            <p:cNvPr id="210969" name="Rectangle 25"/>
            <p:cNvSpPr>
              <a:spLocks noChangeArrowheads="1"/>
            </p:cNvSpPr>
            <p:nvPr/>
          </p:nvSpPr>
          <p:spPr bwMode="auto">
            <a:xfrm>
              <a:off x="3911" y="2917"/>
              <a:ext cx="270" cy="106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anose="020B0604020202020204" pitchFamily="34" charset="0"/>
                </a:rPr>
                <a:t>Device</a:t>
              </a:r>
              <a:endParaRPr lang="en-US"/>
            </a:p>
          </p:txBody>
        </p:sp>
        <p:sp>
          <p:nvSpPr>
            <p:cNvPr id="210970" name="Rectangle 26"/>
            <p:cNvSpPr>
              <a:spLocks noChangeArrowheads="1"/>
            </p:cNvSpPr>
            <p:nvPr/>
          </p:nvSpPr>
          <p:spPr bwMode="auto">
            <a:xfrm>
              <a:off x="3997" y="3023"/>
              <a:ext cx="98" cy="106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anose="020B0604020202020204" pitchFamily="34" charset="0"/>
                </a:rPr>
                <a:t>#2</a:t>
              </a:r>
              <a:endParaRPr lang="en-US"/>
            </a:p>
          </p:txBody>
        </p:sp>
        <p:sp>
          <p:nvSpPr>
            <p:cNvPr id="210971" name="Line 27"/>
            <p:cNvSpPr>
              <a:spLocks noChangeShapeType="1"/>
            </p:cNvSpPr>
            <p:nvPr/>
          </p:nvSpPr>
          <p:spPr bwMode="auto">
            <a:xfrm flipH="1">
              <a:off x="1537" y="3394"/>
              <a:ext cx="0" cy="3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972" name="Line 28"/>
            <p:cNvSpPr>
              <a:spLocks noChangeShapeType="1"/>
            </p:cNvSpPr>
            <p:nvPr/>
          </p:nvSpPr>
          <p:spPr bwMode="auto">
            <a:xfrm>
              <a:off x="1537" y="3757"/>
              <a:ext cx="301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973" name="Line 29"/>
            <p:cNvSpPr>
              <a:spLocks noChangeShapeType="1"/>
            </p:cNvSpPr>
            <p:nvPr/>
          </p:nvSpPr>
          <p:spPr bwMode="auto">
            <a:xfrm flipH="1">
              <a:off x="2590" y="3394"/>
              <a:ext cx="0" cy="3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974" name="Line 30"/>
            <p:cNvSpPr>
              <a:spLocks noChangeShapeType="1"/>
            </p:cNvSpPr>
            <p:nvPr/>
          </p:nvSpPr>
          <p:spPr bwMode="auto">
            <a:xfrm flipH="1">
              <a:off x="3424" y="3394"/>
              <a:ext cx="0" cy="3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975" name="Line 31"/>
            <p:cNvSpPr>
              <a:spLocks noChangeShapeType="1"/>
            </p:cNvSpPr>
            <p:nvPr/>
          </p:nvSpPr>
          <p:spPr bwMode="auto">
            <a:xfrm flipH="1">
              <a:off x="3969" y="3394"/>
              <a:ext cx="0" cy="3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976" name="Line 32"/>
            <p:cNvSpPr>
              <a:spLocks noChangeShapeType="1"/>
            </p:cNvSpPr>
            <p:nvPr/>
          </p:nvSpPr>
          <p:spPr bwMode="auto">
            <a:xfrm>
              <a:off x="1682" y="2347"/>
              <a:ext cx="1" cy="17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977" name="Line 33"/>
            <p:cNvSpPr>
              <a:spLocks noChangeShapeType="1"/>
            </p:cNvSpPr>
            <p:nvPr/>
          </p:nvSpPr>
          <p:spPr bwMode="auto">
            <a:xfrm>
              <a:off x="1682" y="2341"/>
              <a:ext cx="286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978" name="Line 34"/>
            <p:cNvSpPr>
              <a:spLocks noChangeShapeType="1"/>
            </p:cNvSpPr>
            <p:nvPr/>
          </p:nvSpPr>
          <p:spPr bwMode="auto">
            <a:xfrm>
              <a:off x="2806" y="2343"/>
              <a:ext cx="1" cy="1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979" name="Line 35"/>
            <p:cNvSpPr>
              <a:spLocks noChangeShapeType="1"/>
            </p:cNvSpPr>
            <p:nvPr/>
          </p:nvSpPr>
          <p:spPr bwMode="auto">
            <a:xfrm>
              <a:off x="3515" y="2343"/>
              <a:ext cx="1" cy="1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980" name="Line 36"/>
            <p:cNvSpPr>
              <a:spLocks noChangeShapeType="1"/>
            </p:cNvSpPr>
            <p:nvPr/>
          </p:nvSpPr>
          <p:spPr bwMode="auto">
            <a:xfrm>
              <a:off x="4048" y="2343"/>
              <a:ext cx="1" cy="1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010" name="Line 66"/>
            <p:cNvSpPr>
              <a:spLocks noChangeShapeType="1"/>
            </p:cNvSpPr>
            <p:nvPr/>
          </p:nvSpPr>
          <p:spPr bwMode="auto">
            <a:xfrm>
              <a:off x="1900" y="3394"/>
              <a:ext cx="0" cy="18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011" name="Line 67"/>
            <p:cNvSpPr>
              <a:spLocks noChangeShapeType="1"/>
            </p:cNvSpPr>
            <p:nvPr/>
          </p:nvSpPr>
          <p:spPr bwMode="auto">
            <a:xfrm flipH="1">
              <a:off x="2953" y="3394"/>
              <a:ext cx="0" cy="18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012" name="Line 68"/>
            <p:cNvSpPr>
              <a:spLocks noChangeShapeType="1"/>
            </p:cNvSpPr>
            <p:nvPr/>
          </p:nvSpPr>
          <p:spPr bwMode="auto">
            <a:xfrm>
              <a:off x="3606" y="3394"/>
              <a:ext cx="0" cy="18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013" name="Line 69"/>
            <p:cNvSpPr>
              <a:spLocks noChangeShapeType="1"/>
            </p:cNvSpPr>
            <p:nvPr/>
          </p:nvSpPr>
          <p:spPr bwMode="auto">
            <a:xfrm>
              <a:off x="4150" y="3394"/>
              <a:ext cx="0" cy="18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014" name="Rectangle 70"/>
            <p:cNvSpPr>
              <a:spLocks noChangeArrowheads="1"/>
            </p:cNvSpPr>
            <p:nvPr/>
          </p:nvSpPr>
          <p:spPr bwMode="auto">
            <a:xfrm>
              <a:off x="2892" y="2231"/>
              <a:ext cx="304" cy="96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Helvetica" panose="020B0604020202020204" pitchFamily="34" charset="0"/>
                </a:rPr>
                <a:t>data bus</a:t>
              </a:r>
              <a:endParaRPr lang="en-US"/>
            </a:p>
          </p:txBody>
        </p:sp>
        <p:sp>
          <p:nvSpPr>
            <p:cNvPr id="211015" name="Rectangle 71"/>
            <p:cNvSpPr>
              <a:spLocks noChangeArrowheads="1"/>
            </p:cNvSpPr>
            <p:nvPr/>
          </p:nvSpPr>
          <p:spPr bwMode="auto">
            <a:xfrm>
              <a:off x="2009" y="3466"/>
              <a:ext cx="389" cy="96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Helvetica" panose="020B0604020202020204" pitchFamily="34" charset="0"/>
                </a:rPr>
                <a:t>control bus</a:t>
              </a:r>
              <a:endParaRPr lang="en-US"/>
            </a:p>
          </p:txBody>
        </p:sp>
        <p:sp>
          <p:nvSpPr>
            <p:cNvPr id="211016" name="Rectangle 72"/>
            <p:cNvSpPr>
              <a:spLocks noChangeArrowheads="1"/>
            </p:cNvSpPr>
            <p:nvPr/>
          </p:nvSpPr>
          <p:spPr bwMode="auto">
            <a:xfrm>
              <a:off x="1588" y="3648"/>
              <a:ext cx="433" cy="96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Helvetica" panose="020B0604020202020204" pitchFamily="34" charset="0"/>
                </a:rPr>
                <a:t>address bus</a:t>
              </a:r>
              <a:endParaRPr lang="en-US"/>
            </a:p>
          </p:txBody>
        </p:sp>
        <p:sp>
          <p:nvSpPr>
            <p:cNvPr id="211017" name="Rectangle 73"/>
            <p:cNvSpPr>
              <a:spLocks noChangeArrowheads="1"/>
            </p:cNvSpPr>
            <p:nvPr/>
          </p:nvSpPr>
          <p:spPr bwMode="auto">
            <a:xfrm>
              <a:off x="1594" y="3191"/>
              <a:ext cx="266" cy="133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endParaRPr lang="en-US"/>
            </a:p>
          </p:txBody>
        </p:sp>
        <p:sp>
          <p:nvSpPr>
            <p:cNvPr id="211018" name="Rectangle 74"/>
            <p:cNvSpPr>
              <a:spLocks noChangeArrowheads="1"/>
            </p:cNvSpPr>
            <p:nvPr/>
          </p:nvSpPr>
          <p:spPr bwMode="auto">
            <a:xfrm>
              <a:off x="1662" y="3205"/>
              <a:ext cx="128" cy="106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anose="020B0604020202020204" pitchFamily="34" charset="0"/>
                </a:rPr>
                <a:t>CU</a:t>
              </a:r>
              <a:endParaRPr lang="en-US"/>
            </a:p>
          </p:txBody>
        </p:sp>
        <p:sp>
          <p:nvSpPr>
            <p:cNvPr id="211020" name="Line 76"/>
            <p:cNvSpPr>
              <a:spLocks noChangeShapeType="1"/>
            </p:cNvSpPr>
            <p:nvPr/>
          </p:nvSpPr>
          <p:spPr bwMode="auto">
            <a:xfrm>
              <a:off x="1900" y="3575"/>
              <a:ext cx="264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400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Special-Purpose &amp; Segment Registers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3639" y="1123949"/>
            <a:ext cx="9721761" cy="5405639"/>
          </a:xfrm>
        </p:spPr>
        <p:txBody>
          <a:bodyPr>
            <a:normAutofit lnSpcReduction="10000"/>
          </a:bodyPr>
          <a:lstStyle/>
          <a:p>
            <a:pPr>
              <a:spcBef>
                <a:spcPct val="35000"/>
              </a:spcBef>
            </a:pPr>
            <a:r>
              <a:rPr lang="en-US" dirty="0">
                <a:latin typeface="Comic Sans MS" panose="030F0702030302020204" pitchFamily="66" charset="0"/>
              </a:rPr>
              <a:t>EIP =  Extended Instruction Pointer</a:t>
            </a:r>
          </a:p>
          <a:p>
            <a:pPr lvl="1">
              <a:spcBef>
                <a:spcPct val="35000"/>
              </a:spcBef>
            </a:pPr>
            <a:r>
              <a:rPr lang="en-US" dirty="0">
                <a:latin typeface="Comic Sans MS" panose="030F0702030302020204" pitchFamily="66" charset="0"/>
              </a:rPr>
              <a:t>Contains address of next instruction to be executed</a:t>
            </a:r>
          </a:p>
          <a:p>
            <a:pPr>
              <a:spcBef>
                <a:spcPct val="35000"/>
              </a:spcBef>
            </a:pPr>
            <a:r>
              <a:rPr lang="en-US" dirty="0">
                <a:latin typeface="Comic Sans MS" panose="030F0702030302020204" pitchFamily="66" charset="0"/>
              </a:rPr>
              <a:t>EFLAGS = Extended Flags Register</a:t>
            </a:r>
          </a:p>
          <a:p>
            <a:pPr lvl="1">
              <a:spcBef>
                <a:spcPct val="35000"/>
              </a:spcBef>
            </a:pPr>
            <a:r>
              <a:rPr lang="en-US" dirty="0">
                <a:latin typeface="Comic Sans MS" panose="030F0702030302020204" pitchFamily="66" charset="0"/>
              </a:rPr>
              <a:t>Contains status and control flags</a:t>
            </a:r>
          </a:p>
          <a:p>
            <a:pPr lvl="1">
              <a:spcBef>
                <a:spcPct val="35000"/>
              </a:spcBef>
            </a:pPr>
            <a:r>
              <a:rPr lang="en-US" dirty="0">
                <a:latin typeface="Comic Sans MS" panose="030F0702030302020204" pitchFamily="66" charset="0"/>
              </a:rPr>
              <a:t>Each flag is a single binary bit</a:t>
            </a:r>
          </a:p>
          <a:p>
            <a:pPr>
              <a:spcBef>
                <a:spcPct val="35000"/>
              </a:spcBef>
            </a:pPr>
            <a:r>
              <a:rPr lang="en-US" dirty="0">
                <a:latin typeface="Comic Sans MS" panose="030F0702030302020204" pitchFamily="66" charset="0"/>
              </a:rPr>
              <a:t>Six 16-bit Segment Registers</a:t>
            </a:r>
          </a:p>
          <a:p>
            <a:pPr lvl="1">
              <a:spcBef>
                <a:spcPct val="35000"/>
              </a:spcBef>
            </a:pPr>
            <a:r>
              <a:rPr lang="en-US" dirty="0">
                <a:latin typeface="Comic Sans MS" panose="030F0702030302020204" pitchFamily="66" charset="0"/>
              </a:rPr>
              <a:t>Support segmented memory</a:t>
            </a:r>
          </a:p>
          <a:p>
            <a:pPr lvl="1">
              <a:spcBef>
                <a:spcPct val="35000"/>
              </a:spcBef>
            </a:pPr>
            <a:r>
              <a:rPr lang="en-US" dirty="0">
                <a:latin typeface="Comic Sans MS" panose="030F0702030302020204" pitchFamily="66" charset="0"/>
              </a:rPr>
              <a:t>Six segments accessible at a time</a:t>
            </a:r>
          </a:p>
          <a:p>
            <a:pPr lvl="1">
              <a:spcBef>
                <a:spcPct val="35000"/>
              </a:spcBef>
            </a:pPr>
            <a:r>
              <a:rPr lang="en-US" dirty="0">
                <a:latin typeface="Comic Sans MS" panose="030F0702030302020204" pitchFamily="66" charset="0"/>
              </a:rPr>
              <a:t>Segments contain distinct contents</a:t>
            </a:r>
          </a:p>
          <a:p>
            <a:pPr lvl="2">
              <a:spcBef>
                <a:spcPct val="35000"/>
              </a:spcBef>
            </a:pPr>
            <a:r>
              <a:rPr lang="en-US" dirty="0">
                <a:latin typeface="Comic Sans MS" panose="030F0702030302020204" pitchFamily="66" charset="0"/>
              </a:rPr>
              <a:t>Code</a:t>
            </a:r>
          </a:p>
          <a:p>
            <a:pPr lvl="2">
              <a:spcBef>
                <a:spcPct val="35000"/>
              </a:spcBef>
            </a:pPr>
            <a:r>
              <a:rPr lang="en-US" dirty="0">
                <a:latin typeface="Comic Sans MS" panose="030F0702030302020204" pitchFamily="66" charset="0"/>
              </a:rPr>
              <a:t>Data</a:t>
            </a:r>
          </a:p>
          <a:p>
            <a:pPr lvl="2">
              <a:spcBef>
                <a:spcPct val="35000"/>
              </a:spcBef>
            </a:pPr>
            <a:r>
              <a:rPr lang="en-US" dirty="0">
                <a:latin typeface="Comic Sans MS" panose="030F0702030302020204" pitchFamily="66" charset="0"/>
              </a:rPr>
              <a:t>Stack</a:t>
            </a:r>
          </a:p>
        </p:txBody>
      </p:sp>
      <p:pic>
        <p:nvPicPr>
          <p:cNvPr id="394244" name="Picture 4" descr="SEG_REGS"/>
          <p:cNvPicPr preferRelativeResize="0">
            <a:picLocks noGrp="1" noChangeAspect="1" noChangeArrowheads="1"/>
          </p:cNvPicPr>
          <p:nvPr>
            <p:ph type="chart"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98555" y="2868212"/>
            <a:ext cx="4183845" cy="3847314"/>
          </a:xfr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109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2290" y="1"/>
            <a:ext cx="10515600" cy="106362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EFLAGS Register</a:t>
            </a:r>
          </a:p>
        </p:txBody>
      </p:sp>
      <p:pic>
        <p:nvPicPr>
          <p:cNvPr id="392195" name="Picture 3" descr="flags_regs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8" t="2994" b="18582"/>
          <a:stretch>
            <a:fillRect/>
          </a:stretch>
        </p:blipFill>
        <p:spPr>
          <a:xfrm>
            <a:off x="1159098" y="922140"/>
            <a:ext cx="9401577" cy="3855922"/>
          </a:xfr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2196" name="Rectangle 4"/>
          <p:cNvSpPr>
            <a:spLocks noChangeArrowheads="1"/>
          </p:cNvSpPr>
          <p:nvPr/>
        </p:nvSpPr>
        <p:spPr bwMode="auto">
          <a:xfrm>
            <a:off x="899373" y="4913311"/>
            <a:ext cx="9146147" cy="18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7663" indent="-347663"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98513" indent="-3365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4588" indent="-231775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81138" indent="-22225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33363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30000"/>
              </a:spcBef>
            </a:pP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Status Flags</a:t>
            </a:r>
          </a:p>
          <a:p>
            <a:pPr lvl="1">
              <a:spcBef>
                <a:spcPct val="30000"/>
              </a:spcBef>
            </a:pPr>
            <a:r>
              <a:rPr lang="en-US" sz="1800" dirty="0">
                <a:latin typeface="Comic Sans MS" panose="030F0702030302020204" pitchFamily="66" charset="0"/>
              </a:rPr>
              <a:t>Status of arithmetic and logical operations</a:t>
            </a:r>
          </a:p>
          <a:p>
            <a:pPr>
              <a:spcBef>
                <a:spcPct val="30000"/>
              </a:spcBef>
            </a:pP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Control and System flags</a:t>
            </a:r>
          </a:p>
          <a:p>
            <a:pPr lvl="1">
              <a:spcBef>
                <a:spcPct val="30000"/>
              </a:spcBef>
            </a:pPr>
            <a:r>
              <a:rPr lang="en-US" sz="1800" dirty="0">
                <a:latin typeface="Comic Sans MS" panose="030F0702030302020204" pitchFamily="66" charset="0"/>
              </a:rPr>
              <a:t>Control the CPU operation</a:t>
            </a:r>
          </a:p>
          <a:p>
            <a:pPr>
              <a:spcBef>
                <a:spcPct val="30000"/>
              </a:spcBef>
            </a:pPr>
            <a:r>
              <a:rPr lang="en-US" sz="2000" dirty="0">
                <a:latin typeface="Comic Sans MS" panose="030F0702030302020204" pitchFamily="66" charset="0"/>
              </a:rPr>
              <a:t>Programs can set and clear individual bits in the EFLAGS register</a:t>
            </a:r>
          </a:p>
        </p:txBody>
      </p:sp>
    </p:spTree>
    <p:extLst>
      <p:ext uri="{BB962C8B-B14F-4D97-AF65-F5344CB8AC3E}">
        <p14:creationId xmlns:p14="http://schemas.microsoft.com/office/powerpoint/2010/main" val="144208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28034" y="-124272"/>
            <a:ext cx="10735614" cy="102257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Status Flags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577" y="898303"/>
            <a:ext cx="11173496" cy="5492839"/>
          </a:xfrm>
        </p:spPr>
        <p:txBody>
          <a:bodyPr>
            <a:noAutofit/>
          </a:bodyPr>
          <a:lstStyle/>
          <a:p>
            <a:pPr>
              <a:spcBef>
                <a:spcPct val="18000"/>
              </a:spcBef>
            </a:pPr>
            <a:r>
              <a:rPr lang="en-US" dirty="0">
                <a:latin typeface="Comic Sans MS" panose="030F0702030302020204" pitchFamily="66" charset="0"/>
              </a:rPr>
              <a:t>Carry Flag</a:t>
            </a:r>
          </a:p>
          <a:p>
            <a:pPr lvl="1">
              <a:spcBef>
                <a:spcPct val="18000"/>
              </a:spcBef>
            </a:pPr>
            <a:r>
              <a:rPr lang="en-US" dirty="0">
                <a:latin typeface="Comic Sans MS" panose="030F0702030302020204" pitchFamily="66" charset="0"/>
              </a:rPr>
              <a:t>Set when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unsigned</a:t>
            </a:r>
            <a:r>
              <a:rPr lang="en-US" dirty="0">
                <a:latin typeface="Comic Sans MS" panose="030F0702030302020204" pitchFamily="66" charset="0"/>
              </a:rPr>
              <a:t> arithmetic result is out of range</a:t>
            </a:r>
          </a:p>
          <a:p>
            <a:pPr>
              <a:spcBef>
                <a:spcPct val="18000"/>
              </a:spcBef>
            </a:pPr>
            <a:r>
              <a:rPr lang="en-US" dirty="0">
                <a:latin typeface="Comic Sans MS" panose="030F0702030302020204" pitchFamily="66" charset="0"/>
              </a:rPr>
              <a:t>Overflow Flag</a:t>
            </a:r>
          </a:p>
          <a:p>
            <a:pPr lvl="1">
              <a:spcBef>
                <a:spcPct val="18000"/>
              </a:spcBef>
            </a:pPr>
            <a:r>
              <a:rPr lang="en-US" dirty="0">
                <a:latin typeface="Comic Sans MS" panose="030F0702030302020204" pitchFamily="66" charset="0"/>
              </a:rPr>
              <a:t>Set when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signed</a:t>
            </a:r>
            <a:r>
              <a:rPr lang="en-US" dirty="0">
                <a:latin typeface="Comic Sans MS" panose="030F0702030302020204" pitchFamily="66" charset="0"/>
              </a:rPr>
              <a:t> arithmetic result is out of range</a:t>
            </a:r>
          </a:p>
          <a:p>
            <a:pPr>
              <a:spcBef>
                <a:spcPct val="18000"/>
              </a:spcBef>
            </a:pPr>
            <a:r>
              <a:rPr lang="en-US" dirty="0">
                <a:latin typeface="Comic Sans MS" panose="030F0702030302020204" pitchFamily="66" charset="0"/>
              </a:rPr>
              <a:t>Sign Flag</a:t>
            </a:r>
          </a:p>
          <a:p>
            <a:pPr lvl="1">
              <a:spcBef>
                <a:spcPct val="18000"/>
              </a:spcBef>
            </a:pPr>
            <a:r>
              <a:rPr lang="en-US" dirty="0">
                <a:latin typeface="Comic Sans MS" panose="030F0702030302020204" pitchFamily="66" charset="0"/>
              </a:rPr>
              <a:t>Copy of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sign bit</a:t>
            </a:r>
            <a:r>
              <a:rPr lang="en-US" dirty="0">
                <a:latin typeface="Comic Sans MS" panose="030F0702030302020204" pitchFamily="66" charset="0"/>
              </a:rPr>
              <a:t>, set when result is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negative</a:t>
            </a:r>
            <a:endParaRPr lang="en-US" dirty="0">
              <a:latin typeface="Comic Sans MS" panose="030F0702030302020204" pitchFamily="66" charset="0"/>
            </a:endParaRPr>
          </a:p>
          <a:p>
            <a:pPr>
              <a:spcBef>
                <a:spcPct val="18000"/>
              </a:spcBef>
            </a:pPr>
            <a:r>
              <a:rPr lang="en-US" dirty="0">
                <a:latin typeface="Comic Sans MS" panose="030F0702030302020204" pitchFamily="66" charset="0"/>
              </a:rPr>
              <a:t>Zero Flag</a:t>
            </a:r>
          </a:p>
          <a:p>
            <a:pPr lvl="1">
              <a:spcBef>
                <a:spcPct val="18000"/>
              </a:spcBef>
            </a:pPr>
            <a:r>
              <a:rPr lang="en-US" dirty="0">
                <a:latin typeface="Comic Sans MS" panose="030F0702030302020204" pitchFamily="66" charset="0"/>
              </a:rPr>
              <a:t>Set when result is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zero</a:t>
            </a:r>
          </a:p>
          <a:p>
            <a:pPr>
              <a:spcBef>
                <a:spcPct val="18000"/>
              </a:spcBef>
            </a:pPr>
            <a:r>
              <a:rPr lang="en-US" dirty="0">
                <a:latin typeface="Comic Sans MS" panose="030F0702030302020204" pitchFamily="66" charset="0"/>
              </a:rPr>
              <a:t>Auxiliary Carry Flag</a:t>
            </a:r>
          </a:p>
          <a:p>
            <a:pPr lvl="1">
              <a:spcBef>
                <a:spcPct val="18000"/>
              </a:spcBef>
            </a:pPr>
            <a:r>
              <a:rPr lang="en-US" dirty="0">
                <a:latin typeface="Comic Sans MS" panose="030F0702030302020204" pitchFamily="66" charset="0"/>
              </a:rPr>
              <a:t>Set when there is a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carry from bit 3 to bit 4</a:t>
            </a:r>
          </a:p>
          <a:p>
            <a:pPr>
              <a:spcBef>
                <a:spcPct val="18000"/>
              </a:spcBef>
            </a:pPr>
            <a:r>
              <a:rPr lang="en-US" dirty="0">
                <a:latin typeface="Comic Sans MS" panose="030F0702030302020204" pitchFamily="66" charset="0"/>
              </a:rPr>
              <a:t>Parity Flag</a:t>
            </a:r>
          </a:p>
          <a:p>
            <a:pPr lvl="1">
              <a:spcBef>
                <a:spcPct val="18000"/>
              </a:spcBef>
            </a:pPr>
            <a:r>
              <a:rPr lang="en-US" dirty="0">
                <a:latin typeface="Comic Sans MS" panose="030F0702030302020204" pitchFamily="66" charset="0"/>
              </a:rPr>
              <a:t>Set when parity is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even</a:t>
            </a:r>
          </a:p>
          <a:p>
            <a:pPr lvl="1">
              <a:spcBef>
                <a:spcPct val="18000"/>
              </a:spcBef>
            </a:pPr>
            <a:r>
              <a:rPr lang="en-US" dirty="0">
                <a:latin typeface="Comic Sans MS" panose="030F0702030302020204" pitchFamily="66" charset="0"/>
              </a:rPr>
              <a:t>Least-significant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byte</a:t>
            </a:r>
            <a:r>
              <a:rPr lang="en-US" dirty="0">
                <a:latin typeface="Comic Sans MS" panose="030F0702030302020204" pitchFamily="66" charset="0"/>
              </a:rPr>
              <a:t> in result contains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even number of 1s</a:t>
            </a:r>
          </a:p>
        </p:txBody>
      </p:sp>
    </p:spTree>
    <p:extLst>
      <p:ext uri="{BB962C8B-B14F-4D97-AF65-F5344CB8AC3E}">
        <p14:creationId xmlns:p14="http://schemas.microsoft.com/office/powerpoint/2010/main" val="293466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840582" y="169862"/>
            <a:ext cx="10515600" cy="75882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Floating-Point, MMX, XMM Registers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17" y="1123951"/>
            <a:ext cx="9772806" cy="518477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Floating-point unit performs high speed FP operations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Eight 80-bit floating-point data registers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ST(0), ST(1), . . . , ST(7)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Arranged as a stack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Used for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floating-point</a:t>
            </a:r>
            <a:r>
              <a:rPr lang="en-US" dirty="0">
                <a:latin typeface="Comic Sans MS" panose="030F0702030302020204" pitchFamily="66" charset="0"/>
              </a:rPr>
              <a:t> arithmetic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Eight 64-bit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MMX</a:t>
            </a:r>
            <a:r>
              <a:rPr lang="en-US" dirty="0">
                <a:latin typeface="Comic Sans MS" panose="030F0702030302020204" pitchFamily="66" charset="0"/>
              </a:rPr>
              <a:t> registers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Used with MMX instructions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Eight 128-bit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XMM</a:t>
            </a:r>
            <a:r>
              <a:rPr lang="en-US" dirty="0">
                <a:latin typeface="Comic Sans MS" panose="030F0702030302020204" pitchFamily="66" charset="0"/>
              </a:rPr>
              <a:t> registers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Used with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SSE </a:t>
            </a:r>
            <a:r>
              <a:rPr lang="en-US" dirty="0">
                <a:latin typeface="Comic Sans MS" panose="030F0702030302020204" pitchFamily="66" charset="0"/>
              </a:rPr>
              <a:t>instructions</a:t>
            </a:r>
          </a:p>
        </p:txBody>
      </p:sp>
      <p:graphicFrame>
        <p:nvGraphicFramePr>
          <p:cNvPr id="2334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446891"/>
              </p:ext>
            </p:extLst>
          </p:nvPr>
        </p:nvGraphicFramePr>
        <p:xfrm>
          <a:off x="7091054" y="2228850"/>
          <a:ext cx="3153084" cy="4532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VISIO" r:id="rId3" imgW="4545720" imgH="2661120" progId="Visio.Drawing.6">
                  <p:embed/>
                </p:oleObj>
              </mc:Choice>
              <mc:Fallback>
                <p:oleObj name="VISIO" r:id="rId3" imgW="4545720" imgH="2661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2753" t="8989" r="58098" b="19446"/>
                      <a:stretch>
                        <a:fillRect/>
                      </a:stretch>
                    </p:blipFill>
                    <p:spPr bwMode="auto">
                      <a:xfrm>
                        <a:off x="7091054" y="2228850"/>
                        <a:ext cx="3153084" cy="45325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423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...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7913" y="1987551"/>
            <a:ext cx="5243512" cy="2651125"/>
          </a:xfrm>
        </p:spPr>
        <p:txBody>
          <a:bodyPr/>
          <a:lstStyle/>
          <a:p>
            <a:r>
              <a:rPr lang="en-US"/>
              <a:t>Basic Computer Organization</a:t>
            </a:r>
          </a:p>
          <a:p>
            <a:r>
              <a:rPr lang="en-US"/>
              <a:t>Intel Microprocessors</a:t>
            </a:r>
          </a:p>
          <a:p>
            <a:r>
              <a:rPr lang="en-US"/>
              <a:t>IA-32 Registers</a:t>
            </a:r>
          </a:p>
          <a:p>
            <a:r>
              <a:rPr lang="en-US">
                <a:solidFill>
                  <a:srgbClr val="FF0000"/>
                </a:solidFill>
              </a:rPr>
              <a:t>Instruction Execution Cycle</a:t>
            </a:r>
          </a:p>
          <a:p>
            <a:r>
              <a:rPr lang="en-US"/>
              <a:t>IA-32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100190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5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Instruction Execute Cycle</a:t>
            </a:r>
          </a:p>
        </p:txBody>
      </p:sp>
      <p:grpSp>
        <p:nvGrpSpPr>
          <p:cNvPr id="338971" name="Group 27"/>
          <p:cNvGrpSpPr>
            <a:grpSpLocks/>
          </p:cNvGrpSpPr>
          <p:nvPr/>
        </p:nvGrpSpPr>
        <p:grpSpPr bwMode="auto">
          <a:xfrm>
            <a:off x="2236788" y="1355726"/>
            <a:ext cx="8156575" cy="4498975"/>
            <a:chOff x="515" y="672"/>
            <a:chExt cx="5138" cy="2834"/>
          </a:xfrm>
        </p:grpSpPr>
        <p:sp>
          <p:nvSpPr>
            <p:cNvPr id="338946" name="Rectangle 2"/>
            <p:cNvSpPr>
              <a:spLocks noChangeArrowheads="1"/>
            </p:cNvSpPr>
            <p:nvPr/>
          </p:nvSpPr>
          <p:spPr bwMode="auto">
            <a:xfrm>
              <a:off x="2109" y="1038"/>
              <a:ext cx="3110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just" eaLnBrk="0" hangingPunct="0">
                <a:lnSpc>
                  <a:spcPct val="97000"/>
                </a:lnSpc>
                <a:spcBef>
                  <a:spcPct val="49000"/>
                </a:spcBef>
              </a:pPr>
              <a:r>
                <a:rPr lang="en-US" dirty="0">
                  <a:latin typeface="Comic Sans MS" panose="030F0702030302020204" pitchFamily="66" charset="0"/>
                </a:rPr>
                <a:t>Obtain instruction from program storage</a:t>
              </a:r>
            </a:p>
          </p:txBody>
        </p:sp>
        <p:sp>
          <p:nvSpPr>
            <p:cNvPr id="338947" name="Rectangle 3"/>
            <p:cNvSpPr>
              <a:spLocks noChangeArrowheads="1"/>
            </p:cNvSpPr>
            <p:nvPr/>
          </p:nvSpPr>
          <p:spPr bwMode="auto">
            <a:xfrm>
              <a:off x="2109" y="1526"/>
              <a:ext cx="354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3500" tIns="25400" rIns="63500" bIns="25400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just" eaLnBrk="0" hangingPunct="0">
                <a:lnSpc>
                  <a:spcPct val="97000"/>
                </a:lnSpc>
                <a:spcBef>
                  <a:spcPct val="49000"/>
                </a:spcBef>
              </a:pPr>
              <a:r>
                <a:rPr lang="en-US" dirty="0">
                  <a:latin typeface="Comic Sans MS" panose="030F0702030302020204" pitchFamily="66" charset="0"/>
                </a:rPr>
                <a:t>Determine required actions and instruction size</a:t>
              </a:r>
            </a:p>
          </p:txBody>
        </p:sp>
        <p:sp>
          <p:nvSpPr>
            <p:cNvPr id="338948" name="Rectangle 4"/>
            <p:cNvSpPr>
              <a:spLocks noChangeArrowheads="1"/>
            </p:cNvSpPr>
            <p:nvPr/>
          </p:nvSpPr>
          <p:spPr bwMode="auto">
            <a:xfrm>
              <a:off x="2109" y="2018"/>
              <a:ext cx="3110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just" eaLnBrk="0" hangingPunct="0">
                <a:lnSpc>
                  <a:spcPct val="97000"/>
                </a:lnSpc>
                <a:spcBef>
                  <a:spcPct val="49000"/>
                </a:spcBef>
              </a:pPr>
              <a:r>
                <a:rPr lang="en-US" dirty="0">
                  <a:latin typeface="Comic Sans MS" panose="030F0702030302020204" pitchFamily="66" charset="0"/>
                </a:rPr>
                <a:t>Locate and obtain operand data</a:t>
              </a:r>
            </a:p>
          </p:txBody>
        </p:sp>
        <p:sp>
          <p:nvSpPr>
            <p:cNvPr id="338949" name="Rectangle 5"/>
            <p:cNvSpPr>
              <a:spLocks noChangeArrowheads="1"/>
            </p:cNvSpPr>
            <p:nvPr/>
          </p:nvSpPr>
          <p:spPr bwMode="auto">
            <a:xfrm>
              <a:off x="2109" y="2507"/>
              <a:ext cx="3110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just" eaLnBrk="0" hangingPunct="0">
                <a:lnSpc>
                  <a:spcPct val="97000"/>
                </a:lnSpc>
                <a:spcBef>
                  <a:spcPct val="49000"/>
                </a:spcBef>
              </a:pPr>
              <a:r>
                <a:rPr lang="en-US" dirty="0">
                  <a:latin typeface="Comic Sans MS" panose="030F0702030302020204" pitchFamily="66" charset="0"/>
                </a:rPr>
                <a:t>Compute result value and status</a:t>
              </a:r>
            </a:p>
          </p:txBody>
        </p:sp>
        <p:sp>
          <p:nvSpPr>
            <p:cNvPr id="338950" name="Rectangle 6"/>
            <p:cNvSpPr>
              <a:spLocks noChangeArrowheads="1"/>
            </p:cNvSpPr>
            <p:nvPr/>
          </p:nvSpPr>
          <p:spPr bwMode="auto">
            <a:xfrm>
              <a:off x="2109" y="2997"/>
              <a:ext cx="3110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just" eaLnBrk="0" hangingPunct="0">
                <a:lnSpc>
                  <a:spcPct val="97000"/>
                </a:lnSpc>
                <a:spcBef>
                  <a:spcPct val="49000"/>
                </a:spcBef>
              </a:pPr>
              <a:r>
                <a:rPr lang="en-US" dirty="0">
                  <a:latin typeface="Comic Sans MS" panose="030F0702030302020204" pitchFamily="66" charset="0"/>
                </a:rPr>
                <a:t>Deposit results in storage for later use</a:t>
              </a:r>
            </a:p>
          </p:txBody>
        </p:sp>
        <p:sp>
          <p:nvSpPr>
            <p:cNvPr id="338954" name="Rectangle 10"/>
            <p:cNvSpPr>
              <a:spLocks noChangeArrowheads="1"/>
            </p:cNvSpPr>
            <p:nvPr/>
          </p:nvSpPr>
          <p:spPr bwMode="auto">
            <a:xfrm>
              <a:off x="939" y="1440"/>
              <a:ext cx="957" cy="3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b="1" i="1"/>
                <a:t>Instruction</a:t>
              </a:r>
            </a:p>
            <a:p>
              <a:pPr algn="ctr" eaLnBrk="0" hangingPunct="0"/>
              <a:r>
                <a:rPr lang="en-US" b="1" i="1"/>
                <a:t>Decode</a:t>
              </a:r>
            </a:p>
          </p:txBody>
        </p:sp>
        <p:sp>
          <p:nvSpPr>
            <p:cNvPr id="338955" name="Line 11"/>
            <p:cNvSpPr>
              <a:spLocks noChangeShapeType="1"/>
            </p:cNvSpPr>
            <p:nvPr/>
          </p:nvSpPr>
          <p:spPr bwMode="auto">
            <a:xfrm flipH="1">
              <a:off x="1418" y="1325"/>
              <a:ext cx="0" cy="1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56" name="Line 12"/>
            <p:cNvSpPr>
              <a:spLocks noChangeShapeType="1"/>
            </p:cNvSpPr>
            <p:nvPr/>
          </p:nvSpPr>
          <p:spPr bwMode="auto">
            <a:xfrm>
              <a:off x="1428" y="3285"/>
              <a:ext cx="0" cy="1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57" name="Line 13"/>
            <p:cNvSpPr>
              <a:spLocks noChangeShapeType="1"/>
            </p:cNvSpPr>
            <p:nvPr/>
          </p:nvSpPr>
          <p:spPr bwMode="auto">
            <a:xfrm flipH="1">
              <a:off x="812" y="3394"/>
              <a:ext cx="6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58" name="Line 14"/>
            <p:cNvSpPr>
              <a:spLocks noChangeShapeType="1"/>
            </p:cNvSpPr>
            <p:nvPr/>
          </p:nvSpPr>
          <p:spPr bwMode="auto">
            <a:xfrm flipH="1" flipV="1">
              <a:off x="806" y="835"/>
              <a:ext cx="6" cy="25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59" name="Line 15"/>
            <p:cNvSpPr>
              <a:spLocks noChangeShapeType="1"/>
            </p:cNvSpPr>
            <p:nvPr/>
          </p:nvSpPr>
          <p:spPr bwMode="auto">
            <a:xfrm>
              <a:off x="806" y="835"/>
              <a:ext cx="6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60" name="Rectangle 16"/>
            <p:cNvSpPr>
              <a:spLocks noChangeArrowheads="1"/>
            </p:cNvSpPr>
            <p:nvPr/>
          </p:nvSpPr>
          <p:spPr bwMode="auto">
            <a:xfrm>
              <a:off x="939" y="951"/>
              <a:ext cx="957" cy="3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b="1" i="1"/>
                <a:t>Instruction</a:t>
              </a:r>
            </a:p>
            <a:p>
              <a:pPr algn="ctr" eaLnBrk="0" hangingPunct="0"/>
              <a:r>
                <a:rPr lang="en-US" b="1" i="1"/>
                <a:t>Fetch</a:t>
              </a:r>
            </a:p>
          </p:txBody>
        </p:sp>
        <p:sp>
          <p:nvSpPr>
            <p:cNvPr id="338961" name="Line 17"/>
            <p:cNvSpPr>
              <a:spLocks noChangeShapeType="1"/>
            </p:cNvSpPr>
            <p:nvPr/>
          </p:nvSpPr>
          <p:spPr bwMode="auto">
            <a:xfrm flipH="1">
              <a:off x="1418" y="1815"/>
              <a:ext cx="0" cy="1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62" name="Rectangle 18"/>
            <p:cNvSpPr>
              <a:spLocks noChangeArrowheads="1"/>
            </p:cNvSpPr>
            <p:nvPr/>
          </p:nvSpPr>
          <p:spPr bwMode="auto">
            <a:xfrm>
              <a:off x="939" y="1930"/>
              <a:ext cx="957" cy="3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b="1" i="1"/>
                <a:t>Operand</a:t>
              </a:r>
            </a:p>
            <a:p>
              <a:pPr algn="ctr" eaLnBrk="0" hangingPunct="0"/>
              <a:r>
                <a:rPr lang="en-US" b="1" i="1"/>
                <a:t>Fetch</a:t>
              </a:r>
            </a:p>
          </p:txBody>
        </p:sp>
        <p:sp>
          <p:nvSpPr>
            <p:cNvPr id="338963" name="Line 19"/>
            <p:cNvSpPr>
              <a:spLocks noChangeShapeType="1"/>
            </p:cNvSpPr>
            <p:nvPr/>
          </p:nvSpPr>
          <p:spPr bwMode="auto">
            <a:xfrm flipH="1">
              <a:off x="1418" y="2305"/>
              <a:ext cx="0" cy="1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64" name="Rectangle 20"/>
            <p:cNvSpPr>
              <a:spLocks noChangeArrowheads="1"/>
            </p:cNvSpPr>
            <p:nvPr/>
          </p:nvSpPr>
          <p:spPr bwMode="auto">
            <a:xfrm>
              <a:off x="939" y="2419"/>
              <a:ext cx="957" cy="3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b="1" i="1"/>
                <a:t>Execute</a:t>
              </a:r>
            </a:p>
          </p:txBody>
        </p:sp>
        <p:sp>
          <p:nvSpPr>
            <p:cNvPr id="338965" name="Line 21"/>
            <p:cNvSpPr>
              <a:spLocks noChangeShapeType="1"/>
            </p:cNvSpPr>
            <p:nvPr/>
          </p:nvSpPr>
          <p:spPr bwMode="auto">
            <a:xfrm flipH="1">
              <a:off x="1418" y="2794"/>
              <a:ext cx="0" cy="1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66" name="Rectangle 22"/>
            <p:cNvSpPr>
              <a:spLocks noChangeArrowheads="1"/>
            </p:cNvSpPr>
            <p:nvPr/>
          </p:nvSpPr>
          <p:spPr bwMode="auto">
            <a:xfrm>
              <a:off x="939" y="2909"/>
              <a:ext cx="957" cy="3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b="1" i="1"/>
                <a:t>Writeback</a:t>
              </a:r>
            </a:p>
            <a:p>
              <a:pPr algn="ctr" eaLnBrk="0" hangingPunct="0"/>
              <a:r>
                <a:rPr lang="en-US" b="1" i="1"/>
                <a:t>Result</a:t>
              </a:r>
            </a:p>
          </p:txBody>
        </p:sp>
        <p:sp>
          <p:nvSpPr>
            <p:cNvPr id="338969" name="Line 25"/>
            <p:cNvSpPr>
              <a:spLocks noChangeShapeType="1"/>
            </p:cNvSpPr>
            <p:nvPr/>
          </p:nvSpPr>
          <p:spPr bwMode="auto">
            <a:xfrm flipH="1">
              <a:off x="1418" y="835"/>
              <a:ext cx="0" cy="1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70" name="Rectangle 26"/>
            <p:cNvSpPr>
              <a:spLocks noChangeArrowheads="1"/>
            </p:cNvSpPr>
            <p:nvPr/>
          </p:nvSpPr>
          <p:spPr bwMode="auto">
            <a:xfrm rot="-5400000">
              <a:off x="-802" y="1989"/>
              <a:ext cx="2834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>
                <a:lnSpc>
                  <a:spcPct val="97000"/>
                </a:lnSpc>
                <a:spcBef>
                  <a:spcPct val="49000"/>
                </a:spcBef>
              </a:pPr>
              <a:r>
                <a:rPr lang="en-US" b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Infinite Cycle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29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788195" y="133350"/>
            <a:ext cx="10515600" cy="86677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Instruction Execution Cycle – cont'd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2164" y="1412875"/>
            <a:ext cx="3400425" cy="24590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omic Sans MS" panose="030F0702030302020204" pitchFamily="66" charset="0"/>
              </a:rPr>
              <a:t>Instruction Fetch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omic Sans MS" panose="030F0702030302020204" pitchFamily="66" charset="0"/>
              </a:rPr>
              <a:t>Instruction Decode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omic Sans MS" panose="030F0702030302020204" pitchFamily="66" charset="0"/>
              </a:rPr>
              <a:t>Operand Fetch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omic Sans MS" panose="030F0702030302020204" pitchFamily="66" charset="0"/>
              </a:rPr>
              <a:t>Execute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omic Sans MS" panose="030F0702030302020204" pitchFamily="66" charset="0"/>
              </a:rPr>
              <a:t>Result </a:t>
            </a:r>
            <a:r>
              <a:rPr lang="en-US" dirty="0" err="1">
                <a:latin typeface="Comic Sans MS" panose="030F0702030302020204" pitchFamily="66" charset="0"/>
              </a:rPr>
              <a:t>Writeback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214022" name="Picture 6" descr="inst_fet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034" y="5164783"/>
            <a:ext cx="792480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4090" name="Group 74"/>
          <p:cNvGrpSpPr>
            <a:grpSpLocks/>
          </p:cNvGrpSpPr>
          <p:nvPr/>
        </p:nvGrpSpPr>
        <p:grpSpPr bwMode="auto">
          <a:xfrm>
            <a:off x="5828830" y="1042250"/>
            <a:ext cx="5272759" cy="3954753"/>
            <a:chOff x="2517" y="672"/>
            <a:chExt cx="2928" cy="2180"/>
          </a:xfrm>
        </p:grpSpPr>
        <p:sp>
          <p:nvSpPr>
            <p:cNvPr id="214021" name="Rectangle 5"/>
            <p:cNvSpPr>
              <a:spLocks noChangeArrowheads="1"/>
            </p:cNvSpPr>
            <p:nvPr/>
          </p:nvSpPr>
          <p:spPr bwMode="auto">
            <a:xfrm>
              <a:off x="2688" y="672"/>
              <a:ext cx="2688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FontTx/>
                <a:buChar char="•"/>
              </a:pPr>
              <a:endParaRPr lang="en-US" sz="2000"/>
            </a:p>
          </p:txBody>
        </p:sp>
        <p:sp>
          <p:nvSpPr>
            <p:cNvPr id="214023" name="AutoShape 7"/>
            <p:cNvSpPr>
              <a:spLocks noChangeAspect="1" noChangeArrowheads="1" noTextEdit="1"/>
            </p:cNvSpPr>
            <p:nvPr/>
          </p:nvSpPr>
          <p:spPr bwMode="auto">
            <a:xfrm>
              <a:off x="2517" y="745"/>
              <a:ext cx="2928" cy="21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027" name="Rectangle 11"/>
            <p:cNvSpPr>
              <a:spLocks noChangeArrowheads="1"/>
            </p:cNvSpPr>
            <p:nvPr/>
          </p:nvSpPr>
          <p:spPr bwMode="auto">
            <a:xfrm>
              <a:off x="3636" y="999"/>
              <a:ext cx="208" cy="109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028" name="Rectangle 12"/>
            <p:cNvSpPr>
              <a:spLocks noChangeArrowheads="1"/>
            </p:cNvSpPr>
            <p:nvPr/>
          </p:nvSpPr>
          <p:spPr bwMode="auto">
            <a:xfrm>
              <a:off x="3688" y="993"/>
              <a:ext cx="8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I2</a:t>
              </a:r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029" name="Rectangle 13"/>
            <p:cNvSpPr>
              <a:spLocks noChangeArrowheads="1"/>
            </p:cNvSpPr>
            <p:nvPr/>
          </p:nvSpPr>
          <p:spPr bwMode="auto">
            <a:xfrm>
              <a:off x="3844" y="999"/>
              <a:ext cx="208" cy="109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030" name="Rectangle 14"/>
            <p:cNvSpPr>
              <a:spLocks noChangeArrowheads="1"/>
            </p:cNvSpPr>
            <p:nvPr/>
          </p:nvSpPr>
          <p:spPr bwMode="auto">
            <a:xfrm>
              <a:off x="3895" y="993"/>
              <a:ext cx="8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I3</a:t>
              </a:r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031" name="Rectangle 15"/>
            <p:cNvSpPr>
              <a:spLocks noChangeArrowheads="1"/>
            </p:cNvSpPr>
            <p:nvPr/>
          </p:nvSpPr>
          <p:spPr bwMode="auto">
            <a:xfrm>
              <a:off x="4052" y="999"/>
              <a:ext cx="207" cy="109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032" name="Rectangle 16"/>
            <p:cNvSpPr>
              <a:spLocks noChangeArrowheads="1"/>
            </p:cNvSpPr>
            <p:nvPr/>
          </p:nvSpPr>
          <p:spPr bwMode="auto">
            <a:xfrm>
              <a:off x="4103" y="993"/>
              <a:ext cx="8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I4</a:t>
              </a:r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033" name="Rectangle 17"/>
            <p:cNvSpPr>
              <a:spLocks noChangeArrowheads="1"/>
            </p:cNvSpPr>
            <p:nvPr/>
          </p:nvSpPr>
          <p:spPr bwMode="auto">
            <a:xfrm>
              <a:off x="3153" y="841"/>
              <a:ext cx="207" cy="10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034" name="Rectangle 18"/>
            <p:cNvSpPr>
              <a:spLocks noChangeArrowheads="1"/>
            </p:cNvSpPr>
            <p:nvPr/>
          </p:nvSpPr>
          <p:spPr bwMode="auto">
            <a:xfrm>
              <a:off x="3200" y="838"/>
              <a:ext cx="11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PC</a:t>
              </a:r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035" name="Freeform 19"/>
            <p:cNvSpPr>
              <a:spLocks/>
            </p:cNvSpPr>
            <p:nvPr/>
          </p:nvSpPr>
          <p:spPr bwMode="auto">
            <a:xfrm>
              <a:off x="3360" y="890"/>
              <a:ext cx="173" cy="59"/>
            </a:xfrm>
            <a:custGeom>
              <a:avLst/>
              <a:gdLst>
                <a:gd name="T0" fmla="*/ 157 w 157"/>
                <a:gd name="T1" fmla="*/ 56 h 56"/>
                <a:gd name="T2" fmla="*/ 157 w 157"/>
                <a:gd name="T3" fmla="*/ 0 h 56"/>
                <a:gd name="T4" fmla="*/ 0 w 157"/>
                <a:gd name="T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7" h="56">
                  <a:moveTo>
                    <a:pt x="157" y="56"/>
                  </a:moveTo>
                  <a:lnTo>
                    <a:pt x="157" y="0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036" name="Freeform 20"/>
            <p:cNvSpPr>
              <a:spLocks/>
            </p:cNvSpPr>
            <p:nvPr/>
          </p:nvSpPr>
          <p:spPr bwMode="auto">
            <a:xfrm>
              <a:off x="3501" y="934"/>
              <a:ext cx="63" cy="63"/>
            </a:xfrm>
            <a:custGeom>
              <a:avLst/>
              <a:gdLst>
                <a:gd name="T0" fmla="*/ 32 w 63"/>
                <a:gd name="T1" fmla="*/ 63 h 63"/>
                <a:gd name="T2" fmla="*/ 0 w 63"/>
                <a:gd name="T3" fmla="*/ 0 h 63"/>
                <a:gd name="T4" fmla="*/ 3 w 63"/>
                <a:gd name="T5" fmla="*/ 1 h 63"/>
                <a:gd name="T6" fmla="*/ 7 w 63"/>
                <a:gd name="T7" fmla="*/ 2 h 63"/>
                <a:gd name="T8" fmla="*/ 11 w 63"/>
                <a:gd name="T9" fmla="*/ 4 h 63"/>
                <a:gd name="T10" fmla="*/ 14 w 63"/>
                <a:gd name="T11" fmla="*/ 5 h 63"/>
                <a:gd name="T12" fmla="*/ 18 w 63"/>
                <a:gd name="T13" fmla="*/ 5 h 63"/>
                <a:gd name="T14" fmla="*/ 22 w 63"/>
                <a:gd name="T15" fmla="*/ 7 h 63"/>
                <a:gd name="T16" fmla="*/ 26 w 63"/>
                <a:gd name="T17" fmla="*/ 7 h 63"/>
                <a:gd name="T18" fmla="*/ 29 w 63"/>
                <a:gd name="T19" fmla="*/ 7 h 63"/>
                <a:gd name="T20" fmla="*/ 33 w 63"/>
                <a:gd name="T21" fmla="*/ 7 h 63"/>
                <a:gd name="T22" fmla="*/ 37 w 63"/>
                <a:gd name="T23" fmla="*/ 7 h 63"/>
                <a:gd name="T24" fmla="*/ 41 w 63"/>
                <a:gd name="T25" fmla="*/ 7 h 63"/>
                <a:gd name="T26" fmla="*/ 45 w 63"/>
                <a:gd name="T27" fmla="*/ 5 h 63"/>
                <a:gd name="T28" fmla="*/ 48 w 63"/>
                <a:gd name="T29" fmla="*/ 5 h 63"/>
                <a:gd name="T30" fmla="*/ 52 w 63"/>
                <a:gd name="T31" fmla="*/ 4 h 63"/>
                <a:gd name="T32" fmla="*/ 57 w 63"/>
                <a:gd name="T33" fmla="*/ 2 h 63"/>
                <a:gd name="T34" fmla="*/ 59 w 63"/>
                <a:gd name="T35" fmla="*/ 1 h 63"/>
                <a:gd name="T36" fmla="*/ 63 w 63"/>
                <a:gd name="T37" fmla="*/ 0 h 63"/>
                <a:gd name="T38" fmla="*/ 32 w 63"/>
                <a:gd name="T3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" h="63">
                  <a:moveTo>
                    <a:pt x="32" y="63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7" y="2"/>
                  </a:lnTo>
                  <a:lnTo>
                    <a:pt x="11" y="4"/>
                  </a:lnTo>
                  <a:lnTo>
                    <a:pt x="14" y="5"/>
                  </a:lnTo>
                  <a:lnTo>
                    <a:pt x="18" y="5"/>
                  </a:lnTo>
                  <a:lnTo>
                    <a:pt x="22" y="7"/>
                  </a:lnTo>
                  <a:lnTo>
                    <a:pt x="26" y="7"/>
                  </a:lnTo>
                  <a:lnTo>
                    <a:pt x="29" y="7"/>
                  </a:lnTo>
                  <a:lnTo>
                    <a:pt x="33" y="7"/>
                  </a:lnTo>
                  <a:lnTo>
                    <a:pt x="37" y="7"/>
                  </a:lnTo>
                  <a:lnTo>
                    <a:pt x="41" y="7"/>
                  </a:lnTo>
                  <a:lnTo>
                    <a:pt x="45" y="5"/>
                  </a:lnTo>
                  <a:lnTo>
                    <a:pt x="48" y="5"/>
                  </a:lnTo>
                  <a:lnTo>
                    <a:pt x="52" y="4"/>
                  </a:lnTo>
                  <a:lnTo>
                    <a:pt x="57" y="2"/>
                  </a:lnTo>
                  <a:lnTo>
                    <a:pt x="59" y="1"/>
                  </a:lnTo>
                  <a:lnTo>
                    <a:pt x="63" y="0"/>
                  </a:lnTo>
                  <a:lnTo>
                    <a:pt x="32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037" name="Rectangle 21"/>
            <p:cNvSpPr>
              <a:spLocks noChangeArrowheads="1"/>
            </p:cNvSpPr>
            <p:nvPr/>
          </p:nvSpPr>
          <p:spPr bwMode="auto">
            <a:xfrm>
              <a:off x="3666" y="864"/>
              <a:ext cx="35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program</a:t>
              </a:r>
              <a:endParaRPr lang="en-US"/>
            </a:p>
          </p:txBody>
        </p:sp>
        <p:sp>
          <p:nvSpPr>
            <p:cNvPr id="214038" name="Rectangle 22"/>
            <p:cNvSpPr>
              <a:spLocks noChangeArrowheads="1"/>
            </p:cNvSpPr>
            <p:nvPr/>
          </p:nvSpPr>
          <p:spPr bwMode="auto">
            <a:xfrm>
              <a:off x="4659" y="1704"/>
              <a:ext cx="207" cy="10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039" name="Rectangle 23"/>
            <p:cNvSpPr>
              <a:spLocks noChangeArrowheads="1"/>
            </p:cNvSpPr>
            <p:nvPr/>
          </p:nvSpPr>
          <p:spPr bwMode="auto">
            <a:xfrm>
              <a:off x="4723" y="1700"/>
              <a:ext cx="8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I1</a:t>
              </a:r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040" name="Freeform 24"/>
            <p:cNvSpPr>
              <a:spLocks/>
            </p:cNvSpPr>
            <p:nvPr/>
          </p:nvSpPr>
          <p:spPr bwMode="auto">
            <a:xfrm>
              <a:off x="3517" y="1080"/>
              <a:ext cx="1245" cy="576"/>
            </a:xfrm>
            <a:custGeom>
              <a:avLst/>
              <a:gdLst>
                <a:gd name="T0" fmla="*/ 0 w 1245"/>
                <a:gd name="T1" fmla="*/ 0 h 576"/>
                <a:gd name="T2" fmla="*/ 0 w 1245"/>
                <a:gd name="T3" fmla="*/ 156 h 576"/>
                <a:gd name="T4" fmla="*/ 1245 w 1245"/>
                <a:gd name="T5" fmla="*/ 156 h 576"/>
                <a:gd name="T6" fmla="*/ 1245 w 1245"/>
                <a:gd name="T7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5" h="576">
                  <a:moveTo>
                    <a:pt x="0" y="0"/>
                  </a:moveTo>
                  <a:lnTo>
                    <a:pt x="0" y="156"/>
                  </a:lnTo>
                  <a:lnTo>
                    <a:pt x="1245" y="156"/>
                  </a:lnTo>
                  <a:lnTo>
                    <a:pt x="1245" y="576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041" name="Freeform 25"/>
            <p:cNvSpPr>
              <a:spLocks/>
            </p:cNvSpPr>
            <p:nvPr/>
          </p:nvSpPr>
          <p:spPr bwMode="auto">
            <a:xfrm>
              <a:off x="4731" y="1640"/>
              <a:ext cx="63" cy="64"/>
            </a:xfrm>
            <a:custGeom>
              <a:avLst/>
              <a:gdLst>
                <a:gd name="T0" fmla="*/ 31 w 63"/>
                <a:gd name="T1" fmla="*/ 64 h 64"/>
                <a:gd name="T2" fmla="*/ 0 w 63"/>
                <a:gd name="T3" fmla="*/ 0 h 64"/>
                <a:gd name="T4" fmla="*/ 2 w 63"/>
                <a:gd name="T5" fmla="*/ 2 h 64"/>
                <a:gd name="T6" fmla="*/ 6 w 63"/>
                <a:gd name="T7" fmla="*/ 3 h 64"/>
                <a:gd name="T8" fmla="*/ 11 w 63"/>
                <a:gd name="T9" fmla="*/ 4 h 64"/>
                <a:gd name="T10" fmla="*/ 13 w 63"/>
                <a:gd name="T11" fmla="*/ 6 h 64"/>
                <a:gd name="T12" fmla="*/ 18 w 63"/>
                <a:gd name="T13" fmla="*/ 6 h 64"/>
                <a:gd name="T14" fmla="*/ 22 w 63"/>
                <a:gd name="T15" fmla="*/ 7 h 64"/>
                <a:gd name="T16" fmla="*/ 26 w 63"/>
                <a:gd name="T17" fmla="*/ 7 h 64"/>
                <a:gd name="T18" fmla="*/ 29 w 63"/>
                <a:gd name="T19" fmla="*/ 7 h 64"/>
                <a:gd name="T20" fmla="*/ 33 w 63"/>
                <a:gd name="T21" fmla="*/ 7 h 64"/>
                <a:gd name="T22" fmla="*/ 37 w 63"/>
                <a:gd name="T23" fmla="*/ 7 h 64"/>
                <a:gd name="T24" fmla="*/ 41 w 63"/>
                <a:gd name="T25" fmla="*/ 7 h 64"/>
                <a:gd name="T26" fmla="*/ 45 w 63"/>
                <a:gd name="T27" fmla="*/ 6 h 64"/>
                <a:gd name="T28" fmla="*/ 48 w 63"/>
                <a:gd name="T29" fmla="*/ 6 h 64"/>
                <a:gd name="T30" fmla="*/ 52 w 63"/>
                <a:gd name="T31" fmla="*/ 4 h 64"/>
                <a:gd name="T32" fmla="*/ 56 w 63"/>
                <a:gd name="T33" fmla="*/ 3 h 64"/>
                <a:gd name="T34" fmla="*/ 59 w 63"/>
                <a:gd name="T35" fmla="*/ 2 h 64"/>
                <a:gd name="T36" fmla="*/ 63 w 63"/>
                <a:gd name="T37" fmla="*/ 0 h 64"/>
                <a:gd name="T38" fmla="*/ 31 w 63"/>
                <a:gd name="T3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" h="64">
                  <a:moveTo>
                    <a:pt x="31" y="64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3"/>
                  </a:lnTo>
                  <a:lnTo>
                    <a:pt x="11" y="4"/>
                  </a:lnTo>
                  <a:lnTo>
                    <a:pt x="13" y="6"/>
                  </a:lnTo>
                  <a:lnTo>
                    <a:pt x="18" y="6"/>
                  </a:lnTo>
                  <a:lnTo>
                    <a:pt x="22" y="7"/>
                  </a:lnTo>
                  <a:lnTo>
                    <a:pt x="26" y="7"/>
                  </a:lnTo>
                  <a:lnTo>
                    <a:pt x="29" y="7"/>
                  </a:lnTo>
                  <a:lnTo>
                    <a:pt x="33" y="7"/>
                  </a:lnTo>
                  <a:lnTo>
                    <a:pt x="37" y="7"/>
                  </a:lnTo>
                  <a:lnTo>
                    <a:pt x="41" y="7"/>
                  </a:lnTo>
                  <a:lnTo>
                    <a:pt x="45" y="6"/>
                  </a:lnTo>
                  <a:lnTo>
                    <a:pt x="48" y="6"/>
                  </a:lnTo>
                  <a:lnTo>
                    <a:pt x="52" y="4"/>
                  </a:lnTo>
                  <a:lnTo>
                    <a:pt x="56" y="3"/>
                  </a:lnTo>
                  <a:lnTo>
                    <a:pt x="59" y="2"/>
                  </a:lnTo>
                  <a:lnTo>
                    <a:pt x="63" y="0"/>
                  </a:lnTo>
                  <a:lnTo>
                    <a:pt x="31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042" name="Rectangle 26"/>
            <p:cNvSpPr>
              <a:spLocks noChangeArrowheads="1"/>
            </p:cNvSpPr>
            <p:nvPr/>
          </p:nvSpPr>
          <p:spPr bwMode="auto">
            <a:xfrm>
              <a:off x="4912" y="1632"/>
              <a:ext cx="42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instruction</a:t>
              </a:r>
              <a:endParaRPr lang="en-US"/>
            </a:p>
          </p:txBody>
        </p:sp>
        <p:sp>
          <p:nvSpPr>
            <p:cNvPr id="214043" name="Rectangle 27"/>
            <p:cNvSpPr>
              <a:spLocks noChangeArrowheads="1"/>
            </p:cNvSpPr>
            <p:nvPr/>
          </p:nvSpPr>
          <p:spPr bwMode="auto">
            <a:xfrm>
              <a:off x="4912" y="1743"/>
              <a:ext cx="29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register</a:t>
              </a:r>
              <a:endParaRPr lang="en-US"/>
            </a:p>
          </p:txBody>
        </p:sp>
        <p:sp>
          <p:nvSpPr>
            <p:cNvPr id="214044" name="Rectangle 28"/>
            <p:cNvSpPr>
              <a:spLocks noChangeArrowheads="1"/>
            </p:cNvSpPr>
            <p:nvPr/>
          </p:nvSpPr>
          <p:spPr bwMode="auto">
            <a:xfrm>
              <a:off x="2711" y="1288"/>
              <a:ext cx="260" cy="10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045" name="Rectangle 29"/>
            <p:cNvSpPr>
              <a:spLocks noChangeArrowheads="1"/>
            </p:cNvSpPr>
            <p:nvPr/>
          </p:nvSpPr>
          <p:spPr bwMode="auto">
            <a:xfrm>
              <a:off x="2765" y="1284"/>
              <a:ext cx="15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op1</a:t>
              </a:r>
              <a:endParaRPr lang="en-US"/>
            </a:p>
          </p:txBody>
        </p:sp>
        <p:sp>
          <p:nvSpPr>
            <p:cNvPr id="214046" name="Rectangle 30"/>
            <p:cNvSpPr>
              <a:spLocks noChangeArrowheads="1"/>
            </p:cNvSpPr>
            <p:nvPr/>
          </p:nvSpPr>
          <p:spPr bwMode="auto">
            <a:xfrm>
              <a:off x="2711" y="1392"/>
              <a:ext cx="260" cy="10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047" name="Rectangle 31"/>
            <p:cNvSpPr>
              <a:spLocks noChangeArrowheads="1"/>
            </p:cNvSpPr>
            <p:nvPr/>
          </p:nvSpPr>
          <p:spPr bwMode="auto">
            <a:xfrm>
              <a:off x="2765" y="1388"/>
              <a:ext cx="15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op2</a:t>
              </a:r>
              <a:endParaRPr lang="en-US"/>
            </a:p>
          </p:txBody>
        </p:sp>
        <p:sp>
          <p:nvSpPr>
            <p:cNvPr id="214048" name="Rectangle 32"/>
            <p:cNvSpPr>
              <a:spLocks noChangeArrowheads="1"/>
            </p:cNvSpPr>
            <p:nvPr/>
          </p:nvSpPr>
          <p:spPr bwMode="auto">
            <a:xfrm>
              <a:off x="2711" y="1496"/>
              <a:ext cx="260" cy="10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049" name="Rectangle 33"/>
            <p:cNvSpPr>
              <a:spLocks noChangeArrowheads="1"/>
            </p:cNvSpPr>
            <p:nvPr/>
          </p:nvSpPr>
          <p:spPr bwMode="auto">
            <a:xfrm>
              <a:off x="2711" y="1600"/>
              <a:ext cx="260" cy="10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050" name="Rectangle 34"/>
            <p:cNvSpPr>
              <a:spLocks noChangeArrowheads="1"/>
            </p:cNvSpPr>
            <p:nvPr/>
          </p:nvSpPr>
          <p:spPr bwMode="auto">
            <a:xfrm>
              <a:off x="2711" y="1704"/>
              <a:ext cx="260" cy="10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051" name="Rectangle 35"/>
            <p:cNvSpPr>
              <a:spLocks noChangeArrowheads="1"/>
            </p:cNvSpPr>
            <p:nvPr/>
          </p:nvSpPr>
          <p:spPr bwMode="auto">
            <a:xfrm>
              <a:off x="2682" y="1172"/>
              <a:ext cx="33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memory</a:t>
              </a:r>
              <a:endParaRPr lang="en-US"/>
            </a:p>
          </p:txBody>
        </p:sp>
        <p:sp>
          <p:nvSpPr>
            <p:cNvPr id="214052" name="Rectangle 36"/>
            <p:cNvSpPr>
              <a:spLocks noChangeArrowheads="1"/>
            </p:cNvSpPr>
            <p:nvPr/>
          </p:nvSpPr>
          <p:spPr bwMode="auto">
            <a:xfrm>
              <a:off x="4038" y="1129"/>
              <a:ext cx="19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fetch</a:t>
              </a:r>
              <a:endParaRPr lang="en-US"/>
            </a:p>
          </p:txBody>
        </p:sp>
        <p:sp>
          <p:nvSpPr>
            <p:cNvPr id="214053" name="Rectangle 37"/>
            <p:cNvSpPr>
              <a:spLocks noChangeArrowheads="1"/>
            </p:cNvSpPr>
            <p:nvPr/>
          </p:nvSpPr>
          <p:spPr bwMode="auto">
            <a:xfrm>
              <a:off x="4087" y="2224"/>
              <a:ext cx="415" cy="29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054" name="Rectangle 38"/>
            <p:cNvSpPr>
              <a:spLocks noChangeArrowheads="1"/>
            </p:cNvSpPr>
            <p:nvPr/>
          </p:nvSpPr>
          <p:spPr bwMode="auto">
            <a:xfrm>
              <a:off x="4205" y="2316"/>
              <a:ext cx="15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ALU</a:t>
              </a:r>
              <a:endParaRPr lang="en-US"/>
            </a:p>
          </p:txBody>
        </p:sp>
        <p:sp>
          <p:nvSpPr>
            <p:cNvPr id="214055" name="Freeform 39"/>
            <p:cNvSpPr>
              <a:spLocks/>
            </p:cNvSpPr>
            <p:nvPr/>
          </p:nvSpPr>
          <p:spPr bwMode="auto">
            <a:xfrm>
              <a:off x="4551" y="1808"/>
              <a:ext cx="211" cy="563"/>
            </a:xfrm>
            <a:custGeom>
              <a:avLst/>
              <a:gdLst>
                <a:gd name="T0" fmla="*/ 211 w 211"/>
                <a:gd name="T1" fmla="*/ 0 h 563"/>
                <a:gd name="T2" fmla="*/ 211 w 211"/>
                <a:gd name="T3" fmla="*/ 563 h 563"/>
                <a:gd name="T4" fmla="*/ 0 w 211"/>
                <a:gd name="T5" fmla="*/ 5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563">
                  <a:moveTo>
                    <a:pt x="211" y="0"/>
                  </a:moveTo>
                  <a:lnTo>
                    <a:pt x="211" y="563"/>
                  </a:lnTo>
                  <a:lnTo>
                    <a:pt x="0" y="563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056" name="Freeform 40"/>
            <p:cNvSpPr>
              <a:spLocks/>
            </p:cNvSpPr>
            <p:nvPr/>
          </p:nvSpPr>
          <p:spPr bwMode="auto">
            <a:xfrm>
              <a:off x="4502" y="2339"/>
              <a:ext cx="64" cy="64"/>
            </a:xfrm>
            <a:custGeom>
              <a:avLst/>
              <a:gdLst>
                <a:gd name="T0" fmla="*/ 0 w 64"/>
                <a:gd name="T1" fmla="*/ 32 h 64"/>
                <a:gd name="T2" fmla="*/ 64 w 64"/>
                <a:gd name="T3" fmla="*/ 0 h 64"/>
                <a:gd name="T4" fmla="*/ 62 w 64"/>
                <a:gd name="T5" fmla="*/ 4 h 64"/>
                <a:gd name="T6" fmla="*/ 61 w 64"/>
                <a:gd name="T7" fmla="*/ 7 h 64"/>
                <a:gd name="T8" fmla="*/ 60 w 64"/>
                <a:gd name="T9" fmla="*/ 11 h 64"/>
                <a:gd name="T10" fmla="*/ 58 w 64"/>
                <a:gd name="T11" fmla="*/ 15 h 64"/>
                <a:gd name="T12" fmla="*/ 58 w 64"/>
                <a:gd name="T13" fmla="*/ 18 h 64"/>
                <a:gd name="T14" fmla="*/ 57 w 64"/>
                <a:gd name="T15" fmla="*/ 22 h 64"/>
                <a:gd name="T16" fmla="*/ 57 w 64"/>
                <a:gd name="T17" fmla="*/ 26 h 64"/>
                <a:gd name="T18" fmla="*/ 57 w 64"/>
                <a:gd name="T19" fmla="*/ 30 h 64"/>
                <a:gd name="T20" fmla="*/ 57 w 64"/>
                <a:gd name="T21" fmla="*/ 35 h 64"/>
                <a:gd name="T22" fmla="*/ 57 w 64"/>
                <a:gd name="T23" fmla="*/ 37 h 64"/>
                <a:gd name="T24" fmla="*/ 57 w 64"/>
                <a:gd name="T25" fmla="*/ 42 h 64"/>
                <a:gd name="T26" fmla="*/ 58 w 64"/>
                <a:gd name="T27" fmla="*/ 46 h 64"/>
                <a:gd name="T28" fmla="*/ 58 w 64"/>
                <a:gd name="T29" fmla="*/ 50 h 64"/>
                <a:gd name="T30" fmla="*/ 60 w 64"/>
                <a:gd name="T31" fmla="*/ 53 h 64"/>
                <a:gd name="T32" fmla="*/ 61 w 64"/>
                <a:gd name="T33" fmla="*/ 57 h 64"/>
                <a:gd name="T34" fmla="*/ 62 w 64"/>
                <a:gd name="T35" fmla="*/ 61 h 64"/>
                <a:gd name="T36" fmla="*/ 64 w 64"/>
                <a:gd name="T37" fmla="*/ 64 h 64"/>
                <a:gd name="T38" fmla="*/ 0 w 64"/>
                <a:gd name="T3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" h="64">
                  <a:moveTo>
                    <a:pt x="0" y="32"/>
                  </a:moveTo>
                  <a:lnTo>
                    <a:pt x="64" y="0"/>
                  </a:lnTo>
                  <a:lnTo>
                    <a:pt x="62" y="4"/>
                  </a:lnTo>
                  <a:lnTo>
                    <a:pt x="61" y="7"/>
                  </a:lnTo>
                  <a:lnTo>
                    <a:pt x="60" y="11"/>
                  </a:lnTo>
                  <a:lnTo>
                    <a:pt x="58" y="15"/>
                  </a:lnTo>
                  <a:lnTo>
                    <a:pt x="58" y="18"/>
                  </a:lnTo>
                  <a:lnTo>
                    <a:pt x="57" y="22"/>
                  </a:lnTo>
                  <a:lnTo>
                    <a:pt x="57" y="26"/>
                  </a:lnTo>
                  <a:lnTo>
                    <a:pt x="57" y="30"/>
                  </a:lnTo>
                  <a:lnTo>
                    <a:pt x="57" y="35"/>
                  </a:lnTo>
                  <a:lnTo>
                    <a:pt x="57" y="37"/>
                  </a:lnTo>
                  <a:lnTo>
                    <a:pt x="57" y="42"/>
                  </a:lnTo>
                  <a:lnTo>
                    <a:pt x="58" y="46"/>
                  </a:lnTo>
                  <a:lnTo>
                    <a:pt x="58" y="50"/>
                  </a:lnTo>
                  <a:lnTo>
                    <a:pt x="60" y="53"/>
                  </a:lnTo>
                  <a:lnTo>
                    <a:pt x="61" y="57"/>
                  </a:lnTo>
                  <a:lnTo>
                    <a:pt x="62" y="61"/>
                  </a:lnTo>
                  <a:lnTo>
                    <a:pt x="64" y="6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057" name="Rectangle 41"/>
            <p:cNvSpPr>
              <a:spLocks noChangeArrowheads="1"/>
            </p:cNvSpPr>
            <p:nvPr/>
          </p:nvSpPr>
          <p:spPr bwMode="auto">
            <a:xfrm>
              <a:off x="3568" y="1600"/>
              <a:ext cx="260" cy="10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058" name="Rectangle 42"/>
            <p:cNvSpPr>
              <a:spLocks noChangeArrowheads="1"/>
            </p:cNvSpPr>
            <p:nvPr/>
          </p:nvSpPr>
          <p:spPr bwMode="auto">
            <a:xfrm>
              <a:off x="3568" y="1704"/>
              <a:ext cx="260" cy="10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059" name="Rectangle 43"/>
            <p:cNvSpPr>
              <a:spLocks noChangeArrowheads="1"/>
            </p:cNvSpPr>
            <p:nvPr/>
          </p:nvSpPr>
          <p:spPr bwMode="auto">
            <a:xfrm>
              <a:off x="3568" y="1808"/>
              <a:ext cx="260" cy="10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060" name="Rectangle 44"/>
            <p:cNvSpPr>
              <a:spLocks noChangeArrowheads="1"/>
            </p:cNvSpPr>
            <p:nvPr/>
          </p:nvSpPr>
          <p:spPr bwMode="auto">
            <a:xfrm>
              <a:off x="3568" y="1912"/>
              <a:ext cx="260" cy="10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061" name="Rectangle 45"/>
            <p:cNvSpPr>
              <a:spLocks noChangeArrowheads="1"/>
            </p:cNvSpPr>
            <p:nvPr/>
          </p:nvSpPr>
          <p:spPr bwMode="auto">
            <a:xfrm>
              <a:off x="3519" y="1471"/>
              <a:ext cx="33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registers</a:t>
              </a:r>
              <a:endParaRPr lang="en-US"/>
            </a:p>
          </p:txBody>
        </p:sp>
        <p:sp>
          <p:nvSpPr>
            <p:cNvPr id="214062" name="Freeform 46"/>
            <p:cNvSpPr>
              <a:spLocks/>
            </p:cNvSpPr>
            <p:nvPr/>
          </p:nvSpPr>
          <p:spPr bwMode="auto">
            <a:xfrm>
              <a:off x="2971" y="1340"/>
              <a:ext cx="1480" cy="108"/>
            </a:xfrm>
            <a:custGeom>
              <a:avLst/>
              <a:gdLst>
                <a:gd name="T0" fmla="*/ 0 w 1480"/>
                <a:gd name="T1" fmla="*/ 0 h 108"/>
                <a:gd name="T2" fmla="*/ 1480 w 1480"/>
                <a:gd name="T3" fmla="*/ 0 h 108"/>
                <a:gd name="T4" fmla="*/ 1480 w 1480"/>
                <a:gd name="T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80" h="108">
                  <a:moveTo>
                    <a:pt x="0" y="0"/>
                  </a:moveTo>
                  <a:lnTo>
                    <a:pt x="1480" y="0"/>
                  </a:lnTo>
                  <a:lnTo>
                    <a:pt x="1480" y="108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063" name="Freeform 47"/>
            <p:cNvSpPr>
              <a:spLocks/>
            </p:cNvSpPr>
            <p:nvPr/>
          </p:nvSpPr>
          <p:spPr bwMode="auto">
            <a:xfrm>
              <a:off x="4419" y="1432"/>
              <a:ext cx="64" cy="64"/>
            </a:xfrm>
            <a:custGeom>
              <a:avLst/>
              <a:gdLst>
                <a:gd name="T0" fmla="*/ 32 w 64"/>
                <a:gd name="T1" fmla="*/ 64 h 64"/>
                <a:gd name="T2" fmla="*/ 0 w 64"/>
                <a:gd name="T3" fmla="*/ 0 h 64"/>
                <a:gd name="T4" fmla="*/ 3 w 64"/>
                <a:gd name="T5" fmla="*/ 2 h 64"/>
                <a:gd name="T6" fmla="*/ 7 w 64"/>
                <a:gd name="T7" fmla="*/ 3 h 64"/>
                <a:gd name="T8" fmla="*/ 11 w 64"/>
                <a:gd name="T9" fmla="*/ 5 h 64"/>
                <a:gd name="T10" fmla="*/ 14 w 64"/>
                <a:gd name="T11" fmla="*/ 6 h 64"/>
                <a:gd name="T12" fmla="*/ 18 w 64"/>
                <a:gd name="T13" fmla="*/ 6 h 64"/>
                <a:gd name="T14" fmla="*/ 22 w 64"/>
                <a:gd name="T15" fmla="*/ 7 h 64"/>
                <a:gd name="T16" fmla="*/ 26 w 64"/>
                <a:gd name="T17" fmla="*/ 7 h 64"/>
                <a:gd name="T18" fmla="*/ 29 w 64"/>
                <a:gd name="T19" fmla="*/ 7 h 64"/>
                <a:gd name="T20" fmla="*/ 33 w 64"/>
                <a:gd name="T21" fmla="*/ 7 h 64"/>
                <a:gd name="T22" fmla="*/ 38 w 64"/>
                <a:gd name="T23" fmla="*/ 7 h 64"/>
                <a:gd name="T24" fmla="*/ 42 w 64"/>
                <a:gd name="T25" fmla="*/ 7 h 64"/>
                <a:gd name="T26" fmla="*/ 46 w 64"/>
                <a:gd name="T27" fmla="*/ 6 h 64"/>
                <a:gd name="T28" fmla="*/ 49 w 64"/>
                <a:gd name="T29" fmla="*/ 6 h 64"/>
                <a:gd name="T30" fmla="*/ 53 w 64"/>
                <a:gd name="T31" fmla="*/ 5 h 64"/>
                <a:gd name="T32" fmla="*/ 57 w 64"/>
                <a:gd name="T33" fmla="*/ 3 h 64"/>
                <a:gd name="T34" fmla="*/ 60 w 64"/>
                <a:gd name="T35" fmla="*/ 2 h 64"/>
                <a:gd name="T36" fmla="*/ 64 w 64"/>
                <a:gd name="T37" fmla="*/ 0 h 64"/>
                <a:gd name="T38" fmla="*/ 32 w 64"/>
                <a:gd name="T3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7" y="3"/>
                  </a:lnTo>
                  <a:lnTo>
                    <a:pt x="11" y="5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22" y="7"/>
                  </a:lnTo>
                  <a:lnTo>
                    <a:pt x="26" y="7"/>
                  </a:lnTo>
                  <a:lnTo>
                    <a:pt x="29" y="7"/>
                  </a:lnTo>
                  <a:lnTo>
                    <a:pt x="33" y="7"/>
                  </a:lnTo>
                  <a:lnTo>
                    <a:pt x="38" y="7"/>
                  </a:lnTo>
                  <a:lnTo>
                    <a:pt x="42" y="7"/>
                  </a:lnTo>
                  <a:lnTo>
                    <a:pt x="46" y="6"/>
                  </a:lnTo>
                  <a:lnTo>
                    <a:pt x="49" y="6"/>
                  </a:lnTo>
                  <a:lnTo>
                    <a:pt x="53" y="5"/>
                  </a:lnTo>
                  <a:lnTo>
                    <a:pt x="57" y="3"/>
                  </a:lnTo>
                  <a:lnTo>
                    <a:pt x="60" y="2"/>
                  </a:lnTo>
                  <a:lnTo>
                    <a:pt x="64" y="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064" name="Freeform 48"/>
            <p:cNvSpPr>
              <a:spLocks/>
            </p:cNvSpPr>
            <p:nvPr/>
          </p:nvSpPr>
          <p:spPr bwMode="auto">
            <a:xfrm>
              <a:off x="4217" y="2518"/>
              <a:ext cx="156" cy="156"/>
            </a:xfrm>
            <a:custGeom>
              <a:avLst/>
              <a:gdLst>
                <a:gd name="T0" fmla="*/ 78 w 156"/>
                <a:gd name="T1" fmla="*/ 156 h 156"/>
                <a:gd name="T2" fmla="*/ 156 w 156"/>
                <a:gd name="T3" fmla="*/ 111 h 156"/>
                <a:gd name="T4" fmla="*/ 104 w 156"/>
                <a:gd name="T5" fmla="*/ 111 h 156"/>
                <a:gd name="T6" fmla="*/ 104 w 156"/>
                <a:gd name="T7" fmla="*/ 0 h 156"/>
                <a:gd name="T8" fmla="*/ 51 w 156"/>
                <a:gd name="T9" fmla="*/ 0 h 156"/>
                <a:gd name="T10" fmla="*/ 51 w 156"/>
                <a:gd name="T11" fmla="*/ 111 h 156"/>
                <a:gd name="T12" fmla="*/ 0 w 156"/>
                <a:gd name="T13" fmla="*/ 111 h 156"/>
                <a:gd name="T14" fmla="*/ 78 w 156"/>
                <a:gd name="T1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156">
                  <a:moveTo>
                    <a:pt x="78" y="156"/>
                  </a:moveTo>
                  <a:lnTo>
                    <a:pt x="156" y="111"/>
                  </a:lnTo>
                  <a:lnTo>
                    <a:pt x="104" y="111"/>
                  </a:lnTo>
                  <a:lnTo>
                    <a:pt x="104" y="0"/>
                  </a:lnTo>
                  <a:lnTo>
                    <a:pt x="51" y="0"/>
                  </a:lnTo>
                  <a:lnTo>
                    <a:pt x="51" y="111"/>
                  </a:lnTo>
                  <a:lnTo>
                    <a:pt x="0" y="111"/>
                  </a:lnTo>
                  <a:lnTo>
                    <a:pt x="78" y="15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065" name="Rectangle 49"/>
            <p:cNvSpPr>
              <a:spLocks noChangeArrowheads="1"/>
            </p:cNvSpPr>
            <p:nvPr/>
          </p:nvSpPr>
          <p:spPr bwMode="auto">
            <a:xfrm rot="16200000">
              <a:off x="2689" y="2183"/>
              <a:ext cx="20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write</a:t>
              </a:r>
              <a:endParaRPr lang="en-US"/>
            </a:p>
          </p:txBody>
        </p:sp>
        <p:sp>
          <p:nvSpPr>
            <p:cNvPr id="214066" name="Freeform 50"/>
            <p:cNvSpPr>
              <a:spLocks/>
            </p:cNvSpPr>
            <p:nvPr/>
          </p:nvSpPr>
          <p:spPr bwMode="auto">
            <a:xfrm>
              <a:off x="2841" y="1857"/>
              <a:ext cx="1454" cy="887"/>
            </a:xfrm>
            <a:custGeom>
              <a:avLst/>
              <a:gdLst>
                <a:gd name="T0" fmla="*/ 1454 w 1454"/>
                <a:gd name="T1" fmla="*/ 887 h 887"/>
                <a:gd name="T2" fmla="*/ 0 w 1454"/>
                <a:gd name="T3" fmla="*/ 887 h 887"/>
                <a:gd name="T4" fmla="*/ 0 w 1454"/>
                <a:gd name="T5" fmla="*/ 0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4" h="887">
                  <a:moveTo>
                    <a:pt x="1454" y="887"/>
                  </a:moveTo>
                  <a:lnTo>
                    <a:pt x="0" y="887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067" name="Freeform 51"/>
            <p:cNvSpPr>
              <a:spLocks/>
            </p:cNvSpPr>
            <p:nvPr/>
          </p:nvSpPr>
          <p:spPr bwMode="auto">
            <a:xfrm>
              <a:off x="2809" y="1808"/>
              <a:ext cx="64" cy="64"/>
            </a:xfrm>
            <a:custGeom>
              <a:avLst/>
              <a:gdLst>
                <a:gd name="T0" fmla="*/ 32 w 64"/>
                <a:gd name="T1" fmla="*/ 0 h 64"/>
                <a:gd name="T2" fmla="*/ 64 w 64"/>
                <a:gd name="T3" fmla="*/ 64 h 64"/>
                <a:gd name="T4" fmla="*/ 61 w 64"/>
                <a:gd name="T5" fmla="*/ 62 h 64"/>
                <a:gd name="T6" fmla="*/ 57 w 64"/>
                <a:gd name="T7" fmla="*/ 61 h 64"/>
                <a:gd name="T8" fmla="*/ 53 w 64"/>
                <a:gd name="T9" fmla="*/ 60 h 64"/>
                <a:gd name="T10" fmla="*/ 50 w 64"/>
                <a:gd name="T11" fmla="*/ 58 h 64"/>
                <a:gd name="T12" fmla="*/ 46 w 64"/>
                <a:gd name="T13" fmla="*/ 57 h 64"/>
                <a:gd name="T14" fmla="*/ 42 w 64"/>
                <a:gd name="T15" fmla="*/ 57 h 64"/>
                <a:gd name="T16" fmla="*/ 38 w 64"/>
                <a:gd name="T17" fmla="*/ 57 h 64"/>
                <a:gd name="T18" fmla="*/ 35 w 64"/>
                <a:gd name="T19" fmla="*/ 55 h 64"/>
                <a:gd name="T20" fmla="*/ 31 w 64"/>
                <a:gd name="T21" fmla="*/ 55 h 64"/>
                <a:gd name="T22" fmla="*/ 27 w 64"/>
                <a:gd name="T23" fmla="*/ 57 h 64"/>
                <a:gd name="T24" fmla="*/ 22 w 64"/>
                <a:gd name="T25" fmla="*/ 57 h 64"/>
                <a:gd name="T26" fmla="*/ 18 w 64"/>
                <a:gd name="T27" fmla="*/ 57 h 64"/>
                <a:gd name="T28" fmla="*/ 16 w 64"/>
                <a:gd name="T29" fmla="*/ 58 h 64"/>
                <a:gd name="T30" fmla="*/ 11 w 64"/>
                <a:gd name="T31" fmla="*/ 60 h 64"/>
                <a:gd name="T32" fmla="*/ 7 w 64"/>
                <a:gd name="T33" fmla="*/ 61 h 64"/>
                <a:gd name="T34" fmla="*/ 4 w 64"/>
                <a:gd name="T35" fmla="*/ 62 h 64"/>
                <a:gd name="T36" fmla="*/ 0 w 64"/>
                <a:gd name="T37" fmla="*/ 64 h 64"/>
                <a:gd name="T38" fmla="*/ 32 w 64"/>
                <a:gd name="T3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lnTo>
                    <a:pt x="64" y="64"/>
                  </a:lnTo>
                  <a:lnTo>
                    <a:pt x="61" y="62"/>
                  </a:lnTo>
                  <a:lnTo>
                    <a:pt x="57" y="61"/>
                  </a:lnTo>
                  <a:lnTo>
                    <a:pt x="53" y="60"/>
                  </a:lnTo>
                  <a:lnTo>
                    <a:pt x="50" y="58"/>
                  </a:lnTo>
                  <a:lnTo>
                    <a:pt x="46" y="57"/>
                  </a:lnTo>
                  <a:lnTo>
                    <a:pt x="42" y="57"/>
                  </a:lnTo>
                  <a:lnTo>
                    <a:pt x="38" y="57"/>
                  </a:lnTo>
                  <a:lnTo>
                    <a:pt x="35" y="55"/>
                  </a:lnTo>
                  <a:lnTo>
                    <a:pt x="31" y="55"/>
                  </a:lnTo>
                  <a:lnTo>
                    <a:pt x="27" y="57"/>
                  </a:lnTo>
                  <a:lnTo>
                    <a:pt x="22" y="57"/>
                  </a:lnTo>
                  <a:lnTo>
                    <a:pt x="18" y="57"/>
                  </a:lnTo>
                  <a:lnTo>
                    <a:pt x="16" y="58"/>
                  </a:lnTo>
                  <a:lnTo>
                    <a:pt x="11" y="60"/>
                  </a:lnTo>
                  <a:lnTo>
                    <a:pt x="7" y="61"/>
                  </a:lnTo>
                  <a:lnTo>
                    <a:pt x="4" y="62"/>
                  </a:lnTo>
                  <a:lnTo>
                    <a:pt x="0" y="64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068" name="Rectangle 52"/>
            <p:cNvSpPr>
              <a:spLocks noChangeArrowheads="1"/>
            </p:cNvSpPr>
            <p:nvPr/>
          </p:nvSpPr>
          <p:spPr bwMode="auto">
            <a:xfrm rot="5400000">
              <a:off x="4669" y="2054"/>
              <a:ext cx="29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decode</a:t>
              </a:r>
              <a:endParaRPr lang="en-US"/>
            </a:p>
          </p:txBody>
        </p:sp>
        <p:sp>
          <p:nvSpPr>
            <p:cNvPr id="214069" name="Rectangle 53"/>
            <p:cNvSpPr>
              <a:spLocks noChangeArrowheads="1"/>
            </p:cNvSpPr>
            <p:nvPr/>
          </p:nvSpPr>
          <p:spPr bwMode="auto">
            <a:xfrm>
              <a:off x="4342" y="2519"/>
              <a:ext cx="30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execute</a:t>
              </a:r>
              <a:endParaRPr lang="en-US"/>
            </a:p>
          </p:txBody>
        </p:sp>
        <p:sp>
          <p:nvSpPr>
            <p:cNvPr id="214070" name="Freeform 54"/>
            <p:cNvSpPr>
              <a:spLocks/>
            </p:cNvSpPr>
            <p:nvPr/>
          </p:nvSpPr>
          <p:spPr bwMode="auto">
            <a:xfrm>
              <a:off x="3698" y="2016"/>
              <a:ext cx="493" cy="159"/>
            </a:xfrm>
            <a:custGeom>
              <a:avLst/>
              <a:gdLst>
                <a:gd name="T0" fmla="*/ 0 w 493"/>
                <a:gd name="T1" fmla="*/ 0 h 159"/>
                <a:gd name="T2" fmla="*/ 0 w 493"/>
                <a:gd name="T3" fmla="*/ 51 h 159"/>
                <a:gd name="T4" fmla="*/ 493 w 493"/>
                <a:gd name="T5" fmla="*/ 51 h 159"/>
                <a:gd name="T6" fmla="*/ 493 w 493"/>
                <a:gd name="T7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3" h="159">
                  <a:moveTo>
                    <a:pt x="0" y="0"/>
                  </a:moveTo>
                  <a:lnTo>
                    <a:pt x="0" y="51"/>
                  </a:lnTo>
                  <a:lnTo>
                    <a:pt x="493" y="51"/>
                  </a:lnTo>
                  <a:lnTo>
                    <a:pt x="493" y="159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071" name="Freeform 55"/>
            <p:cNvSpPr>
              <a:spLocks/>
            </p:cNvSpPr>
            <p:nvPr/>
          </p:nvSpPr>
          <p:spPr bwMode="auto">
            <a:xfrm>
              <a:off x="4159" y="2160"/>
              <a:ext cx="64" cy="64"/>
            </a:xfrm>
            <a:custGeom>
              <a:avLst/>
              <a:gdLst>
                <a:gd name="T0" fmla="*/ 32 w 64"/>
                <a:gd name="T1" fmla="*/ 64 h 64"/>
                <a:gd name="T2" fmla="*/ 0 w 64"/>
                <a:gd name="T3" fmla="*/ 0 h 64"/>
                <a:gd name="T4" fmla="*/ 4 w 64"/>
                <a:gd name="T5" fmla="*/ 2 h 64"/>
                <a:gd name="T6" fmla="*/ 7 w 64"/>
                <a:gd name="T7" fmla="*/ 3 h 64"/>
                <a:gd name="T8" fmla="*/ 11 w 64"/>
                <a:gd name="T9" fmla="*/ 4 h 64"/>
                <a:gd name="T10" fmla="*/ 15 w 64"/>
                <a:gd name="T11" fmla="*/ 6 h 64"/>
                <a:gd name="T12" fmla="*/ 18 w 64"/>
                <a:gd name="T13" fmla="*/ 6 h 64"/>
                <a:gd name="T14" fmla="*/ 22 w 64"/>
                <a:gd name="T15" fmla="*/ 7 h 64"/>
                <a:gd name="T16" fmla="*/ 26 w 64"/>
                <a:gd name="T17" fmla="*/ 7 h 64"/>
                <a:gd name="T18" fmla="*/ 30 w 64"/>
                <a:gd name="T19" fmla="*/ 7 h 64"/>
                <a:gd name="T20" fmla="*/ 35 w 64"/>
                <a:gd name="T21" fmla="*/ 7 h 64"/>
                <a:gd name="T22" fmla="*/ 37 w 64"/>
                <a:gd name="T23" fmla="*/ 7 h 64"/>
                <a:gd name="T24" fmla="*/ 41 w 64"/>
                <a:gd name="T25" fmla="*/ 7 h 64"/>
                <a:gd name="T26" fmla="*/ 46 w 64"/>
                <a:gd name="T27" fmla="*/ 6 h 64"/>
                <a:gd name="T28" fmla="*/ 50 w 64"/>
                <a:gd name="T29" fmla="*/ 6 h 64"/>
                <a:gd name="T30" fmla="*/ 52 w 64"/>
                <a:gd name="T31" fmla="*/ 4 h 64"/>
                <a:gd name="T32" fmla="*/ 57 w 64"/>
                <a:gd name="T33" fmla="*/ 3 h 64"/>
                <a:gd name="T34" fmla="*/ 61 w 64"/>
                <a:gd name="T35" fmla="*/ 2 h 64"/>
                <a:gd name="T36" fmla="*/ 64 w 64"/>
                <a:gd name="T37" fmla="*/ 0 h 64"/>
                <a:gd name="T38" fmla="*/ 32 w 64"/>
                <a:gd name="T3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7" y="3"/>
                  </a:lnTo>
                  <a:lnTo>
                    <a:pt x="11" y="4"/>
                  </a:lnTo>
                  <a:lnTo>
                    <a:pt x="15" y="6"/>
                  </a:lnTo>
                  <a:lnTo>
                    <a:pt x="18" y="6"/>
                  </a:lnTo>
                  <a:lnTo>
                    <a:pt x="22" y="7"/>
                  </a:lnTo>
                  <a:lnTo>
                    <a:pt x="26" y="7"/>
                  </a:lnTo>
                  <a:lnTo>
                    <a:pt x="30" y="7"/>
                  </a:lnTo>
                  <a:lnTo>
                    <a:pt x="35" y="7"/>
                  </a:lnTo>
                  <a:lnTo>
                    <a:pt x="37" y="7"/>
                  </a:lnTo>
                  <a:lnTo>
                    <a:pt x="41" y="7"/>
                  </a:lnTo>
                  <a:lnTo>
                    <a:pt x="46" y="6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7" y="3"/>
                  </a:lnTo>
                  <a:lnTo>
                    <a:pt x="61" y="2"/>
                  </a:lnTo>
                  <a:lnTo>
                    <a:pt x="64" y="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072" name="Freeform 56"/>
            <p:cNvSpPr>
              <a:spLocks/>
            </p:cNvSpPr>
            <p:nvPr/>
          </p:nvSpPr>
          <p:spPr bwMode="auto">
            <a:xfrm>
              <a:off x="2919" y="1755"/>
              <a:ext cx="600" cy="989"/>
            </a:xfrm>
            <a:custGeom>
              <a:avLst/>
              <a:gdLst>
                <a:gd name="T0" fmla="*/ 600 w 600"/>
                <a:gd name="T1" fmla="*/ 0 h 989"/>
                <a:gd name="T2" fmla="*/ 494 w 600"/>
                <a:gd name="T3" fmla="*/ 0 h 989"/>
                <a:gd name="T4" fmla="*/ 494 w 600"/>
                <a:gd name="T5" fmla="*/ 989 h 989"/>
                <a:gd name="T6" fmla="*/ 0 w 600"/>
                <a:gd name="T7" fmla="*/ 98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0" h="989">
                  <a:moveTo>
                    <a:pt x="600" y="0"/>
                  </a:moveTo>
                  <a:lnTo>
                    <a:pt x="494" y="0"/>
                  </a:lnTo>
                  <a:lnTo>
                    <a:pt x="494" y="989"/>
                  </a:lnTo>
                  <a:lnTo>
                    <a:pt x="0" y="989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073" name="Freeform 57"/>
            <p:cNvSpPr>
              <a:spLocks/>
            </p:cNvSpPr>
            <p:nvPr/>
          </p:nvSpPr>
          <p:spPr bwMode="auto">
            <a:xfrm>
              <a:off x="3504" y="1723"/>
              <a:ext cx="64" cy="64"/>
            </a:xfrm>
            <a:custGeom>
              <a:avLst/>
              <a:gdLst>
                <a:gd name="T0" fmla="*/ 64 w 64"/>
                <a:gd name="T1" fmla="*/ 32 h 64"/>
                <a:gd name="T2" fmla="*/ 0 w 64"/>
                <a:gd name="T3" fmla="*/ 64 h 64"/>
                <a:gd name="T4" fmla="*/ 2 w 64"/>
                <a:gd name="T5" fmla="*/ 61 h 64"/>
                <a:gd name="T6" fmla="*/ 3 w 64"/>
                <a:gd name="T7" fmla="*/ 57 h 64"/>
                <a:gd name="T8" fmla="*/ 4 w 64"/>
                <a:gd name="T9" fmla="*/ 55 h 64"/>
                <a:gd name="T10" fmla="*/ 6 w 64"/>
                <a:gd name="T11" fmla="*/ 50 h 64"/>
                <a:gd name="T12" fmla="*/ 7 w 64"/>
                <a:gd name="T13" fmla="*/ 46 h 64"/>
                <a:gd name="T14" fmla="*/ 7 w 64"/>
                <a:gd name="T15" fmla="*/ 42 h 64"/>
                <a:gd name="T16" fmla="*/ 8 w 64"/>
                <a:gd name="T17" fmla="*/ 39 h 64"/>
                <a:gd name="T18" fmla="*/ 8 w 64"/>
                <a:gd name="T19" fmla="*/ 35 h 64"/>
                <a:gd name="T20" fmla="*/ 8 w 64"/>
                <a:gd name="T21" fmla="*/ 31 h 64"/>
                <a:gd name="T22" fmla="*/ 8 w 64"/>
                <a:gd name="T23" fmla="*/ 27 h 64"/>
                <a:gd name="T24" fmla="*/ 7 w 64"/>
                <a:gd name="T25" fmla="*/ 23 h 64"/>
                <a:gd name="T26" fmla="*/ 7 w 64"/>
                <a:gd name="T27" fmla="*/ 20 h 64"/>
                <a:gd name="T28" fmla="*/ 6 w 64"/>
                <a:gd name="T29" fmla="*/ 16 h 64"/>
                <a:gd name="T30" fmla="*/ 4 w 64"/>
                <a:gd name="T31" fmla="*/ 12 h 64"/>
                <a:gd name="T32" fmla="*/ 3 w 64"/>
                <a:gd name="T33" fmla="*/ 9 h 64"/>
                <a:gd name="T34" fmla="*/ 2 w 64"/>
                <a:gd name="T35" fmla="*/ 5 h 64"/>
                <a:gd name="T36" fmla="*/ 0 w 64"/>
                <a:gd name="T37" fmla="*/ 0 h 64"/>
                <a:gd name="T38" fmla="*/ 64 w 64"/>
                <a:gd name="T3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" h="64">
                  <a:moveTo>
                    <a:pt x="64" y="32"/>
                  </a:moveTo>
                  <a:lnTo>
                    <a:pt x="0" y="64"/>
                  </a:lnTo>
                  <a:lnTo>
                    <a:pt x="2" y="61"/>
                  </a:lnTo>
                  <a:lnTo>
                    <a:pt x="3" y="57"/>
                  </a:lnTo>
                  <a:lnTo>
                    <a:pt x="4" y="55"/>
                  </a:lnTo>
                  <a:lnTo>
                    <a:pt x="6" y="50"/>
                  </a:lnTo>
                  <a:lnTo>
                    <a:pt x="7" y="46"/>
                  </a:lnTo>
                  <a:lnTo>
                    <a:pt x="7" y="42"/>
                  </a:lnTo>
                  <a:lnTo>
                    <a:pt x="8" y="39"/>
                  </a:lnTo>
                  <a:lnTo>
                    <a:pt x="8" y="35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7" y="23"/>
                  </a:lnTo>
                  <a:lnTo>
                    <a:pt x="7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3" y="9"/>
                  </a:lnTo>
                  <a:lnTo>
                    <a:pt x="2" y="5"/>
                  </a:lnTo>
                  <a:lnTo>
                    <a:pt x="0" y="0"/>
                  </a:lnTo>
                  <a:lnTo>
                    <a:pt x="64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074" name="Line 58"/>
            <p:cNvSpPr>
              <a:spLocks noChangeShapeType="1"/>
            </p:cNvSpPr>
            <p:nvPr/>
          </p:nvSpPr>
          <p:spPr bwMode="auto">
            <a:xfrm>
              <a:off x="4295" y="2674"/>
              <a:ext cx="1" cy="7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075" name="Rectangle 59"/>
            <p:cNvSpPr>
              <a:spLocks noChangeArrowheads="1"/>
            </p:cNvSpPr>
            <p:nvPr/>
          </p:nvSpPr>
          <p:spPr bwMode="auto">
            <a:xfrm>
              <a:off x="3170" y="1217"/>
              <a:ext cx="17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read</a:t>
              </a:r>
              <a:endParaRPr lang="en-US"/>
            </a:p>
          </p:txBody>
        </p:sp>
        <p:sp>
          <p:nvSpPr>
            <p:cNvPr id="214076" name="Rectangle 60"/>
            <p:cNvSpPr>
              <a:spLocks noChangeArrowheads="1"/>
            </p:cNvSpPr>
            <p:nvPr/>
          </p:nvSpPr>
          <p:spPr bwMode="auto">
            <a:xfrm rot="16200000">
              <a:off x="3259" y="2183"/>
              <a:ext cx="20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write</a:t>
              </a:r>
              <a:endParaRPr lang="en-US"/>
            </a:p>
          </p:txBody>
        </p:sp>
        <p:sp>
          <p:nvSpPr>
            <p:cNvPr id="214077" name="Rectangle 61"/>
            <p:cNvSpPr>
              <a:spLocks noChangeArrowheads="1"/>
            </p:cNvSpPr>
            <p:nvPr/>
          </p:nvSpPr>
          <p:spPr bwMode="auto">
            <a:xfrm>
              <a:off x="3616" y="2636"/>
              <a:ext cx="32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(output)</a:t>
              </a:r>
              <a:endParaRPr lang="en-US"/>
            </a:p>
          </p:txBody>
        </p:sp>
        <p:sp>
          <p:nvSpPr>
            <p:cNvPr id="214078" name="Rectangle 62"/>
            <p:cNvSpPr>
              <a:spLocks noChangeArrowheads="1"/>
            </p:cNvSpPr>
            <p:nvPr/>
          </p:nvSpPr>
          <p:spPr bwMode="auto">
            <a:xfrm>
              <a:off x="4321" y="1600"/>
              <a:ext cx="260" cy="10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079" name="Rectangle 63"/>
            <p:cNvSpPr>
              <a:spLocks noChangeArrowheads="1"/>
            </p:cNvSpPr>
            <p:nvPr/>
          </p:nvSpPr>
          <p:spPr bwMode="auto">
            <a:xfrm>
              <a:off x="4321" y="1704"/>
              <a:ext cx="260" cy="10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080" name="Rectangle 64"/>
            <p:cNvSpPr>
              <a:spLocks noChangeArrowheads="1"/>
            </p:cNvSpPr>
            <p:nvPr/>
          </p:nvSpPr>
          <p:spPr bwMode="auto">
            <a:xfrm>
              <a:off x="4321" y="1808"/>
              <a:ext cx="260" cy="10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081" name="Rectangle 65"/>
            <p:cNvSpPr>
              <a:spLocks noChangeArrowheads="1"/>
            </p:cNvSpPr>
            <p:nvPr/>
          </p:nvSpPr>
          <p:spPr bwMode="auto">
            <a:xfrm>
              <a:off x="4321" y="1912"/>
              <a:ext cx="260" cy="10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082" name="Rectangle 66"/>
            <p:cNvSpPr>
              <a:spLocks noChangeArrowheads="1"/>
            </p:cNvSpPr>
            <p:nvPr/>
          </p:nvSpPr>
          <p:spPr bwMode="auto">
            <a:xfrm>
              <a:off x="4272" y="1492"/>
              <a:ext cx="33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registers</a:t>
              </a:r>
              <a:endParaRPr lang="en-US"/>
            </a:p>
          </p:txBody>
        </p:sp>
        <p:sp>
          <p:nvSpPr>
            <p:cNvPr id="214083" name="Line 67"/>
            <p:cNvSpPr>
              <a:spLocks noChangeShapeType="1"/>
            </p:cNvSpPr>
            <p:nvPr/>
          </p:nvSpPr>
          <p:spPr bwMode="auto">
            <a:xfrm flipH="1">
              <a:off x="3980" y="2379"/>
              <a:ext cx="107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084" name="Freeform 68"/>
            <p:cNvSpPr>
              <a:spLocks/>
            </p:cNvSpPr>
            <p:nvPr/>
          </p:nvSpPr>
          <p:spPr bwMode="auto">
            <a:xfrm>
              <a:off x="3932" y="2347"/>
              <a:ext cx="64" cy="64"/>
            </a:xfrm>
            <a:custGeom>
              <a:avLst/>
              <a:gdLst>
                <a:gd name="T0" fmla="*/ 0 w 64"/>
                <a:gd name="T1" fmla="*/ 32 h 64"/>
                <a:gd name="T2" fmla="*/ 64 w 64"/>
                <a:gd name="T3" fmla="*/ 0 h 64"/>
                <a:gd name="T4" fmla="*/ 62 w 64"/>
                <a:gd name="T5" fmla="*/ 4 h 64"/>
                <a:gd name="T6" fmla="*/ 61 w 64"/>
                <a:gd name="T7" fmla="*/ 9 h 64"/>
                <a:gd name="T8" fmla="*/ 59 w 64"/>
                <a:gd name="T9" fmla="*/ 11 h 64"/>
                <a:gd name="T10" fmla="*/ 58 w 64"/>
                <a:gd name="T11" fmla="*/ 16 h 64"/>
                <a:gd name="T12" fmla="*/ 57 w 64"/>
                <a:gd name="T13" fmla="*/ 20 h 64"/>
                <a:gd name="T14" fmla="*/ 57 w 64"/>
                <a:gd name="T15" fmla="*/ 22 h 64"/>
                <a:gd name="T16" fmla="*/ 55 w 64"/>
                <a:gd name="T17" fmla="*/ 27 h 64"/>
                <a:gd name="T18" fmla="*/ 55 w 64"/>
                <a:gd name="T19" fmla="*/ 31 h 64"/>
                <a:gd name="T20" fmla="*/ 55 w 64"/>
                <a:gd name="T21" fmla="*/ 35 h 64"/>
                <a:gd name="T22" fmla="*/ 55 w 64"/>
                <a:gd name="T23" fmla="*/ 39 h 64"/>
                <a:gd name="T24" fmla="*/ 57 w 64"/>
                <a:gd name="T25" fmla="*/ 42 h 64"/>
                <a:gd name="T26" fmla="*/ 57 w 64"/>
                <a:gd name="T27" fmla="*/ 46 h 64"/>
                <a:gd name="T28" fmla="*/ 58 w 64"/>
                <a:gd name="T29" fmla="*/ 50 h 64"/>
                <a:gd name="T30" fmla="*/ 59 w 64"/>
                <a:gd name="T31" fmla="*/ 54 h 64"/>
                <a:gd name="T32" fmla="*/ 61 w 64"/>
                <a:gd name="T33" fmla="*/ 57 h 64"/>
                <a:gd name="T34" fmla="*/ 62 w 64"/>
                <a:gd name="T35" fmla="*/ 61 h 64"/>
                <a:gd name="T36" fmla="*/ 64 w 64"/>
                <a:gd name="T37" fmla="*/ 64 h 64"/>
                <a:gd name="T38" fmla="*/ 0 w 64"/>
                <a:gd name="T3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" h="64">
                  <a:moveTo>
                    <a:pt x="0" y="32"/>
                  </a:moveTo>
                  <a:lnTo>
                    <a:pt x="64" y="0"/>
                  </a:lnTo>
                  <a:lnTo>
                    <a:pt x="62" y="4"/>
                  </a:lnTo>
                  <a:lnTo>
                    <a:pt x="61" y="9"/>
                  </a:lnTo>
                  <a:lnTo>
                    <a:pt x="59" y="11"/>
                  </a:lnTo>
                  <a:lnTo>
                    <a:pt x="58" y="16"/>
                  </a:lnTo>
                  <a:lnTo>
                    <a:pt x="57" y="20"/>
                  </a:lnTo>
                  <a:lnTo>
                    <a:pt x="57" y="22"/>
                  </a:lnTo>
                  <a:lnTo>
                    <a:pt x="55" y="27"/>
                  </a:lnTo>
                  <a:lnTo>
                    <a:pt x="55" y="31"/>
                  </a:lnTo>
                  <a:lnTo>
                    <a:pt x="55" y="35"/>
                  </a:lnTo>
                  <a:lnTo>
                    <a:pt x="55" y="39"/>
                  </a:lnTo>
                  <a:lnTo>
                    <a:pt x="57" y="42"/>
                  </a:lnTo>
                  <a:lnTo>
                    <a:pt x="57" y="46"/>
                  </a:lnTo>
                  <a:lnTo>
                    <a:pt x="58" y="50"/>
                  </a:lnTo>
                  <a:lnTo>
                    <a:pt x="59" y="54"/>
                  </a:lnTo>
                  <a:lnTo>
                    <a:pt x="61" y="57"/>
                  </a:lnTo>
                  <a:lnTo>
                    <a:pt x="62" y="61"/>
                  </a:lnTo>
                  <a:lnTo>
                    <a:pt x="64" y="6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085" name="Rectangle 69"/>
            <p:cNvSpPr>
              <a:spLocks noChangeArrowheads="1"/>
            </p:cNvSpPr>
            <p:nvPr/>
          </p:nvSpPr>
          <p:spPr bwMode="auto">
            <a:xfrm>
              <a:off x="3702" y="2324"/>
              <a:ext cx="18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flags</a:t>
              </a:r>
              <a:endParaRPr lang="en-US"/>
            </a:p>
          </p:txBody>
        </p:sp>
        <p:sp>
          <p:nvSpPr>
            <p:cNvPr id="214086" name="Line 70"/>
            <p:cNvSpPr>
              <a:spLocks noChangeShapeType="1"/>
            </p:cNvSpPr>
            <p:nvPr/>
          </p:nvSpPr>
          <p:spPr bwMode="auto">
            <a:xfrm>
              <a:off x="4451" y="2016"/>
              <a:ext cx="1" cy="15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087" name="Freeform 71"/>
            <p:cNvSpPr>
              <a:spLocks/>
            </p:cNvSpPr>
            <p:nvPr/>
          </p:nvSpPr>
          <p:spPr bwMode="auto">
            <a:xfrm>
              <a:off x="4419" y="2160"/>
              <a:ext cx="64" cy="64"/>
            </a:xfrm>
            <a:custGeom>
              <a:avLst/>
              <a:gdLst>
                <a:gd name="T0" fmla="*/ 32 w 64"/>
                <a:gd name="T1" fmla="*/ 64 h 64"/>
                <a:gd name="T2" fmla="*/ 0 w 64"/>
                <a:gd name="T3" fmla="*/ 0 h 64"/>
                <a:gd name="T4" fmla="*/ 3 w 64"/>
                <a:gd name="T5" fmla="*/ 2 h 64"/>
                <a:gd name="T6" fmla="*/ 7 w 64"/>
                <a:gd name="T7" fmla="*/ 3 h 64"/>
                <a:gd name="T8" fmla="*/ 11 w 64"/>
                <a:gd name="T9" fmla="*/ 4 h 64"/>
                <a:gd name="T10" fmla="*/ 14 w 64"/>
                <a:gd name="T11" fmla="*/ 6 h 64"/>
                <a:gd name="T12" fmla="*/ 18 w 64"/>
                <a:gd name="T13" fmla="*/ 6 h 64"/>
                <a:gd name="T14" fmla="*/ 22 w 64"/>
                <a:gd name="T15" fmla="*/ 7 h 64"/>
                <a:gd name="T16" fmla="*/ 26 w 64"/>
                <a:gd name="T17" fmla="*/ 7 h 64"/>
                <a:gd name="T18" fmla="*/ 29 w 64"/>
                <a:gd name="T19" fmla="*/ 7 h 64"/>
                <a:gd name="T20" fmla="*/ 33 w 64"/>
                <a:gd name="T21" fmla="*/ 7 h 64"/>
                <a:gd name="T22" fmla="*/ 38 w 64"/>
                <a:gd name="T23" fmla="*/ 7 h 64"/>
                <a:gd name="T24" fmla="*/ 42 w 64"/>
                <a:gd name="T25" fmla="*/ 7 h 64"/>
                <a:gd name="T26" fmla="*/ 46 w 64"/>
                <a:gd name="T27" fmla="*/ 6 h 64"/>
                <a:gd name="T28" fmla="*/ 49 w 64"/>
                <a:gd name="T29" fmla="*/ 6 h 64"/>
                <a:gd name="T30" fmla="*/ 53 w 64"/>
                <a:gd name="T31" fmla="*/ 4 h 64"/>
                <a:gd name="T32" fmla="*/ 57 w 64"/>
                <a:gd name="T33" fmla="*/ 3 h 64"/>
                <a:gd name="T34" fmla="*/ 60 w 64"/>
                <a:gd name="T35" fmla="*/ 2 h 64"/>
                <a:gd name="T36" fmla="*/ 64 w 64"/>
                <a:gd name="T37" fmla="*/ 0 h 64"/>
                <a:gd name="T38" fmla="*/ 32 w 64"/>
                <a:gd name="T3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7" y="3"/>
                  </a:lnTo>
                  <a:lnTo>
                    <a:pt x="11" y="4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22" y="7"/>
                  </a:lnTo>
                  <a:lnTo>
                    <a:pt x="26" y="7"/>
                  </a:lnTo>
                  <a:lnTo>
                    <a:pt x="29" y="7"/>
                  </a:lnTo>
                  <a:lnTo>
                    <a:pt x="33" y="7"/>
                  </a:lnTo>
                  <a:lnTo>
                    <a:pt x="38" y="7"/>
                  </a:lnTo>
                  <a:lnTo>
                    <a:pt x="42" y="7"/>
                  </a:lnTo>
                  <a:lnTo>
                    <a:pt x="46" y="6"/>
                  </a:lnTo>
                  <a:lnTo>
                    <a:pt x="49" y="6"/>
                  </a:lnTo>
                  <a:lnTo>
                    <a:pt x="53" y="4"/>
                  </a:lnTo>
                  <a:lnTo>
                    <a:pt x="57" y="3"/>
                  </a:lnTo>
                  <a:lnTo>
                    <a:pt x="60" y="2"/>
                  </a:lnTo>
                  <a:lnTo>
                    <a:pt x="64" y="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089" name="Rectangle 73"/>
            <p:cNvSpPr>
              <a:spLocks noChangeArrowheads="1"/>
            </p:cNvSpPr>
            <p:nvPr/>
          </p:nvSpPr>
          <p:spPr bwMode="auto">
            <a:xfrm>
              <a:off x="4259" y="999"/>
              <a:ext cx="762" cy="10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sz="2000" baseline="20000"/>
                <a:t> </a:t>
              </a:r>
              <a:r>
                <a:rPr lang="en-US" sz="2000" b="1" baseline="20000"/>
                <a:t>. . .</a:t>
              </a:r>
            </a:p>
          </p:txBody>
        </p:sp>
        <p:sp>
          <p:nvSpPr>
            <p:cNvPr id="214025" name="Rectangle 9"/>
            <p:cNvSpPr>
              <a:spLocks noChangeArrowheads="1"/>
            </p:cNvSpPr>
            <p:nvPr/>
          </p:nvSpPr>
          <p:spPr bwMode="auto">
            <a:xfrm>
              <a:off x="3429" y="999"/>
              <a:ext cx="207" cy="109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026" name="Rectangle 10"/>
            <p:cNvSpPr>
              <a:spLocks noChangeArrowheads="1"/>
            </p:cNvSpPr>
            <p:nvPr/>
          </p:nvSpPr>
          <p:spPr bwMode="auto">
            <a:xfrm>
              <a:off x="3480" y="993"/>
              <a:ext cx="8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I1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338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10515600" cy="106521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Pipelined Execution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0"/>
            <a:ext cx="8229600" cy="19510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Instruction execution can be divided into stages</a:t>
            </a:r>
          </a:p>
          <a:p>
            <a:r>
              <a:rPr lang="en-US" dirty="0">
                <a:latin typeface="Comic Sans MS" panose="030F0702030302020204" pitchFamily="66" charset="0"/>
              </a:rPr>
              <a:t>Pipelining makes it possible to start an instruction before completing the execution of previous one</a:t>
            </a:r>
          </a:p>
        </p:txBody>
      </p:sp>
      <p:graphicFrame>
        <p:nvGraphicFramePr>
          <p:cNvPr id="215046" name="Object 6"/>
          <p:cNvGraphicFramePr>
            <a:graphicFrameLocks noChangeAspect="1"/>
          </p:cNvGraphicFramePr>
          <p:nvPr/>
        </p:nvGraphicFramePr>
        <p:xfrm>
          <a:off x="6019800" y="3581400"/>
          <a:ext cx="41910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VISIO" r:id="rId3" imgW="1869480" imgH="1183680" progId="Visio.Drawing.6">
                  <p:embed/>
                </p:oleObj>
              </mc:Choice>
              <mc:Fallback>
                <p:oleObj name="VISIO" r:id="rId3" imgW="1869480" imgH="1183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852" t="2924" r="-3705" b="-5237"/>
                      <a:stretch>
                        <a:fillRect/>
                      </a:stretch>
                    </p:blipFill>
                    <p:spPr bwMode="auto">
                      <a:xfrm>
                        <a:off x="6019800" y="3581400"/>
                        <a:ext cx="4191000" cy="2667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048" name="Group 8"/>
          <p:cNvGrpSpPr>
            <a:grpSpLocks noChangeAspect="1"/>
          </p:cNvGrpSpPr>
          <p:nvPr/>
        </p:nvGrpSpPr>
        <p:grpSpPr bwMode="auto">
          <a:xfrm>
            <a:off x="1981200" y="2590800"/>
            <a:ext cx="3810000" cy="3657600"/>
            <a:chOff x="288" y="1632"/>
            <a:chExt cx="2400" cy="2304"/>
          </a:xfrm>
        </p:grpSpPr>
        <p:sp>
          <p:nvSpPr>
            <p:cNvPr id="215047" name="AutoShape 7"/>
            <p:cNvSpPr>
              <a:spLocks noChangeAspect="1" noChangeArrowheads="1" noTextEdit="1"/>
            </p:cNvSpPr>
            <p:nvPr/>
          </p:nvSpPr>
          <p:spPr bwMode="auto">
            <a:xfrm>
              <a:off x="288" y="1632"/>
              <a:ext cx="2400" cy="2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049" name="Rectangle 9"/>
            <p:cNvSpPr>
              <a:spLocks noChangeArrowheads="1"/>
            </p:cNvSpPr>
            <p:nvPr/>
          </p:nvSpPr>
          <p:spPr bwMode="auto">
            <a:xfrm>
              <a:off x="843" y="1949"/>
              <a:ext cx="288" cy="143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050" name="Rectangle 10"/>
            <p:cNvSpPr>
              <a:spLocks noChangeArrowheads="1"/>
            </p:cNvSpPr>
            <p:nvPr/>
          </p:nvSpPr>
          <p:spPr bwMode="auto">
            <a:xfrm>
              <a:off x="928" y="1962"/>
              <a:ext cx="11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S1</a:t>
              </a:r>
              <a:endParaRPr lang="en-US"/>
            </a:p>
          </p:txBody>
        </p:sp>
        <p:sp>
          <p:nvSpPr>
            <p:cNvPr id="215051" name="Rectangle 11"/>
            <p:cNvSpPr>
              <a:spLocks noChangeArrowheads="1"/>
            </p:cNvSpPr>
            <p:nvPr/>
          </p:nvSpPr>
          <p:spPr bwMode="auto">
            <a:xfrm>
              <a:off x="1131" y="1949"/>
              <a:ext cx="287" cy="143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052" name="Rectangle 12"/>
            <p:cNvSpPr>
              <a:spLocks noChangeArrowheads="1"/>
            </p:cNvSpPr>
            <p:nvPr/>
          </p:nvSpPr>
          <p:spPr bwMode="auto">
            <a:xfrm>
              <a:off x="1215" y="1962"/>
              <a:ext cx="11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S2</a:t>
              </a:r>
              <a:endParaRPr lang="en-US"/>
            </a:p>
          </p:txBody>
        </p:sp>
        <p:sp>
          <p:nvSpPr>
            <p:cNvPr id="215053" name="Rectangle 13"/>
            <p:cNvSpPr>
              <a:spLocks noChangeArrowheads="1"/>
            </p:cNvSpPr>
            <p:nvPr/>
          </p:nvSpPr>
          <p:spPr bwMode="auto">
            <a:xfrm>
              <a:off x="1418" y="1949"/>
              <a:ext cx="287" cy="143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054" name="Rectangle 14"/>
            <p:cNvSpPr>
              <a:spLocks noChangeArrowheads="1"/>
            </p:cNvSpPr>
            <p:nvPr/>
          </p:nvSpPr>
          <p:spPr bwMode="auto">
            <a:xfrm>
              <a:off x="1502" y="1962"/>
              <a:ext cx="11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S3</a:t>
              </a:r>
              <a:endParaRPr lang="en-US"/>
            </a:p>
          </p:txBody>
        </p:sp>
        <p:sp>
          <p:nvSpPr>
            <p:cNvPr id="215055" name="Rectangle 15"/>
            <p:cNvSpPr>
              <a:spLocks noChangeArrowheads="1"/>
            </p:cNvSpPr>
            <p:nvPr/>
          </p:nvSpPr>
          <p:spPr bwMode="auto">
            <a:xfrm>
              <a:off x="1705" y="1949"/>
              <a:ext cx="288" cy="143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056" name="Rectangle 16"/>
            <p:cNvSpPr>
              <a:spLocks noChangeArrowheads="1"/>
            </p:cNvSpPr>
            <p:nvPr/>
          </p:nvSpPr>
          <p:spPr bwMode="auto">
            <a:xfrm>
              <a:off x="1789" y="1962"/>
              <a:ext cx="11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S4</a:t>
              </a:r>
              <a:endParaRPr lang="en-US"/>
            </a:p>
          </p:txBody>
        </p:sp>
        <p:sp>
          <p:nvSpPr>
            <p:cNvPr id="215057" name="Rectangle 17"/>
            <p:cNvSpPr>
              <a:spLocks noChangeArrowheads="1"/>
            </p:cNvSpPr>
            <p:nvPr/>
          </p:nvSpPr>
          <p:spPr bwMode="auto">
            <a:xfrm>
              <a:off x="1993" y="1949"/>
              <a:ext cx="287" cy="143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058" name="Rectangle 18"/>
            <p:cNvSpPr>
              <a:spLocks noChangeArrowheads="1"/>
            </p:cNvSpPr>
            <p:nvPr/>
          </p:nvSpPr>
          <p:spPr bwMode="auto">
            <a:xfrm>
              <a:off x="2077" y="1962"/>
              <a:ext cx="11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S5</a:t>
              </a:r>
              <a:endParaRPr lang="en-US"/>
            </a:p>
          </p:txBody>
        </p:sp>
        <p:sp>
          <p:nvSpPr>
            <p:cNvPr id="215059" name="Rectangle 19"/>
            <p:cNvSpPr>
              <a:spLocks noChangeArrowheads="1"/>
            </p:cNvSpPr>
            <p:nvPr/>
          </p:nvSpPr>
          <p:spPr bwMode="auto">
            <a:xfrm>
              <a:off x="556" y="2092"/>
              <a:ext cx="287" cy="144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060" name="Rectangle 20"/>
            <p:cNvSpPr>
              <a:spLocks noChangeArrowheads="1"/>
            </p:cNvSpPr>
            <p:nvPr/>
          </p:nvSpPr>
          <p:spPr bwMode="auto">
            <a:xfrm>
              <a:off x="673" y="2106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215061" name="Rectangle 21"/>
            <p:cNvSpPr>
              <a:spLocks noChangeArrowheads="1"/>
            </p:cNvSpPr>
            <p:nvPr/>
          </p:nvSpPr>
          <p:spPr bwMode="auto">
            <a:xfrm rot="16200000">
              <a:off x="229" y="2786"/>
              <a:ext cx="38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Helvetica" panose="020B0604020202020204" pitchFamily="34" charset="0"/>
                </a:rPr>
                <a:t>Cycles</a:t>
              </a:r>
              <a:endParaRPr lang="en-US"/>
            </a:p>
          </p:txBody>
        </p:sp>
        <p:sp>
          <p:nvSpPr>
            <p:cNvPr id="215062" name="Rectangle 22"/>
            <p:cNvSpPr>
              <a:spLocks noChangeArrowheads="1"/>
            </p:cNvSpPr>
            <p:nvPr/>
          </p:nvSpPr>
          <p:spPr bwMode="auto">
            <a:xfrm>
              <a:off x="1470" y="1728"/>
              <a:ext cx="40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Helvetica" panose="020B0604020202020204" pitchFamily="34" charset="0"/>
                </a:rPr>
                <a:t>Stages</a:t>
              </a:r>
              <a:endParaRPr lang="en-US"/>
            </a:p>
          </p:txBody>
        </p:sp>
        <p:sp>
          <p:nvSpPr>
            <p:cNvPr id="215063" name="Rectangle 23"/>
            <p:cNvSpPr>
              <a:spLocks noChangeArrowheads="1"/>
            </p:cNvSpPr>
            <p:nvPr/>
          </p:nvSpPr>
          <p:spPr bwMode="auto">
            <a:xfrm>
              <a:off x="2280" y="1949"/>
              <a:ext cx="287" cy="143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064" name="Rectangle 24"/>
            <p:cNvSpPr>
              <a:spLocks noChangeArrowheads="1"/>
            </p:cNvSpPr>
            <p:nvPr/>
          </p:nvSpPr>
          <p:spPr bwMode="auto">
            <a:xfrm>
              <a:off x="2364" y="1962"/>
              <a:ext cx="11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S6</a:t>
              </a:r>
              <a:endParaRPr lang="en-US"/>
            </a:p>
          </p:txBody>
        </p:sp>
        <p:sp>
          <p:nvSpPr>
            <p:cNvPr id="215065" name="Rectangle 25"/>
            <p:cNvSpPr>
              <a:spLocks noChangeArrowheads="1"/>
            </p:cNvSpPr>
            <p:nvPr/>
          </p:nvSpPr>
          <p:spPr bwMode="auto">
            <a:xfrm>
              <a:off x="556" y="2236"/>
              <a:ext cx="287" cy="144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066" name="Rectangle 26"/>
            <p:cNvSpPr>
              <a:spLocks noChangeArrowheads="1"/>
            </p:cNvSpPr>
            <p:nvPr/>
          </p:nvSpPr>
          <p:spPr bwMode="auto">
            <a:xfrm>
              <a:off x="673" y="2250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2</a:t>
              </a:r>
              <a:endParaRPr lang="en-US"/>
            </a:p>
          </p:txBody>
        </p:sp>
        <p:sp>
          <p:nvSpPr>
            <p:cNvPr id="215067" name="Rectangle 27"/>
            <p:cNvSpPr>
              <a:spLocks noChangeArrowheads="1"/>
            </p:cNvSpPr>
            <p:nvPr/>
          </p:nvSpPr>
          <p:spPr bwMode="auto">
            <a:xfrm>
              <a:off x="556" y="2380"/>
              <a:ext cx="287" cy="144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068" name="Rectangle 28"/>
            <p:cNvSpPr>
              <a:spLocks noChangeArrowheads="1"/>
            </p:cNvSpPr>
            <p:nvPr/>
          </p:nvSpPr>
          <p:spPr bwMode="auto">
            <a:xfrm>
              <a:off x="673" y="2394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3</a:t>
              </a:r>
              <a:endParaRPr lang="en-US"/>
            </a:p>
          </p:txBody>
        </p:sp>
        <p:sp>
          <p:nvSpPr>
            <p:cNvPr id="215069" name="Rectangle 29"/>
            <p:cNvSpPr>
              <a:spLocks noChangeArrowheads="1"/>
            </p:cNvSpPr>
            <p:nvPr/>
          </p:nvSpPr>
          <p:spPr bwMode="auto">
            <a:xfrm>
              <a:off x="556" y="2524"/>
              <a:ext cx="287" cy="144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070" name="Rectangle 30"/>
            <p:cNvSpPr>
              <a:spLocks noChangeArrowheads="1"/>
            </p:cNvSpPr>
            <p:nvPr/>
          </p:nvSpPr>
          <p:spPr bwMode="auto">
            <a:xfrm>
              <a:off x="673" y="2538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4</a:t>
              </a:r>
              <a:endParaRPr lang="en-US"/>
            </a:p>
          </p:txBody>
        </p:sp>
        <p:sp>
          <p:nvSpPr>
            <p:cNvPr id="215071" name="Rectangle 31"/>
            <p:cNvSpPr>
              <a:spLocks noChangeArrowheads="1"/>
            </p:cNvSpPr>
            <p:nvPr/>
          </p:nvSpPr>
          <p:spPr bwMode="auto">
            <a:xfrm>
              <a:off x="556" y="2668"/>
              <a:ext cx="287" cy="146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072" name="Rectangle 32"/>
            <p:cNvSpPr>
              <a:spLocks noChangeArrowheads="1"/>
            </p:cNvSpPr>
            <p:nvPr/>
          </p:nvSpPr>
          <p:spPr bwMode="auto">
            <a:xfrm>
              <a:off x="673" y="2682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5</a:t>
              </a:r>
              <a:endParaRPr lang="en-US"/>
            </a:p>
          </p:txBody>
        </p:sp>
        <p:sp>
          <p:nvSpPr>
            <p:cNvPr id="215073" name="Rectangle 33"/>
            <p:cNvSpPr>
              <a:spLocks noChangeArrowheads="1"/>
            </p:cNvSpPr>
            <p:nvPr/>
          </p:nvSpPr>
          <p:spPr bwMode="auto">
            <a:xfrm>
              <a:off x="556" y="2814"/>
              <a:ext cx="287" cy="144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074" name="Rectangle 34"/>
            <p:cNvSpPr>
              <a:spLocks noChangeArrowheads="1"/>
            </p:cNvSpPr>
            <p:nvPr/>
          </p:nvSpPr>
          <p:spPr bwMode="auto">
            <a:xfrm>
              <a:off x="673" y="2825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6</a:t>
              </a:r>
              <a:endParaRPr lang="en-US"/>
            </a:p>
          </p:txBody>
        </p:sp>
        <p:sp>
          <p:nvSpPr>
            <p:cNvPr id="215075" name="Rectangle 35"/>
            <p:cNvSpPr>
              <a:spLocks noChangeArrowheads="1"/>
            </p:cNvSpPr>
            <p:nvPr/>
          </p:nvSpPr>
          <p:spPr bwMode="auto">
            <a:xfrm>
              <a:off x="556" y="2958"/>
              <a:ext cx="287" cy="143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076" name="Rectangle 36"/>
            <p:cNvSpPr>
              <a:spLocks noChangeArrowheads="1"/>
            </p:cNvSpPr>
            <p:nvPr/>
          </p:nvSpPr>
          <p:spPr bwMode="auto">
            <a:xfrm>
              <a:off x="673" y="2969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7</a:t>
              </a:r>
              <a:endParaRPr lang="en-US"/>
            </a:p>
          </p:txBody>
        </p:sp>
        <p:sp>
          <p:nvSpPr>
            <p:cNvPr id="215077" name="Rectangle 37"/>
            <p:cNvSpPr>
              <a:spLocks noChangeArrowheads="1"/>
            </p:cNvSpPr>
            <p:nvPr/>
          </p:nvSpPr>
          <p:spPr bwMode="auto">
            <a:xfrm>
              <a:off x="556" y="3101"/>
              <a:ext cx="287" cy="144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078" name="Rectangle 38"/>
            <p:cNvSpPr>
              <a:spLocks noChangeArrowheads="1"/>
            </p:cNvSpPr>
            <p:nvPr/>
          </p:nvSpPr>
          <p:spPr bwMode="auto">
            <a:xfrm>
              <a:off x="673" y="3113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8</a:t>
              </a:r>
              <a:endParaRPr lang="en-US"/>
            </a:p>
          </p:txBody>
        </p:sp>
        <p:sp>
          <p:nvSpPr>
            <p:cNvPr id="215079" name="Rectangle 39"/>
            <p:cNvSpPr>
              <a:spLocks noChangeArrowheads="1"/>
            </p:cNvSpPr>
            <p:nvPr/>
          </p:nvSpPr>
          <p:spPr bwMode="auto">
            <a:xfrm>
              <a:off x="556" y="3245"/>
              <a:ext cx="287" cy="144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080" name="Rectangle 40"/>
            <p:cNvSpPr>
              <a:spLocks noChangeArrowheads="1"/>
            </p:cNvSpPr>
            <p:nvPr/>
          </p:nvSpPr>
          <p:spPr bwMode="auto">
            <a:xfrm>
              <a:off x="673" y="3257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9</a:t>
              </a:r>
              <a:endParaRPr lang="en-US"/>
            </a:p>
          </p:txBody>
        </p:sp>
        <p:sp>
          <p:nvSpPr>
            <p:cNvPr id="215081" name="Rectangle 41"/>
            <p:cNvSpPr>
              <a:spLocks noChangeArrowheads="1"/>
            </p:cNvSpPr>
            <p:nvPr/>
          </p:nvSpPr>
          <p:spPr bwMode="auto">
            <a:xfrm>
              <a:off x="556" y="3389"/>
              <a:ext cx="287" cy="144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082" name="Rectangle 42"/>
            <p:cNvSpPr>
              <a:spLocks noChangeArrowheads="1"/>
            </p:cNvSpPr>
            <p:nvPr/>
          </p:nvSpPr>
          <p:spPr bwMode="auto">
            <a:xfrm>
              <a:off x="646" y="3401"/>
              <a:ext cx="10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10</a:t>
              </a:r>
              <a:endParaRPr lang="en-US"/>
            </a:p>
          </p:txBody>
        </p:sp>
        <p:sp>
          <p:nvSpPr>
            <p:cNvPr id="215083" name="Rectangle 43"/>
            <p:cNvSpPr>
              <a:spLocks noChangeArrowheads="1"/>
            </p:cNvSpPr>
            <p:nvPr/>
          </p:nvSpPr>
          <p:spPr bwMode="auto">
            <a:xfrm>
              <a:off x="556" y="3533"/>
              <a:ext cx="287" cy="144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084" name="Rectangle 44"/>
            <p:cNvSpPr>
              <a:spLocks noChangeArrowheads="1"/>
            </p:cNvSpPr>
            <p:nvPr/>
          </p:nvSpPr>
          <p:spPr bwMode="auto">
            <a:xfrm>
              <a:off x="646" y="3545"/>
              <a:ext cx="10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11</a:t>
              </a:r>
              <a:endParaRPr lang="en-US"/>
            </a:p>
          </p:txBody>
        </p:sp>
        <p:sp>
          <p:nvSpPr>
            <p:cNvPr id="215085" name="Rectangle 45"/>
            <p:cNvSpPr>
              <a:spLocks noChangeArrowheads="1"/>
            </p:cNvSpPr>
            <p:nvPr/>
          </p:nvSpPr>
          <p:spPr bwMode="auto">
            <a:xfrm>
              <a:off x="556" y="3677"/>
              <a:ext cx="287" cy="144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086" name="Rectangle 46"/>
            <p:cNvSpPr>
              <a:spLocks noChangeArrowheads="1"/>
            </p:cNvSpPr>
            <p:nvPr/>
          </p:nvSpPr>
          <p:spPr bwMode="auto">
            <a:xfrm>
              <a:off x="646" y="3689"/>
              <a:ext cx="10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12</a:t>
              </a:r>
              <a:endParaRPr lang="en-US"/>
            </a:p>
          </p:txBody>
        </p:sp>
        <p:sp>
          <p:nvSpPr>
            <p:cNvPr id="215087" name="Rectangle 47"/>
            <p:cNvSpPr>
              <a:spLocks noChangeArrowheads="1"/>
            </p:cNvSpPr>
            <p:nvPr/>
          </p:nvSpPr>
          <p:spPr bwMode="auto">
            <a:xfrm>
              <a:off x="843" y="2092"/>
              <a:ext cx="288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088" name="Rectangle 48"/>
            <p:cNvSpPr>
              <a:spLocks noChangeArrowheads="1"/>
            </p:cNvSpPr>
            <p:nvPr/>
          </p:nvSpPr>
          <p:spPr bwMode="auto">
            <a:xfrm>
              <a:off x="930" y="2106"/>
              <a:ext cx="11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Helvetica" panose="020B0604020202020204" pitchFamily="34" charset="0"/>
                </a:rPr>
                <a:t>I-1</a:t>
              </a:r>
              <a:endParaRPr lang="en-US" b="1"/>
            </a:p>
          </p:txBody>
        </p:sp>
        <p:sp>
          <p:nvSpPr>
            <p:cNvPr id="215089" name="Rectangle 49"/>
            <p:cNvSpPr>
              <a:spLocks noChangeArrowheads="1"/>
            </p:cNvSpPr>
            <p:nvPr/>
          </p:nvSpPr>
          <p:spPr bwMode="auto">
            <a:xfrm>
              <a:off x="843" y="2236"/>
              <a:ext cx="288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090" name="Rectangle 50"/>
            <p:cNvSpPr>
              <a:spLocks noChangeArrowheads="1"/>
            </p:cNvSpPr>
            <p:nvPr/>
          </p:nvSpPr>
          <p:spPr bwMode="auto">
            <a:xfrm>
              <a:off x="843" y="2380"/>
              <a:ext cx="288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091" name="Rectangle 51"/>
            <p:cNvSpPr>
              <a:spLocks noChangeArrowheads="1"/>
            </p:cNvSpPr>
            <p:nvPr/>
          </p:nvSpPr>
          <p:spPr bwMode="auto">
            <a:xfrm>
              <a:off x="843" y="2524"/>
              <a:ext cx="288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092" name="Rectangle 52"/>
            <p:cNvSpPr>
              <a:spLocks noChangeArrowheads="1"/>
            </p:cNvSpPr>
            <p:nvPr/>
          </p:nvSpPr>
          <p:spPr bwMode="auto">
            <a:xfrm>
              <a:off x="843" y="2668"/>
              <a:ext cx="288" cy="14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093" name="Rectangle 53"/>
            <p:cNvSpPr>
              <a:spLocks noChangeArrowheads="1"/>
            </p:cNvSpPr>
            <p:nvPr/>
          </p:nvSpPr>
          <p:spPr bwMode="auto">
            <a:xfrm>
              <a:off x="843" y="2814"/>
              <a:ext cx="288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094" name="Rectangle 54"/>
            <p:cNvSpPr>
              <a:spLocks noChangeArrowheads="1"/>
            </p:cNvSpPr>
            <p:nvPr/>
          </p:nvSpPr>
          <p:spPr bwMode="auto">
            <a:xfrm>
              <a:off x="843" y="2958"/>
              <a:ext cx="288" cy="1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095" name="Rectangle 55"/>
            <p:cNvSpPr>
              <a:spLocks noChangeArrowheads="1"/>
            </p:cNvSpPr>
            <p:nvPr/>
          </p:nvSpPr>
          <p:spPr bwMode="auto">
            <a:xfrm>
              <a:off x="930" y="2969"/>
              <a:ext cx="11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Helvetica" panose="020B0604020202020204" pitchFamily="34" charset="0"/>
                </a:rPr>
                <a:t>I-2</a:t>
              </a:r>
              <a:endParaRPr lang="en-US" b="1"/>
            </a:p>
          </p:txBody>
        </p:sp>
        <p:sp>
          <p:nvSpPr>
            <p:cNvPr id="215096" name="Rectangle 56"/>
            <p:cNvSpPr>
              <a:spLocks noChangeArrowheads="1"/>
            </p:cNvSpPr>
            <p:nvPr/>
          </p:nvSpPr>
          <p:spPr bwMode="auto">
            <a:xfrm>
              <a:off x="843" y="3101"/>
              <a:ext cx="288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097" name="Rectangle 57"/>
            <p:cNvSpPr>
              <a:spLocks noChangeArrowheads="1"/>
            </p:cNvSpPr>
            <p:nvPr/>
          </p:nvSpPr>
          <p:spPr bwMode="auto">
            <a:xfrm>
              <a:off x="843" y="3245"/>
              <a:ext cx="288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098" name="Rectangle 58"/>
            <p:cNvSpPr>
              <a:spLocks noChangeArrowheads="1"/>
            </p:cNvSpPr>
            <p:nvPr/>
          </p:nvSpPr>
          <p:spPr bwMode="auto">
            <a:xfrm>
              <a:off x="843" y="3389"/>
              <a:ext cx="288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099" name="Rectangle 59"/>
            <p:cNvSpPr>
              <a:spLocks noChangeArrowheads="1"/>
            </p:cNvSpPr>
            <p:nvPr/>
          </p:nvSpPr>
          <p:spPr bwMode="auto">
            <a:xfrm>
              <a:off x="843" y="3533"/>
              <a:ext cx="288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00" name="Rectangle 60"/>
            <p:cNvSpPr>
              <a:spLocks noChangeArrowheads="1"/>
            </p:cNvSpPr>
            <p:nvPr/>
          </p:nvSpPr>
          <p:spPr bwMode="auto">
            <a:xfrm>
              <a:off x="843" y="3677"/>
              <a:ext cx="288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01" name="Rectangle 61"/>
            <p:cNvSpPr>
              <a:spLocks noChangeArrowheads="1"/>
            </p:cNvSpPr>
            <p:nvPr/>
          </p:nvSpPr>
          <p:spPr bwMode="auto">
            <a:xfrm>
              <a:off x="1131" y="2092"/>
              <a:ext cx="287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02" name="Rectangle 62"/>
            <p:cNvSpPr>
              <a:spLocks noChangeArrowheads="1"/>
            </p:cNvSpPr>
            <p:nvPr/>
          </p:nvSpPr>
          <p:spPr bwMode="auto">
            <a:xfrm>
              <a:off x="1131" y="2236"/>
              <a:ext cx="287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03" name="Rectangle 63"/>
            <p:cNvSpPr>
              <a:spLocks noChangeArrowheads="1"/>
            </p:cNvSpPr>
            <p:nvPr/>
          </p:nvSpPr>
          <p:spPr bwMode="auto">
            <a:xfrm>
              <a:off x="1217" y="2250"/>
              <a:ext cx="11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Helvetica" panose="020B0604020202020204" pitchFamily="34" charset="0"/>
                </a:rPr>
                <a:t>I-1</a:t>
              </a:r>
              <a:endParaRPr lang="en-US" b="1"/>
            </a:p>
          </p:txBody>
        </p:sp>
        <p:sp>
          <p:nvSpPr>
            <p:cNvPr id="215104" name="Rectangle 64"/>
            <p:cNvSpPr>
              <a:spLocks noChangeArrowheads="1"/>
            </p:cNvSpPr>
            <p:nvPr/>
          </p:nvSpPr>
          <p:spPr bwMode="auto">
            <a:xfrm>
              <a:off x="1131" y="2380"/>
              <a:ext cx="287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05" name="Rectangle 65"/>
            <p:cNvSpPr>
              <a:spLocks noChangeArrowheads="1"/>
            </p:cNvSpPr>
            <p:nvPr/>
          </p:nvSpPr>
          <p:spPr bwMode="auto">
            <a:xfrm>
              <a:off x="1131" y="2524"/>
              <a:ext cx="287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06" name="Rectangle 66"/>
            <p:cNvSpPr>
              <a:spLocks noChangeArrowheads="1"/>
            </p:cNvSpPr>
            <p:nvPr/>
          </p:nvSpPr>
          <p:spPr bwMode="auto">
            <a:xfrm>
              <a:off x="1131" y="2668"/>
              <a:ext cx="287" cy="14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07" name="Rectangle 67"/>
            <p:cNvSpPr>
              <a:spLocks noChangeArrowheads="1"/>
            </p:cNvSpPr>
            <p:nvPr/>
          </p:nvSpPr>
          <p:spPr bwMode="auto">
            <a:xfrm>
              <a:off x="1131" y="2814"/>
              <a:ext cx="287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08" name="Rectangle 68"/>
            <p:cNvSpPr>
              <a:spLocks noChangeArrowheads="1"/>
            </p:cNvSpPr>
            <p:nvPr/>
          </p:nvSpPr>
          <p:spPr bwMode="auto">
            <a:xfrm>
              <a:off x="1131" y="2958"/>
              <a:ext cx="287" cy="1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09" name="Rectangle 69"/>
            <p:cNvSpPr>
              <a:spLocks noChangeArrowheads="1"/>
            </p:cNvSpPr>
            <p:nvPr/>
          </p:nvSpPr>
          <p:spPr bwMode="auto">
            <a:xfrm>
              <a:off x="1131" y="3101"/>
              <a:ext cx="287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10" name="Rectangle 70"/>
            <p:cNvSpPr>
              <a:spLocks noChangeArrowheads="1"/>
            </p:cNvSpPr>
            <p:nvPr/>
          </p:nvSpPr>
          <p:spPr bwMode="auto">
            <a:xfrm>
              <a:off x="1217" y="3113"/>
              <a:ext cx="11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Helvetica" panose="020B0604020202020204" pitchFamily="34" charset="0"/>
                </a:rPr>
                <a:t>I-2</a:t>
              </a:r>
              <a:endParaRPr lang="en-US" b="1"/>
            </a:p>
          </p:txBody>
        </p:sp>
        <p:sp>
          <p:nvSpPr>
            <p:cNvPr id="215111" name="Rectangle 71"/>
            <p:cNvSpPr>
              <a:spLocks noChangeArrowheads="1"/>
            </p:cNvSpPr>
            <p:nvPr/>
          </p:nvSpPr>
          <p:spPr bwMode="auto">
            <a:xfrm>
              <a:off x="1131" y="3245"/>
              <a:ext cx="287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12" name="Rectangle 72"/>
            <p:cNvSpPr>
              <a:spLocks noChangeArrowheads="1"/>
            </p:cNvSpPr>
            <p:nvPr/>
          </p:nvSpPr>
          <p:spPr bwMode="auto">
            <a:xfrm>
              <a:off x="1131" y="3389"/>
              <a:ext cx="287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13" name="Rectangle 73"/>
            <p:cNvSpPr>
              <a:spLocks noChangeArrowheads="1"/>
            </p:cNvSpPr>
            <p:nvPr/>
          </p:nvSpPr>
          <p:spPr bwMode="auto">
            <a:xfrm>
              <a:off x="1131" y="3533"/>
              <a:ext cx="287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14" name="Rectangle 74"/>
            <p:cNvSpPr>
              <a:spLocks noChangeArrowheads="1"/>
            </p:cNvSpPr>
            <p:nvPr/>
          </p:nvSpPr>
          <p:spPr bwMode="auto">
            <a:xfrm>
              <a:off x="1131" y="3677"/>
              <a:ext cx="287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15" name="Rectangle 75"/>
            <p:cNvSpPr>
              <a:spLocks noChangeArrowheads="1"/>
            </p:cNvSpPr>
            <p:nvPr/>
          </p:nvSpPr>
          <p:spPr bwMode="auto">
            <a:xfrm>
              <a:off x="1418" y="2092"/>
              <a:ext cx="287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16" name="Rectangle 76"/>
            <p:cNvSpPr>
              <a:spLocks noChangeArrowheads="1"/>
            </p:cNvSpPr>
            <p:nvPr/>
          </p:nvSpPr>
          <p:spPr bwMode="auto">
            <a:xfrm>
              <a:off x="1418" y="2236"/>
              <a:ext cx="287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17" name="Rectangle 77"/>
            <p:cNvSpPr>
              <a:spLocks noChangeArrowheads="1"/>
            </p:cNvSpPr>
            <p:nvPr/>
          </p:nvSpPr>
          <p:spPr bwMode="auto">
            <a:xfrm>
              <a:off x="1418" y="2380"/>
              <a:ext cx="287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215118" name="Rectangle 78"/>
            <p:cNvSpPr>
              <a:spLocks noChangeArrowheads="1"/>
            </p:cNvSpPr>
            <p:nvPr/>
          </p:nvSpPr>
          <p:spPr bwMode="auto">
            <a:xfrm>
              <a:off x="1504" y="2394"/>
              <a:ext cx="11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Helvetica" panose="020B0604020202020204" pitchFamily="34" charset="0"/>
                </a:rPr>
                <a:t>I-1</a:t>
              </a:r>
              <a:endParaRPr lang="en-US" b="1"/>
            </a:p>
          </p:txBody>
        </p:sp>
        <p:sp>
          <p:nvSpPr>
            <p:cNvPr id="215119" name="Rectangle 79"/>
            <p:cNvSpPr>
              <a:spLocks noChangeArrowheads="1"/>
            </p:cNvSpPr>
            <p:nvPr/>
          </p:nvSpPr>
          <p:spPr bwMode="auto">
            <a:xfrm>
              <a:off x="1418" y="2524"/>
              <a:ext cx="287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20" name="Rectangle 80"/>
            <p:cNvSpPr>
              <a:spLocks noChangeArrowheads="1"/>
            </p:cNvSpPr>
            <p:nvPr/>
          </p:nvSpPr>
          <p:spPr bwMode="auto">
            <a:xfrm>
              <a:off x="1418" y="2668"/>
              <a:ext cx="287" cy="14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21" name="Rectangle 81"/>
            <p:cNvSpPr>
              <a:spLocks noChangeArrowheads="1"/>
            </p:cNvSpPr>
            <p:nvPr/>
          </p:nvSpPr>
          <p:spPr bwMode="auto">
            <a:xfrm>
              <a:off x="1418" y="2814"/>
              <a:ext cx="287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22" name="Rectangle 82"/>
            <p:cNvSpPr>
              <a:spLocks noChangeArrowheads="1"/>
            </p:cNvSpPr>
            <p:nvPr/>
          </p:nvSpPr>
          <p:spPr bwMode="auto">
            <a:xfrm>
              <a:off x="1418" y="2958"/>
              <a:ext cx="287" cy="1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23" name="Rectangle 83"/>
            <p:cNvSpPr>
              <a:spLocks noChangeArrowheads="1"/>
            </p:cNvSpPr>
            <p:nvPr/>
          </p:nvSpPr>
          <p:spPr bwMode="auto">
            <a:xfrm>
              <a:off x="1418" y="3101"/>
              <a:ext cx="287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24" name="Rectangle 84"/>
            <p:cNvSpPr>
              <a:spLocks noChangeArrowheads="1"/>
            </p:cNvSpPr>
            <p:nvPr/>
          </p:nvSpPr>
          <p:spPr bwMode="auto">
            <a:xfrm>
              <a:off x="1418" y="3245"/>
              <a:ext cx="287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25" name="Rectangle 85"/>
            <p:cNvSpPr>
              <a:spLocks noChangeArrowheads="1"/>
            </p:cNvSpPr>
            <p:nvPr/>
          </p:nvSpPr>
          <p:spPr bwMode="auto">
            <a:xfrm>
              <a:off x="1504" y="3257"/>
              <a:ext cx="11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Helvetica" panose="020B0604020202020204" pitchFamily="34" charset="0"/>
                </a:rPr>
                <a:t>I-2</a:t>
              </a:r>
              <a:endParaRPr lang="en-US" b="1"/>
            </a:p>
          </p:txBody>
        </p:sp>
        <p:sp>
          <p:nvSpPr>
            <p:cNvPr id="215126" name="Rectangle 86"/>
            <p:cNvSpPr>
              <a:spLocks noChangeArrowheads="1"/>
            </p:cNvSpPr>
            <p:nvPr/>
          </p:nvSpPr>
          <p:spPr bwMode="auto">
            <a:xfrm>
              <a:off x="1418" y="3389"/>
              <a:ext cx="287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27" name="Rectangle 87"/>
            <p:cNvSpPr>
              <a:spLocks noChangeArrowheads="1"/>
            </p:cNvSpPr>
            <p:nvPr/>
          </p:nvSpPr>
          <p:spPr bwMode="auto">
            <a:xfrm>
              <a:off x="1418" y="3533"/>
              <a:ext cx="287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28" name="Rectangle 88"/>
            <p:cNvSpPr>
              <a:spLocks noChangeArrowheads="1"/>
            </p:cNvSpPr>
            <p:nvPr/>
          </p:nvSpPr>
          <p:spPr bwMode="auto">
            <a:xfrm>
              <a:off x="1418" y="3677"/>
              <a:ext cx="287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29" name="Rectangle 89"/>
            <p:cNvSpPr>
              <a:spLocks noChangeArrowheads="1"/>
            </p:cNvSpPr>
            <p:nvPr/>
          </p:nvSpPr>
          <p:spPr bwMode="auto">
            <a:xfrm>
              <a:off x="1705" y="2092"/>
              <a:ext cx="288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30" name="Rectangle 90"/>
            <p:cNvSpPr>
              <a:spLocks noChangeArrowheads="1"/>
            </p:cNvSpPr>
            <p:nvPr/>
          </p:nvSpPr>
          <p:spPr bwMode="auto">
            <a:xfrm>
              <a:off x="1705" y="2236"/>
              <a:ext cx="288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31" name="Rectangle 91"/>
            <p:cNvSpPr>
              <a:spLocks noChangeArrowheads="1"/>
            </p:cNvSpPr>
            <p:nvPr/>
          </p:nvSpPr>
          <p:spPr bwMode="auto">
            <a:xfrm>
              <a:off x="1705" y="2380"/>
              <a:ext cx="288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32" name="Rectangle 92"/>
            <p:cNvSpPr>
              <a:spLocks noChangeArrowheads="1"/>
            </p:cNvSpPr>
            <p:nvPr/>
          </p:nvSpPr>
          <p:spPr bwMode="auto">
            <a:xfrm>
              <a:off x="1705" y="2524"/>
              <a:ext cx="288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33" name="Rectangle 93"/>
            <p:cNvSpPr>
              <a:spLocks noChangeArrowheads="1"/>
            </p:cNvSpPr>
            <p:nvPr/>
          </p:nvSpPr>
          <p:spPr bwMode="auto">
            <a:xfrm>
              <a:off x="1791" y="2538"/>
              <a:ext cx="11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Helvetica" panose="020B0604020202020204" pitchFamily="34" charset="0"/>
                </a:rPr>
                <a:t>I-1</a:t>
              </a:r>
              <a:endParaRPr lang="en-US" b="1"/>
            </a:p>
          </p:txBody>
        </p:sp>
        <p:sp>
          <p:nvSpPr>
            <p:cNvPr id="215134" name="Rectangle 94"/>
            <p:cNvSpPr>
              <a:spLocks noChangeArrowheads="1"/>
            </p:cNvSpPr>
            <p:nvPr/>
          </p:nvSpPr>
          <p:spPr bwMode="auto">
            <a:xfrm>
              <a:off x="1705" y="2668"/>
              <a:ext cx="288" cy="14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35" name="Rectangle 95"/>
            <p:cNvSpPr>
              <a:spLocks noChangeArrowheads="1"/>
            </p:cNvSpPr>
            <p:nvPr/>
          </p:nvSpPr>
          <p:spPr bwMode="auto">
            <a:xfrm>
              <a:off x="1705" y="2814"/>
              <a:ext cx="288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36" name="Rectangle 96"/>
            <p:cNvSpPr>
              <a:spLocks noChangeArrowheads="1"/>
            </p:cNvSpPr>
            <p:nvPr/>
          </p:nvSpPr>
          <p:spPr bwMode="auto">
            <a:xfrm>
              <a:off x="1705" y="2958"/>
              <a:ext cx="288" cy="1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37" name="Rectangle 97"/>
            <p:cNvSpPr>
              <a:spLocks noChangeArrowheads="1"/>
            </p:cNvSpPr>
            <p:nvPr/>
          </p:nvSpPr>
          <p:spPr bwMode="auto">
            <a:xfrm>
              <a:off x="1705" y="3101"/>
              <a:ext cx="288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38" name="Rectangle 98"/>
            <p:cNvSpPr>
              <a:spLocks noChangeArrowheads="1"/>
            </p:cNvSpPr>
            <p:nvPr/>
          </p:nvSpPr>
          <p:spPr bwMode="auto">
            <a:xfrm>
              <a:off x="1705" y="3245"/>
              <a:ext cx="288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39" name="Rectangle 99"/>
            <p:cNvSpPr>
              <a:spLocks noChangeArrowheads="1"/>
            </p:cNvSpPr>
            <p:nvPr/>
          </p:nvSpPr>
          <p:spPr bwMode="auto">
            <a:xfrm>
              <a:off x="1705" y="3389"/>
              <a:ext cx="288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40" name="Rectangle 100"/>
            <p:cNvSpPr>
              <a:spLocks noChangeArrowheads="1"/>
            </p:cNvSpPr>
            <p:nvPr/>
          </p:nvSpPr>
          <p:spPr bwMode="auto">
            <a:xfrm>
              <a:off x="1791" y="3401"/>
              <a:ext cx="11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Helvetica" panose="020B0604020202020204" pitchFamily="34" charset="0"/>
                </a:rPr>
                <a:t>I-2</a:t>
              </a:r>
              <a:endParaRPr lang="en-US" b="1"/>
            </a:p>
          </p:txBody>
        </p:sp>
        <p:sp>
          <p:nvSpPr>
            <p:cNvPr id="215141" name="Rectangle 101"/>
            <p:cNvSpPr>
              <a:spLocks noChangeArrowheads="1"/>
            </p:cNvSpPr>
            <p:nvPr/>
          </p:nvSpPr>
          <p:spPr bwMode="auto">
            <a:xfrm>
              <a:off x="1705" y="3533"/>
              <a:ext cx="288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42" name="Rectangle 102"/>
            <p:cNvSpPr>
              <a:spLocks noChangeArrowheads="1"/>
            </p:cNvSpPr>
            <p:nvPr/>
          </p:nvSpPr>
          <p:spPr bwMode="auto">
            <a:xfrm>
              <a:off x="1705" y="3677"/>
              <a:ext cx="288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43" name="Rectangle 103"/>
            <p:cNvSpPr>
              <a:spLocks noChangeArrowheads="1"/>
            </p:cNvSpPr>
            <p:nvPr/>
          </p:nvSpPr>
          <p:spPr bwMode="auto">
            <a:xfrm>
              <a:off x="1993" y="2092"/>
              <a:ext cx="287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44" name="Rectangle 104"/>
            <p:cNvSpPr>
              <a:spLocks noChangeArrowheads="1"/>
            </p:cNvSpPr>
            <p:nvPr/>
          </p:nvSpPr>
          <p:spPr bwMode="auto">
            <a:xfrm>
              <a:off x="1993" y="2236"/>
              <a:ext cx="287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45" name="Rectangle 105"/>
            <p:cNvSpPr>
              <a:spLocks noChangeArrowheads="1"/>
            </p:cNvSpPr>
            <p:nvPr/>
          </p:nvSpPr>
          <p:spPr bwMode="auto">
            <a:xfrm>
              <a:off x="1993" y="2380"/>
              <a:ext cx="287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46" name="Rectangle 106"/>
            <p:cNvSpPr>
              <a:spLocks noChangeArrowheads="1"/>
            </p:cNvSpPr>
            <p:nvPr/>
          </p:nvSpPr>
          <p:spPr bwMode="auto">
            <a:xfrm>
              <a:off x="1993" y="2524"/>
              <a:ext cx="287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47" name="Rectangle 107"/>
            <p:cNvSpPr>
              <a:spLocks noChangeArrowheads="1"/>
            </p:cNvSpPr>
            <p:nvPr/>
          </p:nvSpPr>
          <p:spPr bwMode="auto">
            <a:xfrm>
              <a:off x="1993" y="2668"/>
              <a:ext cx="287" cy="14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48" name="Rectangle 108"/>
            <p:cNvSpPr>
              <a:spLocks noChangeArrowheads="1"/>
            </p:cNvSpPr>
            <p:nvPr/>
          </p:nvSpPr>
          <p:spPr bwMode="auto">
            <a:xfrm>
              <a:off x="2079" y="2682"/>
              <a:ext cx="11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Helvetica" panose="020B0604020202020204" pitchFamily="34" charset="0"/>
                </a:rPr>
                <a:t>I-1</a:t>
              </a:r>
              <a:endParaRPr lang="en-US" b="1"/>
            </a:p>
          </p:txBody>
        </p:sp>
        <p:sp>
          <p:nvSpPr>
            <p:cNvPr id="215149" name="Rectangle 109"/>
            <p:cNvSpPr>
              <a:spLocks noChangeArrowheads="1"/>
            </p:cNvSpPr>
            <p:nvPr/>
          </p:nvSpPr>
          <p:spPr bwMode="auto">
            <a:xfrm>
              <a:off x="1993" y="2814"/>
              <a:ext cx="287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50" name="Rectangle 110"/>
            <p:cNvSpPr>
              <a:spLocks noChangeArrowheads="1"/>
            </p:cNvSpPr>
            <p:nvPr/>
          </p:nvSpPr>
          <p:spPr bwMode="auto">
            <a:xfrm>
              <a:off x="1993" y="2958"/>
              <a:ext cx="287" cy="1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51" name="Rectangle 111"/>
            <p:cNvSpPr>
              <a:spLocks noChangeArrowheads="1"/>
            </p:cNvSpPr>
            <p:nvPr/>
          </p:nvSpPr>
          <p:spPr bwMode="auto">
            <a:xfrm>
              <a:off x="1993" y="3101"/>
              <a:ext cx="287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52" name="Rectangle 112"/>
            <p:cNvSpPr>
              <a:spLocks noChangeArrowheads="1"/>
            </p:cNvSpPr>
            <p:nvPr/>
          </p:nvSpPr>
          <p:spPr bwMode="auto">
            <a:xfrm>
              <a:off x="1993" y="3245"/>
              <a:ext cx="287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53" name="Rectangle 113"/>
            <p:cNvSpPr>
              <a:spLocks noChangeArrowheads="1"/>
            </p:cNvSpPr>
            <p:nvPr/>
          </p:nvSpPr>
          <p:spPr bwMode="auto">
            <a:xfrm>
              <a:off x="1993" y="3389"/>
              <a:ext cx="287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54" name="Rectangle 114"/>
            <p:cNvSpPr>
              <a:spLocks noChangeArrowheads="1"/>
            </p:cNvSpPr>
            <p:nvPr/>
          </p:nvSpPr>
          <p:spPr bwMode="auto">
            <a:xfrm>
              <a:off x="1993" y="3533"/>
              <a:ext cx="287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55" name="Rectangle 115"/>
            <p:cNvSpPr>
              <a:spLocks noChangeArrowheads="1"/>
            </p:cNvSpPr>
            <p:nvPr/>
          </p:nvSpPr>
          <p:spPr bwMode="auto">
            <a:xfrm>
              <a:off x="2079" y="3545"/>
              <a:ext cx="11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Helvetica" panose="020B0604020202020204" pitchFamily="34" charset="0"/>
                </a:rPr>
                <a:t>I-2</a:t>
              </a:r>
              <a:endParaRPr lang="en-US" b="1"/>
            </a:p>
          </p:txBody>
        </p:sp>
        <p:sp>
          <p:nvSpPr>
            <p:cNvPr id="215156" name="Rectangle 116"/>
            <p:cNvSpPr>
              <a:spLocks noChangeArrowheads="1"/>
            </p:cNvSpPr>
            <p:nvPr/>
          </p:nvSpPr>
          <p:spPr bwMode="auto">
            <a:xfrm>
              <a:off x="1993" y="3677"/>
              <a:ext cx="287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57" name="Rectangle 117"/>
            <p:cNvSpPr>
              <a:spLocks noChangeArrowheads="1"/>
            </p:cNvSpPr>
            <p:nvPr/>
          </p:nvSpPr>
          <p:spPr bwMode="auto">
            <a:xfrm>
              <a:off x="2280" y="2092"/>
              <a:ext cx="287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58" name="Rectangle 118"/>
            <p:cNvSpPr>
              <a:spLocks noChangeArrowheads="1"/>
            </p:cNvSpPr>
            <p:nvPr/>
          </p:nvSpPr>
          <p:spPr bwMode="auto">
            <a:xfrm>
              <a:off x="2280" y="2236"/>
              <a:ext cx="287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59" name="Rectangle 119"/>
            <p:cNvSpPr>
              <a:spLocks noChangeArrowheads="1"/>
            </p:cNvSpPr>
            <p:nvPr/>
          </p:nvSpPr>
          <p:spPr bwMode="auto">
            <a:xfrm>
              <a:off x="2280" y="2380"/>
              <a:ext cx="287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60" name="Rectangle 120"/>
            <p:cNvSpPr>
              <a:spLocks noChangeArrowheads="1"/>
            </p:cNvSpPr>
            <p:nvPr/>
          </p:nvSpPr>
          <p:spPr bwMode="auto">
            <a:xfrm>
              <a:off x="2280" y="2524"/>
              <a:ext cx="287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61" name="Rectangle 121"/>
            <p:cNvSpPr>
              <a:spLocks noChangeArrowheads="1"/>
            </p:cNvSpPr>
            <p:nvPr/>
          </p:nvSpPr>
          <p:spPr bwMode="auto">
            <a:xfrm>
              <a:off x="2280" y="2668"/>
              <a:ext cx="287" cy="14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62" name="Rectangle 122"/>
            <p:cNvSpPr>
              <a:spLocks noChangeArrowheads="1"/>
            </p:cNvSpPr>
            <p:nvPr/>
          </p:nvSpPr>
          <p:spPr bwMode="auto">
            <a:xfrm>
              <a:off x="2280" y="2814"/>
              <a:ext cx="287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63" name="Rectangle 123"/>
            <p:cNvSpPr>
              <a:spLocks noChangeArrowheads="1"/>
            </p:cNvSpPr>
            <p:nvPr/>
          </p:nvSpPr>
          <p:spPr bwMode="auto">
            <a:xfrm>
              <a:off x="2366" y="2825"/>
              <a:ext cx="11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Helvetica" panose="020B0604020202020204" pitchFamily="34" charset="0"/>
                </a:rPr>
                <a:t>I-1</a:t>
              </a:r>
              <a:endParaRPr lang="en-US" b="1"/>
            </a:p>
          </p:txBody>
        </p:sp>
        <p:sp>
          <p:nvSpPr>
            <p:cNvPr id="215164" name="Rectangle 124"/>
            <p:cNvSpPr>
              <a:spLocks noChangeArrowheads="1"/>
            </p:cNvSpPr>
            <p:nvPr/>
          </p:nvSpPr>
          <p:spPr bwMode="auto">
            <a:xfrm>
              <a:off x="2280" y="2958"/>
              <a:ext cx="287" cy="1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65" name="Rectangle 125"/>
            <p:cNvSpPr>
              <a:spLocks noChangeArrowheads="1"/>
            </p:cNvSpPr>
            <p:nvPr/>
          </p:nvSpPr>
          <p:spPr bwMode="auto">
            <a:xfrm>
              <a:off x="2280" y="3101"/>
              <a:ext cx="287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66" name="Rectangle 126"/>
            <p:cNvSpPr>
              <a:spLocks noChangeArrowheads="1"/>
            </p:cNvSpPr>
            <p:nvPr/>
          </p:nvSpPr>
          <p:spPr bwMode="auto">
            <a:xfrm>
              <a:off x="2280" y="3245"/>
              <a:ext cx="287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67" name="Rectangle 127"/>
            <p:cNvSpPr>
              <a:spLocks noChangeArrowheads="1"/>
            </p:cNvSpPr>
            <p:nvPr/>
          </p:nvSpPr>
          <p:spPr bwMode="auto">
            <a:xfrm>
              <a:off x="2280" y="3389"/>
              <a:ext cx="287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68" name="Rectangle 128"/>
            <p:cNvSpPr>
              <a:spLocks noChangeArrowheads="1"/>
            </p:cNvSpPr>
            <p:nvPr/>
          </p:nvSpPr>
          <p:spPr bwMode="auto">
            <a:xfrm>
              <a:off x="2280" y="3533"/>
              <a:ext cx="287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69" name="Rectangle 129"/>
            <p:cNvSpPr>
              <a:spLocks noChangeArrowheads="1"/>
            </p:cNvSpPr>
            <p:nvPr/>
          </p:nvSpPr>
          <p:spPr bwMode="auto">
            <a:xfrm>
              <a:off x="2280" y="3677"/>
              <a:ext cx="287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70" name="Rectangle 130"/>
            <p:cNvSpPr>
              <a:spLocks noChangeArrowheads="1"/>
            </p:cNvSpPr>
            <p:nvPr/>
          </p:nvSpPr>
          <p:spPr bwMode="auto">
            <a:xfrm>
              <a:off x="2366" y="3689"/>
              <a:ext cx="11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Helvetica" panose="020B0604020202020204" pitchFamily="34" charset="0"/>
                </a:rPr>
                <a:t>I-2</a:t>
              </a:r>
              <a:endParaRPr lang="en-US" b="1"/>
            </a:p>
          </p:txBody>
        </p:sp>
      </p:grpSp>
      <p:sp>
        <p:nvSpPr>
          <p:cNvPr id="215045" name="Text Box 5"/>
          <p:cNvSpPr txBox="1">
            <a:spLocks noChangeArrowheads="1"/>
          </p:cNvSpPr>
          <p:nvPr/>
        </p:nvSpPr>
        <p:spPr bwMode="auto">
          <a:xfrm rot="1832193">
            <a:off x="2813050" y="4351339"/>
            <a:ext cx="2909888" cy="68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2000">
                <a:solidFill>
                  <a:srgbClr val="FF0000"/>
                </a:solidFill>
              </a:rPr>
              <a:t>Non-pipelined execution</a:t>
            </a:r>
          </a:p>
          <a:p>
            <a:pPr algn="ctr"/>
            <a:r>
              <a:rPr lang="en-US" sz="2000">
                <a:solidFill>
                  <a:srgbClr val="FF0000"/>
                </a:solidFill>
              </a:rPr>
              <a:t>Wasted clock cycles</a:t>
            </a:r>
          </a:p>
        </p:txBody>
      </p:sp>
      <p:sp>
        <p:nvSpPr>
          <p:cNvPr id="215171" name="Rectangle 131"/>
          <p:cNvSpPr>
            <a:spLocks noChangeArrowheads="1"/>
          </p:cNvSpPr>
          <p:nvPr/>
        </p:nvSpPr>
        <p:spPr bwMode="auto">
          <a:xfrm>
            <a:off x="7127875" y="5246688"/>
            <a:ext cx="12006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Pipelined</a:t>
            </a:r>
          </a:p>
          <a:p>
            <a:r>
              <a:rPr lang="en-US" sz="2000">
                <a:solidFill>
                  <a:srgbClr val="FF0000"/>
                </a:solidFill>
              </a:rPr>
              <a:t>Execution</a:t>
            </a:r>
          </a:p>
        </p:txBody>
      </p:sp>
      <p:sp>
        <p:nvSpPr>
          <p:cNvPr id="215172" name="Text Box 132"/>
          <p:cNvSpPr txBox="1">
            <a:spLocks noChangeArrowheads="1"/>
          </p:cNvSpPr>
          <p:nvPr/>
        </p:nvSpPr>
        <p:spPr bwMode="auto">
          <a:xfrm>
            <a:off x="6019800" y="2638426"/>
            <a:ext cx="4191000" cy="88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For </a:t>
            </a:r>
            <a:r>
              <a:rPr lang="en-US" i="1">
                <a:solidFill>
                  <a:srgbClr val="FF0000"/>
                </a:solidFill>
              </a:rPr>
              <a:t>k</a:t>
            </a:r>
            <a:r>
              <a:rPr lang="en-US">
                <a:solidFill>
                  <a:srgbClr val="FF0000"/>
                </a:solidFill>
              </a:rPr>
              <a:t> stages and </a:t>
            </a:r>
            <a:r>
              <a:rPr lang="en-US" i="1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 instructions, the number of required cycles is: </a:t>
            </a:r>
            <a:r>
              <a:rPr lang="en-US" i="1">
                <a:solidFill>
                  <a:srgbClr val="FF0000"/>
                </a:solidFill>
              </a:rPr>
              <a:t>k</a:t>
            </a:r>
            <a:r>
              <a:rPr lang="en-US">
                <a:solidFill>
                  <a:srgbClr val="FF0000"/>
                </a:solidFill>
              </a:rPr>
              <a:t> + </a:t>
            </a:r>
            <a:r>
              <a:rPr lang="en-US" i="1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 – 1</a:t>
            </a:r>
          </a:p>
        </p:txBody>
      </p:sp>
    </p:spTree>
    <p:extLst>
      <p:ext uri="{BB962C8B-B14F-4D97-AF65-F5344CB8AC3E}">
        <p14:creationId xmlns:p14="http://schemas.microsoft.com/office/powerpoint/2010/main" val="68366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5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71" grpId="0"/>
      <p:bldP spid="21517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744" name="Rectangle 136"/>
          <p:cNvSpPr>
            <a:spLocks noChangeArrowheads="1"/>
          </p:cNvSpPr>
          <p:nvPr/>
        </p:nvSpPr>
        <p:spPr bwMode="auto">
          <a:xfrm>
            <a:off x="1262130" y="2506663"/>
            <a:ext cx="4776721" cy="368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marL="347663" indent="-347663"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98513" indent="-3365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4588" indent="-231775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81138" indent="-22225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33363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Assume that stage S4 is the execute stage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Assume also that S4 requires 2 clock cycles to complete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As more instructions enter the pipeline, wasted cycles occur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For </a:t>
            </a:r>
            <a:r>
              <a:rPr lang="en-US" i="1" dirty="0">
                <a:latin typeface="Comic Sans MS" panose="030F0702030302020204" pitchFamily="66" charset="0"/>
              </a:rPr>
              <a:t>k</a:t>
            </a:r>
            <a:r>
              <a:rPr lang="en-US" dirty="0">
                <a:latin typeface="Comic Sans MS" panose="030F0702030302020204" pitchFamily="66" charset="0"/>
              </a:rPr>
              <a:t> stages, where one stage requires 2 cycles, </a:t>
            </a:r>
            <a:r>
              <a:rPr lang="en-US" i="1" dirty="0">
                <a:latin typeface="Comic Sans MS" panose="030F0702030302020204" pitchFamily="66" charset="0"/>
              </a:rPr>
              <a:t>n</a:t>
            </a:r>
            <a:r>
              <a:rPr lang="en-US" dirty="0">
                <a:latin typeface="Comic Sans MS" panose="030F0702030302020204" pitchFamily="66" charset="0"/>
              </a:rPr>
              <a:t> instructions require </a:t>
            </a:r>
            <a:r>
              <a:rPr lang="en-US" i="1" dirty="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+ 2</a:t>
            </a:r>
            <a:r>
              <a:rPr lang="en-US" i="1" dirty="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– 1 </a:t>
            </a:r>
            <a:r>
              <a:rPr lang="en-US" dirty="0">
                <a:latin typeface="Comic Sans MS" panose="030F0702030302020204" pitchFamily="66" charset="0"/>
              </a:rPr>
              <a:t>cycles</a:t>
            </a:r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1" y="1"/>
            <a:ext cx="10515600" cy="102076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Wasted Cycles (pipelined)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58889"/>
            <a:ext cx="8229600" cy="11334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When one of the stages requires two or more clock cycles to complete, clock cycles are again wasted</a:t>
            </a:r>
          </a:p>
        </p:txBody>
      </p:sp>
      <p:grpSp>
        <p:nvGrpSpPr>
          <p:cNvPr id="452743" name="Group 135"/>
          <p:cNvGrpSpPr>
            <a:grpSpLocks/>
          </p:cNvGrpSpPr>
          <p:nvPr/>
        </p:nvGrpSpPr>
        <p:grpSpPr bwMode="auto">
          <a:xfrm>
            <a:off x="6223000" y="2565400"/>
            <a:ext cx="3962400" cy="3581400"/>
            <a:chOff x="2960" y="1616"/>
            <a:chExt cx="2496" cy="2256"/>
          </a:xfrm>
        </p:grpSpPr>
        <p:sp>
          <p:nvSpPr>
            <p:cNvPr id="452615" name="AutoShape 7"/>
            <p:cNvSpPr>
              <a:spLocks noChangeAspect="1" noChangeArrowheads="1" noTextEdit="1"/>
            </p:cNvSpPr>
            <p:nvPr/>
          </p:nvSpPr>
          <p:spPr bwMode="auto">
            <a:xfrm>
              <a:off x="2960" y="1616"/>
              <a:ext cx="2496" cy="22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617" name="Rectangle 9"/>
            <p:cNvSpPr>
              <a:spLocks noChangeArrowheads="1"/>
            </p:cNvSpPr>
            <p:nvPr/>
          </p:nvSpPr>
          <p:spPr bwMode="auto">
            <a:xfrm>
              <a:off x="3540" y="1953"/>
              <a:ext cx="299" cy="150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18" name="Rectangle 10"/>
            <p:cNvSpPr>
              <a:spLocks noChangeArrowheads="1"/>
            </p:cNvSpPr>
            <p:nvPr/>
          </p:nvSpPr>
          <p:spPr bwMode="auto">
            <a:xfrm>
              <a:off x="3628" y="1967"/>
              <a:ext cx="12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Helvetica" panose="020B0604020202020204" pitchFamily="34" charset="0"/>
                </a:rPr>
                <a:t>S1</a:t>
              </a:r>
              <a:endParaRPr lang="en-US"/>
            </a:p>
          </p:txBody>
        </p:sp>
        <p:sp>
          <p:nvSpPr>
            <p:cNvPr id="452619" name="Rectangle 11"/>
            <p:cNvSpPr>
              <a:spLocks noChangeArrowheads="1"/>
            </p:cNvSpPr>
            <p:nvPr/>
          </p:nvSpPr>
          <p:spPr bwMode="auto">
            <a:xfrm>
              <a:off x="3839" y="1953"/>
              <a:ext cx="299" cy="150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20" name="Rectangle 12"/>
            <p:cNvSpPr>
              <a:spLocks noChangeArrowheads="1"/>
            </p:cNvSpPr>
            <p:nvPr/>
          </p:nvSpPr>
          <p:spPr bwMode="auto">
            <a:xfrm>
              <a:off x="3927" y="1967"/>
              <a:ext cx="12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Helvetica" panose="020B0604020202020204" pitchFamily="34" charset="0"/>
                </a:rPr>
                <a:t>S2</a:t>
              </a:r>
              <a:endParaRPr lang="en-US"/>
            </a:p>
          </p:txBody>
        </p:sp>
        <p:sp>
          <p:nvSpPr>
            <p:cNvPr id="452621" name="Rectangle 13"/>
            <p:cNvSpPr>
              <a:spLocks noChangeArrowheads="1"/>
            </p:cNvSpPr>
            <p:nvPr/>
          </p:nvSpPr>
          <p:spPr bwMode="auto">
            <a:xfrm>
              <a:off x="4138" y="1953"/>
              <a:ext cx="299" cy="150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22" name="Rectangle 14"/>
            <p:cNvSpPr>
              <a:spLocks noChangeArrowheads="1"/>
            </p:cNvSpPr>
            <p:nvPr/>
          </p:nvSpPr>
          <p:spPr bwMode="auto">
            <a:xfrm>
              <a:off x="4226" y="1967"/>
              <a:ext cx="12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Helvetica" panose="020B0604020202020204" pitchFamily="34" charset="0"/>
                </a:rPr>
                <a:t>S3</a:t>
              </a:r>
              <a:endParaRPr lang="en-US"/>
            </a:p>
          </p:txBody>
        </p:sp>
        <p:sp>
          <p:nvSpPr>
            <p:cNvPr id="452623" name="Rectangle 15"/>
            <p:cNvSpPr>
              <a:spLocks noChangeArrowheads="1"/>
            </p:cNvSpPr>
            <p:nvPr/>
          </p:nvSpPr>
          <p:spPr bwMode="auto">
            <a:xfrm>
              <a:off x="4437" y="1953"/>
              <a:ext cx="299" cy="150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24" name="Rectangle 16"/>
            <p:cNvSpPr>
              <a:spLocks noChangeArrowheads="1"/>
            </p:cNvSpPr>
            <p:nvPr/>
          </p:nvSpPr>
          <p:spPr bwMode="auto">
            <a:xfrm>
              <a:off x="4525" y="1967"/>
              <a:ext cx="12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Helvetica" panose="020B0604020202020204" pitchFamily="34" charset="0"/>
                </a:rPr>
                <a:t>S4</a:t>
              </a:r>
              <a:endParaRPr lang="en-US"/>
            </a:p>
          </p:txBody>
        </p:sp>
        <p:sp>
          <p:nvSpPr>
            <p:cNvPr id="452625" name="Rectangle 17"/>
            <p:cNvSpPr>
              <a:spLocks noChangeArrowheads="1"/>
            </p:cNvSpPr>
            <p:nvPr/>
          </p:nvSpPr>
          <p:spPr bwMode="auto">
            <a:xfrm>
              <a:off x="4736" y="1953"/>
              <a:ext cx="299" cy="150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26" name="Rectangle 18"/>
            <p:cNvSpPr>
              <a:spLocks noChangeArrowheads="1"/>
            </p:cNvSpPr>
            <p:nvPr/>
          </p:nvSpPr>
          <p:spPr bwMode="auto">
            <a:xfrm>
              <a:off x="4824" y="1967"/>
              <a:ext cx="12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Helvetica" panose="020B0604020202020204" pitchFamily="34" charset="0"/>
                </a:rPr>
                <a:t>S5</a:t>
              </a:r>
              <a:endParaRPr lang="en-US"/>
            </a:p>
          </p:txBody>
        </p:sp>
        <p:sp>
          <p:nvSpPr>
            <p:cNvPr id="452627" name="Rectangle 19"/>
            <p:cNvSpPr>
              <a:spLocks noChangeArrowheads="1"/>
            </p:cNvSpPr>
            <p:nvPr/>
          </p:nvSpPr>
          <p:spPr bwMode="auto">
            <a:xfrm>
              <a:off x="3241" y="2103"/>
              <a:ext cx="299" cy="150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28" name="Rectangle 20"/>
            <p:cNvSpPr>
              <a:spLocks noChangeArrowheads="1"/>
            </p:cNvSpPr>
            <p:nvPr/>
          </p:nvSpPr>
          <p:spPr bwMode="auto">
            <a:xfrm>
              <a:off x="3363" y="2117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452629" name="Rectangle 21"/>
            <p:cNvSpPr>
              <a:spLocks noChangeArrowheads="1"/>
            </p:cNvSpPr>
            <p:nvPr/>
          </p:nvSpPr>
          <p:spPr bwMode="auto">
            <a:xfrm rot="16200000">
              <a:off x="2883" y="2671"/>
              <a:ext cx="41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Helvetica" panose="020B0604020202020204" pitchFamily="34" charset="0"/>
                </a:rPr>
                <a:t>Cycles</a:t>
              </a:r>
              <a:endParaRPr lang="en-US"/>
            </a:p>
          </p:txBody>
        </p:sp>
        <p:sp>
          <p:nvSpPr>
            <p:cNvPr id="452630" name="Rectangle 22"/>
            <p:cNvSpPr>
              <a:spLocks noChangeArrowheads="1"/>
            </p:cNvSpPr>
            <p:nvPr/>
          </p:nvSpPr>
          <p:spPr bwMode="auto">
            <a:xfrm>
              <a:off x="4192" y="1668"/>
              <a:ext cx="42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Helvetica" panose="020B0604020202020204" pitchFamily="34" charset="0"/>
                </a:rPr>
                <a:t>Stages</a:t>
              </a:r>
              <a:endParaRPr lang="en-US"/>
            </a:p>
          </p:txBody>
        </p:sp>
        <p:sp>
          <p:nvSpPr>
            <p:cNvPr id="452631" name="Rectangle 23"/>
            <p:cNvSpPr>
              <a:spLocks noChangeArrowheads="1"/>
            </p:cNvSpPr>
            <p:nvPr/>
          </p:nvSpPr>
          <p:spPr bwMode="auto">
            <a:xfrm>
              <a:off x="5035" y="1953"/>
              <a:ext cx="299" cy="150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32" name="Rectangle 24"/>
            <p:cNvSpPr>
              <a:spLocks noChangeArrowheads="1"/>
            </p:cNvSpPr>
            <p:nvPr/>
          </p:nvSpPr>
          <p:spPr bwMode="auto">
            <a:xfrm>
              <a:off x="5123" y="1967"/>
              <a:ext cx="12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Helvetica" panose="020B0604020202020204" pitchFamily="34" charset="0"/>
                </a:rPr>
                <a:t>S6</a:t>
              </a:r>
              <a:endParaRPr lang="en-US"/>
            </a:p>
          </p:txBody>
        </p:sp>
        <p:sp>
          <p:nvSpPr>
            <p:cNvPr id="452633" name="Rectangle 25"/>
            <p:cNvSpPr>
              <a:spLocks noChangeArrowheads="1"/>
            </p:cNvSpPr>
            <p:nvPr/>
          </p:nvSpPr>
          <p:spPr bwMode="auto">
            <a:xfrm>
              <a:off x="3241" y="2253"/>
              <a:ext cx="299" cy="150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34" name="Rectangle 26"/>
            <p:cNvSpPr>
              <a:spLocks noChangeArrowheads="1"/>
            </p:cNvSpPr>
            <p:nvPr/>
          </p:nvSpPr>
          <p:spPr bwMode="auto">
            <a:xfrm>
              <a:off x="3363" y="2267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Helvetica" panose="020B0604020202020204" pitchFamily="34" charset="0"/>
                </a:rPr>
                <a:t>2</a:t>
              </a:r>
              <a:endParaRPr lang="en-US"/>
            </a:p>
          </p:txBody>
        </p:sp>
        <p:sp>
          <p:nvSpPr>
            <p:cNvPr id="452635" name="Rectangle 27"/>
            <p:cNvSpPr>
              <a:spLocks noChangeArrowheads="1"/>
            </p:cNvSpPr>
            <p:nvPr/>
          </p:nvSpPr>
          <p:spPr bwMode="auto">
            <a:xfrm>
              <a:off x="3241" y="2403"/>
              <a:ext cx="299" cy="150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36" name="Rectangle 28"/>
            <p:cNvSpPr>
              <a:spLocks noChangeArrowheads="1"/>
            </p:cNvSpPr>
            <p:nvPr/>
          </p:nvSpPr>
          <p:spPr bwMode="auto">
            <a:xfrm>
              <a:off x="3363" y="2417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Helvetica" panose="020B0604020202020204" pitchFamily="34" charset="0"/>
                </a:rPr>
                <a:t>3</a:t>
              </a:r>
              <a:endParaRPr lang="en-US"/>
            </a:p>
          </p:txBody>
        </p:sp>
        <p:sp>
          <p:nvSpPr>
            <p:cNvPr id="452637" name="Rectangle 29"/>
            <p:cNvSpPr>
              <a:spLocks noChangeArrowheads="1"/>
            </p:cNvSpPr>
            <p:nvPr/>
          </p:nvSpPr>
          <p:spPr bwMode="auto">
            <a:xfrm>
              <a:off x="3241" y="2553"/>
              <a:ext cx="299" cy="149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38" name="Rectangle 30"/>
            <p:cNvSpPr>
              <a:spLocks noChangeArrowheads="1"/>
            </p:cNvSpPr>
            <p:nvPr/>
          </p:nvSpPr>
          <p:spPr bwMode="auto">
            <a:xfrm>
              <a:off x="3363" y="2567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Helvetica" panose="020B0604020202020204" pitchFamily="34" charset="0"/>
                </a:rPr>
                <a:t>4</a:t>
              </a:r>
              <a:endParaRPr lang="en-US"/>
            </a:p>
          </p:txBody>
        </p:sp>
        <p:sp>
          <p:nvSpPr>
            <p:cNvPr id="452639" name="Rectangle 31"/>
            <p:cNvSpPr>
              <a:spLocks noChangeArrowheads="1"/>
            </p:cNvSpPr>
            <p:nvPr/>
          </p:nvSpPr>
          <p:spPr bwMode="auto">
            <a:xfrm>
              <a:off x="3241" y="2702"/>
              <a:ext cx="299" cy="150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40" name="Rectangle 32"/>
            <p:cNvSpPr>
              <a:spLocks noChangeArrowheads="1"/>
            </p:cNvSpPr>
            <p:nvPr/>
          </p:nvSpPr>
          <p:spPr bwMode="auto">
            <a:xfrm>
              <a:off x="3363" y="2716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Helvetica" panose="020B0604020202020204" pitchFamily="34" charset="0"/>
                </a:rPr>
                <a:t>5</a:t>
              </a:r>
              <a:endParaRPr lang="en-US"/>
            </a:p>
          </p:txBody>
        </p:sp>
        <p:sp>
          <p:nvSpPr>
            <p:cNvPr id="452641" name="Rectangle 33"/>
            <p:cNvSpPr>
              <a:spLocks noChangeArrowheads="1"/>
            </p:cNvSpPr>
            <p:nvPr/>
          </p:nvSpPr>
          <p:spPr bwMode="auto">
            <a:xfrm>
              <a:off x="3241" y="2852"/>
              <a:ext cx="299" cy="150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42" name="Rectangle 34"/>
            <p:cNvSpPr>
              <a:spLocks noChangeArrowheads="1"/>
            </p:cNvSpPr>
            <p:nvPr/>
          </p:nvSpPr>
          <p:spPr bwMode="auto">
            <a:xfrm>
              <a:off x="3363" y="2866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Helvetica" panose="020B0604020202020204" pitchFamily="34" charset="0"/>
                </a:rPr>
                <a:t>6</a:t>
              </a:r>
              <a:endParaRPr lang="en-US"/>
            </a:p>
          </p:txBody>
        </p:sp>
        <p:sp>
          <p:nvSpPr>
            <p:cNvPr id="452643" name="Rectangle 35"/>
            <p:cNvSpPr>
              <a:spLocks noChangeArrowheads="1"/>
            </p:cNvSpPr>
            <p:nvPr/>
          </p:nvSpPr>
          <p:spPr bwMode="auto">
            <a:xfrm>
              <a:off x="3241" y="3002"/>
              <a:ext cx="299" cy="150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44" name="Rectangle 36"/>
            <p:cNvSpPr>
              <a:spLocks noChangeArrowheads="1"/>
            </p:cNvSpPr>
            <p:nvPr/>
          </p:nvSpPr>
          <p:spPr bwMode="auto">
            <a:xfrm>
              <a:off x="3363" y="3016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Helvetica" panose="020B0604020202020204" pitchFamily="34" charset="0"/>
                </a:rPr>
                <a:t>7</a:t>
              </a:r>
              <a:endParaRPr lang="en-US"/>
            </a:p>
          </p:txBody>
        </p:sp>
        <p:sp>
          <p:nvSpPr>
            <p:cNvPr id="452645" name="Rectangle 37"/>
            <p:cNvSpPr>
              <a:spLocks noChangeArrowheads="1"/>
            </p:cNvSpPr>
            <p:nvPr/>
          </p:nvSpPr>
          <p:spPr bwMode="auto">
            <a:xfrm>
              <a:off x="3540" y="2103"/>
              <a:ext cx="299" cy="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46" name="Rectangle 38"/>
            <p:cNvSpPr>
              <a:spLocks noChangeArrowheads="1"/>
            </p:cNvSpPr>
            <p:nvPr/>
          </p:nvSpPr>
          <p:spPr bwMode="auto">
            <a:xfrm>
              <a:off x="3630" y="2117"/>
              <a:ext cx="12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Helvetica" panose="020B0604020202020204" pitchFamily="34" charset="0"/>
                </a:rPr>
                <a:t>I-1</a:t>
              </a:r>
              <a:endParaRPr lang="en-US"/>
            </a:p>
          </p:txBody>
        </p:sp>
        <p:sp>
          <p:nvSpPr>
            <p:cNvPr id="452647" name="Rectangle 39"/>
            <p:cNvSpPr>
              <a:spLocks noChangeArrowheads="1"/>
            </p:cNvSpPr>
            <p:nvPr/>
          </p:nvSpPr>
          <p:spPr bwMode="auto">
            <a:xfrm>
              <a:off x="3540" y="2253"/>
              <a:ext cx="299" cy="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48" name="Rectangle 40"/>
            <p:cNvSpPr>
              <a:spLocks noChangeArrowheads="1"/>
            </p:cNvSpPr>
            <p:nvPr/>
          </p:nvSpPr>
          <p:spPr bwMode="auto">
            <a:xfrm>
              <a:off x="3630" y="2267"/>
              <a:ext cx="12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Helvetica" panose="020B0604020202020204" pitchFamily="34" charset="0"/>
                </a:rPr>
                <a:t>I-2</a:t>
              </a:r>
              <a:endParaRPr lang="en-US"/>
            </a:p>
          </p:txBody>
        </p:sp>
        <p:sp>
          <p:nvSpPr>
            <p:cNvPr id="452649" name="Rectangle 41"/>
            <p:cNvSpPr>
              <a:spLocks noChangeArrowheads="1"/>
            </p:cNvSpPr>
            <p:nvPr/>
          </p:nvSpPr>
          <p:spPr bwMode="auto">
            <a:xfrm>
              <a:off x="3540" y="2403"/>
              <a:ext cx="299" cy="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50" name="Rectangle 42"/>
            <p:cNvSpPr>
              <a:spLocks noChangeArrowheads="1"/>
            </p:cNvSpPr>
            <p:nvPr/>
          </p:nvSpPr>
          <p:spPr bwMode="auto">
            <a:xfrm>
              <a:off x="3630" y="2417"/>
              <a:ext cx="12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Helvetica" panose="020B0604020202020204" pitchFamily="34" charset="0"/>
                </a:rPr>
                <a:t>I-3</a:t>
              </a:r>
              <a:endParaRPr lang="en-US"/>
            </a:p>
          </p:txBody>
        </p:sp>
        <p:sp>
          <p:nvSpPr>
            <p:cNvPr id="452651" name="Rectangle 43"/>
            <p:cNvSpPr>
              <a:spLocks noChangeArrowheads="1"/>
            </p:cNvSpPr>
            <p:nvPr/>
          </p:nvSpPr>
          <p:spPr bwMode="auto">
            <a:xfrm>
              <a:off x="3540" y="2553"/>
              <a:ext cx="299" cy="14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52" name="Rectangle 44"/>
            <p:cNvSpPr>
              <a:spLocks noChangeArrowheads="1"/>
            </p:cNvSpPr>
            <p:nvPr/>
          </p:nvSpPr>
          <p:spPr bwMode="auto">
            <a:xfrm>
              <a:off x="3540" y="2702"/>
              <a:ext cx="299" cy="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53" name="Rectangle 45"/>
            <p:cNvSpPr>
              <a:spLocks noChangeArrowheads="1"/>
            </p:cNvSpPr>
            <p:nvPr/>
          </p:nvSpPr>
          <p:spPr bwMode="auto">
            <a:xfrm>
              <a:off x="3540" y="2852"/>
              <a:ext cx="299" cy="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54" name="Rectangle 46"/>
            <p:cNvSpPr>
              <a:spLocks noChangeArrowheads="1"/>
            </p:cNvSpPr>
            <p:nvPr/>
          </p:nvSpPr>
          <p:spPr bwMode="auto">
            <a:xfrm>
              <a:off x="3540" y="3002"/>
              <a:ext cx="299" cy="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55" name="Rectangle 47"/>
            <p:cNvSpPr>
              <a:spLocks noChangeArrowheads="1"/>
            </p:cNvSpPr>
            <p:nvPr/>
          </p:nvSpPr>
          <p:spPr bwMode="auto">
            <a:xfrm>
              <a:off x="3839" y="2103"/>
              <a:ext cx="299" cy="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56" name="Rectangle 48"/>
            <p:cNvSpPr>
              <a:spLocks noChangeArrowheads="1"/>
            </p:cNvSpPr>
            <p:nvPr/>
          </p:nvSpPr>
          <p:spPr bwMode="auto">
            <a:xfrm>
              <a:off x="3839" y="2253"/>
              <a:ext cx="299" cy="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57" name="Rectangle 49"/>
            <p:cNvSpPr>
              <a:spLocks noChangeArrowheads="1"/>
            </p:cNvSpPr>
            <p:nvPr/>
          </p:nvSpPr>
          <p:spPr bwMode="auto">
            <a:xfrm>
              <a:off x="3929" y="2267"/>
              <a:ext cx="12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Helvetica" panose="020B0604020202020204" pitchFamily="34" charset="0"/>
                </a:rPr>
                <a:t>I-1</a:t>
              </a:r>
              <a:endParaRPr lang="en-US"/>
            </a:p>
          </p:txBody>
        </p:sp>
        <p:sp>
          <p:nvSpPr>
            <p:cNvPr id="452658" name="Rectangle 50"/>
            <p:cNvSpPr>
              <a:spLocks noChangeArrowheads="1"/>
            </p:cNvSpPr>
            <p:nvPr/>
          </p:nvSpPr>
          <p:spPr bwMode="auto">
            <a:xfrm>
              <a:off x="3839" y="2403"/>
              <a:ext cx="299" cy="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59" name="Rectangle 51"/>
            <p:cNvSpPr>
              <a:spLocks noChangeArrowheads="1"/>
            </p:cNvSpPr>
            <p:nvPr/>
          </p:nvSpPr>
          <p:spPr bwMode="auto">
            <a:xfrm>
              <a:off x="3929" y="2417"/>
              <a:ext cx="12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Helvetica" panose="020B0604020202020204" pitchFamily="34" charset="0"/>
                </a:rPr>
                <a:t>I-2</a:t>
              </a:r>
              <a:endParaRPr lang="en-US"/>
            </a:p>
          </p:txBody>
        </p:sp>
        <p:sp>
          <p:nvSpPr>
            <p:cNvPr id="452660" name="Rectangle 52"/>
            <p:cNvSpPr>
              <a:spLocks noChangeArrowheads="1"/>
            </p:cNvSpPr>
            <p:nvPr/>
          </p:nvSpPr>
          <p:spPr bwMode="auto">
            <a:xfrm>
              <a:off x="3839" y="2553"/>
              <a:ext cx="299" cy="14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61" name="Rectangle 53"/>
            <p:cNvSpPr>
              <a:spLocks noChangeArrowheads="1"/>
            </p:cNvSpPr>
            <p:nvPr/>
          </p:nvSpPr>
          <p:spPr bwMode="auto">
            <a:xfrm>
              <a:off x="3929" y="2567"/>
              <a:ext cx="12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Helvetica" panose="020B0604020202020204" pitchFamily="34" charset="0"/>
                </a:rPr>
                <a:t>I-3</a:t>
              </a:r>
              <a:endParaRPr lang="en-US"/>
            </a:p>
          </p:txBody>
        </p:sp>
        <p:sp>
          <p:nvSpPr>
            <p:cNvPr id="452662" name="Rectangle 54"/>
            <p:cNvSpPr>
              <a:spLocks noChangeArrowheads="1"/>
            </p:cNvSpPr>
            <p:nvPr/>
          </p:nvSpPr>
          <p:spPr bwMode="auto">
            <a:xfrm>
              <a:off x="3839" y="2702"/>
              <a:ext cx="299" cy="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63" name="Rectangle 55"/>
            <p:cNvSpPr>
              <a:spLocks noChangeArrowheads="1"/>
            </p:cNvSpPr>
            <p:nvPr/>
          </p:nvSpPr>
          <p:spPr bwMode="auto">
            <a:xfrm>
              <a:off x="3839" y="2852"/>
              <a:ext cx="299" cy="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64" name="Rectangle 56"/>
            <p:cNvSpPr>
              <a:spLocks noChangeArrowheads="1"/>
            </p:cNvSpPr>
            <p:nvPr/>
          </p:nvSpPr>
          <p:spPr bwMode="auto">
            <a:xfrm>
              <a:off x="3839" y="3002"/>
              <a:ext cx="299" cy="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65" name="Rectangle 57"/>
            <p:cNvSpPr>
              <a:spLocks noChangeArrowheads="1"/>
            </p:cNvSpPr>
            <p:nvPr/>
          </p:nvSpPr>
          <p:spPr bwMode="auto">
            <a:xfrm>
              <a:off x="4138" y="2103"/>
              <a:ext cx="299" cy="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66" name="Rectangle 58"/>
            <p:cNvSpPr>
              <a:spLocks noChangeArrowheads="1"/>
            </p:cNvSpPr>
            <p:nvPr/>
          </p:nvSpPr>
          <p:spPr bwMode="auto">
            <a:xfrm>
              <a:off x="4138" y="2253"/>
              <a:ext cx="299" cy="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67" name="Rectangle 59"/>
            <p:cNvSpPr>
              <a:spLocks noChangeArrowheads="1"/>
            </p:cNvSpPr>
            <p:nvPr/>
          </p:nvSpPr>
          <p:spPr bwMode="auto">
            <a:xfrm>
              <a:off x="4138" y="2403"/>
              <a:ext cx="299" cy="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68" name="Rectangle 60"/>
            <p:cNvSpPr>
              <a:spLocks noChangeArrowheads="1"/>
            </p:cNvSpPr>
            <p:nvPr/>
          </p:nvSpPr>
          <p:spPr bwMode="auto">
            <a:xfrm>
              <a:off x="4228" y="2417"/>
              <a:ext cx="12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Helvetica" panose="020B0604020202020204" pitchFamily="34" charset="0"/>
                </a:rPr>
                <a:t>I-1</a:t>
              </a:r>
              <a:endParaRPr lang="en-US"/>
            </a:p>
          </p:txBody>
        </p:sp>
        <p:sp>
          <p:nvSpPr>
            <p:cNvPr id="452669" name="Rectangle 61"/>
            <p:cNvSpPr>
              <a:spLocks noChangeArrowheads="1"/>
            </p:cNvSpPr>
            <p:nvPr/>
          </p:nvSpPr>
          <p:spPr bwMode="auto">
            <a:xfrm>
              <a:off x="4138" y="2553"/>
              <a:ext cx="299" cy="14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70" name="Rectangle 62"/>
            <p:cNvSpPr>
              <a:spLocks noChangeArrowheads="1"/>
            </p:cNvSpPr>
            <p:nvPr/>
          </p:nvSpPr>
          <p:spPr bwMode="auto">
            <a:xfrm>
              <a:off x="4228" y="2567"/>
              <a:ext cx="12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Helvetica" panose="020B0604020202020204" pitchFamily="34" charset="0"/>
                </a:rPr>
                <a:t>I-2</a:t>
              </a:r>
              <a:endParaRPr lang="en-US"/>
            </a:p>
          </p:txBody>
        </p:sp>
        <p:sp>
          <p:nvSpPr>
            <p:cNvPr id="452671" name="Rectangle 63"/>
            <p:cNvSpPr>
              <a:spLocks noChangeArrowheads="1"/>
            </p:cNvSpPr>
            <p:nvPr/>
          </p:nvSpPr>
          <p:spPr bwMode="auto">
            <a:xfrm>
              <a:off x="4138" y="2702"/>
              <a:ext cx="299" cy="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72" name="Rectangle 64"/>
            <p:cNvSpPr>
              <a:spLocks noChangeArrowheads="1"/>
            </p:cNvSpPr>
            <p:nvPr/>
          </p:nvSpPr>
          <p:spPr bwMode="auto">
            <a:xfrm>
              <a:off x="4228" y="2716"/>
              <a:ext cx="12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Helvetica" panose="020B0604020202020204" pitchFamily="34" charset="0"/>
                </a:rPr>
                <a:t>I-3</a:t>
              </a:r>
              <a:endParaRPr lang="en-US"/>
            </a:p>
          </p:txBody>
        </p:sp>
        <p:sp>
          <p:nvSpPr>
            <p:cNvPr id="452673" name="Rectangle 65"/>
            <p:cNvSpPr>
              <a:spLocks noChangeArrowheads="1"/>
            </p:cNvSpPr>
            <p:nvPr/>
          </p:nvSpPr>
          <p:spPr bwMode="auto">
            <a:xfrm>
              <a:off x="4138" y="2852"/>
              <a:ext cx="299" cy="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74" name="Rectangle 66"/>
            <p:cNvSpPr>
              <a:spLocks noChangeArrowheads="1"/>
            </p:cNvSpPr>
            <p:nvPr/>
          </p:nvSpPr>
          <p:spPr bwMode="auto">
            <a:xfrm>
              <a:off x="4138" y="3002"/>
              <a:ext cx="299" cy="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75" name="Rectangle 67"/>
            <p:cNvSpPr>
              <a:spLocks noChangeArrowheads="1"/>
            </p:cNvSpPr>
            <p:nvPr/>
          </p:nvSpPr>
          <p:spPr bwMode="auto">
            <a:xfrm>
              <a:off x="4437" y="2103"/>
              <a:ext cx="299" cy="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76" name="Rectangle 68"/>
            <p:cNvSpPr>
              <a:spLocks noChangeArrowheads="1"/>
            </p:cNvSpPr>
            <p:nvPr/>
          </p:nvSpPr>
          <p:spPr bwMode="auto">
            <a:xfrm>
              <a:off x="4437" y="2253"/>
              <a:ext cx="299" cy="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77" name="Rectangle 69"/>
            <p:cNvSpPr>
              <a:spLocks noChangeArrowheads="1"/>
            </p:cNvSpPr>
            <p:nvPr/>
          </p:nvSpPr>
          <p:spPr bwMode="auto">
            <a:xfrm>
              <a:off x="4437" y="2403"/>
              <a:ext cx="299" cy="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78" name="Rectangle 70"/>
            <p:cNvSpPr>
              <a:spLocks noChangeArrowheads="1"/>
            </p:cNvSpPr>
            <p:nvPr/>
          </p:nvSpPr>
          <p:spPr bwMode="auto">
            <a:xfrm>
              <a:off x="4437" y="2553"/>
              <a:ext cx="299" cy="14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79" name="Rectangle 71"/>
            <p:cNvSpPr>
              <a:spLocks noChangeArrowheads="1"/>
            </p:cNvSpPr>
            <p:nvPr/>
          </p:nvSpPr>
          <p:spPr bwMode="auto">
            <a:xfrm>
              <a:off x="4527" y="2567"/>
              <a:ext cx="12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Helvetica" panose="020B0604020202020204" pitchFamily="34" charset="0"/>
                </a:rPr>
                <a:t>I-1</a:t>
              </a:r>
              <a:endParaRPr lang="en-US"/>
            </a:p>
          </p:txBody>
        </p:sp>
        <p:sp>
          <p:nvSpPr>
            <p:cNvPr id="452680" name="Rectangle 72"/>
            <p:cNvSpPr>
              <a:spLocks noChangeArrowheads="1"/>
            </p:cNvSpPr>
            <p:nvPr/>
          </p:nvSpPr>
          <p:spPr bwMode="auto">
            <a:xfrm>
              <a:off x="4437" y="2852"/>
              <a:ext cx="299" cy="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81" name="Rectangle 73"/>
            <p:cNvSpPr>
              <a:spLocks noChangeArrowheads="1"/>
            </p:cNvSpPr>
            <p:nvPr/>
          </p:nvSpPr>
          <p:spPr bwMode="auto">
            <a:xfrm>
              <a:off x="4527" y="2866"/>
              <a:ext cx="12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Helvetica" panose="020B0604020202020204" pitchFamily="34" charset="0"/>
                </a:rPr>
                <a:t>I-2</a:t>
              </a:r>
              <a:endParaRPr lang="en-US"/>
            </a:p>
          </p:txBody>
        </p:sp>
        <p:sp>
          <p:nvSpPr>
            <p:cNvPr id="452682" name="Rectangle 74"/>
            <p:cNvSpPr>
              <a:spLocks noChangeArrowheads="1"/>
            </p:cNvSpPr>
            <p:nvPr/>
          </p:nvSpPr>
          <p:spPr bwMode="auto">
            <a:xfrm>
              <a:off x="4736" y="2103"/>
              <a:ext cx="299" cy="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83" name="Rectangle 75"/>
            <p:cNvSpPr>
              <a:spLocks noChangeArrowheads="1"/>
            </p:cNvSpPr>
            <p:nvPr/>
          </p:nvSpPr>
          <p:spPr bwMode="auto">
            <a:xfrm>
              <a:off x="4736" y="2253"/>
              <a:ext cx="299" cy="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84" name="Rectangle 76"/>
            <p:cNvSpPr>
              <a:spLocks noChangeArrowheads="1"/>
            </p:cNvSpPr>
            <p:nvPr/>
          </p:nvSpPr>
          <p:spPr bwMode="auto">
            <a:xfrm>
              <a:off x="4736" y="2403"/>
              <a:ext cx="299" cy="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85" name="Rectangle 77"/>
            <p:cNvSpPr>
              <a:spLocks noChangeArrowheads="1"/>
            </p:cNvSpPr>
            <p:nvPr/>
          </p:nvSpPr>
          <p:spPr bwMode="auto">
            <a:xfrm>
              <a:off x="4736" y="2553"/>
              <a:ext cx="299" cy="14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86" name="Rectangle 78"/>
            <p:cNvSpPr>
              <a:spLocks noChangeArrowheads="1"/>
            </p:cNvSpPr>
            <p:nvPr/>
          </p:nvSpPr>
          <p:spPr bwMode="auto">
            <a:xfrm>
              <a:off x="4736" y="2702"/>
              <a:ext cx="299" cy="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87" name="Rectangle 79"/>
            <p:cNvSpPr>
              <a:spLocks noChangeArrowheads="1"/>
            </p:cNvSpPr>
            <p:nvPr/>
          </p:nvSpPr>
          <p:spPr bwMode="auto">
            <a:xfrm>
              <a:off x="4736" y="2852"/>
              <a:ext cx="299" cy="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88" name="Rectangle 80"/>
            <p:cNvSpPr>
              <a:spLocks noChangeArrowheads="1"/>
            </p:cNvSpPr>
            <p:nvPr/>
          </p:nvSpPr>
          <p:spPr bwMode="auto">
            <a:xfrm>
              <a:off x="4826" y="2866"/>
              <a:ext cx="12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Helvetica" panose="020B0604020202020204" pitchFamily="34" charset="0"/>
                </a:rPr>
                <a:t>I-1</a:t>
              </a:r>
              <a:endParaRPr lang="en-US"/>
            </a:p>
          </p:txBody>
        </p:sp>
        <p:sp>
          <p:nvSpPr>
            <p:cNvPr id="452689" name="Rectangle 81"/>
            <p:cNvSpPr>
              <a:spLocks noChangeArrowheads="1"/>
            </p:cNvSpPr>
            <p:nvPr/>
          </p:nvSpPr>
          <p:spPr bwMode="auto">
            <a:xfrm>
              <a:off x="4736" y="3002"/>
              <a:ext cx="299" cy="150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90" name="Rectangle 82"/>
            <p:cNvSpPr>
              <a:spLocks noChangeArrowheads="1"/>
            </p:cNvSpPr>
            <p:nvPr/>
          </p:nvSpPr>
          <p:spPr bwMode="auto">
            <a:xfrm>
              <a:off x="5035" y="2103"/>
              <a:ext cx="299" cy="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91" name="Rectangle 83"/>
            <p:cNvSpPr>
              <a:spLocks noChangeArrowheads="1"/>
            </p:cNvSpPr>
            <p:nvPr/>
          </p:nvSpPr>
          <p:spPr bwMode="auto">
            <a:xfrm>
              <a:off x="5035" y="2253"/>
              <a:ext cx="299" cy="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92" name="Rectangle 84"/>
            <p:cNvSpPr>
              <a:spLocks noChangeArrowheads="1"/>
            </p:cNvSpPr>
            <p:nvPr/>
          </p:nvSpPr>
          <p:spPr bwMode="auto">
            <a:xfrm>
              <a:off x="5035" y="2403"/>
              <a:ext cx="299" cy="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93" name="Rectangle 85"/>
            <p:cNvSpPr>
              <a:spLocks noChangeArrowheads="1"/>
            </p:cNvSpPr>
            <p:nvPr/>
          </p:nvSpPr>
          <p:spPr bwMode="auto">
            <a:xfrm>
              <a:off x="5035" y="2553"/>
              <a:ext cx="299" cy="14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94" name="Rectangle 86"/>
            <p:cNvSpPr>
              <a:spLocks noChangeArrowheads="1"/>
            </p:cNvSpPr>
            <p:nvPr/>
          </p:nvSpPr>
          <p:spPr bwMode="auto">
            <a:xfrm>
              <a:off x="5035" y="2702"/>
              <a:ext cx="299" cy="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95" name="Rectangle 87"/>
            <p:cNvSpPr>
              <a:spLocks noChangeArrowheads="1"/>
            </p:cNvSpPr>
            <p:nvPr/>
          </p:nvSpPr>
          <p:spPr bwMode="auto">
            <a:xfrm>
              <a:off x="5035" y="2852"/>
              <a:ext cx="299" cy="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96" name="Rectangle 88"/>
            <p:cNvSpPr>
              <a:spLocks noChangeArrowheads="1"/>
            </p:cNvSpPr>
            <p:nvPr/>
          </p:nvSpPr>
          <p:spPr bwMode="auto">
            <a:xfrm>
              <a:off x="5035" y="3002"/>
              <a:ext cx="299" cy="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97" name="Rectangle 89"/>
            <p:cNvSpPr>
              <a:spLocks noChangeArrowheads="1"/>
            </p:cNvSpPr>
            <p:nvPr/>
          </p:nvSpPr>
          <p:spPr bwMode="auto">
            <a:xfrm>
              <a:off x="5125" y="3016"/>
              <a:ext cx="12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Helvetica" panose="020B0604020202020204" pitchFamily="34" charset="0"/>
                </a:rPr>
                <a:t>I-1</a:t>
              </a:r>
              <a:endParaRPr lang="en-US"/>
            </a:p>
          </p:txBody>
        </p:sp>
        <p:sp>
          <p:nvSpPr>
            <p:cNvPr id="452698" name="Rectangle 90"/>
            <p:cNvSpPr>
              <a:spLocks noChangeArrowheads="1"/>
            </p:cNvSpPr>
            <p:nvPr/>
          </p:nvSpPr>
          <p:spPr bwMode="auto">
            <a:xfrm>
              <a:off x="3241" y="3152"/>
              <a:ext cx="299" cy="150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99" name="Rectangle 91"/>
            <p:cNvSpPr>
              <a:spLocks noChangeArrowheads="1"/>
            </p:cNvSpPr>
            <p:nvPr/>
          </p:nvSpPr>
          <p:spPr bwMode="auto">
            <a:xfrm>
              <a:off x="3363" y="3166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Helvetica" panose="020B0604020202020204" pitchFamily="34" charset="0"/>
                </a:rPr>
                <a:t>8</a:t>
              </a:r>
              <a:endParaRPr lang="en-US"/>
            </a:p>
          </p:txBody>
        </p:sp>
        <p:sp>
          <p:nvSpPr>
            <p:cNvPr id="452700" name="Rectangle 92"/>
            <p:cNvSpPr>
              <a:spLocks noChangeArrowheads="1"/>
            </p:cNvSpPr>
            <p:nvPr/>
          </p:nvSpPr>
          <p:spPr bwMode="auto">
            <a:xfrm>
              <a:off x="3241" y="3302"/>
              <a:ext cx="299" cy="149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701" name="Rectangle 93"/>
            <p:cNvSpPr>
              <a:spLocks noChangeArrowheads="1"/>
            </p:cNvSpPr>
            <p:nvPr/>
          </p:nvSpPr>
          <p:spPr bwMode="auto">
            <a:xfrm>
              <a:off x="3363" y="3315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Helvetica" panose="020B0604020202020204" pitchFamily="34" charset="0"/>
                </a:rPr>
                <a:t>9</a:t>
              </a:r>
              <a:endParaRPr lang="en-US"/>
            </a:p>
          </p:txBody>
        </p:sp>
        <p:sp>
          <p:nvSpPr>
            <p:cNvPr id="452702" name="Rectangle 94"/>
            <p:cNvSpPr>
              <a:spLocks noChangeArrowheads="1"/>
            </p:cNvSpPr>
            <p:nvPr/>
          </p:nvSpPr>
          <p:spPr bwMode="auto">
            <a:xfrm>
              <a:off x="3540" y="3152"/>
              <a:ext cx="299" cy="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703" name="Rectangle 95"/>
            <p:cNvSpPr>
              <a:spLocks noChangeArrowheads="1"/>
            </p:cNvSpPr>
            <p:nvPr/>
          </p:nvSpPr>
          <p:spPr bwMode="auto">
            <a:xfrm>
              <a:off x="3540" y="3302"/>
              <a:ext cx="299" cy="14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704" name="Rectangle 96"/>
            <p:cNvSpPr>
              <a:spLocks noChangeArrowheads="1"/>
            </p:cNvSpPr>
            <p:nvPr/>
          </p:nvSpPr>
          <p:spPr bwMode="auto">
            <a:xfrm>
              <a:off x="3839" y="3152"/>
              <a:ext cx="299" cy="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705" name="Rectangle 97"/>
            <p:cNvSpPr>
              <a:spLocks noChangeArrowheads="1"/>
            </p:cNvSpPr>
            <p:nvPr/>
          </p:nvSpPr>
          <p:spPr bwMode="auto">
            <a:xfrm>
              <a:off x="3839" y="3302"/>
              <a:ext cx="299" cy="14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706" name="Rectangle 98"/>
            <p:cNvSpPr>
              <a:spLocks noChangeArrowheads="1"/>
            </p:cNvSpPr>
            <p:nvPr/>
          </p:nvSpPr>
          <p:spPr bwMode="auto">
            <a:xfrm>
              <a:off x="4138" y="3152"/>
              <a:ext cx="299" cy="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707" name="Rectangle 99"/>
            <p:cNvSpPr>
              <a:spLocks noChangeArrowheads="1"/>
            </p:cNvSpPr>
            <p:nvPr/>
          </p:nvSpPr>
          <p:spPr bwMode="auto">
            <a:xfrm>
              <a:off x="4138" y="3302"/>
              <a:ext cx="299" cy="14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708" name="Rectangle 100"/>
            <p:cNvSpPr>
              <a:spLocks noChangeArrowheads="1"/>
            </p:cNvSpPr>
            <p:nvPr/>
          </p:nvSpPr>
          <p:spPr bwMode="auto">
            <a:xfrm>
              <a:off x="4437" y="3152"/>
              <a:ext cx="299" cy="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709" name="Rectangle 101"/>
            <p:cNvSpPr>
              <a:spLocks noChangeArrowheads="1"/>
            </p:cNvSpPr>
            <p:nvPr/>
          </p:nvSpPr>
          <p:spPr bwMode="auto">
            <a:xfrm>
              <a:off x="4527" y="3166"/>
              <a:ext cx="12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Helvetica" panose="020B0604020202020204" pitchFamily="34" charset="0"/>
                </a:rPr>
                <a:t>I-3</a:t>
              </a:r>
              <a:endParaRPr lang="en-US"/>
            </a:p>
          </p:txBody>
        </p:sp>
        <p:sp>
          <p:nvSpPr>
            <p:cNvPr id="452710" name="Rectangle 102"/>
            <p:cNvSpPr>
              <a:spLocks noChangeArrowheads="1"/>
            </p:cNvSpPr>
            <p:nvPr/>
          </p:nvSpPr>
          <p:spPr bwMode="auto">
            <a:xfrm>
              <a:off x="4736" y="3152"/>
              <a:ext cx="299" cy="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711" name="Rectangle 103"/>
            <p:cNvSpPr>
              <a:spLocks noChangeArrowheads="1"/>
            </p:cNvSpPr>
            <p:nvPr/>
          </p:nvSpPr>
          <p:spPr bwMode="auto">
            <a:xfrm>
              <a:off x="4826" y="3166"/>
              <a:ext cx="12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Helvetica" panose="020B0604020202020204" pitchFamily="34" charset="0"/>
                </a:rPr>
                <a:t>I-2</a:t>
              </a:r>
              <a:endParaRPr lang="en-US"/>
            </a:p>
          </p:txBody>
        </p:sp>
        <p:sp>
          <p:nvSpPr>
            <p:cNvPr id="452712" name="Rectangle 104"/>
            <p:cNvSpPr>
              <a:spLocks noChangeArrowheads="1"/>
            </p:cNvSpPr>
            <p:nvPr/>
          </p:nvSpPr>
          <p:spPr bwMode="auto">
            <a:xfrm>
              <a:off x="4736" y="3302"/>
              <a:ext cx="299" cy="149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713" name="Rectangle 105"/>
            <p:cNvSpPr>
              <a:spLocks noChangeArrowheads="1"/>
            </p:cNvSpPr>
            <p:nvPr/>
          </p:nvSpPr>
          <p:spPr bwMode="auto">
            <a:xfrm>
              <a:off x="5035" y="3152"/>
              <a:ext cx="299" cy="150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714" name="Rectangle 106"/>
            <p:cNvSpPr>
              <a:spLocks noChangeArrowheads="1"/>
            </p:cNvSpPr>
            <p:nvPr/>
          </p:nvSpPr>
          <p:spPr bwMode="auto">
            <a:xfrm>
              <a:off x="5035" y="3302"/>
              <a:ext cx="299" cy="14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715" name="Rectangle 107"/>
            <p:cNvSpPr>
              <a:spLocks noChangeArrowheads="1"/>
            </p:cNvSpPr>
            <p:nvPr/>
          </p:nvSpPr>
          <p:spPr bwMode="auto">
            <a:xfrm>
              <a:off x="5125" y="3315"/>
              <a:ext cx="12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Helvetica" panose="020B0604020202020204" pitchFamily="34" charset="0"/>
                </a:rPr>
                <a:t>I-2</a:t>
              </a:r>
              <a:endParaRPr lang="en-US"/>
            </a:p>
          </p:txBody>
        </p:sp>
        <p:sp>
          <p:nvSpPr>
            <p:cNvPr id="452716" name="Rectangle 108"/>
            <p:cNvSpPr>
              <a:spLocks noChangeArrowheads="1"/>
            </p:cNvSpPr>
            <p:nvPr/>
          </p:nvSpPr>
          <p:spPr bwMode="auto">
            <a:xfrm>
              <a:off x="4505" y="1828"/>
              <a:ext cx="16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Helvetica" panose="020B0604020202020204" pitchFamily="34" charset="0"/>
                </a:rPr>
                <a:t>exe</a:t>
              </a:r>
              <a:endParaRPr lang="en-US"/>
            </a:p>
          </p:txBody>
        </p:sp>
        <p:sp>
          <p:nvSpPr>
            <p:cNvPr id="452717" name="Rectangle 109"/>
            <p:cNvSpPr>
              <a:spLocks noChangeArrowheads="1"/>
            </p:cNvSpPr>
            <p:nvPr/>
          </p:nvSpPr>
          <p:spPr bwMode="auto">
            <a:xfrm>
              <a:off x="3241" y="3451"/>
              <a:ext cx="299" cy="150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718" name="Rectangle 110"/>
            <p:cNvSpPr>
              <a:spLocks noChangeArrowheads="1"/>
            </p:cNvSpPr>
            <p:nvPr/>
          </p:nvSpPr>
          <p:spPr bwMode="auto">
            <a:xfrm>
              <a:off x="3335" y="3465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Helvetica" panose="020B0604020202020204" pitchFamily="34" charset="0"/>
                </a:rPr>
                <a:t>10</a:t>
              </a:r>
              <a:endParaRPr lang="en-US"/>
            </a:p>
          </p:txBody>
        </p:sp>
        <p:sp>
          <p:nvSpPr>
            <p:cNvPr id="452719" name="Rectangle 111"/>
            <p:cNvSpPr>
              <a:spLocks noChangeArrowheads="1"/>
            </p:cNvSpPr>
            <p:nvPr/>
          </p:nvSpPr>
          <p:spPr bwMode="auto">
            <a:xfrm>
              <a:off x="3241" y="3601"/>
              <a:ext cx="299" cy="150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720" name="Rectangle 112"/>
            <p:cNvSpPr>
              <a:spLocks noChangeArrowheads="1"/>
            </p:cNvSpPr>
            <p:nvPr/>
          </p:nvSpPr>
          <p:spPr bwMode="auto">
            <a:xfrm>
              <a:off x="3335" y="3615"/>
              <a:ext cx="10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Helvetica" panose="020B0604020202020204" pitchFamily="34" charset="0"/>
                </a:rPr>
                <a:t>11</a:t>
              </a:r>
              <a:endParaRPr lang="en-US"/>
            </a:p>
          </p:txBody>
        </p:sp>
        <p:sp>
          <p:nvSpPr>
            <p:cNvPr id="452721" name="Rectangle 113"/>
            <p:cNvSpPr>
              <a:spLocks noChangeArrowheads="1"/>
            </p:cNvSpPr>
            <p:nvPr/>
          </p:nvSpPr>
          <p:spPr bwMode="auto">
            <a:xfrm>
              <a:off x="3540" y="3451"/>
              <a:ext cx="299" cy="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722" name="Rectangle 114"/>
            <p:cNvSpPr>
              <a:spLocks noChangeArrowheads="1"/>
            </p:cNvSpPr>
            <p:nvPr/>
          </p:nvSpPr>
          <p:spPr bwMode="auto">
            <a:xfrm>
              <a:off x="3540" y="3601"/>
              <a:ext cx="299" cy="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723" name="Rectangle 115"/>
            <p:cNvSpPr>
              <a:spLocks noChangeArrowheads="1"/>
            </p:cNvSpPr>
            <p:nvPr/>
          </p:nvSpPr>
          <p:spPr bwMode="auto">
            <a:xfrm>
              <a:off x="3839" y="3451"/>
              <a:ext cx="299" cy="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724" name="Rectangle 116"/>
            <p:cNvSpPr>
              <a:spLocks noChangeArrowheads="1"/>
            </p:cNvSpPr>
            <p:nvPr/>
          </p:nvSpPr>
          <p:spPr bwMode="auto">
            <a:xfrm>
              <a:off x="3839" y="3601"/>
              <a:ext cx="299" cy="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725" name="Rectangle 117"/>
            <p:cNvSpPr>
              <a:spLocks noChangeArrowheads="1"/>
            </p:cNvSpPr>
            <p:nvPr/>
          </p:nvSpPr>
          <p:spPr bwMode="auto">
            <a:xfrm>
              <a:off x="4138" y="3451"/>
              <a:ext cx="299" cy="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726" name="Rectangle 118"/>
            <p:cNvSpPr>
              <a:spLocks noChangeArrowheads="1"/>
            </p:cNvSpPr>
            <p:nvPr/>
          </p:nvSpPr>
          <p:spPr bwMode="auto">
            <a:xfrm>
              <a:off x="4138" y="3601"/>
              <a:ext cx="299" cy="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727" name="Rectangle 119"/>
            <p:cNvSpPr>
              <a:spLocks noChangeArrowheads="1"/>
            </p:cNvSpPr>
            <p:nvPr/>
          </p:nvSpPr>
          <p:spPr bwMode="auto">
            <a:xfrm>
              <a:off x="4437" y="3451"/>
              <a:ext cx="299" cy="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728" name="Rectangle 120"/>
            <p:cNvSpPr>
              <a:spLocks noChangeArrowheads="1"/>
            </p:cNvSpPr>
            <p:nvPr/>
          </p:nvSpPr>
          <p:spPr bwMode="auto">
            <a:xfrm>
              <a:off x="4437" y="3601"/>
              <a:ext cx="299" cy="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729" name="Rectangle 121"/>
            <p:cNvSpPr>
              <a:spLocks noChangeArrowheads="1"/>
            </p:cNvSpPr>
            <p:nvPr/>
          </p:nvSpPr>
          <p:spPr bwMode="auto">
            <a:xfrm>
              <a:off x="4736" y="3451"/>
              <a:ext cx="299" cy="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730" name="Rectangle 122"/>
            <p:cNvSpPr>
              <a:spLocks noChangeArrowheads="1"/>
            </p:cNvSpPr>
            <p:nvPr/>
          </p:nvSpPr>
          <p:spPr bwMode="auto">
            <a:xfrm>
              <a:off x="4826" y="3465"/>
              <a:ext cx="12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Helvetica" panose="020B0604020202020204" pitchFamily="34" charset="0"/>
                </a:rPr>
                <a:t>I-3</a:t>
              </a:r>
              <a:endParaRPr lang="en-US"/>
            </a:p>
          </p:txBody>
        </p:sp>
        <p:sp>
          <p:nvSpPr>
            <p:cNvPr id="452731" name="Rectangle 123"/>
            <p:cNvSpPr>
              <a:spLocks noChangeArrowheads="1"/>
            </p:cNvSpPr>
            <p:nvPr/>
          </p:nvSpPr>
          <p:spPr bwMode="auto">
            <a:xfrm>
              <a:off x="4736" y="3601"/>
              <a:ext cx="299" cy="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732" name="Rectangle 124"/>
            <p:cNvSpPr>
              <a:spLocks noChangeArrowheads="1"/>
            </p:cNvSpPr>
            <p:nvPr/>
          </p:nvSpPr>
          <p:spPr bwMode="auto">
            <a:xfrm>
              <a:off x="5035" y="3451"/>
              <a:ext cx="299" cy="150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733" name="Rectangle 125"/>
            <p:cNvSpPr>
              <a:spLocks noChangeArrowheads="1"/>
            </p:cNvSpPr>
            <p:nvPr/>
          </p:nvSpPr>
          <p:spPr bwMode="auto">
            <a:xfrm>
              <a:off x="5035" y="3601"/>
              <a:ext cx="299" cy="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734" name="Rectangle 126"/>
            <p:cNvSpPr>
              <a:spLocks noChangeArrowheads="1"/>
            </p:cNvSpPr>
            <p:nvPr/>
          </p:nvSpPr>
          <p:spPr bwMode="auto">
            <a:xfrm>
              <a:off x="5125" y="3615"/>
              <a:ext cx="12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Helvetica" panose="020B0604020202020204" pitchFamily="34" charset="0"/>
                </a:rPr>
                <a:t>I-3</a:t>
              </a:r>
              <a:endParaRPr lang="en-US"/>
            </a:p>
          </p:txBody>
        </p:sp>
        <p:sp>
          <p:nvSpPr>
            <p:cNvPr id="452735" name="Rectangle 127"/>
            <p:cNvSpPr>
              <a:spLocks noChangeArrowheads="1"/>
            </p:cNvSpPr>
            <p:nvPr/>
          </p:nvSpPr>
          <p:spPr bwMode="auto">
            <a:xfrm>
              <a:off x="4437" y="2702"/>
              <a:ext cx="299" cy="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736" name="Rectangle 128"/>
            <p:cNvSpPr>
              <a:spLocks noChangeArrowheads="1"/>
            </p:cNvSpPr>
            <p:nvPr/>
          </p:nvSpPr>
          <p:spPr bwMode="auto">
            <a:xfrm>
              <a:off x="4527" y="2716"/>
              <a:ext cx="12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Helvetica" panose="020B0604020202020204" pitchFamily="34" charset="0"/>
                </a:rPr>
                <a:t>I-1</a:t>
              </a:r>
              <a:endParaRPr lang="en-US"/>
            </a:p>
          </p:txBody>
        </p:sp>
        <p:sp>
          <p:nvSpPr>
            <p:cNvPr id="452737" name="Rectangle 129"/>
            <p:cNvSpPr>
              <a:spLocks noChangeArrowheads="1"/>
            </p:cNvSpPr>
            <p:nvPr/>
          </p:nvSpPr>
          <p:spPr bwMode="auto">
            <a:xfrm>
              <a:off x="4437" y="3002"/>
              <a:ext cx="299" cy="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738" name="Rectangle 130"/>
            <p:cNvSpPr>
              <a:spLocks noChangeArrowheads="1"/>
            </p:cNvSpPr>
            <p:nvPr/>
          </p:nvSpPr>
          <p:spPr bwMode="auto">
            <a:xfrm>
              <a:off x="4527" y="3016"/>
              <a:ext cx="12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Helvetica" panose="020B0604020202020204" pitchFamily="34" charset="0"/>
                </a:rPr>
                <a:t>I-2</a:t>
              </a:r>
              <a:endParaRPr lang="en-US"/>
            </a:p>
          </p:txBody>
        </p:sp>
        <p:sp>
          <p:nvSpPr>
            <p:cNvPr id="452739" name="Rectangle 131"/>
            <p:cNvSpPr>
              <a:spLocks noChangeArrowheads="1"/>
            </p:cNvSpPr>
            <p:nvPr/>
          </p:nvSpPr>
          <p:spPr bwMode="auto">
            <a:xfrm>
              <a:off x="4437" y="3302"/>
              <a:ext cx="299" cy="14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740" name="Rectangle 132"/>
            <p:cNvSpPr>
              <a:spLocks noChangeArrowheads="1"/>
            </p:cNvSpPr>
            <p:nvPr/>
          </p:nvSpPr>
          <p:spPr bwMode="auto">
            <a:xfrm>
              <a:off x="4527" y="3315"/>
              <a:ext cx="12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Helvetica" panose="020B0604020202020204" pitchFamily="34" charset="0"/>
                </a:rPr>
                <a:t>I-3</a:t>
              </a:r>
              <a:endParaRPr lang="en-US"/>
            </a:p>
          </p:txBody>
        </p:sp>
        <p:sp>
          <p:nvSpPr>
            <p:cNvPr id="452741" name="Rectangle 133"/>
            <p:cNvSpPr>
              <a:spLocks noChangeArrowheads="1"/>
            </p:cNvSpPr>
            <p:nvPr/>
          </p:nvSpPr>
          <p:spPr bwMode="auto">
            <a:xfrm>
              <a:off x="4736" y="2702"/>
              <a:ext cx="298" cy="150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742" name="Rectangle 134"/>
            <p:cNvSpPr>
              <a:spLocks noChangeArrowheads="1"/>
            </p:cNvSpPr>
            <p:nvPr/>
          </p:nvSpPr>
          <p:spPr bwMode="auto">
            <a:xfrm>
              <a:off x="5035" y="2852"/>
              <a:ext cx="299" cy="150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049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90152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Superscalar Architecture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25539"/>
            <a:ext cx="9296400" cy="5126037"/>
          </a:xfrm>
          <a:noFill/>
        </p:spPr>
        <p:txBody>
          <a:bodyPr vert="horz" lIns="0" tIns="45720" rIns="0" bIns="45720" rtlCol="0">
            <a:normAutofit fontScale="92500"/>
          </a:bodyPr>
          <a:lstStyle/>
          <a:p>
            <a:pPr marL="361950" indent="-361950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A superscalar processor has multiple execution pipelines</a:t>
            </a:r>
          </a:p>
          <a:p>
            <a:pPr marL="361950" indent="-361950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The Pentium processor has two execution pipelines</a:t>
            </a:r>
          </a:p>
          <a:p>
            <a:pPr marL="912813" lvl="1" indent="-285750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Called U and V pipes</a:t>
            </a:r>
          </a:p>
          <a:p>
            <a:pPr marL="361950" indent="-361950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In the following, stage</a:t>
            </a:r>
          </a:p>
          <a:p>
            <a:pPr marL="361950" indent="-361950">
              <a:spcBef>
                <a:spcPct val="0"/>
              </a:spcBef>
              <a:buNone/>
            </a:pPr>
            <a:r>
              <a:rPr lang="en-US" dirty="0">
                <a:latin typeface="Comic Sans MS" panose="030F0702030302020204" pitchFamily="66" charset="0"/>
              </a:rPr>
              <a:t>	S4 has 2 pipelines</a:t>
            </a:r>
          </a:p>
          <a:p>
            <a:pPr marL="912813" lvl="1" indent="-285750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Each pipeline still </a:t>
            </a:r>
          </a:p>
          <a:p>
            <a:pPr marL="912813" lvl="1" indent="-285750">
              <a:spcBef>
                <a:spcPct val="0"/>
              </a:spcBef>
              <a:buNone/>
            </a:pPr>
            <a:r>
              <a:rPr lang="en-US" dirty="0">
                <a:latin typeface="Comic Sans MS" panose="030F0702030302020204" pitchFamily="66" charset="0"/>
              </a:rPr>
              <a:t>	requires 2 cycles </a:t>
            </a:r>
          </a:p>
          <a:p>
            <a:pPr marL="912813" lvl="1" indent="-285750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Second pipeline </a:t>
            </a:r>
          </a:p>
          <a:p>
            <a:pPr marL="912813" lvl="1" indent="-285750">
              <a:spcBef>
                <a:spcPct val="0"/>
              </a:spcBef>
              <a:buNone/>
            </a:pPr>
            <a:r>
              <a:rPr lang="en-US" dirty="0">
                <a:latin typeface="Comic Sans MS" panose="030F0702030302020204" pitchFamily="66" charset="0"/>
              </a:rPr>
              <a:t>	eliminates wasted cycles</a:t>
            </a:r>
          </a:p>
          <a:p>
            <a:pPr marL="912813" lvl="1" indent="-285750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For </a:t>
            </a:r>
            <a:r>
              <a:rPr lang="en-US" i="1" dirty="0">
                <a:latin typeface="Comic Sans MS" panose="030F0702030302020204" pitchFamily="66" charset="0"/>
              </a:rPr>
              <a:t>k</a:t>
            </a:r>
            <a:r>
              <a:rPr lang="en-US" dirty="0">
                <a:latin typeface="Comic Sans MS" panose="030F0702030302020204" pitchFamily="66" charset="0"/>
              </a:rPr>
              <a:t> stages and </a:t>
            </a:r>
            <a:r>
              <a:rPr lang="en-US" i="1" dirty="0">
                <a:latin typeface="Comic Sans MS" panose="030F0702030302020204" pitchFamily="66" charset="0"/>
              </a:rPr>
              <a:t>n</a:t>
            </a:r>
          </a:p>
          <a:p>
            <a:pPr marL="912813" lvl="1" indent="-285750">
              <a:spcBef>
                <a:spcPct val="0"/>
              </a:spcBef>
              <a:buNone/>
            </a:pPr>
            <a:r>
              <a:rPr lang="en-US" dirty="0">
                <a:latin typeface="Comic Sans MS" panose="030F0702030302020204" pitchFamily="66" charset="0"/>
              </a:rPr>
              <a:t>	instructions, number of</a:t>
            </a:r>
          </a:p>
          <a:p>
            <a:pPr marL="912813" lvl="1" indent="-285750">
              <a:spcBef>
                <a:spcPct val="0"/>
              </a:spcBef>
              <a:buNone/>
            </a:pPr>
            <a:r>
              <a:rPr lang="en-US" dirty="0">
                <a:latin typeface="Comic Sans MS" panose="030F0702030302020204" pitchFamily="66" charset="0"/>
              </a:rPr>
              <a:t>	cycles = </a:t>
            </a:r>
            <a:r>
              <a:rPr lang="en-US" i="1" dirty="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+ </a:t>
            </a:r>
            <a:r>
              <a:rPr lang="en-US" i="1" dirty="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</a:p>
        </p:txBody>
      </p:sp>
      <p:graphicFrame>
        <p:nvGraphicFramePr>
          <p:cNvPr id="4536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107678"/>
              </p:ext>
            </p:extLst>
          </p:nvPr>
        </p:nvGraphicFramePr>
        <p:xfrm>
          <a:off x="5170866" y="2424403"/>
          <a:ext cx="4565561" cy="3750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VISIO" r:id="rId3" imgW="2098080" imgH="1698120" progId="Visio.Drawing.6">
                  <p:embed/>
                </p:oleObj>
              </mc:Choice>
              <mc:Fallback>
                <p:oleObj name="VISIO" r:id="rId3" imgW="2098080" imgH="1698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85" t="2206" r="-1785" b="-3676"/>
                      <a:stretch>
                        <a:fillRect/>
                      </a:stretch>
                    </p:blipFill>
                    <p:spPr bwMode="auto">
                      <a:xfrm>
                        <a:off x="5170866" y="2424403"/>
                        <a:ext cx="4565561" cy="37502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11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2" name="Rectangle 4"/>
          <p:cNvSpPr>
            <a:spLocks noChangeArrowheads="1"/>
          </p:cNvSpPr>
          <p:nvPr/>
        </p:nvSpPr>
        <p:spPr bwMode="auto">
          <a:xfrm>
            <a:off x="270456" y="605307"/>
            <a:ext cx="9940344" cy="607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7663" indent="-347663"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98513" indent="-3365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4588" indent="-231775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81138" indent="-22225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33363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800" b="1" dirty="0">
                <a:latin typeface="Comic Sans MS" panose="030F0702030302020204" pitchFamily="66" charset="0"/>
              </a:rPr>
              <a:t>Processor consists of</a:t>
            </a:r>
          </a:p>
          <a:p>
            <a:pPr lvl="1"/>
            <a:r>
              <a:rPr lang="en-US" sz="2400" b="1" dirty="0" err="1">
                <a:latin typeface="Comic Sans MS" panose="030F0702030302020204" pitchFamily="66" charset="0"/>
              </a:rPr>
              <a:t>Datapath</a:t>
            </a:r>
            <a:endParaRPr lang="en-US" sz="2400" b="1" dirty="0">
              <a:latin typeface="Comic Sans MS" panose="030F0702030302020204" pitchFamily="66" charset="0"/>
            </a:endParaRPr>
          </a:p>
          <a:p>
            <a:pPr lvl="2"/>
            <a:r>
              <a:rPr lang="en-US" sz="2000" b="1" dirty="0">
                <a:latin typeface="Comic Sans MS" panose="030F0702030302020204" pitchFamily="66" charset="0"/>
              </a:rPr>
              <a:t>ALU</a:t>
            </a:r>
          </a:p>
          <a:p>
            <a:pPr lvl="2"/>
            <a:r>
              <a:rPr lang="en-US" sz="2000" b="1" dirty="0">
                <a:latin typeface="Comic Sans MS" panose="030F0702030302020204" pitchFamily="66" charset="0"/>
              </a:rPr>
              <a:t>Registers</a:t>
            </a:r>
          </a:p>
          <a:p>
            <a:pPr lvl="1"/>
            <a:r>
              <a:rPr lang="en-US" sz="2400" b="1" dirty="0">
                <a:latin typeface="Comic Sans MS" panose="030F0702030302020204" pitchFamily="66" charset="0"/>
              </a:rPr>
              <a:t>Control uni</a:t>
            </a:r>
            <a:r>
              <a:rPr lang="en-US" sz="2400" dirty="0">
                <a:latin typeface="Comic Sans MS" panose="030F0702030302020204" pitchFamily="66" charset="0"/>
              </a:rPr>
              <a:t>t</a:t>
            </a:r>
          </a:p>
          <a:p>
            <a:r>
              <a:rPr lang="en-US" sz="2800" b="1" dirty="0">
                <a:latin typeface="Comic Sans MS" panose="030F0702030302020204" pitchFamily="66" charset="0"/>
              </a:rPr>
              <a:t>ALU</a:t>
            </a:r>
          </a:p>
          <a:p>
            <a:pPr lvl="1"/>
            <a:r>
              <a:rPr lang="en-US" sz="2400" b="1" dirty="0">
                <a:latin typeface="Comic Sans MS" panose="030F0702030302020204" pitchFamily="66" charset="0"/>
              </a:rPr>
              <a:t>Performs arithmetic 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2400" b="1" dirty="0">
                <a:latin typeface="Comic Sans MS" panose="030F0702030302020204" pitchFamily="66" charset="0"/>
              </a:rPr>
              <a:t>	and logic instructions</a:t>
            </a:r>
          </a:p>
          <a:p>
            <a:r>
              <a:rPr lang="en-US" sz="2800" b="1" dirty="0">
                <a:latin typeface="Comic Sans MS" panose="030F0702030302020204" pitchFamily="66" charset="0"/>
              </a:rPr>
              <a:t>Control unit (CU)</a:t>
            </a:r>
          </a:p>
          <a:p>
            <a:pPr lvl="1"/>
            <a:r>
              <a:rPr lang="en-US" sz="2400" b="1" dirty="0">
                <a:latin typeface="Comic Sans MS" panose="030F0702030302020204" pitchFamily="66" charset="0"/>
              </a:rPr>
              <a:t>Generates the control signals required to execute instructions</a:t>
            </a:r>
          </a:p>
          <a:p>
            <a:r>
              <a:rPr lang="en-US" sz="2800" b="1" dirty="0">
                <a:latin typeface="Comic Sans MS" panose="030F0702030302020204" pitchFamily="66" charset="0"/>
              </a:rPr>
              <a:t>Implementation </a:t>
            </a:r>
            <a:r>
              <a:rPr lang="en-US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varies from one processor to another</a:t>
            </a:r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12442" y="3029"/>
            <a:ext cx="10515600" cy="91954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Processor</a:t>
            </a:r>
          </a:p>
        </p:txBody>
      </p:sp>
      <p:pic>
        <p:nvPicPr>
          <p:cNvPr id="345091" name="Picture 3" descr="inside_cpu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40628" y="605307"/>
            <a:ext cx="6156101" cy="4357619"/>
          </a:xfr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73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...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7913" y="1987551"/>
            <a:ext cx="5243512" cy="2651125"/>
          </a:xfrm>
        </p:spPr>
        <p:txBody>
          <a:bodyPr/>
          <a:lstStyle/>
          <a:p>
            <a:r>
              <a:rPr lang="en-US"/>
              <a:t>Basic Computer Organization</a:t>
            </a:r>
          </a:p>
          <a:p>
            <a:r>
              <a:rPr lang="en-US"/>
              <a:t>Intel Microprocessors</a:t>
            </a:r>
          </a:p>
          <a:p>
            <a:r>
              <a:rPr lang="en-US"/>
              <a:t>IA-32 Registers</a:t>
            </a:r>
          </a:p>
          <a:p>
            <a:r>
              <a:rPr lang="en-US"/>
              <a:t>Instruction Execution Cycle</a:t>
            </a:r>
          </a:p>
          <a:p>
            <a:r>
              <a:rPr lang="en-US">
                <a:solidFill>
                  <a:srgbClr val="FF0000"/>
                </a:solidFill>
              </a:rPr>
              <a:t>IA-32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127820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08338" y="0"/>
            <a:ext cx="10515600" cy="87124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Modes of Operation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338" y="871247"/>
            <a:ext cx="10515600" cy="5804795"/>
          </a:xfrm>
          <a:noFill/>
        </p:spPr>
        <p:txBody>
          <a:bodyPr vert="horz" lIns="0" tIns="45720" rIns="0" bIns="45720" rtlCol="0">
            <a:normAutofit/>
          </a:bodyPr>
          <a:lstStyle/>
          <a:p>
            <a:pPr algn="just">
              <a:spcBef>
                <a:spcPct val="38000"/>
              </a:spcBef>
            </a:pPr>
            <a:r>
              <a:rPr lang="en-US" dirty="0">
                <a:latin typeface="Comic Sans MS" panose="030F0702030302020204" pitchFamily="66" charset="0"/>
              </a:rPr>
              <a:t>Real-Address mode (original mode provided by 8086)</a:t>
            </a:r>
          </a:p>
          <a:p>
            <a:pPr lvl="1" algn="just">
              <a:spcBef>
                <a:spcPct val="38000"/>
              </a:spcBef>
            </a:pPr>
            <a:r>
              <a:rPr lang="en-US" dirty="0">
                <a:latin typeface="Comic Sans MS" panose="030F0702030302020204" pitchFamily="66" charset="0"/>
              </a:rPr>
              <a:t>Only 1 MB of memory can be addressed, from 0 to FFFFF (hex)</a:t>
            </a:r>
          </a:p>
          <a:p>
            <a:pPr lvl="1" algn="just">
              <a:spcBef>
                <a:spcPct val="38000"/>
              </a:spcBef>
            </a:pPr>
            <a:r>
              <a:rPr lang="en-US" dirty="0">
                <a:latin typeface="Comic Sans MS" panose="030F0702030302020204" pitchFamily="66" charset="0"/>
              </a:rPr>
              <a:t>Programs can access any part of main memory</a:t>
            </a:r>
          </a:p>
          <a:p>
            <a:pPr lvl="1" algn="just">
              <a:spcBef>
                <a:spcPct val="38000"/>
              </a:spcBef>
            </a:pPr>
            <a:r>
              <a:rPr lang="en-US" dirty="0">
                <a:latin typeface="Comic Sans MS" panose="030F0702030302020204" pitchFamily="66" charset="0"/>
              </a:rPr>
              <a:t>MS-DOS runs in real-address mode</a:t>
            </a:r>
          </a:p>
          <a:p>
            <a:pPr algn="just">
              <a:spcBef>
                <a:spcPct val="38000"/>
              </a:spcBef>
            </a:pPr>
            <a:r>
              <a:rPr lang="en-US" dirty="0">
                <a:latin typeface="Comic Sans MS" panose="030F0702030302020204" pitchFamily="66" charset="0"/>
              </a:rPr>
              <a:t>Protected mode (introduced with the 80386 processor)</a:t>
            </a:r>
          </a:p>
          <a:p>
            <a:pPr lvl="1" algn="just">
              <a:spcBef>
                <a:spcPct val="38000"/>
              </a:spcBef>
            </a:pPr>
            <a:r>
              <a:rPr lang="en-US" dirty="0">
                <a:latin typeface="Comic Sans MS" panose="030F0702030302020204" pitchFamily="66" charset="0"/>
              </a:rPr>
              <a:t>Each program can address a maximum of 4 GB of memory</a:t>
            </a:r>
          </a:p>
          <a:p>
            <a:pPr lvl="1" algn="just">
              <a:spcBef>
                <a:spcPct val="38000"/>
              </a:spcBef>
            </a:pPr>
            <a:r>
              <a:rPr lang="en-US" dirty="0">
                <a:latin typeface="Comic Sans MS" panose="030F0702030302020204" pitchFamily="66" charset="0"/>
              </a:rPr>
              <a:t>The operating system assigns memory to each running program</a:t>
            </a:r>
          </a:p>
          <a:p>
            <a:pPr lvl="1" algn="just">
              <a:spcBef>
                <a:spcPct val="38000"/>
              </a:spcBef>
            </a:pPr>
            <a:r>
              <a:rPr lang="en-US" dirty="0">
                <a:latin typeface="Comic Sans MS" panose="030F0702030302020204" pitchFamily="66" charset="0"/>
              </a:rPr>
              <a:t>Programs are prevented from accessing each other’s memory</a:t>
            </a:r>
          </a:p>
          <a:p>
            <a:pPr lvl="1" algn="just">
              <a:spcBef>
                <a:spcPct val="38000"/>
              </a:spcBef>
            </a:pPr>
            <a:r>
              <a:rPr lang="en-US" dirty="0">
                <a:latin typeface="Comic Sans MS" panose="030F0702030302020204" pitchFamily="66" charset="0"/>
              </a:rPr>
              <a:t>Native mode used by Windows NT, 2000, XP, and Linux</a:t>
            </a:r>
          </a:p>
          <a:p>
            <a:pPr algn="just">
              <a:spcBef>
                <a:spcPct val="38000"/>
              </a:spcBef>
            </a:pPr>
            <a:r>
              <a:rPr lang="en-US" dirty="0">
                <a:latin typeface="Comic Sans MS" panose="030F0702030302020204" pitchFamily="66" charset="0"/>
              </a:rPr>
              <a:t>Virtual 8086 mode</a:t>
            </a:r>
          </a:p>
          <a:p>
            <a:pPr lvl="1" algn="just">
              <a:spcBef>
                <a:spcPct val="38000"/>
              </a:spcBef>
            </a:pPr>
            <a:r>
              <a:rPr lang="en-US" dirty="0">
                <a:latin typeface="Comic Sans MS" panose="030F0702030302020204" pitchFamily="66" charset="0"/>
              </a:rPr>
              <a:t>Processor runs in protected mode, and creates a virtual 8086 machine with 1 MB of address space for each running program</a:t>
            </a:r>
          </a:p>
        </p:txBody>
      </p:sp>
    </p:spTree>
    <p:extLst>
      <p:ext uri="{BB962C8B-B14F-4D97-AF65-F5344CB8AC3E}">
        <p14:creationId xmlns:p14="http://schemas.microsoft.com/office/powerpoint/2010/main" val="379262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892" name="Picture 4" descr="SEGMENTS"/>
          <p:cNvPicPr>
            <a:picLocks noGrp="1" noChangeAspect="1" noChangeArrowheads="1"/>
          </p:cNvPicPr>
          <p:nvPr>
            <p:ph type="chart"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76964" y="1155701"/>
            <a:ext cx="4033837" cy="5116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Real Address Mode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123950"/>
            <a:ext cx="6419850" cy="5143500"/>
          </a:xfrm>
        </p:spPr>
        <p:txBody>
          <a:bodyPr>
            <a:normAutofit lnSpcReduction="10000"/>
          </a:bodyPr>
          <a:lstStyle/>
          <a:p>
            <a:pPr>
              <a:spcBef>
                <a:spcPct val="45000"/>
              </a:spcBef>
            </a:pPr>
            <a:r>
              <a:rPr lang="en-US"/>
              <a:t>A program can access up to six segments at any time</a:t>
            </a:r>
          </a:p>
          <a:p>
            <a:pPr lvl="1">
              <a:spcBef>
                <a:spcPct val="45000"/>
              </a:spcBef>
            </a:pPr>
            <a:r>
              <a:rPr lang="en-US"/>
              <a:t>Code segment</a:t>
            </a:r>
          </a:p>
          <a:p>
            <a:pPr lvl="1">
              <a:spcBef>
                <a:spcPct val="45000"/>
              </a:spcBef>
            </a:pPr>
            <a:r>
              <a:rPr lang="en-US"/>
              <a:t>Stack segment</a:t>
            </a:r>
          </a:p>
          <a:p>
            <a:pPr lvl="1">
              <a:spcBef>
                <a:spcPct val="45000"/>
              </a:spcBef>
            </a:pPr>
            <a:r>
              <a:rPr lang="en-US"/>
              <a:t>Data segment</a:t>
            </a:r>
          </a:p>
          <a:p>
            <a:pPr lvl="1">
              <a:spcBef>
                <a:spcPct val="45000"/>
              </a:spcBef>
            </a:pPr>
            <a:r>
              <a:rPr lang="en-US"/>
              <a:t>Extra segments (up to 3)</a:t>
            </a:r>
          </a:p>
          <a:p>
            <a:pPr>
              <a:spcBef>
                <a:spcPct val="45000"/>
              </a:spcBef>
            </a:pPr>
            <a:r>
              <a:rPr lang="en-US"/>
              <a:t>Each segment is 64 KB</a:t>
            </a:r>
          </a:p>
          <a:p>
            <a:pPr>
              <a:spcBef>
                <a:spcPct val="45000"/>
              </a:spcBef>
            </a:pPr>
            <a:r>
              <a:rPr lang="en-US"/>
              <a:t>Logical address</a:t>
            </a:r>
          </a:p>
          <a:p>
            <a:pPr lvl="1">
              <a:spcBef>
                <a:spcPct val="45000"/>
              </a:spcBef>
            </a:pPr>
            <a:r>
              <a:rPr lang="en-US"/>
              <a:t>Segment = 16 bits</a:t>
            </a:r>
          </a:p>
          <a:p>
            <a:pPr lvl="1">
              <a:spcBef>
                <a:spcPct val="45000"/>
              </a:spcBef>
            </a:pPr>
            <a:r>
              <a:rPr lang="en-US"/>
              <a:t>Offset = 16 bits</a:t>
            </a:r>
          </a:p>
          <a:p>
            <a:pPr>
              <a:spcBef>
                <a:spcPct val="45000"/>
              </a:spcBef>
            </a:pPr>
            <a:r>
              <a:rPr lang="en-US"/>
              <a:t>Linear (physical) address = 20 bits</a:t>
            </a:r>
          </a:p>
        </p:txBody>
      </p:sp>
    </p:spTree>
    <p:extLst>
      <p:ext uri="{BB962C8B-B14F-4D97-AF65-F5344CB8AC3E}">
        <p14:creationId xmlns:p14="http://schemas.microsoft.com/office/powerpoint/2010/main" val="200130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742458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Flat Memory Model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40158"/>
            <a:ext cx="11049000" cy="5821249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Modern operating systems turn segmentation off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Each program uses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one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32-bit linear address space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Up to 2</a:t>
            </a:r>
            <a:r>
              <a:rPr lang="en-US" baseline="30000" dirty="0">
                <a:latin typeface="Comic Sans MS" panose="030F0702030302020204" pitchFamily="66" charset="0"/>
              </a:rPr>
              <a:t>32</a:t>
            </a:r>
            <a:r>
              <a:rPr lang="en-US" dirty="0">
                <a:latin typeface="Comic Sans MS" panose="030F0702030302020204" pitchFamily="66" charset="0"/>
              </a:rPr>
              <a:t> = 4 GB of memory can be addressed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Segment registers are defined by the operating system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All segments are mapped to the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same linear address space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In assembly language, we use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.MODEL flat</a:t>
            </a:r>
            <a:r>
              <a:rPr lang="en-US" dirty="0">
                <a:latin typeface="Comic Sans MS" panose="030F0702030302020204" pitchFamily="66" charset="0"/>
              </a:rPr>
              <a:t> directive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To indicate the Flat memory model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linear address</a:t>
            </a:r>
            <a:r>
              <a:rPr lang="en-US" dirty="0">
                <a:latin typeface="Comic Sans MS" panose="030F0702030302020204" pitchFamily="66" charset="0"/>
              </a:rPr>
              <a:t> is also called a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virtual address</a:t>
            </a:r>
            <a:endParaRPr lang="en-US" dirty="0">
              <a:latin typeface="Comic Sans MS" panose="030F0702030302020204" pitchFamily="66" charset="0"/>
            </a:endParaRPr>
          </a:p>
          <a:p>
            <a:pPr lvl="1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Operating system maps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virtual address</a:t>
            </a:r>
            <a:r>
              <a:rPr lang="en-US" dirty="0">
                <a:latin typeface="Comic Sans MS" panose="030F0702030302020204" pitchFamily="66" charset="0"/>
              </a:rPr>
              <a:t> onto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physical addresses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Using a technique called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paging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57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812" name="Group 36"/>
          <p:cNvGrpSpPr>
            <a:grpSpLocks/>
          </p:cNvGrpSpPr>
          <p:nvPr/>
        </p:nvGrpSpPr>
        <p:grpSpPr bwMode="auto">
          <a:xfrm>
            <a:off x="7421564" y="1239839"/>
            <a:ext cx="2879725" cy="4954587"/>
            <a:chOff x="3715" y="781"/>
            <a:chExt cx="1814" cy="3121"/>
          </a:xfrm>
        </p:grpSpPr>
        <p:sp>
          <p:nvSpPr>
            <p:cNvPr id="459780" name="Text Box 4"/>
            <p:cNvSpPr txBox="1">
              <a:spLocks noChangeArrowheads="1"/>
            </p:cNvSpPr>
            <p:nvPr/>
          </p:nvSpPr>
          <p:spPr bwMode="auto">
            <a:xfrm>
              <a:off x="3896" y="2329"/>
              <a:ext cx="618" cy="1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ts val="300"/>
                </a:spcBef>
              </a:pPr>
              <a:r>
                <a:rPr lang="en-US" altLang="ko-KR" sz="1200">
                  <a:ea typeface="Batang" charset="-127"/>
                </a:rPr>
                <a:t>32-bit address</a:t>
              </a:r>
              <a:endParaRPr lang="en-US" sz="1200"/>
            </a:p>
          </p:txBody>
        </p:sp>
        <p:sp>
          <p:nvSpPr>
            <p:cNvPr id="459781" name="Text Box 5"/>
            <p:cNvSpPr txBox="1">
              <a:spLocks noChangeArrowheads="1"/>
            </p:cNvSpPr>
            <p:nvPr/>
          </p:nvSpPr>
          <p:spPr bwMode="auto">
            <a:xfrm>
              <a:off x="3900" y="1265"/>
              <a:ext cx="618" cy="1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ts val="300"/>
                </a:spcBef>
              </a:pPr>
              <a:r>
                <a:rPr lang="en-US" altLang="ko-KR" sz="1200">
                  <a:ea typeface="Batang" charset="-127"/>
                </a:rPr>
                <a:t>32-bit address</a:t>
              </a:r>
              <a:endParaRPr lang="en-US" sz="1200"/>
            </a:p>
          </p:txBody>
        </p:sp>
        <p:sp>
          <p:nvSpPr>
            <p:cNvPr id="459782" name="Text Box 6"/>
            <p:cNvSpPr txBox="1">
              <a:spLocks noChangeArrowheads="1"/>
            </p:cNvSpPr>
            <p:nvPr/>
          </p:nvSpPr>
          <p:spPr bwMode="auto">
            <a:xfrm>
              <a:off x="3900" y="1850"/>
              <a:ext cx="618" cy="1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ts val="300"/>
                </a:spcBef>
              </a:pPr>
              <a:r>
                <a:rPr lang="en-US" altLang="ko-KR" sz="1200">
                  <a:ea typeface="Batang" charset="-127"/>
                </a:rPr>
                <a:t>32-bit address</a:t>
              </a:r>
              <a:endParaRPr lang="en-US" sz="1200"/>
            </a:p>
          </p:txBody>
        </p:sp>
        <p:sp>
          <p:nvSpPr>
            <p:cNvPr id="459783" name="Text Box 7"/>
            <p:cNvSpPr txBox="1">
              <a:spLocks noChangeArrowheads="1"/>
            </p:cNvSpPr>
            <p:nvPr/>
          </p:nvSpPr>
          <p:spPr bwMode="auto">
            <a:xfrm>
              <a:off x="4767" y="2739"/>
              <a:ext cx="690" cy="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91440" bIns="91440" anchor="ctr"/>
            <a:lstStyle/>
            <a:p>
              <a:pPr algn="ctr"/>
              <a:r>
                <a:rPr lang="en-US" altLang="ko-KR">
                  <a:ea typeface="Batang" charset="-127"/>
                </a:rPr>
                <a:t>Unused</a:t>
              </a:r>
              <a:endParaRPr lang="en-US"/>
            </a:p>
          </p:txBody>
        </p:sp>
        <p:sp>
          <p:nvSpPr>
            <p:cNvPr id="459784" name="Text Box 8"/>
            <p:cNvSpPr txBox="1">
              <a:spLocks noChangeArrowheads="1"/>
            </p:cNvSpPr>
            <p:nvPr/>
          </p:nvSpPr>
          <p:spPr bwMode="auto">
            <a:xfrm>
              <a:off x="4756" y="2305"/>
              <a:ext cx="697" cy="436"/>
            </a:xfrm>
            <a:prstGeom prst="rect">
              <a:avLst/>
            </a:prstGeom>
            <a:solidFill>
              <a:srgbClr val="FFB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91440" bIns="91440" anchor="ctr"/>
            <a:lstStyle/>
            <a:p>
              <a:pPr algn="ctr">
                <a:spcBef>
                  <a:spcPts val="1600"/>
                </a:spcBef>
              </a:pPr>
              <a:r>
                <a:rPr lang="en-US" altLang="ko-KR" sz="2000">
                  <a:ea typeface="Batang" charset="-127"/>
                </a:rPr>
                <a:t>STACK</a:t>
              </a:r>
              <a:endParaRPr lang="en-US" sz="2000"/>
            </a:p>
          </p:txBody>
        </p:sp>
        <p:sp>
          <p:nvSpPr>
            <p:cNvPr id="459785" name="Text Box 9"/>
            <p:cNvSpPr txBox="1">
              <a:spLocks noChangeArrowheads="1"/>
            </p:cNvSpPr>
            <p:nvPr/>
          </p:nvSpPr>
          <p:spPr bwMode="auto">
            <a:xfrm>
              <a:off x="4760" y="1371"/>
              <a:ext cx="697" cy="516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91440" bIns="91440" anchor="ctr"/>
            <a:lstStyle/>
            <a:p>
              <a:pPr algn="ctr">
                <a:spcBef>
                  <a:spcPts val="1800"/>
                </a:spcBef>
              </a:pPr>
              <a:r>
                <a:rPr lang="en-US" altLang="ko-KR" sz="2000">
                  <a:ea typeface="Batang" charset="-127"/>
                </a:rPr>
                <a:t>DATA</a:t>
              </a:r>
              <a:endParaRPr lang="en-US" sz="2000"/>
            </a:p>
          </p:txBody>
        </p:sp>
        <p:sp>
          <p:nvSpPr>
            <p:cNvPr id="459786" name="Text Box 10"/>
            <p:cNvSpPr txBox="1">
              <a:spLocks noChangeArrowheads="1"/>
            </p:cNvSpPr>
            <p:nvPr/>
          </p:nvSpPr>
          <p:spPr bwMode="auto">
            <a:xfrm>
              <a:off x="4760" y="1885"/>
              <a:ext cx="697" cy="42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91440" bIns="91440" anchor="ctr"/>
            <a:lstStyle/>
            <a:p>
              <a:pPr algn="ctr">
                <a:spcBef>
                  <a:spcPts val="600"/>
                </a:spcBef>
              </a:pPr>
              <a:r>
                <a:rPr lang="en-US" altLang="ko-KR" sz="2000">
                  <a:ea typeface="Batang" charset="-127"/>
                </a:rPr>
                <a:t>CODE</a:t>
              </a:r>
              <a:endParaRPr lang="en-US" sz="2000"/>
            </a:p>
          </p:txBody>
        </p:sp>
        <p:sp>
          <p:nvSpPr>
            <p:cNvPr id="459787" name="Rectangle 11"/>
            <p:cNvSpPr>
              <a:spLocks noChangeArrowheads="1"/>
            </p:cNvSpPr>
            <p:nvPr/>
          </p:nvSpPr>
          <p:spPr bwMode="auto">
            <a:xfrm>
              <a:off x="4756" y="1374"/>
              <a:ext cx="697" cy="212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9788" name="Text Box 12"/>
            <p:cNvSpPr txBox="1">
              <a:spLocks noChangeArrowheads="1"/>
            </p:cNvSpPr>
            <p:nvPr/>
          </p:nvSpPr>
          <p:spPr bwMode="auto">
            <a:xfrm>
              <a:off x="3900" y="1984"/>
              <a:ext cx="619" cy="1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/>
            <a:p>
              <a:pPr algn="ctr">
                <a:spcBef>
                  <a:spcPts val="300"/>
                </a:spcBef>
              </a:pPr>
              <a:r>
                <a:rPr lang="en-US" altLang="ko-KR" sz="1400">
                  <a:ea typeface="Batang" charset="-127"/>
                </a:rPr>
                <a:t>EIP</a:t>
              </a:r>
              <a:endParaRPr lang="en-US" sz="1400"/>
            </a:p>
          </p:txBody>
        </p:sp>
        <p:sp>
          <p:nvSpPr>
            <p:cNvPr id="459789" name="Line 13"/>
            <p:cNvSpPr>
              <a:spLocks noChangeShapeType="1"/>
            </p:cNvSpPr>
            <p:nvPr/>
          </p:nvSpPr>
          <p:spPr bwMode="auto">
            <a:xfrm>
              <a:off x="4519" y="2055"/>
              <a:ext cx="2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9790" name="Text Box 14"/>
            <p:cNvSpPr txBox="1">
              <a:spLocks noChangeArrowheads="1"/>
            </p:cNvSpPr>
            <p:nvPr/>
          </p:nvSpPr>
          <p:spPr bwMode="auto">
            <a:xfrm>
              <a:off x="3900" y="1405"/>
              <a:ext cx="618" cy="1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/>
            <a:p>
              <a:pPr algn="ctr">
                <a:spcBef>
                  <a:spcPts val="300"/>
                </a:spcBef>
              </a:pPr>
              <a:r>
                <a:rPr lang="en-US" altLang="ko-KR" sz="1400">
                  <a:ea typeface="Batang" charset="-127"/>
                </a:rPr>
                <a:t>ESI</a:t>
              </a:r>
              <a:endParaRPr lang="en-US" sz="1400"/>
            </a:p>
          </p:txBody>
        </p:sp>
        <p:sp>
          <p:nvSpPr>
            <p:cNvPr id="459791" name="Line 15"/>
            <p:cNvSpPr>
              <a:spLocks noChangeShapeType="1"/>
            </p:cNvSpPr>
            <p:nvPr/>
          </p:nvSpPr>
          <p:spPr bwMode="auto">
            <a:xfrm>
              <a:off x="4518" y="1476"/>
              <a:ext cx="24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9792" name="Text Box 16"/>
            <p:cNvSpPr txBox="1">
              <a:spLocks noChangeArrowheads="1"/>
            </p:cNvSpPr>
            <p:nvPr/>
          </p:nvSpPr>
          <p:spPr bwMode="auto">
            <a:xfrm>
              <a:off x="3900" y="1609"/>
              <a:ext cx="618" cy="1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/>
            <a:p>
              <a:pPr algn="ctr">
                <a:spcBef>
                  <a:spcPts val="300"/>
                </a:spcBef>
              </a:pPr>
              <a:r>
                <a:rPr lang="en-US" altLang="ko-KR" sz="1400">
                  <a:ea typeface="Batang" charset="-127"/>
                </a:rPr>
                <a:t>EDI</a:t>
              </a:r>
              <a:endParaRPr lang="en-US" sz="1400"/>
            </a:p>
          </p:txBody>
        </p:sp>
        <p:sp>
          <p:nvSpPr>
            <p:cNvPr id="459793" name="Line 17"/>
            <p:cNvSpPr>
              <a:spLocks noChangeShapeType="1"/>
            </p:cNvSpPr>
            <p:nvPr/>
          </p:nvSpPr>
          <p:spPr bwMode="auto">
            <a:xfrm>
              <a:off x="4518" y="1680"/>
              <a:ext cx="24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9794" name="Text Box 18"/>
            <p:cNvSpPr txBox="1">
              <a:spLocks noChangeArrowheads="1"/>
            </p:cNvSpPr>
            <p:nvPr/>
          </p:nvSpPr>
          <p:spPr bwMode="auto">
            <a:xfrm>
              <a:off x="3896" y="2469"/>
              <a:ext cx="619" cy="1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/>
            <a:p>
              <a:pPr algn="ctr">
                <a:spcBef>
                  <a:spcPts val="300"/>
                </a:spcBef>
              </a:pPr>
              <a:r>
                <a:rPr lang="en-US" altLang="ko-KR" sz="1400">
                  <a:ea typeface="Batang" charset="-127"/>
                </a:rPr>
                <a:t>EBP</a:t>
              </a:r>
              <a:endParaRPr lang="en-US" sz="1400"/>
            </a:p>
          </p:txBody>
        </p:sp>
        <p:sp>
          <p:nvSpPr>
            <p:cNvPr id="459795" name="Line 19"/>
            <p:cNvSpPr>
              <a:spLocks noChangeShapeType="1"/>
            </p:cNvSpPr>
            <p:nvPr/>
          </p:nvSpPr>
          <p:spPr bwMode="auto">
            <a:xfrm>
              <a:off x="4515" y="2540"/>
              <a:ext cx="2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9796" name="Text Box 20"/>
            <p:cNvSpPr txBox="1">
              <a:spLocks noChangeArrowheads="1"/>
            </p:cNvSpPr>
            <p:nvPr/>
          </p:nvSpPr>
          <p:spPr bwMode="auto">
            <a:xfrm>
              <a:off x="3896" y="2673"/>
              <a:ext cx="619" cy="1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/>
            <a:p>
              <a:pPr algn="ctr">
                <a:spcBef>
                  <a:spcPts val="300"/>
                </a:spcBef>
              </a:pPr>
              <a:r>
                <a:rPr lang="en-US" altLang="ko-KR" sz="1400">
                  <a:ea typeface="Batang" charset="-127"/>
                </a:rPr>
                <a:t>ESP</a:t>
              </a:r>
              <a:endParaRPr lang="en-US" sz="1400"/>
            </a:p>
          </p:txBody>
        </p:sp>
        <p:sp>
          <p:nvSpPr>
            <p:cNvPr id="459797" name="Line 21"/>
            <p:cNvSpPr>
              <a:spLocks noChangeShapeType="1"/>
            </p:cNvSpPr>
            <p:nvPr/>
          </p:nvSpPr>
          <p:spPr bwMode="auto">
            <a:xfrm>
              <a:off x="4515" y="2744"/>
              <a:ext cx="24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9798" name="Text Box 22"/>
            <p:cNvSpPr txBox="1">
              <a:spLocks noChangeArrowheads="1"/>
            </p:cNvSpPr>
            <p:nvPr/>
          </p:nvSpPr>
          <p:spPr bwMode="auto">
            <a:xfrm>
              <a:off x="3715" y="781"/>
              <a:ext cx="1814" cy="3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ko-KR" sz="2000">
                  <a:solidFill>
                    <a:srgbClr val="FF0000"/>
                  </a:solidFill>
                  <a:ea typeface="Batang" charset="-127"/>
                </a:rPr>
                <a:t>Linear address space</a:t>
              </a:r>
              <a:r>
                <a:rPr lang="en-US" altLang="ko-KR" sz="2000">
                  <a:ea typeface="Batang" charset="-127"/>
                </a:rPr>
                <a:t> of a program (up to 4 GB)</a:t>
              </a:r>
              <a:endParaRPr lang="en-US" sz="2000"/>
            </a:p>
          </p:txBody>
        </p:sp>
        <p:sp>
          <p:nvSpPr>
            <p:cNvPr id="459799" name="Text Box 23"/>
            <p:cNvSpPr txBox="1">
              <a:spLocks noChangeArrowheads="1"/>
            </p:cNvSpPr>
            <p:nvPr/>
          </p:nvSpPr>
          <p:spPr bwMode="auto">
            <a:xfrm>
              <a:off x="3896" y="2885"/>
              <a:ext cx="327" cy="1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/>
            <a:p>
              <a:pPr algn="ctr">
                <a:spcBef>
                  <a:spcPts val="300"/>
                </a:spcBef>
              </a:pPr>
              <a:r>
                <a:rPr lang="en-US" altLang="ko-KR" sz="1400">
                  <a:ea typeface="Batang" charset="-127"/>
                </a:rPr>
                <a:t>CS</a:t>
              </a:r>
              <a:endParaRPr lang="en-US" sz="1400"/>
            </a:p>
          </p:txBody>
        </p:sp>
        <p:sp>
          <p:nvSpPr>
            <p:cNvPr id="459800" name="Text Box 24"/>
            <p:cNvSpPr txBox="1">
              <a:spLocks noChangeArrowheads="1"/>
            </p:cNvSpPr>
            <p:nvPr/>
          </p:nvSpPr>
          <p:spPr bwMode="auto">
            <a:xfrm>
              <a:off x="3896" y="3066"/>
              <a:ext cx="327" cy="1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/>
            <a:p>
              <a:pPr algn="ctr">
                <a:spcBef>
                  <a:spcPts val="300"/>
                </a:spcBef>
              </a:pPr>
              <a:r>
                <a:rPr lang="en-US" altLang="ko-KR" sz="1400">
                  <a:ea typeface="Batang" charset="-127"/>
                </a:rPr>
                <a:t>DS</a:t>
              </a:r>
              <a:endParaRPr lang="en-US" sz="1400"/>
            </a:p>
          </p:txBody>
        </p:sp>
        <p:sp>
          <p:nvSpPr>
            <p:cNvPr id="459801" name="Text Box 25"/>
            <p:cNvSpPr txBox="1">
              <a:spLocks noChangeArrowheads="1"/>
            </p:cNvSpPr>
            <p:nvPr/>
          </p:nvSpPr>
          <p:spPr bwMode="auto">
            <a:xfrm>
              <a:off x="3896" y="3248"/>
              <a:ext cx="327" cy="1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/>
            <a:p>
              <a:pPr algn="ctr">
                <a:spcBef>
                  <a:spcPts val="300"/>
                </a:spcBef>
              </a:pPr>
              <a:r>
                <a:rPr lang="en-US" altLang="ko-KR" sz="1400">
                  <a:ea typeface="Batang" charset="-127"/>
                </a:rPr>
                <a:t>SS</a:t>
              </a:r>
              <a:endParaRPr lang="en-US" sz="1400"/>
            </a:p>
          </p:txBody>
        </p:sp>
        <p:sp>
          <p:nvSpPr>
            <p:cNvPr id="459802" name="Text Box 26"/>
            <p:cNvSpPr txBox="1">
              <a:spLocks noChangeArrowheads="1"/>
            </p:cNvSpPr>
            <p:nvPr/>
          </p:nvSpPr>
          <p:spPr bwMode="auto">
            <a:xfrm>
              <a:off x="3896" y="3429"/>
              <a:ext cx="327" cy="1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/>
            <a:p>
              <a:pPr algn="ctr">
                <a:spcBef>
                  <a:spcPts val="300"/>
                </a:spcBef>
              </a:pPr>
              <a:r>
                <a:rPr lang="en-US" altLang="ko-KR" sz="1400">
                  <a:ea typeface="Batang" charset="-127"/>
                </a:rPr>
                <a:t>ES</a:t>
              </a:r>
              <a:endParaRPr lang="en-US" sz="1400"/>
            </a:p>
          </p:txBody>
        </p:sp>
        <p:sp>
          <p:nvSpPr>
            <p:cNvPr id="459806" name="Freeform 30"/>
            <p:cNvSpPr>
              <a:spLocks/>
            </p:cNvSpPr>
            <p:nvPr/>
          </p:nvSpPr>
          <p:spPr bwMode="auto">
            <a:xfrm>
              <a:off x="4223" y="2958"/>
              <a:ext cx="544" cy="544"/>
            </a:xfrm>
            <a:custGeom>
              <a:avLst/>
              <a:gdLst>
                <a:gd name="T0" fmla="*/ 0 w 544"/>
                <a:gd name="T1" fmla="*/ 0 h 508"/>
                <a:gd name="T2" fmla="*/ 290 w 544"/>
                <a:gd name="T3" fmla="*/ 0 h 508"/>
                <a:gd name="T4" fmla="*/ 290 w 544"/>
                <a:gd name="T5" fmla="*/ 508 h 508"/>
                <a:gd name="T6" fmla="*/ 544 w 544"/>
                <a:gd name="T7" fmla="*/ 508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4" h="508">
                  <a:moveTo>
                    <a:pt x="0" y="0"/>
                  </a:moveTo>
                  <a:lnTo>
                    <a:pt x="290" y="0"/>
                  </a:lnTo>
                  <a:lnTo>
                    <a:pt x="290" y="508"/>
                  </a:lnTo>
                  <a:lnTo>
                    <a:pt x="544" y="50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9807" name="Line 31"/>
            <p:cNvSpPr>
              <a:spLocks noChangeShapeType="1"/>
            </p:cNvSpPr>
            <p:nvPr/>
          </p:nvSpPr>
          <p:spPr bwMode="auto">
            <a:xfrm>
              <a:off x="4223" y="3139"/>
              <a:ext cx="2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9808" name="Line 32"/>
            <p:cNvSpPr>
              <a:spLocks noChangeShapeType="1"/>
            </p:cNvSpPr>
            <p:nvPr/>
          </p:nvSpPr>
          <p:spPr bwMode="auto">
            <a:xfrm>
              <a:off x="4223" y="3321"/>
              <a:ext cx="2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9809" name="Line 33"/>
            <p:cNvSpPr>
              <a:spLocks noChangeShapeType="1"/>
            </p:cNvSpPr>
            <p:nvPr/>
          </p:nvSpPr>
          <p:spPr bwMode="auto">
            <a:xfrm>
              <a:off x="4223" y="3503"/>
              <a:ext cx="2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9810" name="Text Box 34"/>
            <p:cNvSpPr txBox="1">
              <a:spLocks noChangeArrowheads="1"/>
            </p:cNvSpPr>
            <p:nvPr/>
          </p:nvSpPr>
          <p:spPr bwMode="auto">
            <a:xfrm>
              <a:off x="4295" y="3612"/>
              <a:ext cx="1053" cy="2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/>
            <a:p>
              <a:pPr algn="ctr">
                <a:spcBef>
                  <a:spcPts val="300"/>
                </a:spcBef>
              </a:pPr>
              <a:r>
                <a:rPr lang="en-US" altLang="ko-KR" sz="1400">
                  <a:solidFill>
                    <a:srgbClr val="FF0000"/>
                  </a:solidFill>
                  <a:ea typeface="Batang" charset="-127"/>
                </a:rPr>
                <a:t>base address = 0 for all segments</a:t>
              </a:r>
              <a:endParaRPr lang="en-US" sz="1400">
                <a:solidFill>
                  <a:srgbClr val="FF0000"/>
                </a:solidFill>
              </a:endParaRPr>
            </a:p>
          </p:txBody>
        </p:sp>
      </p:grp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825322" y="106365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Programmer View of Flat Memory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549" y="837127"/>
            <a:ext cx="6783277" cy="5449373"/>
          </a:xfrm>
          <a:noFill/>
        </p:spPr>
        <p:txBody>
          <a:bodyPr vert="horz" lIns="0" tIns="45720" rIns="0" bIns="45720" rtlCol="0">
            <a:normAutofit lnSpcReduction="10000"/>
          </a:bodyPr>
          <a:lstStyle/>
          <a:p>
            <a:pPr>
              <a:spcBef>
                <a:spcPct val="38000"/>
              </a:spcBef>
            </a:pPr>
            <a:r>
              <a:rPr lang="en-US" dirty="0">
                <a:latin typeface="Comic Sans MS" panose="030F0702030302020204" pitchFamily="66" charset="0"/>
              </a:rPr>
              <a:t>Same base address for all segments</a:t>
            </a:r>
          </a:p>
          <a:p>
            <a:pPr lvl="1">
              <a:spcBef>
                <a:spcPct val="38000"/>
              </a:spcBef>
            </a:pPr>
            <a:r>
              <a:rPr lang="en-US" dirty="0">
                <a:latin typeface="Comic Sans MS" panose="030F0702030302020204" pitchFamily="66" charset="0"/>
              </a:rPr>
              <a:t>All segments are mapped to the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same linear address space</a:t>
            </a:r>
          </a:p>
          <a:p>
            <a:pPr>
              <a:spcBef>
                <a:spcPct val="38000"/>
              </a:spcBef>
            </a:pPr>
            <a:r>
              <a:rPr lang="en-US" dirty="0">
                <a:latin typeface="Comic Sans MS" panose="030F0702030302020204" pitchFamily="66" charset="0"/>
              </a:rPr>
              <a:t>EIP Register</a:t>
            </a:r>
          </a:p>
          <a:p>
            <a:pPr lvl="1">
              <a:spcBef>
                <a:spcPct val="38000"/>
              </a:spcBef>
            </a:pPr>
            <a:r>
              <a:rPr lang="en-US" dirty="0">
                <a:latin typeface="Comic Sans MS" panose="030F0702030302020204" pitchFamily="66" charset="0"/>
              </a:rPr>
              <a:t>Points at next instruction</a:t>
            </a:r>
          </a:p>
          <a:p>
            <a:pPr>
              <a:spcBef>
                <a:spcPct val="38000"/>
              </a:spcBef>
            </a:pPr>
            <a:r>
              <a:rPr lang="en-US" dirty="0">
                <a:latin typeface="Comic Sans MS" panose="030F0702030302020204" pitchFamily="66" charset="0"/>
              </a:rPr>
              <a:t>ESI and EDI Registers</a:t>
            </a:r>
          </a:p>
          <a:p>
            <a:pPr lvl="1">
              <a:spcBef>
                <a:spcPct val="38000"/>
              </a:spcBef>
            </a:pPr>
            <a:r>
              <a:rPr lang="en-US" dirty="0">
                <a:latin typeface="Comic Sans MS" panose="030F0702030302020204" pitchFamily="66" charset="0"/>
              </a:rPr>
              <a:t>Contain data addresses</a:t>
            </a:r>
          </a:p>
          <a:p>
            <a:pPr lvl="1">
              <a:spcBef>
                <a:spcPct val="38000"/>
              </a:spcBef>
            </a:pPr>
            <a:r>
              <a:rPr lang="en-US" dirty="0">
                <a:latin typeface="Comic Sans MS" panose="030F0702030302020204" pitchFamily="66" charset="0"/>
              </a:rPr>
              <a:t>Used also to index arrays</a:t>
            </a:r>
          </a:p>
          <a:p>
            <a:pPr>
              <a:spcBef>
                <a:spcPct val="38000"/>
              </a:spcBef>
            </a:pPr>
            <a:r>
              <a:rPr lang="en-US" dirty="0">
                <a:latin typeface="Comic Sans MS" panose="030F0702030302020204" pitchFamily="66" charset="0"/>
              </a:rPr>
              <a:t>ESP and EBP Registers</a:t>
            </a:r>
          </a:p>
          <a:p>
            <a:pPr lvl="1">
              <a:spcBef>
                <a:spcPct val="38000"/>
              </a:spcBef>
            </a:pPr>
            <a:r>
              <a:rPr lang="en-US" dirty="0">
                <a:latin typeface="Comic Sans MS" panose="030F0702030302020204" pitchFamily="66" charset="0"/>
              </a:rPr>
              <a:t>ESP points at top of stack</a:t>
            </a:r>
          </a:p>
          <a:p>
            <a:pPr lvl="1">
              <a:spcBef>
                <a:spcPct val="38000"/>
              </a:spcBef>
            </a:pPr>
            <a:r>
              <a:rPr lang="en-US" dirty="0">
                <a:latin typeface="Comic Sans MS" panose="030F0702030302020204" pitchFamily="66" charset="0"/>
              </a:rPr>
              <a:t>EBP is used to address parameters and variables on the stack</a:t>
            </a:r>
          </a:p>
        </p:txBody>
      </p:sp>
    </p:spTree>
    <p:extLst>
      <p:ext uri="{BB962C8B-B14F-4D97-AF65-F5344CB8AC3E}">
        <p14:creationId xmlns:p14="http://schemas.microsoft.com/office/powerpoint/2010/main" val="56908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02" y="15988"/>
            <a:ext cx="10972800" cy="7921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Protected Mode Architecture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8194" y="808150"/>
            <a:ext cx="10917941" cy="552825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Logical address</a:t>
            </a:r>
            <a:r>
              <a:rPr lang="en-US" dirty="0">
                <a:latin typeface="Comic Sans MS" panose="030F0702030302020204" pitchFamily="66" charset="0"/>
              </a:rPr>
              <a:t> consists of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16-bit segment selector (CS, SS, DS, ES, FS, GS)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32-bit offset (EIP, ESP, EBP, ESI ,EDI, EAX, EBX, ECX, EDX)</a:t>
            </a:r>
          </a:p>
          <a:p>
            <a:r>
              <a:rPr lang="en-US" dirty="0">
                <a:latin typeface="Comic Sans MS" panose="030F0702030302020204" pitchFamily="66" charset="0"/>
              </a:rPr>
              <a:t>Segment unit translates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logical address</a:t>
            </a:r>
            <a:r>
              <a:rPr lang="en-US" dirty="0">
                <a:latin typeface="Comic Sans MS" panose="030F0702030302020204" pitchFamily="66" charset="0"/>
              </a:rPr>
              <a:t> to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linear address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Using a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segment descriptor table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Linear address is 32 bits (called also a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virtual address</a:t>
            </a:r>
            <a:r>
              <a:rPr lang="en-US" dirty="0">
                <a:latin typeface="Comic Sans MS" panose="030F0702030302020204" pitchFamily="66" charset="0"/>
              </a:rPr>
              <a:t>)</a:t>
            </a:r>
          </a:p>
          <a:p>
            <a:r>
              <a:rPr lang="en-US" dirty="0">
                <a:latin typeface="Comic Sans MS" panose="030F0702030302020204" pitchFamily="66" charset="0"/>
              </a:rPr>
              <a:t>Paging unit translates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linear address</a:t>
            </a:r>
            <a:r>
              <a:rPr lang="en-US" dirty="0">
                <a:latin typeface="Comic Sans MS" panose="030F0702030302020204" pitchFamily="66" charset="0"/>
              </a:rPr>
              <a:t> to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physical address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Using a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page directory</a:t>
            </a:r>
            <a:r>
              <a:rPr lang="en-US" dirty="0">
                <a:latin typeface="Comic Sans MS" panose="030F0702030302020204" pitchFamily="66" charset="0"/>
              </a:rPr>
              <a:t> and a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page table</a:t>
            </a:r>
          </a:p>
        </p:txBody>
      </p:sp>
      <p:pic>
        <p:nvPicPr>
          <p:cNvPr id="423940" name="Picture 4" descr="three_address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41608" y="5041005"/>
            <a:ext cx="6586538" cy="1295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57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75882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Paging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067" y="1123951"/>
            <a:ext cx="10109915" cy="5184775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Comic Sans MS" panose="030F0702030302020204" pitchFamily="66" charset="0"/>
              </a:rPr>
              <a:t>Paging divides the linear address space into …</a:t>
            </a:r>
          </a:p>
          <a:p>
            <a:pPr lvl="1" algn="just"/>
            <a:r>
              <a:rPr lang="en-US" dirty="0">
                <a:latin typeface="Comic Sans MS" panose="030F0702030302020204" pitchFamily="66" charset="0"/>
              </a:rPr>
              <a:t>Fixed-sized blocks called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pages</a:t>
            </a:r>
            <a:r>
              <a:rPr lang="en-US" dirty="0">
                <a:latin typeface="Comic Sans MS" panose="030F0702030302020204" pitchFamily="66" charset="0"/>
              </a:rPr>
              <a:t>, Intel IA-32 uses 4 KB pages</a:t>
            </a:r>
          </a:p>
          <a:p>
            <a:pPr algn="just"/>
            <a:r>
              <a:rPr lang="en-US" dirty="0">
                <a:latin typeface="Comic Sans MS" panose="030F0702030302020204" pitchFamily="66" charset="0"/>
              </a:rPr>
              <a:t>Operating system allocates main memory for pages</a:t>
            </a:r>
          </a:p>
          <a:p>
            <a:pPr lvl="1" algn="just"/>
            <a:r>
              <a:rPr lang="en-US" dirty="0">
                <a:latin typeface="Comic Sans MS" panose="030F0702030302020204" pitchFamily="66" charset="0"/>
              </a:rPr>
              <a:t>Pages can be spread all over main memory</a:t>
            </a:r>
          </a:p>
          <a:p>
            <a:pPr lvl="1" algn="just"/>
            <a:r>
              <a:rPr lang="en-US" dirty="0">
                <a:latin typeface="Comic Sans MS" panose="030F0702030302020204" pitchFamily="66" charset="0"/>
              </a:rPr>
              <a:t>Pages in main memory can belong to different programs</a:t>
            </a:r>
          </a:p>
          <a:p>
            <a:pPr lvl="1" algn="just"/>
            <a:r>
              <a:rPr lang="en-US" dirty="0">
                <a:latin typeface="Comic Sans MS" panose="030F0702030302020204" pitchFamily="66" charset="0"/>
              </a:rPr>
              <a:t>If main memory is full then pages are stored on the hard disk</a:t>
            </a:r>
          </a:p>
          <a:p>
            <a:pPr algn="just"/>
            <a:r>
              <a:rPr lang="en-US" dirty="0">
                <a:solidFill>
                  <a:schemeClr val="tx2"/>
                </a:solidFill>
                <a:latin typeface="Comic Sans MS" panose="030F0702030302020204" pitchFamily="66" charset="0"/>
              </a:rPr>
              <a:t>OS has a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Virtual Memory Manager</a:t>
            </a:r>
            <a:r>
              <a:rPr lang="en-US" dirty="0">
                <a:latin typeface="Comic Sans MS" panose="030F0702030302020204" pitchFamily="66" charset="0"/>
              </a:rPr>
              <a:t> (VMM)</a:t>
            </a:r>
          </a:p>
          <a:p>
            <a:pPr lvl="1" algn="just"/>
            <a:r>
              <a:rPr lang="en-US" dirty="0">
                <a:latin typeface="Comic Sans MS" panose="030F0702030302020204" pitchFamily="66" charset="0"/>
              </a:rPr>
              <a:t>Uses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page tables</a:t>
            </a:r>
            <a:r>
              <a:rPr lang="en-US" dirty="0">
                <a:latin typeface="Comic Sans MS" panose="030F0702030302020204" pitchFamily="66" charset="0"/>
              </a:rPr>
              <a:t> to map the pages of each running program</a:t>
            </a:r>
          </a:p>
          <a:p>
            <a:pPr lvl="1" algn="just"/>
            <a:r>
              <a:rPr lang="en-US" dirty="0">
                <a:latin typeface="Comic Sans MS" panose="030F0702030302020204" pitchFamily="66" charset="0"/>
              </a:rPr>
              <a:t>Manages the loading and unloading of pages</a:t>
            </a:r>
          </a:p>
          <a:p>
            <a:pPr algn="just"/>
            <a:r>
              <a:rPr lang="en-US" dirty="0">
                <a:solidFill>
                  <a:schemeClr val="tx2"/>
                </a:solidFill>
                <a:latin typeface="Comic Sans MS" panose="030F0702030302020204" pitchFamily="66" charset="0"/>
              </a:rPr>
              <a:t>As a program is running, CPU does address translation</a:t>
            </a:r>
          </a:p>
          <a:p>
            <a:pPr algn="just"/>
            <a:r>
              <a:rPr lang="en-US" dirty="0">
                <a:solidFill>
                  <a:schemeClr val="tx2"/>
                </a:solidFill>
                <a:latin typeface="Comic Sans MS" panose="030F0702030302020204" pitchFamily="66" charset="0"/>
              </a:rPr>
              <a:t>Page fault</a:t>
            </a:r>
            <a:r>
              <a:rPr lang="en-US" dirty="0">
                <a:latin typeface="Comic Sans MS" panose="030F0702030302020204" pitchFamily="66" charset="0"/>
              </a:rPr>
              <a:t>: issued by CPU when page is not in memory</a:t>
            </a:r>
          </a:p>
        </p:txBody>
      </p:sp>
    </p:spTree>
    <p:extLst>
      <p:ext uri="{BB962C8B-B14F-4D97-AF65-F5344CB8AC3E}">
        <p14:creationId xmlns:p14="http://schemas.microsoft.com/office/powerpoint/2010/main" val="405393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88" y="219456"/>
            <a:ext cx="11850624" cy="6510528"/>
          </a:xfrm>
        </p:spPr>
        <p:txBody>
          <a:bodyPr>
            <a:normAutofit/>
          </a:bodyPr>
          <a:lstStyle/>
          <a:p>
            <a:pPr algn="ctr"/>
            <a:endParaRPr lang="en-US" sz="48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endParaRPr lang="en-US" sz="48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6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Thank you for listening </a:t>
            </a:r>
            <a:endParaRPr lang="en-US" sz="6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71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6213" y="999744"/>
            <a:ext cx="11539471" cy="5684391"/>
          </a:xfrm>
        </p:spPr>
        <p:txBody>
          <a:bodyPr>
            <a:normAutofit/>
          </a:bodyPr>
          <a:lstStyle/>
          <a:p>
            <a:pPr marL="349250" indent="-349250">
              <a:spcBef>
                <a:spcPct val="50000"/>
              </a:spcBef>
              <a:tabLst>
                <a:tab pos="4114800" algn="l"/>
              </a:tabLst>
            </a:pPr>
            <a:r>
              <a:rPr lang="en-US" b="1" dirty="0">
                <a:latin typeface="Comic Sans MS" panose="030F0702030302020204" pitchFamily="66" charset="0"/>
              </a:rPr>
              <a:t>Synchronizes Processor and Bus operations</a:t>
            </a:r>
          </a:p>
          <a:p>
            <a:pPr marL="349250" indent="-349250">
              <a:spcBef>
                <a:spcPct val="50000"/>
              </a:spcBef>
              <a:tabLst>
                <a:tab pos="4114800" algn="l"/>
              </a:tabLst>
            </a:pPr>
            <a:r>
              <a:rPr lang="en-US" b="1" dirty="0">
                <a:latin typeface="Comic Sans MS" panose="030F0702030302020204" pitchFamily="66" charset="0"/>
              </a:rPr>
              <a:t>Clock cycle = Clock period = 1 / Clock rate</a:t>
            </a:r>
          </a:p>
          <a:p>
            <a:pPr marL="349250" indent="-349250">
              <a:spcBef>
                <a:spcPct val="50000"/>
              </a:spcBef>
              <a:tabLst>
                <a:tab pos="4114800" algn="l"/>
              </a:tabLst>
            </a:pPr>
            <a:endParaRPr lang="en-US" dirty="0"/>
          </a:p>
          <a:p>
            <a:pPr marL="349250" indent="-349250">
              <a:spcBef>
                <a:spcPct val="50000"/>
              </a:spcBef>
              <a:tabLst>
                <a:tab pos="4114800" algn="l"/>
              </a:tabLst>
            </a:pPr>
            <a:endParaRPr lang="en-US" dirty="0"/>
          </a:p>
          <a:p>
            <a:pPr marL="349250" indent="-349250">
              <a:spcBef>
                <a:spcPct val="50000"/>
              </a:spcBef>
              <a:tabLst>
                <a:tab pos="4114800" algn="l"/>
              </a:tabLst>
            </a:pPr>
            <a:r>
              <a:rPr lang="en-US" b="1" dirty="0">
                <a:latin typeface="Comic Sans MS" panose="030F0702030302020204" pitchFamily="66" charset="0"/>
              </a:rPr>
              <a:t>Clock rate = Clock frequency = Cycles per second</a:t>
            </a:r>
          </a:p>
          <a:p>
            <a:pPr marL="739775" lvl="1" indent="-276225">
              <a:spcBef>
                <a:spcPct val="50000"/>
              </a:spcBef>
              <a:tabLst>
                <a:tab pos="4114800" algn="l"/>
              </a:tabLst>
            </a:pPr>
            <a:r>
              <a:rPr lang="en-US" b="1" dirty="0">
                <a:latin typeface="Comic Sans MS" panose="030F0702030302020204" pitchFamily="66" charset="0"/>
              </a:rPr>
              <a:t>1 Hz = 1 cycle/sec	</a:t>
            </a:r>
            <a:r>
              <a:rPr lang="en-US" b="1" dirty="0" smtClean="0">
                <a:latin typeface="Comic Sans MS" panose="030F0702030302020204" pitchFamily="66" charset="0"/>
              </a:rPr>
              <a:t>	1 </a:t>
            </a:r>
            <a:r>
              <a:rPr lang="en-US" b="1" dirty="0">
                <a:latin typeface="Comic Sans MS" panose="030F0702030302020204" pitchFamily="66" charset="0"/>
              </a:rPr>
              <a:t>KHz = 10</a:t>
            </a:r>
            <a:r>
              <a:rPr lang="en-US" b="1" baseline="30000" dirty="0">
                <a:latin typeface="Comic Sans MS" panose="030F0702030302020204" pitchFamily="66" charset="0"/>
              </a:rPr>
              <a:t>3</a:t>
            </a:r>
            <a:r>
              <a:rPr lang="en-US" b="1" dirty="0">
                <a:latin typeface="Comic Sans MS" panose="030F0702030302020204" pitchFamily="66" charset="0"/>
              </a:rPr>
              <a:t> cycles/sec</a:t>
            </a:r>
          </a:p>
          <a:p>
            <a:pPr marL="739775" lvl="1" indent="-276225">
              <a:spcBef>
                <a:spcPct val="50000"/>
              </a:spcBef>
              <a:tabLst>
                <a:tab pos="4114800" algn="l"/>
              </a:tabLst>
            </a:pPr>
            <a:r>
              <a:rPr lang="en-US" b="1" dirty="0">
                <a:latin typeface="Comic Sans MS" panose="030F0702030302020204" pitchFamily="66" charset="0"/>
              </a:rPr>
              <a:t>1 MHz = 10</a:t>
            </a:r>
            <a:r>
              <a:rPr lang="en-US" b="1" baseline="30000" dirty="0">
                <a:latin typeface="Comic Sans MS" panose="030F0702030302020204" pitchFamily="66" charset="0"/>
              </a:rPr>
              <a:t>6</a:t>
            </a:r>
            <a:r>
              <a:rPr lang="en-US" b="1" dirty="0">
                <a:latin typeface="Comic Sans MS" panose="030F0702030302020204" pitchFamily="66" charset="0"/>
              </a:rPr>
              <a:t> cycles/sec	1 GHz = 10</a:t>
            </a:r>
            <a:r>
              <a:rPr lang="en-US" b="1" baseline="30000" dirty="0">
                <a:latin typeface="Comic Sans MS" panose="030F0702030302020204" pitchFamily="66" charset="0"/>
              </a:rPr>
              <a:t>9</a:t>
            </a:r>
            <a:r>
              <a:rPr lang="en-US" b="1" dirty="0">
                <a:latin typeface="Comic Sans MS" panose="030F0702030302020204" pitchFamily="66" charset="0"/>
              </a:rPr>
              <a:t> cycles/sec</a:t>
            </a:r>
          </a:p>
          <a:p>
            <a:pPr marL="739775" lvl="1" indent="-276225">
              <a:spcBef>
                <a:spcPct val="50000"/>
              </a:spcBef>
              <a:tabLst>
                <a:tab pos="4114800" algn="l"/>
              </a:tabLst>
            </a:pPr>
            <a:r>
              <a:rPr lang="en-US" b="1" dirty="0">
                <a:latin typeface="Comic Sans MS" panose="030F0702030302020204" pitchFamily="66" charset="0"/>
              </a:rPr>
              <a:t>2 GHz clock has a cycle time = 1/(2×10</a:t>
            </a:r>
            <a:r>
              <a:rPr lang="en-US" b="1" baseline="30000" dirty="0">
                <a:latin typeface="Comic Sans MS" panose="030F0702030302020204" pitchFamily="66" charset="0"/>
              </a:rPr>
              <a:t>9</a:t>
            </a:r>
            <a:r>
              <a:rPr lang="en-US" b="1" dirty="0">
                <a:latin typeface="Comic Sans MS" panose="030F0702030302020204" pitchFamily="66" charset="0"/>
              </a:rPr>
              <a:t>) = 0.5 nanosecond (ns)</a:t>
            </a:r>
          </a:p>
          <a:p>
            <a:pPr marL="349250" indent="-349250">
              <a:spcBef>
                <a:spcPct val="50000"/>
              </a:spcBef>
              <a:tabLst>
                <a:tab pos="4114800" algn="l"/>
              </a:tabLst>
            </a:pPr>
            <a:r>
              <a:rPr lang="en-US" b="1" dirty="0">
                <a:latin typeface="Comic Sans MS" panose="030F0702030302020204" pitchFamily="66" charset="0"/>
              </a:rPr>
              <a:t>Clock cycles measure the execution of instructions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title"/>
          </p:nvPr>
        </p:nvSpPr>
        <p:spPr>
          <a:xfrm>
            <a:off x="867569" y="90151"/>
            <a:ext cx="10515600" cy="80519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Clock</a:t>
            </a:r>
          </a:p>
        </p:txBody>
      </p:sp>
      <p:grpSp>
        <p:nvGrpSpPr>
          <p:cNvPr id="342020" name="Group 4"/>
          <p:cNvGrpSpPr>
            <a:grpSpLocks/>
          </p:cNvGrpSpPr>
          <p:nvPr/>
        </p:nvGrpSpPr>
        <p:grpSpPr bwMode="auto">
          <a:xfrm>
            <a:off x="1465912" y="2439631"/>
            <a:ext cx="6162675" cy="503237"/>
            <a:chOff x="902" y="1123"/>
            <a:chExt cx="4205" cy="317"/>
          </a:xfrm>
        </p:grpSpPr>
        <p:sp>
          <p:nvSpPr>
            <p:cNvPr id="342021" name="Freeform 5"/>
            <p:cNvSpPr>
              <a:spLocks/>
            </p:cNvSpPr>
            <p:nvPr/>
          </p:nvSpPr>
          <p:spPr bwMode="auto">
            <a:xfrm>
              <a:off x="902" y="1123"/>
              <a:ext cx="4205" cy="144"/>
            </a:xfrm>
            <a:custGeom>
              <a:avLst/>
              <a:gdLst>
                <a:gd name="T0" fmla="*/ 0 w 4205"/>
                <a:gd name="T1" fmla="*/ 231 h 231"/>
                <a:gd name="T2" fmla="*/ 87 w 4205"/>
                <a:gd name="T3" fmla="*/ 231 h 231"/>
                <a:gd name="T4" fmla="*/ 87 w 4205"/>
                <a:gd name="T5" fmla="*/ 0 h 231"/>
                <a:gd name="T6" fmla="*/ 663 w 4205"/>
                <a:gd name="T7" fmla="*/ 0 h 231"/>
                <a:gd name="T8" fmla="*/ 663 w 4205"/>
                <a:gd name="T9" fmla="*/ 231 h 231"/>
                <a:gd name="T10" fmla="*/ 1239 w 4205"/>
                <a:gd name="T11" fmla="*/ 231 h 231"/>
                <a:gd name="T12" fmla="*/ 1239 w 4205"/>
                <a:gd name="T13" fmla="*/ 0 h 231"/>
                <a:gd name="T14" fmla="*/ 1815 w 4205"/>
                <a:gd name="T15" fmla="*/ 0 h 231"/>
                <a:gd name="T16" fmla="*/ 1815 w 4205"/>
                <a:gd name="T17" fmla="*/ 231 h 231"/>
                <a:gd name="T18" fmla="*/ 2391 w 4205"/>
                <a:gd name="T19" fmla="*/ 231 h 231"/>
                <a:gd name="T20" fmla="*/ 2391 w 4205"/>
                <a:gd name="T21" fmla="*/ 0 h 231"/>
                <a:gd name="T22" fmla="*/ 2967 w 4205"/>
                <a:gd name="T23" fmla="*/ 0 h 231"/>
                <a:gd name="T24" fmla="*/ 2967 w 4205"/>
                <a:gd name="T25" fmla="*/ 231 h 231"/>
                <a:gd name="T26" fmla="*/ 3543 w 4205"/>
                <a:gd name="T27" fmla="*/ 231 h 231"/>
                <a:gd name="T28" fmla="*/ 3543 w 4205"/>
                <a:gd name="T29" fmla="*/ 0 h 231"/>
                <a:gd name="T30" fmla="*/ 4119 w 4205"/>
                <a:gd name="T31" fmla="*/ 0 h 231"/>
                <a:gd name="T32" fmla="*/ 4120 w 4205"/>
                <a:gd name="T33" fmla="*/ 231 h 231"/>
                <a:gd name="T34" fmla="*/ 4205 w 4205"/>
                <a:gd name="T35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05" h="231">
                  <a:moveTo>
                    <a:pt x="0" y="231"/>
                  </a:moveTo>
                  <a:lnTo>
                    <a:pt x="87" y="231"/>
                  </a:lnTo>
                  <a:lnTo>
                    <a:pt x="87" y="0"/>
                  </a:lnTo>
                  <a:lnTo>
                    <a:pt x="663" y="0"/>
                  </a:lnTo>
                  <a:lnTo>
                    <a:pt x="663" y="231"/>
                  </a:lnTo>
                  <a:lnTo>
                    <a:pt x="1239" y="231"/>
                  </a:lnTo>
                  <a:lnTo>
                    <a:pt x="1239" y="0"/>
                  </a:lnTo>
                  <a:lnTo>
                    <a:pt x="1815" y="0"/>
                  </a:lnTo>
                  <a:lnTo>
                    <a:pt x="1815" y="231"/>
                  </a:lnTo>
                  <a:lnTo>
                    <a:pt x="2391" y="231"/>
                  </a:lnTo>
                  <a:lnTo>
                    <a:pt x="2391" y="0"/>
                  </a:lnTo>
                  <a:lnTo>
                    <a:pt x="2967" y="0"/>
                  </a:lnTo>
                  <a:lnTo>
                    <a:pt x="2967" y="231"/>
                  </a:lnTo>
                  <a:lnTo>
                    <a:pt x="3543" y="231"/>
                  </a:lnTo>
                  <a:lnTo>
                    <a:pt x="3543" y="0"/>
                  </a:lnTo>
                  <a:lnTo>
                    <a:pt x="4119" y="0"/>
                  </a:lnTo>
                  <a:lnTo>
                    <a:pt x="4120" y="231"/>
                  </a:lnTo>
                  <a:lnTo>
                    <a:pt x="4205" y="23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2022" name="Line 6"/>
            <p:cNvSpPr>
              <a:spLocks noChangeShapeType="1"/>
            </p:cNvSpPr>
            <p:nvPr/>
          </p:nvSpPr>
          <p:spPr bwMode="auto">
            <a:xfrm>
              <a:off x="989" y="1411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2023" name="Text Box 7"/>
            <p:cNvSpPr txBox="1">
              <a:spLocks noChangeArrowheads="1"/>
            </p:cNvSpPr>
            <p:nvPr/>
          </p:nvSpPr>
          <p:spPr bwMode="auto">
            <a:xfrm>
              <a:off x="1219" y="1354"/>
              <a:ext cx="691" cy="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1400"/>
                <a:t>Cycle 1</a:t>
              </a:r>
            </a:p>
          </p:txBody>
        </p:sp>
        <p:sp>
          <p:nvSpPr>
            <p:cNvPr id="342024" name="Line 8"/>
            <p:cNvSpPr>
              <a:spLocks noChangeShapeType="1"/>
            </p:cNvSpPr>
            <p:nvPr/>
          </p:nvSpPr>
          <p:spPr bwMode="auto">
            <a:xfrm>
              <a:off x="989" y="1383"/>
              <a:ext cx="0" cy="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2025" name="Line 9"/>
            <p:cNvSpPr>
              <a:spLocks noChangeShapeType="1"/>
            </p:cNvSpPr>
            <p:nvPr/>
          </p:nvSpPr>
          <p:spPr bwMode="auto">
            <a:xfrm>
              <a:off x="2141" y="1383"/>
              <a:ext cx="0" cy="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2026" name="Line 10"/>
            <p:cNvSpPr>
              <a:spLocks noChangeShapeType="1"/>
            </p:cNvSpPr>
            <p:nvPr/>
          </p:nvSpPr>
          <p:spPr bwMode="auto">
            <a:xfrm>
              <a:off x="2141" y="1411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2027" name="Text Box 11"/>
            <p:cNvSpPr txBox="1">
              <a:spLocks noChangeArrowheads="1"/>
            </p:cNvSpPr>
            <p:nvPr/>
          </p:nvSpPr>
          <p:spPr bwMode="auto">
            <a:xfrm>
              <a:off x="2371" y="1354"/>
              <a:ext cx="691" cy="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1400"/>
                <a:t>Cycle 2</a:t>
              </a:r>
            </a:p>
          </p:txBody>
        </p:sp>
        <p:sp>
          <p:nvSpPr>
            <p:cNvPr id="342028" name="Line 12"/>
            <p:cNvSpPr>
              <a:spLocks noChangeShapeType="1"/>
            </p:cNvSpPr>
            <p:nvPr/>
          </p:nvSpPr>
          <p:spPr bwMode="auto">
            <a:xfrm>
              <a:off x="3293" y="1383"/>
              <a:ext cx="0" cy="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2029" name="Line 13"/>
            <p:cNvSpPr>
              <a:spLocks noChangeShapeType="1"/>
            </p:cNvSpPr>
            <p:nvPr/>
          </p:nvSpPr>
          <p:spPr bwMode="auto">
            <a:xfrm>
              <a:off x="3293" y="1411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2030" name="Text Box 14"/>
            <p:cNvSpPr txBox="1">
              <a:spLocks noChangeArrowheads="1"/>
            </p:cNvSpPr>
            <p:nvPr/>
          </p:nvSpPr>
          <p:spPr bwMode="auto">
            <a:xfrm>
              <a:off x="3523" y="1354"/>
              <a:ext cx="691" cy="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1400"/>
                <a:t>Cycle 3</a:t>
              </a:r>
            </a:p>
          </p:txBody>
        </p:sp>
        <p:sp>
          <p:nvSpPr>
            <p:cNvPr id="342031" name="Line 15"/>
            <p:cNvSpPr>
              <a:spLocks noChangeShapeType="1"/>
            </p:cNvSpPr>
            <p:nvPr/>
          </p:nvSpPr>
          <p:spPr bwMode="auto">
            <a:xfrm>
              <a:off x="4445" y="1383"/>
              <a:ext cx="0" cy="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16233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97701"/>
            <a:ext cx="10515600" cy="742458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Memory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3334" y="940159"/>
            <a:ext cx="11433177" cy="5821249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Ordered sequence of bytes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The sequence number is called the </a:t>
            </a:r>
            <a:r>
              <a:rPr lang="en-US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memory address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Byte addressable memory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Each byte has a unique address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Supported by almost all processors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Physical address 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space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(NOTE PLEASE)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Determined by the 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address bus width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Pentium has a 32-bit address bus</a:t>
            </a:r>
          </a:p>
          <a:p>
            <a:pPr lvl="2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Physical address space = 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4GB = 2</a:t>
            </a:r>
            <a:r>
              <a:rPr lang="en-US" b="1" baseline="30000" dirty="0">
                <a:solidFill>
                  <a:srgbClr val="FF0000"/>
                </a:solidFill>
                <a:latin typeface="Comic Sans MS" panose="030F0702030302020204" pitchFamily="66" charset="0"/>
              </a:rPr>
              <a:t>32 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bytes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Itanium with a 64-bit address bus can support</a:t>
            </a:r>
          </a:p>
          <a:p>
            <a:pPr lvl="2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Up to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 2</a:t>
            </a:r>
            <a:r>
              <a:rPr lang="en-US" b="1" baseline="30000" dirty="0">
                <a:solidFill>
                  <a:srgbClr val="FF0000"/>
                </a:solidFill>
                <a:latin typeface="Comic Sans MS" panose="030F0702030302020204" pitchFamily="66" charset="0"/>
              </a:rPr>
              <a:t>64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 bytes</a:t>
            </a:r>
            <a:r>
              <a:rPr lang="en-US" dirty="0">
                <a:latin typeface="Comic Sans MS" panose="030F0702030302020204" pitchFamily="66" charset="0"/>
              </a:rPr>
              <a:t> of physical address space</a:t>
            </a:r>
          </a:p>
        </p:txBody>
      </p:sp>
    </p:spTree>
    <p:extLst>
      <p:ext uri="{BB962C8B-B14F-4D97-AF65-F5344CB8AC3E}">
        <p14:creationId xmlns:p14="http://schemas.microsoft.com/office/powerpoint/2010/main" val="419986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812442" y="143481"/>
            <a:ext cx="10515600" cy="976982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Address Space</a:t>
            </a:r>
          </a:p>
        </p:txBody>
      </p:sp>
      <p:pic>
        <p:nvPicPr>
          <p:cNvPr id="351235" name="Picture 3" descr="memory_new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82939" y="1469043"/>
            <a:ext cx="3892550" cy="5143500"/>
          </a:xfr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1236" name="Text Box 4"/>
          <p:cNvSpPr txBox="1">
            <a:spLocks noChangeArrowheads="1"/>
          </p:cNvSpPr>
          <p:nvPr/>
        </p:nvSpPr>
        <p:spPr bwMode="auto">
          <a:xfrm>
            <a:off x="7500492" y="3255963"/>
            <a:ext cx="428367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Address Space is the set of memory locations (bytes) that can be addressed</a:t>
            </a:r>
          </a:p>
        </p:txBody>
      </p:sp>
    </p:spTree>
    <p:extLst>
      <p:ext uri="{BB962C8B-B14F-4D97-AF65-F5344CB8AC3E}">
        <p14:creationId xmlns:p14="http://schemas.microsoft.com/office/powerpoint/2010/main" val="333242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Memory Unit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02405" y="1146488"/>
            <a:ext cx="5843588" cy="2573338"/>
          </a:xfrm>
        </p:spPr>
        <p:txBody>
          <a:bodyPr>
            <a:normAutofit fontScale="92500" lnSpcReduction="20000"/>
          </a:bodyPr>
          <a:lstStyle/>
          <a:p>
            <a:pPr algn="just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Address Bus</a:t>
            </a:r>
          </a:p>
          <a:p>
            <a:pPr lvl="1" algn="just">
              <a:spcBef>
                <a:spcPct val="50000"/>
              </a:spcBef>
            </a:pPr>
            <a:r>
              <a:rPr lang="en-US" b="1" dirty="0">
                <a:latin typeface="Comic Sans MS" panose="030F0702030302020204" pitchFamily="66" charset="0"/>
              </a:rPr>
              <a:t>Address is placed on the address bus</a:t>
            </a:r>
          </a:p>
          <a:p>
            <a:pPr lvl="1" algn="just">
              <a:spcBef>
                <a:spcPct val="50000"/>
              </a:spcBef>
            </a:pPr>
            <a:r>
              <a:rPr lang="en-US" b="1" dirty="0">
                <a:latin typeface="Comic Sans MS" panose="030F0702030302020204" pitchFamily="66" charset="0"/>
              </a:rPr>
              <a:t>Address of location to be read/written</a:t>
            </a:r>
          </a:p>
          <a:p>
            <a:pPr algn="just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Data Bus</a:t>
            </a:r>
          </a:p>
          <a:p>
            <a:pPr lvl="1" algn="just">
              <a:spcBef>
                <a:spcPct val="50000"/>
              </a:spcBef>
            </a:pPr>
            <a:r>
              <a:rPr lang="en-US" b="1" dirty="0">
                <a:latin typeface="Comic Sans MS" panose="030F0702030302020204" pitchFamily="66" charset="0"/>
              </a:rPr>
              <a:t>Data is placed on the data bus</a:t>
            </a:r>
          </a:p>
        </p:txBody>
      </p:sp>
      <p:pic>
        <p:nvPicPr>
          <p:cNvPr id="352260" name="Picture 4" descr="mem_block_new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59433" y="3948158"/>
            <a:ext cx="7853363" cy="2487612"/>
          </a:xfr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2261" name="Rectangle 5"/>
          <p:cNvSpPr>
            <a:spLocks noChangeArrowheads="1"/>
          </p:cNvSpPr>
          <p:nvPr/>
        </p:nvSpPr>
        <p:spPr bwMode="auto">
          <a:xfrm>
            <a:off x="7378946" y="1101412"/>
            <a:ext cx="4203453" cy="253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marL="347663" indent="-347663">
              <a:spcBef>
                <a:spcPct val="4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98513" indent="-336550">
              <a:spcBef>
                <a:spcPct val="40000"/>
              </a:spcBef>
              <a:buFont typeface="Wingdings" panose="05000000000000000000" pitchFamily="2" charset="2"/>
              <a:buChar char="²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4588" indent="-231775">
              <a:spcBef>
                <a:spcPct val="4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81138" indent="-222250">
              <a:spcBef>
                <a:spcPct val="4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33363">
              <a:spcBef>
                <a:spcPct val="4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Two</a:t>
            </a:r>
            <a:r>
              <a:rPr lang="en-US" sz="2400" b="1" dirty="0">
                <a:latin typeface="Comic Sans MS" panose="030F0702030302020204" pitchFamily="66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Control Signals</a:t>
            </a:r>
          </a:p>
          <a:p>
            <a:pPr lvl="1" algn="just">
              <a:spcBef>
                <a:spcPct val="50000"/>
              </a:spcBef>
            </a:pPr>
            <a:r>
              <a:rPr lang="en-US" sz="2000" b="1" dirty="0">
                <a:latin typeface="Comic Sans MS" panose="030F0702030302020204" pitchFamily="66" charset="0"/>
              </a:rPr>
              <a:t>Read</a:t>
            </a:r>
          </a:p>
          <a:p>
            <a:pPr lvl="1" algn="just">
              <a:spcBef>
                <a:spcPct val="50000"/>
              </a:spcBef>
            </a:pPr>
            <a:r>
              <a:rPr lang="en-US" sz="2000" b="1" dirty="0">
                <a:latin typeface="Comic Sans MS" panose="030F0702030302020204" pitchFamily="66" charset="0"/>
              </a:rPr>
              <a:t>Write</a:t>
            </a:r>
          </a:p>
          <a:p>
            <a:pPr lvl="1" algn="just">
              <a:spcBef>
                <a:spcPct val="50000"/>
              </a:spcBef>
            </a:pPr>
            <a:r>
              <a:rPr lang="en-US" sz="2000" b="1" dirty="0">
                <a:latin typeface="Comic Sans MS" panose="030F0702030302020204" pitchFamily="66" charset="0"/>
              </a:rPr>
              <a:t>Control whether memory should be read or written</a:t>
            </a:r>
          </a:p>
        </p:txBody>
      </p:sp>
    </p:spTree>
    <p:extLst>
      <p:ext uri="{BB962C8B-B14F-4D97-AF65-F5344CB8AC3E}">
        <p14:creationId xmlns:p14="http://schemas.microsoft.com/office/powerpoint/2010/main" val="24404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8757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Memory Read and Write Cycles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061" y="875763"/>
            <a:ext cx="11578107" cy="5623172"/>
          </a:xfrm>
          <a:noFill/>
        </p:spPr>
        <p:txBody>
          <a:bodyPr vert="horz" lIns="0" tIns="45720" rIns="0" bIns="45720" rtlCol="0">
            <a:normAutofit lnSpcReduction="10000"/>
          </a:bodyPr>
          <a:lstStyle/>
          <a:p>
            <a:pPr marL="457200" indent="-457200">
              <a:spcBef>
                <a:spcPct val="35000"/>
              </a:spcBef>
            </a:pPr>
            <a:r>
              <a:rPr lang="en-US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Read cycle</a:t>
            </a:r>
          </a:p>
          <a:p>
            <a:pPr marL="842963" lvl="1" indent="-381000">
              <a:spcBef>
                <a:spcPct val="35000"/>
              </a:spcBef>
              <a:buNone/>
            </a:pPr>
            <a:r>
              <a:rPr lang="en-US" dirty="0">
                <a:latin typeface="Comic Sans MS" panose="030F0702030302020204" pitchFamily="66" charset="0"/>
              </a:rPr>
              <a:t>1. 	Processor places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address</a:t>
            </a:r>
            <a:r>
              <a:rPr lang="en-US" dirty="0">
                <a:latin typeface="Comic Sans MS" panose="030F0702030302020204" pitchFamily="66" charset="0"/>
              </a:rPr>
              <a:t> on the address bus</a:t>
            </a:r>
          </a:p>
          <a:p>
            <a:pPr marL="842963" lvl="1" indent="-381000">
              <a:spcBef>
                <a:spcPct val="35000"/>
              </a:spcBef>
              <a:buNone/>
            </a:pPr>
            <a:r>
              <a:rPr lang="en-US" dirty="0">
                <a:latin typeface="Comic Sans MS" panose="030F0702030302020204" pitchFamily="66" charset="0"/>
              </a:rPr>
              <a:t>2. 	Processor asserts the memory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read </a:t>
            </a:r>
            <a:r>
              <a:rPr lang="en-US" dirty="0">
                <a:latin typeface="Comic Sans MS" panose="030F0702030302020204" pitchFamily="66" charset="0"/>
              </a:rPr>
              <a:t>control signal</a:t>
            </a:r>
          </a:p>
          <a:p>
            <a:pPr marL="842963" lvl="1" indent="-381000">
              <a:spcBef>
                <a:spcPct val="35000"/>
              </a:spcBef>
              <a:buNone/>
            </a:pPr>
            <a:r>
              <a:rPr lang="en-US" dirty="0">
                <a:latin typeface="Comic Sans MS" panose="030F0702030302020204" pitchFamily="66" charset="0"/>
              </a:rPr>
              <a:t>3. 	Processor waits for memory to place the data on the data bus</a:t>
            </a:r>
          </a:p>
          <a:p>
            <a:pPr marL="842963" lvl="1" indent="-381000">
              <a:spcBef>
                <a:spcPct val="35000"/>
              </a:spcBef>
              <a:buNone/>
            </a:pPr>
            <a:r>
              <a:rPr lang="en-US" dirty="0">
                <a:latin typeface="Comic Sans MS" panose="030F0702030302020204" pitchFamily="66" charset="0"/>
              </a:rPr>
              <a:t>4. 	Processor reads the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data</a:t>
            </a:r>
            <a:r>
              <a:rPr lang="en-US" dirty="0">
                <a:latin typeface="Comic Sans MS" panose="030F0702030302020204" pitchFamily="66" charset="0"/>
              </a:rPr>
              <a:t> from the data bus</a:t>
            </a:r>
          </a:p>
          <a:p>
            <a:pPr marL="842963" lvl="1" indent="-381000">
              <a:spcBef>
                <a:spcPct val="35000"/>
              </a:spcBef>
              <a:buFont typeface="Wingdings" panose="05000000000000000000" pitchFamily="2" charset="2"/>
              <a:buAutoNum type="arabicPeriod" startAt="5"/>
            </a:pPr>
            <a:r>
              <a:rPr lang="en-US" dirty="0">
                <a:latin typeface="Comic Sans MS" panose="030F0702030302020204" pitchFamily="66" charset="0"/>
              </a:rPr>
              <a:t>Processor drops the memory read signal</a:t>
            </a:r>
          </a:p>
          <a:p>
            <a:pPr marL="457200" indent="-457200">
              <a:spcBef>
                <a:spcPct val="35000"/>
              </a:spcBef>
            </a:pPr>
            <a:r>
              <a:rPr lang="en-US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Write cycle</a:t>
            </a:r>
          </a:p>
          <a:p>
            <a:pPr marL="842963" lvl="1" indent="-381000">
              <a:spcBef>
                <a:spcPct val="35000"/>
              </a:spcBef>
              <a:buNone/>
            </a:pPr>
            <a:r>
              <a:rPr lang="en-US" dirty="0">
                <a:latin typeface="Comic Sans MS" panose="030F0702030302020204" pitchFamily="66" charset="0"/>
              </a:rPr>
              <a:t>1. 	Processor places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address</a:t>
            </a:r>
            <a:r>
              <a:rPr lang="en-US" dirty="0">
                <a:latin typeface="Comic Sans MS" panose="030F0702030302020204" pitchFamily="66" charset="0"/>
              </a:rPr>
              <a:t> on the address bus</a:t>
            </a:r>
          </a:p>
          <a:p>
            <a:pPr marL="842963" lvl="1" indent="-381000">
              <a:spcBef>
                <a:spcPct val="35000"/>
              </a:spcBef>
              <a:buFont typeface="Wingdings" panose="05000000000000000000" pitchFamily="2" charset="2"/>
              <a:buAutoNum type="arabicPeriod" startAt="2"/>
            </a:pPr>
            <a:r>
              <a:rPr lang="en-US" dirty="0">
                <a:latin typeface="Comic Sans MS" panose="030F0702030302020204" pitchFamily="66" charset="0"/>
              </a:rPr>
              <a:t>Processor asserts the memory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write </a:t>
            </a:r>
            <a:r>
              <a:rPr lang="en-US" dirty="0">
                <a:latin typeface="Comic Sans MS" panose="030F0702030302020204" pitchFamily="66" charset="0"/>
              </a:rPr>
              <a:t>control signal</a:t>
            </a:r>
          </a:p>
          <a:p>
            <a:pPr marL="842963" lvl="1" indent="-381000">
              <a:spcBef>
                <a:spcPct val="35000"/>
              </a:spcBef>
              <a:buFont typeface="Wingdings" panose="05000000000000000000" pitchFamily="2" charset="2"/>
              <a:buAutoNum type="arabicPeriod" startAt="2"/>
            </a:pPr>
            <a:r>
              <a:rPr lang="en-US" dirty="0">
                <a:latin typeface="Comic Sans MS" panose="030F0702030302020204" pitchFamily="66" charset="0"/>
              </a:rPr>
              <a:t>Processor places the data on the data bus</a:t>
            </a:r>
          </a:p>
          <a:p>
            <a:pPr marL="842963" lvl="1" indent="-381000">
              <a:spcBef>
                <a:spcPct val="35000"/>
              </a:spcBef>
              <a:buFont typeface="Wingdings" panose="05000000000000000000" pitchFamily="2" charset="2"/>
              <a:buAutoNum type="arabicPeriod" startAt="4"/>
            </a:pPr>
            <a:r>
              <a:rPr lang="en-US" dirty="0">
                <a:latin typeface="Comic Sans MS" panose="030F0702030302020204" pitchFamily="66" charset="0"/>
              </a:rPr>
              <a:t>Wait for memory to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store</a:t>
            </a:r>
            <a:r>
              <a:rPr lang="en-US" dirty="0">
                <a:latin typeface="Comic Sans MS" panose="030F0702030302020204" pitchFamily="66" charset="0"/>
              </a:rPr>
              <a:t> the data (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wait states</a:t>
            </a:r>
            <a:r>
              <a:rPr lang="en-US" dirty="0">
                <a:latin typeface="Comic Sans MS" panose="030F0702030302020204" pitchFamily="66" charset="0"/>
              </a:rPr>
              <a:t> for slow memory)</a:t>
            </a:r>
          </a:p>
          <a:p>
            <a:pPr marL="842963" lvl="1" indent="-381000">
              <a:spcBef>
                <a:spcPct val="35000"/>
              </a:spcBef>
              <a:buNone/>
            </a:pPr>
            <a:r>
              <a:rPr lang="en-US" dirty="0">
                <a:latin typeface="Comic Sans MS" panose="030F0702030302020204" pitchFamily="66" charset="0"/>
              </a:rPr>
              <a:t>5. 	Processor drops the memory write signal</a:t>
            </a:r>
          </a:p>
        </p:txBody>
      </p:sp>
    </p:spTree>
    <p:extLst>
      <p:ext uri="{BB962C8B-B14F-4D97-AF65-F5344CB8AC3E}">
        <p14:creationId xmlns:p14="http://schemas.microsoft.com/office/powerpoint/2010/main" val="256046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2598</Words>
  <Application>Microsoft Office PowerPoint</Application>
  <PresentationFormat>Widescreen</PresentationFormat>
  <Paragraphs>636</Paragraphs>
  <Slides>47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Arial</vt:lpstr>
      <vt:lpstr>Batang</vt:lpstr>
      <vt:lpstr>Calibri</vt:lpstr>
      <vt:lpstr>Calibri Light</vt:lpstr>
      <vt:lpstr>Comic Sans MS</vt:lpstr>
      <vt:lpstr>Courier New</vt:lpstr>
      <vt:lpstr>Helvetica</vt:lpstr>
      <vt:lpstr>Symbol</vt:lpstr>
      <vt:lpstr>Times New Roman</vt:lpstr>
      <vt:lpstr>Wingdings</vt:lpstr>
      <vt:lpstr>Office Theme</vt:lpstr>
      <vt:lpstr>VISIO</vt:lpstr>
      <vt:lpstr>PowerPoint Presentation</vt:lpstr>
      <vt:lpstr>Presentation Outline</vt:lpstr>
      <vt:lpstr>Basic Computer Organization</vt:lpstr>
      <vt:lpstr>Processor</vt:lpstr>
      <vt:lpstr>Clock</vt:lpstr>
      <vt:lpstr>Memory</vt:lpstr>
      <vt:lpstr>Address Space</vt:lpstr>
      <vt:lpstr>Memory Unit</vt:lpstr>
      <vt:lpstr>Memory Read and Write Cycles</vt:lpstr>
      <vt:lpstr>Reading from Memory</vt:lpstr>
      <vt:lpstr>Memory Devices</vt:lpstr>
      <vt:lpstr>PowerPoint Presentation</vt:lpstr>
      <vt:lpstr>Memory Hierarchy</vt:lpstr>
      <vt:lpstr>Magnetic Disk Storage</vt:lpstr>
      <vt:lpstr>Example on Disk Access Time</vt:lpstr>
      <vt:lpstr>I/O Controllers</vt:lpstr>
      <vt:lpstr>Next ...</vt:lpstr>
      <vt:lpstr>Intel Microprocessors</vt:lpstr>
      <vt:lpstr>Intel 80286 and 80386 Processors</vt:lpstr>
      <vt:lpstr>Assignment 2B</vt:lpstr>
      <vt:lpstr>Intel 80486 and Pentium Processors</vt:lpstr>
      <vt:lpstr>Intel P6 Processor Family</vt:lpstr>
      <vt:lpstr>Pentium 4 and Xeon Family</vt:lpstr>
      <vt:lpstr>Pentium-M and EM64T</vt:lpstr>
      <vt:lpstr>CISC and RISC</vt:lpstr>
      <vt:lpstr>Next ...</vt:lpstr>
      <vt:lpstr>Basic Program Execution Registers</vt:lpstr>
      <vt:lpstr>General-Purpose Registers</vt:lpstr>
      <vt:lpstr>Accessing Parts of Registers</vt:lpstr>
      <vt:lpstr>Special-Purpose &amp; Segment Registers</vt:lpstr>
      <vt:lpstr>EFLAGS Register</vt:lpstr>
      <vt:lpstr>Status Flags</vt:lpstr>
      <vt:lpstr>Floating-Point, MMX, XMM Registers</vt:lpstr>
      <vt:lpstr>Next ...</vt:lpstr>
      <vt:lpstr>Instruction Execute Cycle</vt:lpstr>
      <vt:lpstr>Instruction Execution Cycle – cont'd</vt:lpstr>
      <vt:lpstr>Pipelined Execution</vt:lpstr>
      <vt:lpstr>Wasted Cycles (pipelined)</vt:lpstr>
      <vt:lpstr>Superscalar Architecture</vt:lpstr>
      <vt:lpstr>Next ...</vt:lpstr>
      <vt:lpstr>Modes of Operation</vt:lpstr>
      <vt:lpstr>Real Address Mode</vt:lpstr>
      <vt:lpstr>Flat Memory Model</vt:lpstr>
      <vt:lpstr>Programmer View of Flat Memory</vt:lpstr>
      <vt:lpstr>Protected Mode Architecture</vt:lpstr>
      <vt:lpstr>Paging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Alamu Femi</dc:creator>
  <cp:lastModifiedBy>Dr. Alamu Femi</cp:lastModifiedBy>
  <cp:revision>19</cp:revision>
  <dcterms:created xsi:type="dcterms:W3CDTF">2020-01-28T15:37:46Z</dcterms:created>
  <dcterms:modified xsi:type="dcterms:W3CDTF">2023-11-06T10:42:00Z</dcterms:modified>
</cp:coreProperties>
</file>