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1" r:id="rId2"/>
    <p:sldId id="328" r:id="rId3"/>
    <p:sldId id="330" r:id="rId4"/>
    <p:sldId id="383" r:id="rId5"/>
    <p:sldId id="463" r:id="rId6"/>
    <p:sldId id="339" r:id="rId7"/>
    <p:sldId id="338" r:id="rId8"/>
    <p:sldId id="465" r:id="rId9"/>
    <p:sldId id="466" r:id="rId10"/>
    <p:sldId id="464" r:id="rId11"/>
    <p:sldId id="467" r:id="rId12"/>
    <p:sldId id="468" r:id="rId13"/>
    <p:sldId id="469" r:id="rId14"/>
    <p:sldId id="341" r:id="rId15"/>
    <p:sldId id="342" r:id="rId16"/>
    <p:sldId id="343" r:id="rId17"/>
    <p:sldId id="470" r:id="rId18"/>
    <p:sldId id="346" r:id="rId19"/>
    <p:sldId id="471" r:id="rId20"/>
    <p:sldId id="474" r:id="rId21"/>
    <p:sldId id="472" r:id="rId22"/>
    <p:sldId id="351" r:id="rId23"/>
    <p:sldId id="475" r:id="rId24"/>
    <p:sldId id="355" r:id="rId25"/>
    <p:sldId id="357" r:id="rId26"/>
    <p:sldId id="358" r:id="rId27"/>
    <p:sldId id="359" r:id="rId28"/>
    <p:sldId id="360" r:id="rId29"/>
    <p:sldId id="361" r:id="rId30"/>
    <p:sldId id="363" r:id="rId31"/>
    <p:sldId id="364" r:id="rId32"/>
    <p:sldId id="366" r:id="rId33"/>
    <p:sldId id="480" r:id="rId34"/>
    <p:sldId id="486" r:id="rId35"/>
    <p:sldId id="368" r:id="rId36"/>
    <p:sldId id="484" r:id="rId37"/>
    <p:sldId id="455" r:id="rId38"/>
    <p:sldId id="372" r:id="rId39"/>
    <p:sldId id="376" r:id="rId40"/>
    <p:sldId id="377" r:id="rId41"/>
    <p:sldId id="488" r:id="rId42"/>
    <p:sldId id="491" r:id="rId43"/>
    <p:sldId id="509" r:id="rId44"/>
    <p:sldId id="498" r:id="rId45"/>
    <p:sldId id="499" r:id="rId46"/>
    <p:sldId id="500" r:id="rId47"/>
    <p:sldId id="501" r:id="rId48"/>
    <p:sldId id="510" r:id="rId49"/>
    <p:sldId id="503" r:id="rId50"/>
    <p:sldId id="382" r:id="rId51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BC2A-027D-46DE-AD1D-168E0E296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5C7B-DE8F-499B-9541-4613FC71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743A-60F1-4D95-9319-BAC97018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2F75-91BD-4FEC-AC3E-64A70128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2957-57AE-4123-9C1E-9AF6E878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829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02E1-B5CE-44E1-AADD-6E29F7A3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742C-35D3-43CD-8FC5-2DEF2DBF3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2BC4-A3A0-432B-9703-4EF0A327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7157-19FE-4B44-8AE2-7DB41D83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2202-3DBD-439E-A6C3-13E34081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8074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B080B-400F-4DEC-AC79-F5CA3A25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D7AF-4D45-457E-BD2C-4016F6418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03CB-D050-486A-B8F0-4275A063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A490-E094-4523-8EC9-5B61A80E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7C70-D40E-41B2-847D-7DF57182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825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CA50-61EE-4B10-BFCB-ED538CAC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F702-547A-4DF2-9339-C8E09BA4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C5A4-1F4D-4BEA-955C-35A67FE0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3CF9-8D99-4D63-939A-5DEED32E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EF88-A4BA-4FB6-B011-93C88E9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671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D876-239F-4C7A-BEC4-1031746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857D-9067-4CEA-AD13-36861F0A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D411D-9301-4BB8-B900-9FBB5CBC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80EE-3C53-488F-A98B-24B71967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F14E-51CA-43F7-8F29-28839418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373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78A5-55B5-4DE5-AABD-2215C8D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DE60-DB9A-4E57-9E44-EEE6888FC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664D7-A094-4D9E-BE1F-77E3BE51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0CD09-02CD-4051-A47E-E4B22999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ED108-602A-4FC3-A9D7-15DD5DE4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FD895-17A3-4F03-9B66-4FB507F3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700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C071-F064-4EDA-9B63-16E2D821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5802A-E7AF-4E9E-B403-09090421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9E05F-1F05-42CF-B9BE-2B17F1747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36F0F-AED8-4A43-A89C-C855CC16F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9721B-CAE3-46EE-9BD7-C504325C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B7E85-DE89-428B-87D3-BE3084EA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B7BD-ED8B-48FD-9F3C-8EFCB9CC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E596-69F3-4B01-8439-E88EEE28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2457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F7FC-9EC9-4B67-AC3D-A104D31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3476B-9A4A-4644-91EC-3D9F954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FE46A-D5FA-470C-BE98-14B7CC24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87D4B-2529-4B47-ACB3-890596CB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9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1E92A-F7DE-494B-A9EF-40D2DD9D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A226A-ED8B-43A6-AC9A-BA2C3F73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DB694-B1E4-4E04-9C7C-0CC035F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10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A7FC-DF25-4C09-9CA0-69C9565F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AB39-0B0D-4CB0-A4F9-7A066ED4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56D94-C061-4E19-A5FE-ACC306521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B9053-BD71-465C-99C9-841CBC80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1DCE-F23F-4CCF-939C-4B075B8A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12BC-2E97-410A-A495-1047603C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804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4E65-F389-43CB-8653-4DCF97DB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5DB74-7556-42FD-9ECD-2393045ED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411A-4386-42DE-AB7A-77931B24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6D26-368C-481A-8C14-CBD9B212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A024-B44F-4DEE-BC4A-279E6A4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91C8-F9C4-44A0-BA6E-59D063B8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321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5E64A-B4BA-4DA2-9546-6BCF512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F6EE9-AF6F-49AE-B695-ECE66F96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CB44-542C-49FF-879C-F8490FB6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4B68-5F56-4493-8633-DDAB6923DC45}" type="datetimeFigureOut">
              <a:rPr lang="en-NG" smtClean="0"/>
              <a:t>10/11/2023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D096-B7AE-4377-BE97-76EFE86BD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435D-76F3-46AB-901F-879469E9C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6865-A8A9-4D48-9340-CBA6DC6BB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383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0B69-2B0C-45EC-8FAD-9CD7528B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NG" sz="6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Introduction to</a:t>
            </a:r>
            <a:br>
              <a:rPr lang="en-US" altLang="en-NG" sz="6000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NG" sz="6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Assembly Language</a:t>
            </a:r>
            <a:endParaRPr lang="en-NG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3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2C6F43A3-1D68-4182-B3D2-99A88FE60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435" y="199834"/>
            <a:ext cx="10515600" cy="962406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TITLE and .MODEL Directives</a:t>
            </a:r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D07FC265-BA21-48FE-B791-B93A6375B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62240"/>
            <a:ext cx="10515600" cy="5495926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Bef>
                <a:spcPct val="35000"/>
              </a:spcBef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TITLE</a:t>
            </a:r>
            <a:r>
              <a:rPr lang="en-US" altLang="en-NG" dirty="0">
                <a:latin typeface="Comic Sans MS" panose="030F0702030302020204" pitchFamily="66" charset="0"/>
              </a:rPr>
              <a:t> line (optional)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Contains a brief heading of the program and the disk file name</a:t>
            </a:r>
          </a:p>
          <a:p>
            <a:pPr>
              <a:spcBef>
                <a:spcPct val="35000"/>
              </a:spcBef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.MODEL</a:t>
            </a:r>
            <a:r>
              <a:rPr lang="en-US" altLang="en-NG" dirty="0">
                <a:latin typeface="Comic Sans MS" panose="030F0702030302020204" pitchFamily="66" charset="0"/>
              </a:rPr>
              <a:t> directive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Specifies the memory configuration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For our purposes, the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FLAT</a:t>
            </a:r>
            <a:r>
              <a:rPr lang="en-US" altLang="en-NG" dirty="0">
                <a:latin typeface="Comic Sans MS" panose="030F0702030302020204" pitchFamily="66" charset="0"/>
              </a:rPr>
              <a:t> memory model will be used</a:t>
            </a:r>
          </a:p>
          <a:p>
            <a:pPr lvl="2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Linear 32-bit address space (no segmentation)</a:t>
            </a:r>
          </a:p>
          <a:p>
            <a:pPr lvl="1">
              <a:spcBef>
                <a:spcPct val="35000"/>
              </a:spcBef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STDCALL</a:t>
            </a:r>
            <a:r>
              <a:rPr lang="en-US" altLang="en-NG" dirty="0">
                <a:latin typeface="Comic Sans MS" panose="030F0702030302020204" pitchFamily="66" charset="0"/>
              </a:rPr>
              <a:t> directive tells the assembler to use …</a:t>
            </a:r>
          </a:p>
          <a:p>
            <a:pPr lvl="2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Standard conventions for names and procedure calls</a:t>
            </a:r>
          </a:p>
          <a:p>
            <a:pPr>
              <a:spcBef>
                <a:spcPct val="35000"/>
              </a:spcBef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.686</a:t>
            </a:r>
            <a:r>
              <a:rPr lang="en-US" altLang="en-NG" dirty="0">
                <a:latin typeface="Comic Sans MS" panose="030F0702030302020204" pitchFamily="66" charset="0"/>
              </a:rPr>
              <a:t> processor directive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Used </a:t>
            </a:r>
            <a:r>
              <a:rPr lang="en-US" altLang="en-NG" b="1" dirty="0">
                <a:latin typeface="Comic Sans MS" panose="030F0702030302020204" pitchFamily="66" charset="0"/>
              </a:rPr>
              <a:t>before</a:t>
            </a:r>
            <a:r>
              <a:rPr lang="en-US" altLang="en-NG" dirty="0">
                <a:latin typeface="Comic Sans MS" panose="030F0702030302020204" pitchFamily="66" charset="0"/>
              </a:rPr>
              <a:t> the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.MODEL</a:t>
            </a:r>
            <a:r>
              <a:rPr lang="en-US" altLang="en-NG" b="1" dirty="0">
                <a:latin typeface="Comic Sans MS" panose="030F0702030302020204" pitchFamily="66" charset="0"/>
              </a:rPr>
              <a:t> </a:t>
            </a:r>
            <a:r>
              <a:rPr lang="en-US" altLang="en-NG" dirty="0">
                <a:latin typeface="Comic Sans MS" panose="030F0702030302020204" pitchFamily="66" charset="0"/>
              </a:rPr>
              <a:t>directive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Program can use instructions of Pentium P6 architecture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At least the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.386</a:t>
            </a:r>
            <a:r>
              <a:rPr lang="en-US" altLang="en-NG" dirty="0">
                <a:latin typeface="Comic Sans MS" panose="030F0702030302020204" pitchFamily="66" charset="0"/>
              </a:rPr>
              <a:t> directive should be used with the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FLAT</a:t>
            </a:r>
            <a:r>
              <a:rPr lang="en-US" altLang="en-NG" dirty="0">
                <a:latin typeface="Comic Sans MS" panose="030F0702030302020204" pitchFamily="66" charset="0"/>
              </a:rPr>
              <a:t>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2B199EF6-06F1-435F-92D4-E6C0ABCD3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2358"/>
            <a:ext cx="10515600" cy="893832"/>
          </a:xfrm>
        </p:spPr>
        <p:txBody>
          <a:bodyPr/>
          <a:lstStyle/>
          <a:p>
            <a:r>
              <a:rPr lang="en-US" altLang="en-NG" dirty="0"/>
              <a:t>.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STACK, .DATA, &amp; .CODE Directives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FB8D8DC6-6EFD-4448-A95E-FC5DEEAC3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843" y="1143001"/>
            <a:ext cx="10783955" cy="5469834"/>
          </a:xfrm>
        </p:spPr>
        <p:txBody>
          <a:bodyPr>
            <a:normAutofit/>
          </a:bodyPr>
          <a:lstStyle/>
          <a:p>
            <a:pPr algn="just"/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.STACK</a:t>
            </a:r>
            <a:r>
              <a:rPr lang="en-US" altLang="en-NG" dirty="0">
                <a:latin typeface="Comic Sans MS" panose="030F0702030302020204" pitchFamily="66" charset="0"/>
              </a:rPr>
              <a:t> directive</a:t>
            </a:r>
          </a:p>
          <a:p>
            <a:pPr lvl="1" algn="just"/>
            <a:r>
              <a:rPr lang="en-US" altLang="en-NG" dirty="0">
                <a:latin typeface="Comic Sans MS" panose="030F0702030302020204" pitchFamily="66" charset="0"/>
              </a:rPr>
              <a:t>Tells the assembler to define a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runtime stack </a:t>
            </a:r>
            <a:r>
              <a:rPr lang="en-US" altLang="en-NG" dirty="0">
                <a:latin typeface="Comic Sans MS" panose="030F0702030302020204" pitchFamily="66" charset="0"/>
              </a:rPr>
              <a:t>for the program</a:t>
            </a:r>
          </a:p>
          <a:p>
            <a:pPr lvl="1" algn="just"/>
            <a:r>
              <a:rPr lang="en-US" altLang="en-NG" dirty="0">
                <a:latin typeface="Comic Sans MS" panose="030F0702030302020204" pitchFamily="66" charset="0"/>
              </a:rPr>
              <a:t>The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size</a:t>
            </a:r>
            <a:r>
              <a:rPr lang="en-US" altLang="en-NG" dirty="0">
                <a:latin typeface="Comic Sans MS" panose="030F0702030302020204" pitchFamily="66" charset="0"/>
              </a:rPr>
              <a:t> of the stack can be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optionally specified </a:t>
            </a:r>
            <a:r>
              <a:rPr lang="en-US" altLang="en-NG" dirty="0">
                <a:latin typeface="Comic Sans MS" panose="030F0702030302020204" pitchFamily="66" charset="0"/>
              </a:rPr>
              <a:t>by this directive</a:t>
            </a:r>
          </a:p>
          <a:p>
            <a:pPr lvl="1" algn="just"/>
            <a:r>
              <a:rPr lang="en-US" altLang="en-NG" dirty="0">
                <a:latin typeface="Comic Sans MS" panose="030F0702030302020204" pitchFamily="66" charset="0"/>
              </a:rPr>
              <a:t>The runtime stack is required for procedure calls</a:t>
            </a:r>
          </a:p>
          <a:p>
            <a:pPr algn="just"/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.DATA</a:t>
            </a:r>
            <a:r>
              <a:rPr lang="en-US" altLang="en-NG" dirty="0">
                <a:latin typeface="Comic Sans MS" panose="030F0702030302020204" pitchFamily="66" charset="0"/>
              </a:rPr>
              <a:t> directive</a:t>
            </a:r>
          </a:p>
          <a:p>
            <a:pPr lvl="1" algn="just"/>
            <a:r>
              <a:rPr lang="en-US" altLang="en-NG" dirty="0">
                <a:latin typeface="Comic Sans MS" panose="030F0702030302020204" pitchFamily="66" charset="0"/>
              </a:rPr>
              <a:t>Defines an area in memory for the program data</a:t>
            </a:r>
          </a:p>
          <a:p>
            <a:pPr lvl="1" algn="just"/>
            <a:r>
              <a:rPr lang="en-US" altLang="en-NG" dirty="0">
                <a:latin typeface="Comic Sans MS" panose="030F0702030302020204" pitchFamily="66" charset="0"/>
              </a:rPr>
              <a:t>The program's variables should be defined under this directive</a:t>
            </a:r>
          </a:p>
          <a:p>
            <a:pPr lvl="1" algn="just"/>
            <a:r>
              <a:rPr lang="en-US" altLang="en-NG" dirty="0">
                <a:latin typeface="Comic Sans MS" panose="030F0702030302020204" pitchFamily="66" charset="0"/>
              </a:rPr>
              <a:t>Assembler will allocate and initialize the storage of variables</a:t>
            </a:r>
          </a:p>
          <a:p>
            <a:pPr algn="just"/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.CODE</a:t>
            </a:r>
            <a:r>
              <a:rPr lang="en-US" altLang="en-NG" dirty="0">
                <a:latin typeface="Comic Sans MS" panose="030F0702030302020204" pitchFamily="66" charset="0"/>
              </a:rPr>
              <a:t> directive</a:t>
            </a:r>
          </a:p>
          <a:p>
            <a:pPr lvl="1" algn="just"/>
            <a:r>
              <a:rPr lang="en-US" altLang="en-NG" dirty="0">
                <a:latin typeface="Comic Sans MS" panose="030F0702030302020204" pitchFamily="66" charset="0"/>
              </a:rPr>
              <a:t>Defines the code section of a program containing instructions</a:t>
            </a:r>
          </a:p>
          <a:p>
            <a:pPr lvl="1" algn="just"/>
            <a:r>
              <a:rPr lang="en-US" altLang="en-NG" dirty="0">
                <a:latin typeface="Comic Sans MS" panose="030F0702030302020204" pitchFamily="66" charset="0"/>
              </a:rPr>
              <a:t>Assembler will place the instructions in the code area in 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>
            <a:extLst>
              <a:ext uri="{FF2B5EF4-FFF2-40B4-BE49-F238E27FC236}">
                <a16:creationId xmlns:a16="http://schemas.microsoft.com/office/drawing/2014/main" id="{B65C8482-1B75-45C7-A488-6CC1F5DC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0082"/>
            <a:ext cx="10515600" cy="1325563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INCLUDE, PROC, ENDP, and END</a:t>
            </a:r>
          </a:p>
        </p:txBody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E0A1DB0D-AEFD-4CCD-BAC3-93EF81195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616" y="1123950"/>
            <a:ext cx="10853531" cy="5734049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INCLUDE</a:t>
            </a:r>
            <a:r>
              <a:rPr lang="en-US" altLang="en-NG" dirty="0">
                <a:latin typeface="Comic Sans MS" panose="030F0702030302020204" pitchFamily="66" charset="0"/>
              </a:rPr>
              <a:t> directive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Causes the assembler to include code from another file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We will include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Irvine32.inc</a:t>
            </a:r>
            <a:r>
              <a:rPr lang="en-US" altLang="en-NG" b="1" dirty="0">
                <a:latin typeface="Comic Sans MS" panose="030F0702030302020204" pitchFamily="66" charset="0"/>
              </a:rPr>
              <a:t> </a:t>
            </a:r>
            <a:r>
              <a:rPr lang="en-US" altLang="en-NG" dirty="0">
                <a:latin typeface="Comic Sans MS" panose="030F0702030302020204" pitchFamily="66" charset="0"/>
              </a:rPr>
              <a:t>provided by the author Kip Irvine</a:t>
            </a:r>
          </a:p>
          <a:p>
            <a:pPr lvl="2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Declares procedures implemented in the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Irvine32.lib</a:t>
            </a:r>
            <a:r>
              <a:rPr lang="en-US" altLang="en-NG" dirty="0">
                <a:latin typeface="Comic Sans MS" panose="030F0702030302020204" pitchFamily="66" charset="0"/>
              </a:rPr>
              <a:t> library</a:t>
            </a:r>
          </a:p>
          <a:p>
            <a:pPr lvl="2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To use this library, you should link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Irvine32.lib</a:t>
            </a:r>
            <a:r>
              <a:rPr lang="en-US" altLang="en-NG" dirty="0">
                <a:latin typeface="Comic Sans MS" panose="030F0702030302020204" pitchFamily="66" charset="0"/>
              </a:rPr>
              <a:t> to your programs</a:t>
            </a:r>
          </a:p>
          <a:p>
            <a:pPr>
              <a:spcBef>
                <a:spcPct val="35000"/>
              </a:spcBef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PROC</a:t>
            </a:r>
            <a:r>
              <a:rPr lang="en-US" altLang="en-NG" dirty="0">
                <a:latin typeface="Comic Sans MS" panose="030F0702030302020204" pitchFamily="66" charset="0"/>
              </a:rPr>
              <a:t> and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ENDP</a:t>
            </a:r>
            <a:r>
              <a:rPr lang="en-US" altLang="en-NG" dirty="0">
                <a:latin typeface="Comic Sans MS" panose="030F0702030302020204" pitchFamily="66" charset="0"/>
              </a:rPr>
              <a:t> directives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Used to define procedures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As a convention, we will define </a:t>
            </a:r>
            <a:r>
              <a:rPr lang="en-US" altLang="en-NG" b="1" i="1" dirty="0">
                <a:latin typeface="Comic Sans MS" panose="030F0702030302020204" pitchFamily="66" charset="0"/>
              </a:rPr>
              <a:t>main</a:t>
            </a:r>
            <a:r>
              <a:rPr lang="en-US" altLang="en-NG" dirty="0">
                <a:latin typeface="Comic Sans MS" panose="030F0702030302020204" pitchFamily="66" charset="0"/>
              </a:rPr>
              <a:t> as the first procedure</a:t>
            </a:r>
            <a:endParaRPr lang="en-US" altLang="en-NG" i="1" dirty="0">
              <a:latin typeface="Comic Sans MS" panose="030F0702030302020204" pitchFamily="66" charset="0"/>
            </a:endParaRP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Additional procedures can be defined after </a:t>
            </a:r>
            <a:r>
              <a:rPr lang="en-US" altLang="en-NG" b="1" i="1" dirty="0">
                <a:latin typeface="Comic Sans MS" panose="030F0702030302020204" pitchFamily="66" charset="0"/>
              </a:rPr>
              <a:t>main</a:t>
            </a:r>
            <a:endParaRPr lang="en-US" altLang="en-NG" b="1" dirty="0">
              <a:latin typeface="Comic Sans MS" panose="030F0702030302020204" pitchFamily="66" charset="0"/>
            </a:endParaRPr>
          </a:p>
          <a:p>
            <a:pPr>
              <a:spcBef>
                <a:spcPct val="35000"/>
              </a:spcBef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NG" dirty="0">
                <a:latin typeface="Comic Sans MS" panose="030F0702030302020204" pitchFamily="66" charset="0"/>
              </a:rPr>
              <a:t> directive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Marks the end of a program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Identifies the name (</a:t>
            </a:r>
            <a:r>
              <a:rPr lang="en-US" altLang="en-NG" b="1" i="1" dirty="0">
                <a:latin typeface="Comic Sans MS" panose="030F0702030302020204" pitchFamily="66" charset="0"/>
              </a:rPr>
              <a:t>main</a:t>
            </a:r>
            <a:r>
              <a:rPr lang="en-US" altLang="en-NG" dirty="0">
                <a:latin typeface="Comic Sans MS" panose="030F0702030302020204" pitchFamily="66" charset="0"/>
              </a:rPr>
              <a:t>) of the program’s startup procedure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B73D881B-9558-42DF-997A-98E29D719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Next . . .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4874214C-8038-46C3-A098-EFCFCF7B6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3"/>
            <a:ext cx="6970713" cy="37449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NG" b="1" dirty="0">
                <a:latin typeface="Comic Sans MS" panose="030F0702030302020204" pitchFamily="66" charset="0"/>
              </a:rPr>
              <a:t>Basic Elements of Assembly Language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Flat Memory Program Template</a:t>
            </a:r>
          </a:p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Example: Adding and Subtracting Integers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Assembling, Linking, and Debugging Programs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Defining Data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Defining Symbolic Constants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Data-Related Operators and Directives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Text Box 3">
            <a:extLst>
              <a:ext uri="{FF2B5EF4-FFF2-40B4-BE49-F238E27FC236}">
                <a16:creationId xmlns:a16="http://schemas.microsoft.com/office/drawing/2014/main" id="{0DB734F6-27A3-40B2-8C92-AD410ED67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30" y="696686"/>
            <a:ext cx="10816770" cy="6161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TITLE Add and Subtract           (AddSub.asm)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; This program adds and subtracts 32-bit integers.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.686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.MODEL FLAT, STDCALL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.STACK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INCLUDE </a:t>
            </a:r>
            <a:r>
              <a:rPr lang="en-US" altLang="en-NG" sz="2400" b="1" dirty="0" smtClean="0">
                <a:latin typeface="Courier New" panose="02070309020205020404" pitchFamily="49" charset="0"/>
              </a:rPr>
              <a:t>Irvine32.inc</a:t>
            </a:r>
            <a:endParaRPr lang="en-US" altLang="en-NG" sz="24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	</a:t>
            </a:r>
            <a:r>
              <a:rPr lang="en-US" altLang="en-NG" sz="2400" b="1" dirty="0" err="1">
                <a:latin typeface="Courier New" panose="02070309020205020404" pitchFamily="49" charset="0"/>
              </a:rPr>
              <a:t>mov</a:t>
            </a:r>
            <a:r>
              <a:rPr lang="en-US" altLang="en-NG" sz="2400" b="1" dirty="0">
                <a:latin typeface="Courier New" panose="02070309020205020404" pitchFamily="49" charset="0"/>
              </a:rPr>
              <a:t> eax,10000h		; EAX = 10000h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	add eax,40000h		; EAX = 50000h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	sub eax,20000h		; EAX = 30000h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	call </a:t>
            </a:r>
            <a:r>
              <a:rPr lang="en-US" altLang="en-NG" sz="2400" b="1" dirty="0" err="1">
                <a:latin typeface="Courier New" panose="02070309020205020404" pitchFamily="49" charset="0"/>
              </a:rPr>
              <a:t>DumpRegs</a:t>
            </a:r>
            <a:r>
              <a:rPr lang="en-US" altLang="en-NG" sz="2400" b="1" dirty="0">
                <a:latin typeface="Courier New" panose="02070309020205020404" pitchFamily="49" charset="0"/>
              </a:rPr>
              <a:t>		; display registers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NG" sz="2400" b="1" dirty="0">
                <a:latin typeface="Courier New" panose="02070309020205020404" pitchFamily="49" charset="0"/>
              </a:rPr>
              <a:t>END main</a:t>
            </a:r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1008AD1F-3B41-4126-8E68-EFFE0C173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6343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Adding and Subtracting Integers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EBAB3866-8664-4E12-9CC4-64E945B7F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90600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Example of Console Output</a:t>
            </a:r>
          </a:p>
        </p:txBody>
      </p:sp>
      <p:sp>
        <p:nvSpPr>
          <p:cNvPr id="479235" name="Text Box 3">
            <a:extLst>
              <a:ext uri="{FF2B5EF4-FFF2-40B4-BE49-F238E27FC236}">
                <a16:creationId xmlns:a16="http://schemas.microsoft.com/office/drawing/2014/main" id="{83522F7A-0CFE-494D-81F5-6C30F30C7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599" y="1355725"/>
            <a:ext cx="88999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NG" sz="2500" dirty="0">
                <a:latin typeface="Comic Sans MS" panose="030F0702030302020204" pitchFamily="66" charset="0"/>
              </a:rPr>
              <a:t>Procedure </a:t>
            </a:r>
            <a:r>
              <a:rPr lang="en-US" altLang="en-NG" sz="25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DumpRegs</a:t>
            </a:r>
            <a:r>
              <a:rPr lang="en-US" altLang="en-NG" sz="2500" dirty="0">
                <a:latin typeface="Comic Sans MS" panose="030F0702030302020204" pitchFamily="66" charset="0"/>
              </a:rPr>
              <a:t> is defined in </a:t>
            </a:r>
            <a:r>
              <a:rPr lang="en-US" altLang="en-NG" sz="25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Irvine32.lib</a:t>
            </a:r>
            <a:r>
              <a:rPr lang="en-US" altLang="en-NG" sz="2500" dirty="0">
                <a:latin typeface="Comic Sans MS" panose="030F0702030302020204" pitchFamily="66" charset="0"/>
              </a:rPr>
              <a:t> library </a:t>
            </a:r>
          </a:p>
          <a:p>
            <a:pPr algn="ctr">
              <a:spcBef>
                <a:spcPct val="50000"/>
              </a:spcBef>
            </a:pPr>
            <a:r>
              <a:rPr lang="en-US" altLang="en-NG" sz="2500" dirty="0">
                <a:latin typeface="Comic Sans MS" panose="030F0702030302020204" pitchFamily="66" charset="0"/>
              </a:rPr>
              <a:t>It produces the following console output,</a:t>
            </a:r>
          </a:p>
          <a:p>
            <a:pPr algn="ctr">
              <a:spcBef>
                <a:spcPct val="50000"/>
              </a:spcBef>
            </a:pPr>
            <a:r>
              <a:rPr lang="en-US" altLang="en-NG" sz="2500" dirty="0">
                <a:latin typeface="Comic Sans MS" panose="030F0702030302020204" pitchFamily="66" charset="0"/>
              </a:rPr>
              <a:t>showing registers and flags:</a:t>
            </a:r>
          </a:p>
        </p:txBody>
      </p:sp>
      <p:sp>
        <p:nvSpPr>
          <p:cNvPr id="479236" name="Text Box 4">
            <a:extLst>
              <a:ext uri="{FF2B5EF4-FFF2-40B4-BE49-F238E27FC236}">
                <a16:creationId xmlns:a16="http://schemas.microsoft.com/office/drawing/2014/main" id="{1DE2A8CD-42D7-4B59-A9AA-4BC026B52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99" y="4090297"/>
            <a:ext cx="7894983" cy="1411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sz="1700" b="1" dirty="0">
                <a:solidFill>
                  <a:schemeClr val="tx2"/>
                </a:solidFill>
                <a:latin typeface="Comic Sans MS" panose="030F0702030302020204" pitchFamily="66" charset="0"/>
              </a:rPr>
              <a:t>EAX=00030000</a:t>
            </a:r>
            <a:r>
              <a:rPr lang="en-US" altLang="en-NG" sz="1700" b="1" dirty="0">
                <a:latin typeface="Comic Sans MS" panose="030F0702030302020204" pitchFamily="66" charset="0"/>
              </a:rPr>
              <a:t>  EBX=7FFDF000  ECX=00000101  EDX=FFFFFFFF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sz="1700" b="1" dirty="0">
                <a:latin typeface="Comic Sans MS" panose="030F0702030302020204" pitchFamily="66" charset="0"/>
              </a:rPr>
              <a:t>ESI=00000000  EDI=00000000  EBP=0012FFF0  ESP=0012FFC4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sz="1700" b="1" dirty="0">
                <a:latin typeface="Comic Sans MS" panose="030F0702030302020204" pitchFamily="66" charset="0"/>
              </a:rPr>
              <a:t>EIP=00401024  EFL=00000206  CF=0  SF=0  ZF=0  OF=0</a:t>
            </a:r>
          </a:p>
          <a:p>
            <a:pPr>
              <a:spcBef>
                <a:spcPct val="50000"/>
              </a:spcBef>
            </a:pPr>
            <a:endParaRPr lang="en-US" altLang="en-NG" sz="17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453099D3-126B-4788-95DA-AB6DAE585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5850"/>
            <a:ext cx="10515600" cy="901148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Suggested Coding Standards</a:t>
            </a:r>
            <a:endParaRPr lang="en-US" altLang="en-NG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2CED4CA4-FF9B-403C-A924-6082A0D84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104" y="1123951"/>
            <a:ext cx="10515600" cy="5127625"/>
          </a:xfrm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pPr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Some approaches to capitalization</a:t>
            </a:r>
          </a:p>
          <a:p>
            <a:pPr lvl="1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Capitalize nothing</a:t>
            </a:r>
          </a:p>
          <a:p>
            <a:pPr lvl="1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Capitalize everything</a:t>
            </a:r>
          </a:p>
          <a:p>
            <a:pPr lvl="1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Capitalize all reserved words, mnemonics and register names</a:t>
            </a:r>
          </a:p>
          <a:p>
            <a:pPr lvl="1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Capitalize only directives and operators</a:t>
            </a:r>
          </a:p>
          <a:p>
            <a:pPr lvl="1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MASM is NOT case sensitive: does not matter what case is used</a:t>
            </a:r>
          </a:p>
          <a:p>
            <a:pPr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Other suggestions</a:t>
            </a:r>
          </a:p>
          <a:p>
            <a:pPr lvl="1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 meaningful identifier names</a:t>
            </a:r>
          </a:p>
          <a:p>
            <a:pPr lvl="1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 blank lines between procedures</a:t>
            </a:r>
          </a:p>
          <a:p>
            <a:pPr lvl="1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 indentation and spacing to align instructions and comments</a:t>
            </a:r>
          </a:p>
          <a:p>
            <a:pPr lvl="2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 tabs to indent instructions, but do not indent labels</a:t>
            </a:r>
          </a:p>
          <a:p>
            <a:pPr lvl="2">
              <a:spcBef>
                <a:spcPct val="38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Align the comments that appear after the instructions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27FDE2F5-0F18-422E-922B-BF121D60A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808384"/>
          </a:xfrm>
        </p:spPr>
        <p:txBody>
          <a:bodyPr>
            <a:normAutofit/>
          </a:bodyPr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Understanding Program Termination</a:t>
            </a:r>
          </a:p>
        </p:txBody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97B5FCF5-71E4-4CD1-ADCF-7BA39AD26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123951"/>
            <a:ext cx="10200860" cy="5184775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The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exit</a:t>
            </a:r>
            <a:r>
              <a:rPr lang="en-US" altLang="en-NG" dirty="0">
                <a:latin typeface="Comic Sans MS" panose="030F0702030302020204" pitchFamily="66" charset="0"/>
              </a:rPr>
              <a:t> at the end of main procedure is a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macro</a:t>
            </a:r>
            <a:r>
              <a:rPr lang="en-US" altLang="en-NG" dirty="0">
                <a:latin typeface="Comic Sans MS" panose="030F0702030302020204" pitchFamily="66" charset="0"/>
              </a:rPr>
              <a:t> </a:t>
            </a:r>
          </a:p>
          <a:p>
            <a:pPr lvl="1"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Defined in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Irvine32.inc</a:t>
            </a:r>
          </a:p>
          <a:p>
            <a:pPr lvl="1"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Expanded into a call to </a:t>
            </a:r>
            <a:r>
              <a:rPr lang="en-US" altLang="en-NG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ExitProcess</a:t>
            </a:r>
            <a:r>
              <a:rPr lang="en-US" altLang="en-NG" dirty="0">
                <a:latin typeface="Comic Sans MS" panose="030F0702030302020204" pitchFamily="66" charset="0"/>
              </a:rPr>
              <a:t> that terminates the program</a:t>
            </a:r>
          </a:p>
          <a:p>
            <a:pPr lvl="1"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ExitProcess</a:t>
            </a:r>
            <a:r>
              <a:rPr lang="en-US" altLang="en-NG" dirty="0">
                <a:latin typeface="Comic Sans MS" panose="030F0702030302020204" pitchFamily="66" charset="0"/>
              </a:rPr>
              <a:t> function is defined in the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kernel32</a:t>
            </a:r>
            <a:r>
              <a:rPr lang="en-US" altLang="en-NG" dirty="0">
                <a:latin typeface="Comic Sans MS" panose="030F0702030302020204" pitchFamily="66" charset="0"/>
              </a:rPr>
              <a:t> library</a:t>
            </a:r>
          </a:p>
          <a:p>
            <a:pPr lvl="1"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We can replace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exit</a:t>
            </a:r>
            <a:r>
              <a:rPr lang="en-US" altLang="en-NG" dirty="0">
                <a:latin typeface="Comic Sans MS" panose="030F0702030302020204" pitchFamily="66" charset="0"/>
              </a:rPr>
              <a:t> with the following:</a:t>
            </a:r>
            <a:endParaRPr lang="en-US" altLang="en-NG" b="1" dirty="0">
              <a:latin typeface="Comic Sans MS" panose="030F0702030302020204" pitchFamily="66" charset="0"/>
            </a:endParaRPr>
          </a:p>
          <a:p>
            <a:pPr lvl="1">
              <a:spcBef>
                <a:spcPct val="35000"/>
              </a:spcBef>
              <a:buNone/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b="1" dirty="0"/>
              <a:t>	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0	   	; push parameter 0 on stack</a:t>
            </a:r>
          </a:p>
          <a:p>
            <a:pPr lvl="1">
              <a:spcBef>
                <a:spcPct val="35000"/>
              </a:spcBef>
              <a:buNone/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ExitProcess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; to terminate program</a:t>
            </a:r>
            <a:endParaRPr lang="en-US" altLang="en-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dirty="0"/>
              <a:t>You can also replace </a:t>
            </a:r>
            <a:r>
              <a:rPr lang="en-US" altLang="en-NG" b="1" dirty="0">
                <a:solidFill>
                  <a:srgbClr val="FF0000"/>
                </a:solidFill>
              </a:rPr>
              <a:t>exit</a:t>
            </a:r>
            <a:r>
              <a:rPr lang="en-US" altLang="en-NG" dirty="0"/>
              <a:t> with: 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INVOKE 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ExitProcess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  <a:r>
              <a:rPr lang="en-US" altLang="en-NG" dirty="0"/>
              <a:t> </a:t>
            </a:r>
          </a:p>
          <a:p>
            <a:pPr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PROTO</a:t>
            </a:r>
            <a:r>
              <a:rPr lang="en-US" altLang="en-NG" dirty="0">
                <a:latin typeface="Comic Sans MS" panose="030F0702030302020204" pitchFamily="66" charset="0"/>
              </a:rPr>
              <a:t> directive (Prototypes)</a:t>
            </a:r>
          </a:p>
          <a:p>
            <a:pPr lvl="1"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Declares a procedure used by a program and defined elsewhere</a:t>
            </a:r>
          </a:p>
          <a:p>
            <a:pPr lvl="1">
              <a:spcBef>
                <a:spcPct val="35000"/>
              </a:spcBef>
              <a:buNone/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b="1" dirty="0"/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ExitProcess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PROTO, 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ExitCode:DWORD</a:t>
            </a:r>
            <a:endParaRPr lang="en-US" altLang="en-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35000"/>
              </a:spcBef>
              <a:tabLst>
                <a:tab pos="1524000" algn="l"/>
                <a:tab pos="1971675" algn="l"/>
                <a:tab pos="39433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Specifies the parameters and types of a given procedure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9CDA950F-5DF2-4FE2-9CD0-E3A2EBFB6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183" y="1"/>
            <a:ext cx="10515600" cy="755374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Modified Program</a:t>
            </a:r>
          </a:p>
        </p:txBody>
      </p:sp>
      <p:sp>
        <p:nvSpPr>
          <p:cNvPr id="483331" name="Text Box 3">
            <a:extLst>
              <a:ext uri="{FF2B5EF4-FFF2-40B4-BE49-F238E27FC236}">
                <a16:creationId xmlns:a16="http://schemas.microsoft.com/office/drawing/2014/main" id="{AE18862A-4A47-4CAE-9AB1-23F90B2E7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83" y="609600"/>
            <a:ext cx="9453217" cy="6248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TITLE Add and Subtract              (AddSubAlt.asm)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; This program adds and subtracts 32-bit integers</a:t>
            </a:r>
          </a:p>
          <a:p>
            <a:pPr>
              <a:lnSpc>
                <a:spcPct val="90000"/>
              </a:lnSpc>
            </a:pPr>
            <a:endParaRPr lang="en-US" altLang="en-NG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.686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.MODEL </a:t>
            </a:r>
            <a:r>
              <a:rPr lang="en-US" altLang="en-NG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flat,stdcall</a:t>
            </a:r>
            <a:endParaRPr lang="en-US" altLang="en-NG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.STACK 4096</a:t>
            </a:r>
          </a:p>
          <a:p>
            <a:pPr>
              <a:lnSpc>
                <a:spcPct val="90000"/>
              </a:lnSpc>
            </a:pPr>
            <a:endParaRPr lang="en-US" altLang="en-NG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 No need to include Irvine32.inc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ExitProcess</a:t>
            </a:r>
            <a:r>
              <a:rPr lang="en-US" altLang="en-NG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PROTO, </a:t>
            </a:r>
            <a:r>
              <a:rPr lang="en-US" altLang="en-NG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dwExitCode:DWORD</a:t>
            </a:r>
            <a:endParaRPr lang="en-US" altLang="en-NG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NG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main PROC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	</a:t>
            </a:r>
            <a:r>
              <a:rPr lang="en-US" altLang="en-NG" sz="2000" b="1" dirty="0" err="1">
                <a:latin typeface="Courier New" panose="02070309020205020404" pitchFamily="49" charset="0"/>
              </a:rPr>
              <a:t>mov</a:t>
            </a:r>
            <a:r>
              <a:rPr lang="en-US" altLang="en-NG" sz="2000" b="1" dirty="0">
                <a:latin typeface="Courier New" panose="02070309020205020404" pitchFamily="49" charset="0"/>
              </a:rPr>
              <a:t>  eax,10000h		; EAX = 10000h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	add  eax,40000h		; EAX = 50000h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	sub  eax,20000h		; EAX = 30000h</a:t>
            </a:r>
          </a:p>
          <a:p>
            <a:pPr>
              <a:lnSpc>
                <a:spcPct val="90000"/>
              </a:lnSpc>
            </a:pPr>
            <a:endParaRPr lang="en-US" altLang="en-NG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	</a:t>
            </a:r>
            <a:r>
              <a:rPr lang="en-US" altLang="en-NG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push 0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	call </a:t>
            </a:r>
            <a:r>
              <a:rPr lang="en-US" altLang="en-NG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ExitProcess</a:t>
            </a:r>
            <a:r>
              <a:rPr lang="en-US" altLang="en-NG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to terminate program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main ENDP</a:t>
            </a:r>
          </a:p>
          <a:p>
            <a:pPr>
              <a:lnSpc>
                <a:spcPct val="90000"/>
              </a:lnSpc>
            </a:pPr>
            <a:r>
              <a:rPr lang="en-US" altLang="en-NG" sz="200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>
            <a:extLst>
              <a:ext uri="{FF2B5EF4-FFF2-40B4-BE49-F238E27FC236}">
                <a16:creationId xmlns:a16="http://schemas.microsoft.com/office/drawing/2014/main" id="{494FF0AC-5EFA-4324-A1C7-4C6735C21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Next . . .</a:t>
            </a:r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657A5A41-E4D0-41FA-8061-1CC0DFA4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4"/>
            <a:ext cx="6970713" cy="4087176"/>
          </a:xfrm>
        </p:spPr>
        <p:txBody>
          <a:bodyPr>
            <a:normAutofit lnSpcReduction="10000"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Basic Elements of Assembly Language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Flat Memory Program Template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Example: Adding and Subtracting Integers</a:t>
            </a:r>
          </a:p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Assembling, Linking, and Debugging Programs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Defining Data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Defining Symbolic Constants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Data-Related Operators and Directives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D4939AD7-287D-411A-BDFE-43C9AE179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Presentation Outline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01E5B5A9-1DE9-4B49-85EE-91205E015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6209" y="1643064"/>
            <a:ext cx="7414706" cy="35718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Basic Elements of Assembly Language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Flat Memory Program Template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Example: Adding and Subtracting Integers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Assembling, Linking, and Debugging Programs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Defining Data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Defining Symbolic Constants</a:t>
            </a:r>
          </a:p>
          <a:p>
            <a:r>
              <a:rPr lang="en-US" altLang="en-NG" b="1" dirty="0">
                <a:latin typeface="Comic Sans MS" panose="030F0702030302020204" pitchFamily="66" charset="0"/>
              </a:rPr>
              <a:t>Data-Related Operators and Directives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>
            <a:extLst>
              <a:ext uri="{FF2B5EF4-FFF2-40B4-BE49-F238E27FC236}">
                <a16:creationId xmlns:a16="http://schemas.microsoft.com/office/drawing/2014/main" id="{E5DCE11E-A542-4307-8D3E-670E7612B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6395"/>
            <a:ext cx="10515600" cy="819151"/>
          </a:xfrm>
        </p:spPr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Assemble-Link-Debug Cycle</a:t>
            </a: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F65AFB66-B322-471A-A807-4223662F4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9958" y="905546"/>
            <a:ext cx="6149976" cy="5568949"/>
          </a:xfrm>
          <a:noFill/>
        </p:spPr>
        <p:txBody>
          <a:bodyPr vert="horz" lIns="0" tIns="45720" rIns="0" bIns="45720" rtlCol="0">
            <a:noAutofit/>
          </a:bodyPr>
          <a:lstStyle/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Editor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Write new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en-NG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asm</a:t>
            </a:r>
            <a:r>
              <a:rPr lang="en-US" altLang="en-NG" dirty="0">
                <a:latin typeface="Comic Sans MS" panose="030F0702030302020204" pitchFamily="66" charset="0"/>
              </a:rPr>
              <a:t>) programs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Make changes to existing ones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Assembler: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ML.exe</a:t>
            </a:r>
            <a:r>
              <a:rPr lang="en-US" altLang="en-NG" dirty="0">
                <a:latin typeface="Comic Sans MS" panose="030F0702030302020204" pitchFamily="66" charset="0"/>
              </a:rPr>
              <a:t> program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Translate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en-NG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asm</a:t>
            </a:r>
            <a:r>
              <a:rPr lang="en-US" altLang="en-NG" dirty="0">
                <a:latin typeface="Comic Sans MS" panose="030F0702030302020204" pitchFamily="66" charset="0"/>
              </a:rPr>
              <a:t>) file into object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en-NG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obj</a:t>
            </a:r>
            <a:r>
              <a:rPr lang="en-US" altLang="en-NG" dirty="0">
                <a:latin typeface="Comic Sans MS" panose="030F0702030302020204" pitchFamily="66" charset="0"/>
              </a:rPr>
              <a:t>) file in machine language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Can produce a listing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en-NG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lst</a:t>
            </a:r>
            <a:r>
              <a:rPr lang="en-US" altLang="en-NG" dirty="0">
                <a:latin typeface="Comic Sans MS" panose="030F0702030302020204" pitchFamily="66" charset="0"/>
              </a:rPr>
              <a:t>) file that shows the work of assembler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Linker: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LINK32.exe</a:t>
            </a:r>
            <a:r>
              <a:rPr lang="en-US" altLang="en-NG" dirty="0">
                <a:latin typeface="Comic Sans MS" panose="030F0702030302020204" pitchFamily="66" charset="0"/>
              </a:rPr>
              <a:t> program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Combine object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en-NG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obj</a:t>
            </a:r>
            <a:r>
              <a:rPr lang="en-US" altLang="en-NG" dirty="0">
                <a:latin typeface="Comic Sans MS" panose="030F0702030302020204" pitchFamily="66" charset="0"/>
              </a:rPr>
              <a:t>) files with link library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.lib</a:t>
            </a:r>
            <a:r>
              <a:rPr lang="en-US" altLang="en-NG" dirty="0">
                <a:latin typeface="Comic Sans MS" panose="030F0702030302020204" pitchFamily="66" charset="0"/>
              </a:rPr>
              <a:t>) files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Produce executable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.exe</a:t>
            </a:r>
            <a:r>
              <a:rPr lang="en-US" altLang="en-NG" dirty="0">
                <a:latin typeface="Comic Sans MS" panose="030F0702030302020204" pitchFamily="66" charset="0"/>
              </a:rPr>
              <a:t>) file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Can produce optional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.map</a:t>
            </a:r>
            <a:r>
              <a:rPr lang="en-US" altLang="en-NG" dirty="0">
                <a:latin typeface="Comic Sans MS" panose="030F0702030302020204" pitchFamily="66" charset="0"/>
              </a:rPr>
              <a:t>) file </a:t>
            </a:r>
          </a:p>
        </p:txBody>
      </p:sp>
      <p:grpSp>
        <p:nvGrpSpPr>
          <p:cNvPr id="616452" name="Group 4">
            <a:extLst>
              <a:ext uri="{FF2B5EF4-FFF2-40B4-BE49-F238E27FC236}">
                <a16:creationId xmlns:a16="http://schemas.microsoft.com/office/drawing/2014/main" id="{3FC98EAB-771C-4925-A84B-FBE7DEE10D2A}"/>
              </a:ext>
            </a:extLst>
          </p:cNvPr>
          <p:cNvGrpSpPr>
            <a:grpSpLocks/>
          </p:cNvGrpSpPr>
          <p:nvPr/>
        </p:nvGrpSpPr>
        <p:grpSpPr bwMode="auto">
          <a:xfrm>
            <a:off x="6689726" y="1566864"/>
            <a:ext cx="3495675" cy="4397375"/>
            <a:chOff x="3146" y="987"/>
            <a:chExt cx="2202" cy="2770"/>
          </a:xfrm>
        </p:grpSpPr>
        <p:grpSp>
          <p:nvGrpSpPr>
            <p:cNvPr id="616453" name="Group 5">
              <a:extLst>
                <a:ext uri="{FF2B5EF4-FFF2-40B4-BE49-F238E27FC236}">
                  <a16:creationId xmlns:a16="http://schemas.microsoft.com/office/drawing/2014/main" id="{DCD5B105-378F-4C02-BBB4-E10F42B72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1073"/>
              <a:ext cx="619" cy="206"/>
              <a:chOff x="4380" y="4192"/>
              <a:chExt cx="1634" cy="602"/>
            </a:xfrm>
          </p:grpSpPr>
          <p:sp>
            <p:nvSpPr>
              <p:cNvPr id="616454" name="AutoShape 6">
                <a:extLst>
                  <a:ext uri="{FF2B5EF4-FFF2-40B4-BE49-F238E27FC236}">
                    <a16:creationId xmlns:a16="http://schemas.microsoft.com/office/drawing/2014/main" id="{698A65A0-B508-43EC-A21C-F9FA3FEE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419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55" name="Text Box 7">
                <a:extLst>
                  <a:ext uri="{FF2B5EF4-FFF2-40B4-BE49-F238E27FC236}">
                    <a16:creationId xmlns:a16="http://schemas.microsoft.com/office/drawing/2014/main" id="{0B507C04-D4C2-4601-8449-87C92F9BC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436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Edit</a:t>
                </a:r>
                <a:endParaRPr lang="en-US" altLang="en-NG"/>
              </a:p>
            </p:txBody>
          </p:sp>
        </p:grpSp>
        <p:grpSp>
          <p:nvGrpSpPr>
            <p:cNvPr id="616456" name="Group 8">
              <a:extLst>
                <a:ext uri="{FF2B5EF4-FFF2-40B4-BE49-F238E27FC236}">
                  <a16:creationId xmlns:a16="http://schemas.microsoft.com/office/drawing/2014/main" id="{702F2E8C-728D-44F1-AFB2-15F46A8D4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1899"/>
              <a:ext cx="619" cy="206"/>
              <a:chOff x="4380" y="5482"/>
              <a:chExt cx="1634" cy="602"/>
            </a:xfrm>
          </p:grpSpPr>
          <p:sp>
            <p:nvSpPr>
              <p:cNvPr id="616457" name="AutoShape 9">
                <a:extLst>
                  <a:ext uri="{FF2B5EF4-FFF2-40B4-BE49-F238E27FC236}">
                    <a16:creationId xmlns:a16="http://schemas.microsoft.com/office/drawing/2014/main" id="{73C3CCC5-AB06-4E52-97FE-63704970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548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58" name="Text Box 10">
                <a:extLst>
                  <a:ext uri="{FF2B5EF4-FFF2-40B4-BE49-F238E27FC236}">
                    <a16:creationId xmlns:a16="http://schemas.microsoft.com/office/drawing/2014/main" id="{C14B01DD-5985-4F3E-936B-FCE743612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565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Assemble</a:t>
                </a:r>
                <a:endParaRPr lang="en-US" altLang="en-NG"/>
              </a:p>
            </p:txBody>
          </p:sp>
        </p:grpSp>
        <p:grpSp>
          <p:nvGrpSpPr>
            <p:cNvPr id="616459" name="Group 11">
              <a:extLst>
                <a:ext uri="{FF2B5EF4-FFF2-40B4-BE49-F238E27FC236}">
                  <a16:creationId xmlns:a16="http://schemas.microsoft.com/office/drawing/2014/main" id="{96906C58-1E4E-46C9-8BE9-27C467AB5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2725"/>
              <a:ext cx="619" cy="206"/>
              <a:chOff x="4380" y="7030"/>
              <a:chExt cx="1634" cy="602"/>
            </a:xfrm>
          </p:grpSpPr>
          <p:sp>
            <p:nvSpPr>
              <p:cNvPr id="616460" name="AutoShape 12">
                <a:extLst>
                  <a:ext uri="{FF2B5EF4-FFF2-40B4-BE49-F238E27FC236}">
                    <a16:creationId xmlns:a16="http://schemas.microsoft.com/office/drawing/2014/main" id="{C17EF548-3721-42A2-B109-E6631EC0A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030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61" name="Text Box 13">
                <a:extLst>
                  <a:ext uri="{FF2B5EF4-FFF2-40B4-BE49-F238E27FC236}">
                    <a16:creationId xmlns:a16="http://schemas.microsoft.com/office/drawing/2014/main" id="{D6C8AB10-30EE-4A43-BE96-C282948FC1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7202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Link</a:t>
                </a:r>
                <a:endParaRPr lang="en-US" altLang="en-NG"/>
              </a:p>
            </p:txBody>
          </p:sp>
        </p:grpSp>
        <p:grpSp>
          <p:nvGrpSpPr>
            <p:cNvPr id="616462" name="Group 14">
              <a:extLst>
                <a:ext uri="{FF2B5EF4-FFF2-40B4-BE49-F238E27FC236}">
                  <a16:creationId xmlns:a16="http://schemas.microsoft.com/office/drawing/2014/main" id="{A51C9C13-497B-4E2C-86B7-F10C8CEF8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0" y="3551"/>
              <a:ext cx="620" cy="206"/>
              <a:chOff x="4380" y="8492"/>
              <a:chExt cx="1634" cy="602"/>
            </a:xfrm>
          </p:grpSpPr>
          <p:sp>
            <p:nvSpPr>
              <p:cNvPr id="616463" name="AutoShape 15">
                <a:extLst>
                  <a:ext uri="{FF2B5EF4-FFF2-40B4-BE49-F238E27FC236}">
                    <a16:creationId xmlns:a16="http://schemas.microsoft.com/office/drawing/2014/main" id="{3BD87285-0D03-4FEC-89CB-091045D19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849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64" name="Text Box 16">
                <a:extLst>
                  <a:ext uri="{FF2B5EF4-FFF2-40B4-BE49-F238E27FC236}">
                    <a16:creationId xmlns:a16="http://schemas.microsoft.com/office/drawing/2014/main" id="{A71CDD8E-1288-4B15-8CDC-D3C92135D1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866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Run</a:t>
                </a:r>
                <a:endParaRPr lang="en-US" altLang="en-NG"/>
              </a:p>
            </p:txBody>
          </p:sp>
        </p:grpSp>
        <p:grpSp>
          <p:nvGrpSpPr>
            <p:cNvPr id="616465" name="Group 17">
              <a:extLst>
                <a:ext uri="{FF2B5EF4-FFF2-40B4-BE49-F238E27FC236}">
                  <a16:creationId xmlns:a16="http://schemas.microsoft.com/office/drawing/2014/main" id="{1C375913-A5F6-4FCE-94CD-9437B2F0A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1417"/>
              <a:ext cx="619" cy="344"/>
              <a:chOff x="1886" y="5138"/>
              <a:chExt cx="1634" cy="860"/>
            </a:xfrm>
          </p:grpSpPr>
          <p:sp>
            <p:nvSpPr>
              <p:cNvPr id="616466" name="AutoShape 18">
                <a:extLst>
                  <a:ext uri="{FF2B5EF4-FFF2-40B4-BE49-F238E27FC236}">
                    <a16:creationId xmlns:a16="http://schemas.microsoft.com/office/drawing/2014/main" id="{B4E3DC14-3E29-4B1B-8D3B-64E75E31D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67" name="Text Box 19">
                <a:extLst>
                  <a:ext uri="{FF2B5EF4-FFF2-40B4-BE49-F238E27FC236}">
                    <a16:creationId xmlns:a16="http://schemas.microsoft.com/office/drawing/2014/main" id="{87494DDE-0C69-4DD4-BC7F-C1140F057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prog.asm</a:t>
                </a:r>
                <a:endParaRPr lang="en-US" altLang="en-NG"/>
              </a:p>
            </p:txBody>
          </p:sp>
        </p:grpSp>
        <p:sp>
          <p:nvSpPr>
            <p:cNvPr id="616468" name="Line 20">
              <a:extLst>
                <a:ext uri="{FF2B5EF4-FFF2-40B4-BE49-F238E27FC236}">
                  <a16:creationId xmlns:a16="http://schemas.microsoft.com/office/drawing/2014/main" id="{E4961256-2A24-49FE-8159-2D2A49F3D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279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69" name="Line 21">
              <a:extLst>
                <a:ext uri="{FF2B5EF4-FFF2-40B4-BE49-F238E27FC236}">
                  <a16:creationId xmlns:a16="http://schemas.microsoft.com/office/drawing/2014/main" id="{03FF7515-1FF3-4EE9-B9FE-5DAEC77E7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761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6470" name="Group 22">
              <a:extLst>
                <a:ext uri="{FF2B5EF4-FFF2-40B4-BE49-F238E27FC236}">
                  <a16:creationId xmlns:a16="http://schemas.microsoft.com/office/drawing/2014/main" id="{11868B5D-B78E-41DE-A0F9-40140E953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2243"/>
              <a:ext cx="619" cy="344"/>
              <a:chOff x="1886" y="5138"/>
              <a:chExt cx="1634" cy="860"/>
            </a:xfrm>
          </p:grpSpPr>
          <p:sp>
            <p:nvSpPr>
              <p:cNvPr id="616471" name="AutoShape 23">
                <a:extLst>
                  <a:ext uri="{FF2B5EF4-FFF2-40B4-BE49-F238E27FC236}">
                    <a16:creationId xmlns:a16="http://schemas.microsoft.com/office/drawing/2014/main" id="{96622F95-31FE-4FB1-A898-C515C87B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72" name="Text Box 24">
                <a:extLst>
                  <a:ext uri="{FF2B5EF4-FFF2-40B4-BE49-F238E27FC236}">
                    <a16:creationId xmlns:a16="http://schemas.microsoft.com/office/drawing/2014/main" id="{E9E7B304-007D-4357-9D26-360FF50E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prog.obj</a:t>
                </a:r>
                <a:endParaRPr lang="en-US" altLang="en-NG"/>
              </a:p>
            </p:txBody>
          </p:sp>
        </p:grpSp>
        <p:sp>
          <p:nvSpPr>
            <p:cNvPr id="616473" name="Line 25">
              <a:extLst>
                <a:ext uri="{FF2B5EF4-FFF2-40B4-BE49-F238E27FC236}">
                  <a16:creationId xmlns:a16="http://schemas.microsoft.com/office/drawing/2014/main" id="{9B130B71-CF4A-4669-910D-455FD751E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2105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6474" name="Group 26">
              <a:extLst>
                <a:ext uri="{FF2B5EF4-FFF2-40B4-BE49-F238E27FC236}">
                  <a16:creationId xmlns:a16="http://schemas.microsoft.com/office/drawing/2014/main" id="{62AB3355-2729-4576-B0E7-FFA3B88BA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9" y="2243"/>
              <a:ext cx="619" cy="344"/>
              <a:chOff x="1886" y="5138"/>
              <a:chExt cx="1634" cy="860"/>
            </a:xfrm>
          </p:grpSpPr>
          <p:sp>
            <p:nvSpPr>
              <p:cNvPr id="616475" name="AutoShape 27">
                <a:extLst>
                  <a:ext uri="{FF2B5EF4-FFF2-40B4-BE49-F238E27FC236}">
                    <a16:creationId xmlns:a16="http://schemas.microsoft.com/office/drawing/2014/main" id="{7380DAA0-C0F5-4FFB-8B42-4A17F12F8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76" name="Text Box 28">
                <a:extLst>
                  <a:ext uri="{FF2B5EF4-FFF2-40B4-BE49-F238E27FC236}">
                    <a16:creationId xmlns:a16="http://schemas.microsoft.com/office/drawing/2014/main" id="{C3A75A50-ED55-485B-B6A4-C318AA6D7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prog.lst</a:t>
                </a:r>
                <a:endParaRPr lang="en-US" altLang="en-NG"/>
              </a:p>
            </p:txBody>
          </p:sp>
        </p:grpSp>
        <p:sp>
          <p:nvSpPr>
            <p:cNvPr id="616477" name="Line 29">
              <a:extLst>
                <a:ext uri="{FF2B5EF4-FFF2-40B4-BE49-F238E27FC236}">
                  <a16:creationId xmlns:a16="http://schemas.microsoft.com/office/drawing/2014/main" id="{4EB6AA5B-A492-48B9-9624-A9B027A66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" y="2002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78" name="Line 30">
              <a:extLst>
                <a:ext uri="{FF2B5EF4-FFF2-40B4-BE49-F238E27FC236}">
                  <a16:creationId xmlns:a16="http://schemas.microsoft.com/office/drawing/2014/main" id="{B68C541D-5041-4F90-BCF3-F875EB5E2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1" y="2002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79" name="Line 31">
              <a:extLst>
                <a:ext uri="{FF2B5EF4-FFF2-40B4-BE49-F238E27FC236}">
                  <a16:creationId xmlns:a16="http://schemas.microsoft.com/office/drawing/2014/main" id="{E77A9EEE-1C6B-4ECD-B43E-3D44BFF57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2587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6480" name="Group 32">
              <a:extLst>
                <a:ext uri="{FF2B5EF4-FFF2-40B4-BE49-F238E27FC236}">
                  <a16:creationId xmlns:a16="http://schemas.microsoft.com/office/drawing/2014/main" id="{589022DB-B23E-4EC0-85B4-AB53AF4E8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3069"/>
              <a:ext cx="619" cy="337"/>
              <a:chOff x="1886" y="5138"/>
              <a:chExt cx="1634" cy="860"/>
            </a:xfrm>
          </p:grpSpPr>
          <p:sp>
            <p:nvSpPr>
              <p:cNvPr id="616481" name="AutoShape 33">
                <a:extLst>
                  <a:ext uri="{FF2B5EF4-FFF2-40B4-BE49-F238E27FC236}">
                    <a16:creationId xmlns:a16="http://schemas.microsoft.com/office/drawing/2014/main" id="{CCF9CCAA-CC91-4564-98A4-BE490C4CC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82" name="Text Box 34">
                <a:extLst>
                  <a:ext uri="{FF2B5EF4-FFF2-40B4-BE49-F238E27FC236}">
                    <a16:creationId xmlns:a16="http://schemas.microsoft.com/office/drawing/2014/main" id="{224308B3-ADC9-420B-9ED0-ABDCCE524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prog.exe</a:t>
                </a:r>
                <a:endParaRPr lang="en-US" altLang="en-NG"/>
              </a:p>
            </p:txBody>
          </p:sp>
        </p:grpSp>
        <p:sp>
          <p:nvSpPr>
            <p:cNvPr id="616483" name="Line 35">
              <a:extLst>
                <a:ext uri="{FF2B5EF4-FFF2-40B4-BE49-F238E27FC236}">
                  <a16:creationId xmlns:a16="http://schemas.microsoft.com/office/drawing/2014/main" id="{85AFEED9-EB17-44D8-98A2-D00F3CE49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2931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84" name="AutoShape 36">
              <a:extLst>
                <a:ext uri="{FF2B5EF4-FFF2-40B4-BE49-F238E27FC236}">
                  <a16:creationId xmlns:a16="http://schemas.microsoft.com/office/drawing/2014/main" id="{3BFF2765-7809-4CFE-9E3C-A80E1CCA8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069"/>
              <a:ext cx="619" cy="344"/>
            </a:xfrm>
            <a:prstGeom prst="foldedCorner">
              <a:avLst>
                <a:gd name="adj" fmla="val 26255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endParaRPr lang="en-NG"/>
            </a:p>
          </p:txBody>
        </p:sp>
        <p:sp>
          <p:nvSpPr>
            <p:cNvPr id="616485" name="Text Box 37">
              <a:extLst>
                <a:ext uri="{FF2B5EF4-FFF2-40B4-BE49-F238E27FC236}">
                  <a16:creationId xmlns:a16="http://schemas.microsoft.com/office/drawing/2014/main" id="{76C9CD06-A276-43DF-BD7C-42CEF48CF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3172"/>
              <a:ext cx="55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ko-KR" sz="1200" b="1">
                  <a:ea typeface="Batang" panose="020B0503020000020004" pitchFamily="18" charset="-127"/>
                </a:rPr>
                <a:t>prog.map</a:t>
              </a:r>
              <a:endParaRPr lang="en-US" altLang="en-NG"/>
            </a:p>
          </p:txBody>
        </p:sp>
        <p:sp>
          <p:nvSpPr>
            <p:cNvPr id="616486" name="Line 38">
              <a:extLst>
                <a:ext uri="{FF2B5EF4-FFF2-40B4-BE49-F238E27FC236}">
                  <a16:creationId xmlns:a16="http://schemas.microsoft.com/office/drawing/2014/main" id="{D0D7697E-6057-4408-AD69-80B68B6D9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" y="2828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87" name="Line 39">
              <a:extLst>
                <a:ext uri="{FF2B5EF4-FFF2-40B4-BE49-F238E27FC236}">
                  <a16:creationId xmlns:a16="http://schemas.microsoft.com/office/drawing/2014/main" id="{B0E9F666-262F-4B61-AA27-B55B8BE5F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1" y="2828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88" name="Line 40">
              <a:extLst>
                <a:ext uri="{FF2B5EF4-FFF2-40B4-BE49-F238E27FC236}">
                  <a16:creationId xmlns:a16="http://schemas.microsoft.com/office/drawing/2014/main" id="{DC986922-3686-4221-9744-199696161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5" y="3406"/>
              <a:ext cx="69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6489" name="Group 41">
              <a:extLst>
                <a:ext uri="{FF2B5EF4-FFF2-40B4-BE49-F238E27FC236}">
                  <a16:creationId xmlns:a16="http://schemas.microsoft.com/office/drawing/2014/main" id="{65008111-55D2-4827-B832-8025FF37E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5" y="2243"/>
              <a:ext cx="619" cy="344"/>
              <a:chOff x="1886" y="5138"/>
              <a:chExt cx="1634" cy="860"/>
            </a:xfrm>
          </p:grpSpPr>
          <p:sp>
            <p:nvSpPr>
              <p:cNvPr id="616490" name="AutoShape 42">
                <a:extLst>
                  <a:ext uri="{FF2B5EF4-FFF2-40B4-BE49-F238E27FC236}">
                    <a16:creationId xmlns:a16="http://schemas.microsoft.com/office/drawing/2014/main" id="{1B292673-B0A2-46B5-900E-ED171724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91" name="Text Box 43">
                <a:extLst>
                  <a:ext uri="{FF2B5EF4-FFF2-40B4-BE49-F238E27FC236}">
                    <a16:creationId xmlns:a16="http://schemas.microsoft.com/office/drawing/2014/main" id="{D0B0A3A3-12C8-473E-928F-D9CEA132D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library.lib</a:t>
                </a:r>
                <a:endParaRPr lang="en-US" altLang="en-NG"/>
              </a:p>
            </p:txBody>
          </p:sp>
        </p:grpSp>
        <p:sp>
          <p:nvSpPr>
            <p:cNvPr id="616492" name="Line 44">
              <a:extLst>
                <a:ext uri="{FF2B5EF4-FFF2-40B4-BE49-F238E27FC236}">
                  <a16:creationId xmlns:a16="http://schemas.microsoft.com/office/drawing/2014/main" id="{83A92B6E-84DB-44F2-A3DB-34979FC69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2828"/>
              <a:ext cx="4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93" name="Line 45">
              <a:extLst>
                <a:ext uri="{FF2B5EF4-FFF2-40B4-BE49-F238E27FC236}">
                  <a16:creationId xmlns:a16="http://schemas.microsoft.com/office/drawing/2014/main" id="{88B38A14-22E8-4D4F-9455-265E73035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2587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6494" name="Group 46">
              <a:extLst>
                <a:ext uri="{FF2B5EF4-FFF2-40B4-BE49-F238E27FC236}">
                  <a16:creationId xmlns:a16="http://schemas.microsoft.com/office/drawing/2014/main" id="{759C84BE-0DB4-4ECD-98C0-DB107C4EF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3" y="3543"/>
              <a:ext cx="620" cy="200"/>
              <a:chOff x="3434" y="13050"/>
              <a:chExt cx="1548" cy="516"/>
            </a:xfrm>
          </p:grpSpPr>
          <p:sp>
            <p:nvSpPr>
              <p:cNvPr id="616495" name="AutoShape 47">
                <a:extLst>
                  <a:ext uri="{FF2B5EF4-FFF2-40B4-BE49-F238E27FC236}">
                    <a16:creationId xmlns:a16="http://schemas.microsoft.com/office/drawing/2014/main" id="{73C5A680-88DC-4A05-B9E1-F11694DC8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13050"/>
                <a:ext cx="1548" cy="516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6496" name="Text Box 48">
                <a:extLst>
                  <a:ext uri="{FF2B5EF4-FFF2-40B4-BE49-F238E27FC236}">
                    <a16:creationId xmlns:a16="http://schemas.microsoft.com/office/drawing/2014/main" id="{77A0A747-06B3-4F9F-9E60-3B501CA3A8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3136"/>
                <a:ext cx="1386" cy="34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8288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Debug</a:t>
                </a:r>
                <a:endParaRPr lang="en-US" altLang="en-NG"/>
              </a:p>
            </p:txBody>
          </p:sp>
        </p:grpSp>
        <p:sp>
          <p:nvSpPr>
            <p:cNvPr id="616497" name="Line 49">
              <a:extLst>
                <a:ext uri="{FF2B5EF4-FFF2-40B4-BE49-F238E27FC236}">
                  <a16:creationId xmlns:a16="http://schemas.microsoft.com/office/drawing/2014/main" id="{C381629E-E9A8-4D64-A5C1-3AA89A6F9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3406"/>
              <a:ext cx="69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98" name="Line 50">
              <a:extLst>
                <a:ext uri="{FF2B5EF4-FFF2-40B4-BE49-F238E27FC236}">
                  <a16:creationId xmlns:a16="http://schemas.microsoft.com/office/drawing/2014/main" id="{4824E06E-27AB-460C-92B8-A922569E1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987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499" name="Line 51">
              <a:extLst>
                <a:ext uri="{FF2B5EF4-FFF2-40B4-BE49-F238E27FC236}">
                  <a16:creationId xmlns:a16="http://schemas.microsoft.com/office/drawing/2014/main" id="{6215DA20-F5C2-499D-A64D-DEE7CFE11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6" y="3637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500" name="Line 52">
              <a:extLst>
                <a:ext uri="{FF2B5EF4-FFF2-40B4-BE49-F238E27FC236}">
                  <a16:creationId xmlns:a16="http://schemas.microsoft.com/office/drawing/2014/main" id="{F5FBF44C-DA9F-406C-AA0B-D6BF0088F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6" y="987"/>
              <a:ext cx="0" cy="26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6501" name="Line 53">
              <a:extLst>
                <a:ext uri="{FF2B5EF4-FFF2-40B4-BE49-F238E27FC236}">
                  <a16:creationId xmlns:a16="http://schemas.microsoft.com/office/drawing/2014/main" id="{5B156C66-829F-4F22-BE86-440005C13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6" y="987"/>
              <a:ext cx="1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003E425D-C08F-41E8-B95A-666D30EC9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3665"/>
            <a:ext cx="10515600" cy="957262"/>
          </a:xfrm>
        </p:spPr>
        <p:txBody>
          <a:bodyPr>
            <a:normAutofit/>
          </a:bodyPr>
          <a:lstStyle/>
          <a:p>
            <a:r>
              <a:rPr lang="en-US" altLang="en-NG" b="1" dirty="0">
                <a:latin typeface="Comic Sans MS" panose="030F0702030302020204" pitchFamily="66" charset="0"/>
              </a:rPr>
              <a:t>Assemble-Link-Debug Cycle – cont'd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3115B701-343C-46AD-B575-E34C01F6E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123951"/>
            <a:ext cx="9779000" cy="5184775"/>
          </a:xfrm>
          <a:noFill/>
        </p:spPr>
        <p:txBody>
          <a:bodyPr vert="horz" lIns="0" tIns="45720" rIns="0" bIns="45720" rtlCol="0">
            <a:normAutofit fontScale="92500"/>
          </a:bodyPr>
          <a:lstStyle/>
          <a:p>
            <a:pPr>
              <a:spcBef>
                <a:spcPct val="33000"/>
              </a:spcBef>
            </a:pP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MAKE32.bat</a:t>
            </a:r>
          </a:p>
          <a:p>
            <a:pPr lvl="1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Batch command file</a:t>
            </a:r>
          </a:p>
          <a:p>
            <a:pPr lvl="1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Assemble and link in one step</a:t>
            </a:r>
          </a:p>
          <a:p>
            <a:pPr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Debugger: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WINDBG.exe</a:t>
            </a:r>
            <a:endParaRPr lang="en-US" altLang="en-NG" dirty="0">
              <a:latin typeface="Comic Sans MS" panose="030F0702030302020204" pitchFamily="66" charset="0"/>
            </a:endParaRPr>
          </a:p>
          <a:p>
            <a:pPr lvl="1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Trace program execution</a:t>
            </a:r>
          </a:p>
          <a:p>
            <a:pPr lvl="2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Either step-by-step, or</a:t>
            </a:r>
          </a:p>
          <a:p>
            <a:pPr lvl="2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 breakpoints</a:t>
            </a:r>
          </a:p>
          <a:p>
            <a:pPr lvl="1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View</a:t>
            </a:r>
          </a:p>
          <a:p>
            <a:pPr lvl="2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Source (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r>
              <a:rPr lang="en-US" altLang="en-NG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asm</a:t>
            </a:r>
            <a:r>
              <a:rPr lang="en-US" altLang="en-NG" dirty="0">
                <a:latin typeface="Comic Sans MS" panose="030F0702030302020204" pitchFamily="66" charset="0"/>
              </a:rPr>
              <a:t>) code</a:t>
            </a:r>
          </a:p>
          <a:p>
            <a:pPr lvl="2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Registers</a:t>
            </a:r>
          </a:p>
          <a:p>
            <a:pPr lvl="2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Memory by name &amp; by address</a:t>
            </a:r>
          </a:p>
          <a:p>
            <a:pPr lvl="2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Modify register &amp; memory content</a:t>
            </a:r>
          </a:p>
          <a:p>
            <a:pPr lvl="1">
              <a:spcBef>
                <a:spcPct val="3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Discover errors and go back to the editor to fix the program bugs</a:t>
            </a:r>
          </a:p>
        </p:txBody>
      </p:sp>
      <p:grpSp>
        <p:nvGrpSpPr>
          <p:cNvPr id="614455" name="Group 55">
            <a:extLst>
              <a:ext uri="{FF2B5EF4-FFF2-40B4-BE49-F238E27FC236}">
                <a16:creationId xmlns:a16="http://schemas.microsoft.com/office/drawing/2014/main" id="{B9B6ACD1-C3DB-4B95-B232-199291516024}"/>
              </a:ext>
            </a:extLst>
          </p:cNvPr>
          <p:cNvGrpSpPr>
            <a:grpSpLocks/>
          </p:cNvGrpSpPr>
          <p:nvPr/>
        </p:nvGrpSpPr>
        <p:grpSpPr bwMode="auto">
          <a:xfrm>
            <a:off x="6689726" y="1296989"/>
            <a:ext cx="3495675" cy="4397375"/>
            <a:chOff x="3146" y="987"/>
            <a:chExt cx="2202" cy="2770"/>
          </a:xfrm>
        </p:grpSpPr>
        <p:grpSp>
          <p:nvGrpSpPr>
            <p:cNvPr id="614405" name="Group 5">
              <a:extLst>
                <a:ext uri="{FF2B5EF4-FFF2-40B4-BE49-F238E27FC236}">
                  <a16:creationId xmlns:a16="http://schemas.microsoft.com/office/drawing/2014/main" id="{BBD1A891-0C5B-491D-B8EB-CD1219F25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1073"/>
              <a:ext cx="619" cy="206"/>
              <a:chOff x="4380" y="4192"/>
              <a:chExt cx="1634" cy="602"/>
            </a:xfrm>
          </p:grpSpPr>
          <p:sp>
            <p:nvSpPr>
              <p:cNvPr id="614406" name="AutoShape 6">
                <a:extLst>
                  <a:ext uri="{FF2B5EF4-FFF2-40B4-BE49-F238E27FC236}">
                    <a16:creationId xmlns:a16="http://schemas.microsoft.com/office/drawing/2014/main" id="{05FE1523-6C4F-4F98-B47A-05F5BFB07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419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07" name="Text Box 7">
                <a:extLst>
                  <a:ext uri="{FF2B5EF4-FFF2-40B4-BE49-F238E27FC236}">
                    <a16:creationId xmlns:a16="http://schemas.microsoft.com/office/drawing/2014/main" id="{AA7F07B7-A6DF-41A7-A520-3E31EB204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436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Edit</a:t>
                </a:r>
                <a:endParaRPr lang="en-US" altLang="en-NG"/>
              </a:p>
            </p:txBody>
          </p:sp>
        </p:grpSp>
        <p:grpSp>
          <p:nvGrpSpPr>
            <p:cNvPr id="614408" name="Group 8">
              <a:extLst>
                <a:ext uri="{FF2B5EF4-FFF2-40B4-BE49-F238E27FC236}">
                  <a16:creationId xmlns:a16="http://schemas.microsoft.com/office/drawing/2014/main" id="{BF1DAF33-0FEB-41DF-9A5C-A3466157E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1899"/>
              <a:ext cx="619" cy="206"/>
              <a:chOff x="4380" y="5482"/>
              <a:chExt cx="1634" cy="602"/>
            </a:xfrm>
          </p:grpSpPr>
          <p:sp>
            <p:nvSpPr>
              <p:cNvPr id="614409" name="AutoShape 9">
                <a:extLst>
                  <a:ext uri="{FF2B5EF4-FFF2-40B4-BE49-F238E27FC236}">
                    <a16:creationId xmlns:a16="http://schemas.microsoft.com/office/drawing/2014/main" id="{544AD896-F24C-43D1-B05D-AE05878C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548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10" name="Text Box 10">
                <a:extLst>
                  <a:ext uri="{FF2B5EF4-FFF2-40B4-BE49-F238E27FC236}">
                    <a16:creationId xmlns:a16="http://schemas.microsoft.com/office/drawing/2014/main" id="{5E671615-EE1A-41A4-B8A3-C0D1CF772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565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Assemble</a:t>
                </a:r>
                <a:endParaRPr lang="en-US" altLang="en-NG"/>
              </a:p>
            </p:txBody>
          </p:sp>
        </p:grpSp>
        <p:grpSp>
          <p:nvGrpSpPr>
            <p:cNvPr id="614411" name="Group 11">
              <a:extLst>
                <a:ext uri="{FF2B5EF4-FFF2-40B4-BE49-F238E27FC236}">
                  <a16:creationId xmlns:a16="http://schemas.microsoft.com/office/drawing/2014/main" id="{C3D637AB-91B2-4971-958E-512794EE0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2725"/>
              <a:ext cx="619" cy="206"/>
              <a:chOff x="4380" y="7030"/>
              <a:chExt cx="1634" cy="602"/>
            </a:xfrm>
          </p:grpSpPr>
          <p:sp>
            <p:nvSpPr>
              <p:cNvPr id="614412" name="AutoShape 12">
                <a:extLst>
                  <a:ext uri="{FF2B5EF4-FFF2-40B4-BE49-F238E27FC236}">
                    <a16:creationId xmlns:a16="http://schemas.microsoft.com/office/drawing/2014/main" id="{DAD5CE29-549A-42D5-B4E9-0FF4B8380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030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13" name="Text Box 13">
                <a:extLst>
                  <a:ext uri="{FF2B5EF4-FFF2-40B4-BE49-F238E27FC236}">
                    <a16:creationId xmlns:a16="http://schemas.microsoft.com/office/drawing/2014/main" id="{58F6D0F9-3107-4166-8BFD-6E1F81078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7202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Link</a:t>
                </a:r>
                <a:endParaRPr lang="en-US" altLang="en-NG"/>
              </a:p>
            </p:txBody>
          </p:sp>
        </p:grpSp>
        <p:grpSp>
          <p:nvGrpSpPr>
            <p:cNvPr id="614414" name="Group 14">
              <a:extLst>
                <a:ext uri="{FF2B5EF4-FFF2-40B4-BE49-F238E27FC236}">
                  <a16:creationId xmlns:a16="http://schemas.microsoft.com/office/drawing/2014/main" id="{1FE32F7F-B738-4FED-B3CE-F273551BA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0" y="3551"/>
              <a:ext cx="620" cy="206"/>
              <a:chOff x="4380" y="8492"/>
              <a:chExt cx="1634" cy="602"/>
            </a:xfrm>
          </p:grpSpPr>
          <p:sp>
            <p:nvSpPr>
              <p:cNvPr id="614415" name="AutoShape 15">
                <a:extLst>
                  <a:ext uri="{FF2B5EF4-FFF2-40B4-BE49-F238E27FC236}">
                    <a16:creationId xmlns:a16="http://schemas.microsoft.com/office/drawing/2014/main" id="{6E8E4D92-621C-4473-B1A4-F5BC77651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8492"/>
                <a:ext cx="1634" cy="602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16" name="Text Box 16">
                <a:extLst>
                  <a:ext uri="{FF2B5EF4-FFF2-40B4-BE49-F238E27FC236}">
                    <a16:creationId xmlns:a16="http://schemas.microsoft.com/office/drawing/2014/main" id="{BE43FBBF-C7C8-44CD-AE98-C606EAC0E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8664"/>
                <a:ext cx="1462" cy="25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Run</a:t>
                </a:r>
                <a:endParaRPr lang="en-US" altLang="en-NG"/>
              </a:p>
            </p:txBody>
          </p:sp>
        </p:grpSp>
        <p:grpSp>
          <p:nvGrpSpPr>
            <p:cNvPr id="614417" name="Group 17">
              <a:extLst>
                <a:ext uri="{FF2B5EF4-FFF2-40B4-BE49-F238E27FC236}">
                  <a16:creationId xmlns:a16="http://schemas.microsoft.com/office/drawing/2014/main" id="{037DD7E8-59B6-4778-854D-C09F23D44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1417"/>
              <a:ext cx="619" cy="344"/>
              <a:chOff x="1886" y="5138"/>
              <a:chExt cx="1634" cy="860"/>
            </a:xfrm>
          </p:grpSpPr>
          <p:sp>
            <p:nvSpPr>
              <p:cNvPr id="614418" name="AutoShape 18">
                <a:extLst>
                  <a:ext uri="{FF2B5EF4-FFF2-40B4-BE49-F238E27FC236}">
                    <a16:creationId xmlns:a16="http://schemas.microsoft.com/office/drawing/2014/main" id="{CCFBCB0D-F74A-4552-A8EC-A4E36DAD1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19" name="Text Box 19">
                <a:extLst>
                  <a:ext uri="{FF2B5EF4-FFF2-40B4-BE49-F238E27FC236}">
                    <a16:creationId xmlns:a16="http://schemas.microsoft.com/office/drawing/2014/main" id="{93C3CE96-E4A9-4386-8DA8-198677575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prog.asm</a:t>
                </a:r>
                <a:endParaRPr lang="en-US" altLang="en-NG"/>
              </a:p>
            </p:txBody>
          </p:sp>
        </p:grpSp>
        <p:sp>
          <p:nvSpPr>
            <p:cNvPr id="614420" name="Line 20">
              <a:extLst>
                <a:ext uri="{FF2B5EF4-FFF2-40B4-BE49-F238E27FC236}">
                  <a16:creationId xmlns:a16="http://schemas.microsoft.com/office/drawing/2014/main" id="{0225C7E9-1FBC-429F-99DC-FB9A901B0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279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21" name="Line 21">
              <a:extLst>
                <a:ext uri="{FF2B5EF4-FFF2-40B4-BE49-F238E27FC236}">
                  <a16:creationId xmlns:a16="http://schemas.microsoft.com/office/drawing/2014/main" id="{E2DEAC7D-3BBB-4A28-86C2-5D652A76E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761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4422" name="Group 22">
              <a:extLst>
                <a:ext uri="{FF2B5EF4-FFF2-40B4-BE49-F238E27FC236}">
                  <a16:creationId xmlns:a16="http://schemas.microsoft.com/office/drawing/2014/main" id="{32B96AFE-A8DD-4CBB-90A1-9D6BE6EA9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2243"/>
              <a:ext cx="619" cy="344"/>
              <a:chOff x="1886" y="5138"/>
              <a:chExt cx="1634" cy="860"/>
            </a:xfrm>
          </p:grpSpPr>
          <p:sp>
            <p:nvSpPr>
              <p:cNvPr id="614423" name="AutoShape 23">
                <a:extLst>
                  <a:ext uri="{FF2B5EF4-FFF2-40B4-BE49-F238E27FC236}">
                    <a16:creationId xmlns:a16="http://schemas.microsoft.com/office/drawing/2014/main" id="{73CA3ACA-9707-4897-AB8C-1035BA04A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24" name="Text Box 24">
                <a:extLst>
                  <a:ext uri="{FF2B5EF4-FFF2-40B4-BE49-F238E27FC236}">
                    <a16:creationId xmlns:a16="http://schemas.microsoft.com/office/drawing/2014/main" id="{0C7A27AF-D35F-48D8-A18F-DBC093123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prog.obj</a:t>
                </a:r>
                <a:endParaRPr lang="en-US" altLang="en-NG"/>
              </a:p>
            </p:txBody>
          </p:sp>
        </p:grpSp>
        <p:sp>
          <p:nvSpPr>
            <p:cNvPr id="614425" name="Line 25">
              <a:extLst>
                <a:ext uri="{FF2B5EF4-FFF2-40B4-BE49-F238E27FC236}">
                  <a16:creationId xmlns:a16="http://schemas.microsoft.com/office/drawing/2014/main" id="{1F40FE54-4F03-4341-9330-9172E8683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2105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4426" name="Group 26">
              <a:extLst>
                <a:ext uri="{FF2B5EF4-FFF2-40B4-BE49-F238E27FC236}">
                  <a16:creationId xmlns:a16="http://schemas.microsoft.com/office/drawing/2014/main" id="{2203D5CC-561D-41DD-B808-947955D03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9" y="2243"/>
              <a:ext cx="619" cy="344"/>
              <a:chOff x="1886" y="5138"/>
              <a:chExt cx="1634" cy="860"/>
            </a:xfrm>
          </p:grpSpPr>
          <p:sp>
            <p:nvSpPr>
              <p:cNvPr id="614427" name="AutoShape 27">
                <a:extLst>
                  <a:ext uri="{FF2B5EF4-FFF2-40B4-BE49-F238E27FC236}">
                    <a16:creationId xmlns:a16="http://schemas.microsoft.com/office/drawing/2014/main" id="{25988F5D-AA44-4590-804C-774222E19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28" name="Text Box 28">
                <a:extLst>
                  <a:ext uri="{FF2B5EF4-FFF2-40B4-BE49-F238E27FC236}">
                    <a16:creationId xmlns:a16="http://schemas.microsoft.com/office/drawing/2014/main" id="{DE0B60AC-2807-4872-B7F7-EEA669C66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prog.lst</a:t>
                </a:r>
                <a:endParaRPr lang="en-US" altLang="en-NG"/>
              </a:p>
            </p:txBody>
          </p:sp>
        </p:grpSp>
        <p:sp>
          <p:nvSpPr>
            <p:cNvPr id="614429" name="Line 29">
              <a:extLst>
                <a:ext uri="{FF2B5EF4-FFF2-40B4-BE49-F238E27FC236}">
                  <a16:creationId xmlns:a16="http://schemas.microsoft.com/office/drawing/2014/main" id="{AE203C83-AF6A-4EB6-BB28-0514FE1E3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" y="2002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30" name="Line 30">
              <a:extLst>
                <a:ext uri="{FF2B5EF4-FFF2-40B4-BE49-F238E27FC236}">
                  <a16:creationId xmlns:a16="http://schemas.microsoft.com/office/drawing/2014/main" id="{1105146C-45C0-40DA-BE6B-0E282099E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1" y="2002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31" name="Line 31">
              <a:extLst>
                <a:ext uri="{FF2B5EF4-FFF2-40B4-BE49-F238E27FC236}">
                  <a16:creationId xmlns:a16="http://schemas.microsoft.com/office/drawing/2014/main" id="{7C378039-C580-4A8B-9339-D13CB92A5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2587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4432" name="Group 32">
              <a:extLst>
                <a:ext uri="{FF2B5EF4-FFF2-40B4-BE49-F238E27FC236}">
                  <a16:creationId xmlns:a16="http://schemas.microsoft.com/office/drawing/2014/main" id="{01E92A56-9E4C-429C-A4B1-B44FB0261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3069"/>
              <a:ext cx="619" cy="337"/>
              <a:chOff x="1886" y="5138"/>
              <a:chExt cx="1634" cy="860"/>
            </a:xfrm>
          </p:grpSpPr>
          <p:sp>
            <p:nvSpPr>
              <p:cNvPr id="614433" name="AutoShape 33">
                <a:extLst>
                  <a:ext uri="{FF2B5EF4-FFF2-40B4-BE49-F238E27FC236}">
                    <a16:creationId xmlns:a16="http://schemas.microsoft.com/office/drawing/2014/main" id="{5ED228EF-36C5-42DC-AE7B-7D470394C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34" name="Text Box 34">
                <a:extLst>
                  <a:ext uri="{FF2B5EF4-FFF2-40B4-BE49-F238E27FC236}">
                    <a16:creationId xmlns:a16="http://schemas.microsoft.com/office/drawing/2014/main" id="{9CBF014B-16C8-486D-8EFC-17643C203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prog.exe</a:t>
                </a:r>
                <a:endParaRPr lang="en-US" altLang="en-NG"/>
              </a:p>
            </p:txBody>
          </p:sp>
        </p:grpSp>
        <p:sp>
          <p:nvSpPr>
            <p:cNvPr id="614435" name="Line 35">
              <a:extLst>
                <a:ext uri="{FF2B5EF4-FFF2-40B4-BE49-F238E27FC236}">
                  <a16:creationId xmlns:a16="http://schemas.microsoft.com/office/drawing/2014/main" id="{C578EE21-B033-4BD7-AA19-1C8430EA7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2931"/>
              <a:ext cx="0" cy="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37" name="AutoShape 37">
              <a:extLst>
                <a:ext uri="{FF2B5EF4-FFF2-40B4-BE49-F238E27FC236}">
                  <a16:creationId xmlns:a16="http://schemas.microsoft.com/office/drawing/2014/main" id="{D07DFC42-6BE5-458E-B208-0337DBEB0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069"/>
              <a:ext cx="619" cy="344"/>
            </a:xfrm>
            <a:prstGeom prst="foldedCorner">
              <a:avLst>
                <a:gd name="adj" fmla="val 26255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/>
            <a:p>
              <a:endParaRPr lang="en-NG"/>
            </a:p>
          </p:txBody>
        </p:sp>
        <p:sp>
          <p:nvSpPr>
            <p:cNvPr id="614438" name="Text Box 38">
              <a:extLst>
                <a:ext uri="{FF2B5EF4-FFF2-40B4-BE49-F238E27FC236}">
                  <a16:creationId xmlns:a16="http://schemas.microsoft.com/office/drawing/2014/main" id="{4B8DD88A-F870-4D91-AFE1-657A3C08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3172"/>
              <a:ext cx="55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ko-KR" sz="1200" b="1">
                  <a:ea typeface="Batang" panose="020B0503020000020004" pitchFamily="18" charset="-127"/>
                </a:rPr>
                <a:t>prog.map</a:t>
              </a:r>
              <a:endParaRPr lang="en-US" altLang="en-NG"/>
            </a:p>
          </p:txBody>
        </p:sp>
        <p:sp>
          <p:nvSpPr>
            <p:cNvPr id="614439" name="Line 39">
              <a:extLst>
                <a:ext uri="{FF2B5EF4-FFF2-40B4-BE49-F238E27FC236}">
                  <a16:creationId xmlns:a16="http://schemas.microsoft.com/office/drawing/2014/main" id="{7BB4FB52-7E2E-4868-8E8B-D691F4210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" y="2828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40" name="Line 40">
              <a:extLst>
                <a:ext uri="{FF2B5EF4-FFF2-40B4-BE49-F238E27FC236}">
                  <a16:creationId xmlns:a16="http://schemas.microsoft.com/office/drawing/2014/main" id="{E0B44622-EE1C-42C4-9199-1BB138B9F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1" y="2828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41" name="Line 41">
              <a:extLst>
                <a:ext uri="{FF2B5EF4-FFF2-40B4-BE49-F238E27FC236}">
                  <a16:creationId xmlns:a16="http://schemas.microsoft.com/office/drawing/2014/main" id="{451BA39B-CE2A-455A-91CE-41AA79187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5" y="3406"/>
              <a:ext cx="69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4442" name="Group 42">
              <a:extLst>
                <a:ext uri="{FF2B5EF4-FFF2-40B4-BE49-F238E27FC236}">
                  <a16:creationId xmlns:a16="http://schemas.microsoft.com/office/drawing/2014/main" id="{60766F74-2224-4B2E-BFC1-5EEDCBA0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5" y="2243"/>
              <a:ext cx="619" cy="344"/>
              <a:chOff x="1886" y="5138"/>
              <a:chExt cx="1634" cy="860"/>
            </a:xfrm>
          </p:grpSpPr>
          <p:sp>
            <p:nvSpPr>
              <p:cNvPr id="614443" name="AutoShape 43">
                <a:extLst>
                  <a:ext uri="{FF2B5EF4-FFF2-40B4-BE49-F238E27FC236}">
                    <a16:creationId xmlns:a16="http://schemas.microsoft.com/office/drawing/2014/main" id="{898D653A-C5DC-48F3-9228-7FD2DBA0B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5138"/>
                <a:ext cx="1634" cy="860"/>
              </a:xfrm>
              <a:prstGeom prst="foldedCorner">
                <a:avLst>
                  <a:gd name="adj" fmla="val 26255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44" name="Text Box 44">
                <a:extLst>
                  <a:ext uri="{FF2B5EF4-FFF2-40B4-BE49-F238E27FC236}">
                    <a16:creationId xmlns:a16="http://schemas.microsoft.com/office/drawing/2014/main" id="{AA42728C-7145-4917-A4B9-9310A66EF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5396"/>
                <a:ext cx="1462" cy="3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library.lib</a:t>
                </a:r>
                <a:endParaRPr lang="en-US" altLang="en-NG"/>
              </a:p>
            </p:txBody>
          </p:sp>
        </p:grpSp>
        <p:sp>
          <p:nvSpPr>
            <p:cNvPr id="614445" name="Line 45">
              <a:extLst>
                <a:ext uri="{FF2B5EF4-FFF2-40B4-BE49-F238E27FC236}">
                  <a16:creationId xmlns:a16="http://schemas.microsoft.com/office/drawing/2014/main" id="{4CAF737A-370F-4208-A5FE-A04369F40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2828"/>
              <a:ext cx="4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46" name="Line 46">
              <a:extLst>
                <a:ext uri="{FF2B5EF4-FFF2-40B4-BE49-F238E27FC236}">
                  <a16:creationId xmlns:a16="http://schemas.microsoft.com/office/drawing/2014/main" id="{C0D301FD-10EC-48B3-92C7-BBC966C42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2587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grpSp>
          <p:nvGrpSpPr>
            <p:cNvPr id="614447" name="Group 47">
              <a:extLst>
                <a:ext uri="{FF2B5EF4-FFF2-40B4-BE49-F238E27FC236}">
                  <a16:creationId xmlns:a16="http://schemas.microsoft.com/office/drawing/2014/main" id="{9FCC69B9-9DE1-4E98-A542-1B0888D86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3" y="3543"/>
              <a:ext cx="620" cy="200"/>
              <a:chOff x="3434" y="13050"/>
              <a:chExt cx="1548" cy="516"/>
            </a:xfrm>
          </p:grpSpPr>
          <p:sp>
            <p:nvSpPr>
              <p:cNvPr id="614448" name="AutoShape 48">
                <a:extLst>
                  <a:ext uri="{FF2B5EF4-FFF2-40B4-BE49-F238E27FC236}">
                    <a16:creationId xmlns:a16="http://schemas.microsoft.com/office/drawing/2014/main" id="{C5ADA128-BDB5-4133-B190-581C83975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13050"/>
                <a:ext cx="1548" cy="516"/>
              </a:xfrm>
              <a:prstGeom prst="roundRect">
                <a:avLst>
                  <a:gd name="adj" fmla="val 45736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14449" name="Text Box 49">
                <a:extLst>
                  <a:ext uri="{FF2B5EF4-FFF2-40B4-BE49-F238E27FC236}">
                    <a16:creationId xmlns:a16="http://schemas.microsoft.com/office/drawing/2014/main" id="{7A6B3E13-272D-4A14-AE79-74C85D50A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3136"/>
                <a:ext cx="1386" cy="34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8288" bIns="0"/>
              <a:lstStyle/>
              <a:p>
                <a:pPr algn="ctr"/>
                <a:r>
                  <a:rPr lang="en-US" altLang="ko-KR" sz="1200" b="1">
                    <a:ea typeface="Batang" panose="020B0503020000020004" pitchFamily="18" charset="-127"/>
                  </a:rPr>
                  <a:t>Debug</a:t>
                </a:r>
                <a:endParaRPr lang="en-US" altLang="en-NG"/>
              </a:p>
            </p:txBody>
          </p:sp>
        </p:grpSp>
        <p:sp>
          <p:nvSpPr>
            <p:cNvPr id="614450" name="Line 50">
              <a:extLst>
                <a:ext uri="{FF2B5EF4-FFF2-40B4-BE49-F238E27FC236}">
                  <a16:creationId xmlns:a16="http://schemas.microsoft.com/office/drawing/2014/main" id="{C87F0DB9-8E93-4596-948A-2EC602B06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3406"/>
              <a:ext cx="69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51" name="Line 51">
              <a:extLst>
                <a:ext uri="{FF2B5EF4-FFF2-40B4-BE49-F238E27FC236}">
                  <a16:creationId xmlns:a16="http://schemas.microsoft.com/office/drawing/2014/main" id="{6A7EF614-4512-4BD6-A065-3F54B529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987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52" name="Line 52">
              <a:extLst>
                <a:ext uri="{FF2B5EF4-FFF2-40B4-BE49-F238E27FC236}">
                  <a16:creationId xmlns:a16="http://schemas.microsoft.com/office/drawing/2014/main" id="{387115FE-7B97-4A36-A83E-D845F1902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6" y="3637"/>
              <a:ext cx="4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53" name="Line 53">
              <a:extLst>
                <a:ext uri="{FF2B5EF4-FFF2-40B4-BE49-F238E27FC236}">
                  <a16:creationId xmlns:a16="http://schemas.microsoft.com/office/drawing/2014/main" id="{C0AFD428-B582-4C76-9414-0B51C7CAC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6" y="987"/>
              <a:ext cx="0" cy="26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14454" name="Line 54">
              <a:extLst>
                <a:ext uri="{FF2B5EF4-FFF2-40B4-BE49-F238E27FC236}">
                  <a16:creationId xmlns:a16="http://schemas.microsoft.com/office/drawing/2014/main" id="{CAD376B5-F50B-4BB4-8C23-3B288DF31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6" y="987"/>
              <a:ext cx="1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B76DAB50-B088-49AC-94F6-9C03EDF15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55601"/>
          </a:xfrm>
        </p:spPr>
        <p:txBody>
          <a:bodyPr>
            <a:normAutofit fontScale="90000"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Listing File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E37D2BBA-82F3-4107-A4CB-1D65FA695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123951"/>
            <a:ext cx="8661400" cy="5127625"/>
          </a:xfrm>
          <a:noFill/>
        </p:spPr>
        <p:txBody>
          <a:bodyPr vert="horz" lIns="0" tIns="45720" rIns="91440" bIns="45720" rtlCol="0"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 it to see how your program is assembled</a:t>
            </a:r>
          </a:p>
          <a:p>
            <a:pPr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Contains 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Source code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Object code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Relative addresses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Segment names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Symbols</a:t>
            </a:r>
          </a:p>
          <a:p>
            <a:pPr lvl="2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Variables</a:t>
            </a:r>
          </a:p>
          <a:p>
            <a:pPr lvl="2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Procedures</a:t>
            </a:r>
          </a:p>
          <a:p>
            <a:pPr lvl="2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Constants</a:t>
            </a:r>
          </a:p>
        </p:txBody>
      </p:sp>
      <p:sp>
        <p:nvSpPr>
          <p:cNvPr id="488453" name="Text Box 5">
            <a:extLst>
              <a:ext uri="{FF2B5EF4-FFF2-40B4-BE49-F238E27FC236}">
                <a16:creationId xmlns:a16="http://schemas.microsoft.com/office/drawing/2014/main" id="{24644059-96B1-46CD-B17A-FCF6E3670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6" y="1873250"/>
            <a:ext cx="5070475" cy="32845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00325" algn="l"/>
                <a:tab pos="2962275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Aft>
                <a:spcPct val="50000"/>
              </a:spcAft>
            </a:pPr>
            <a:r>
              <a:rPr lang="en-US" altLang="en-NG" sz="2400"/>
              <a:t>Object &amp; source code in a listing file</a:t>
            </a: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00000000	.code</a:t>
            </a: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00000000	main PROC</a:t>
            </a: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00000000  B8 00060000		mov eax, 60000h</a:t>
            </a: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00000005  05 00080000		add eax, 80000h</a:t>
            </a: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0000000A  2D 00020000		sub eax, 20000h</a:t>
            </a:r>
          </a:p>
          <a:p>
            <a:pPr>
              <a:lnSpc>
                <a:spcPct val="110000"/>
              </a:lnSpc>
            </a:pPr>
            <a:endParaRPr lang="en-US" altLang="en-NG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0000000F  6A 00		push 0</a:t>
            </a: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00000011  E8 00000000 E		call ExitProcess</a:t>
            </a: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00000016	main ENDP</a:t>
            </a:r>
          </a:p>
          <a:p>
            <a:pPr>
              <a:lnSpc>
                <a:spcPct val="110000"/>
              </a:lnSpc>
            </a:pPr>
            <a:r>
              <a:rPr lang="en-US" altLang="en-NG" sz="1400" b="1">
                <a:latin typeface="Courier New" panose="02070309020205020404" pitchFamily="49" charset="0"/>
                <a:cs typeface="Courier New" panose="02070309020205020404" pitchFamily="49" charset="0"/>
              </a:rPr>
              <a:t>	END main</a:t>
            </a:r>
          </a:p>
        </p:txBody>
      </p:sp>
      <p:grpSp>
        <p:nvGrpSpPr>
          <p:cNvPr id="488463" name="Group 15">
            <a:extLst>
              <a:ext uri="{FF2B5EF4-FFF2-40B4-BE49-F238E27FC236}">
                <a16:creationId xmlns:a16="http://schemas.microsoft.com/office/drawing/2014/main" id="{43977F33-3720-4A10-AFF4-A78430EDAA74}"/>
              </a:ext>
            </a:extLst>
          </p:cNvPr>
          <p:cNvGrpSpPr>
            <a:grpSpLocks/>
          </p:cNvGrpSpPr>
          <p:nvPr/>
        </p:nvGrpSpPr>
        <p:grpSpPr bwMode="auto">
          <a:xfrm>
            <a:off x="5922964" y="2909889"/>
            <a:ext cx="1843087" cy="3227387"/>
            <a:chOff x="2771" y="1833"/>
            <a:chExt cx="1161" cy="2033"/>
          </a:xfrm>
        </p:grpSpPr>
        <p:sp>
          <p:nvSpPr>
            <p:cNvPr id="488454" name="AutoShape 6">
              <a:extLst>
                <a:ext uri="{FF2B5EF4-FFF2-40B4-BE49-F238E27FC236}">
                  <a16:creationId xmlns:a16="http://schemas.microsoft.com/office/drawing/2014/main" id="{C02F7C09-3F60-4ACC-A672-DDAA6EC8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1833"/>
              <a:ext cx="798" cy="980"/>
            </a:xfrm>
            <a:prstGeom prst="roundRect">
              <a:avLst>
                <a:gd name="adj" fmla="val 10449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sp>
          <p:nvSpPr>
            <p:cNvPr id="488455" name="Line 7">
              <a:extLst>
                <a:ext uri="{FF2B5EF4-FFF2-40B4-BE49-F238E27FC236}">
                  <a16:creationId xmlns:a16="http://schemas.microsoft.com/office/drawing/2014/main" id="{1E0168D8-61D8-4CCE-993B-E5CD6D62E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1" y="2813"/>
              <a:ext cx="0" cy="6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88456" name="Text Box 8">
              <a:extLst>
                <a:ext uri="{FF2B5EF4-FFF2-40B4-BE49-F238E27FC236}">
                  <a16:creationId xmlns:a16="http://schemas.microsoft.com/office/drawing/2014/main" id="{845FC4F1-37FF-4618-9245-ACEBFF10E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" y="3430"/>
              <a:ext cx="11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altLang="en-NG" b="1">
                  <a:solidFill>
                    <a:srgbClr val="FF0000"/>
                  </a:solidFill>
                </a:rPr>
                <a:t>object code</a:t>
              </a:r>
            </a:p>
            <a:p>
              <a:pPr algn="ctr"/>
              <a:r>
                <a:rPr lang="en-US" altLang="en-NG" b="1">
                  <a:solidFill>
                    <a:srgbClr val="FF0000"/>
                  </a:solidFill>
                </a:rPr>
                <a:t>(hexadecimal)</a:t>
              </a:r>
            </a:p>
          </p:txBody>
        </p:sp>
      </p:grpSp>
      <p:grpSp>
        <p:nvGrpSpPr>
          <p:cNvPr id="488464" name="Group 16">
            <a:extLst>
              <a:ext uri="{FF2B5EF4-FFF2-40B4-BE49-F238E27FC236}">
                <a16:creationId xmlns:a16="http://schemas.microsoft.com/office/drawing/2014/main" id="{95D9699B-579C-4337-AEEA-59FBD8842F91}"/>
              </a:ext>
            </a:extLst>
          </p:cNvPr>
          <p:cNvGrpSpPr>
            <a:grpSpLocks/>
          </p:cNvGrpSpPr>
          <p:nvPr/>
        </p:nvGrpSpPr>
        <p:grpSpPr bwMode="auto">
          <a:xfrm>
            <a:off x="7708901" y="2449514"/>
            <a:ext cx="2246313" cy="3398837"/>
            <a:chOff x="3896" y="1543"/>
            <a:chExt cx="1415" cy="2141"/>
          </a:xfrm>
        </p:grpSpPr>
        <p:sp>
          <p:nvSpPr>
            <p:cNvPr id="488459" name="AutoShape 11">
              <a:extLst>
                <a:ext uri="{FF2B5EF4-FFF2-40B4-BE49-F238E27FC236}">
                  <a16:creationId xmlns:a16="http://schemas.microsoft.com/office/drawing/2014/main" id="{8368F6DA-076B-4438-9821-335349C3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543"/>
              <a:ext cx="1415" cy="1597"/>
            </a:xfrm>
            <a:prstGeom prst="roundRect">
              <a:avLst>
                <a:gd name="adj" fmla="val 862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sp>
          <p:nvSpPr>
            <p:cNvPr id="488460" name="Line 12">
              <a:extLst>
                <a:ext uri="{FF2B5EF4-FFF2-40B4-BE49-F238E27FC236}">
                  <a16:creationId xmlns:a16="http://schemas.microsoft.com/office/drawing/2014/main" id="{E5009FA4-B3D8-4C1B-B19E-3DE7C9DA5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3140"/>
              <a:ext cx="0" cy="3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88461" name="Text Box 13">
              <a:extLst>
                <a:ext uri="{FF2B5EF4-FFF2-40B4-BE49-F238E27FC236}">
                  <a16:creationId xmlns:a16="http://schemas.microsoft.com/office/drawing/2014/main" id="{3AE0F7BE-227E-4AE9-AD46-E459EFBC6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3430"/>
              <a:ext cx="116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altLang="en-NG" b="1">
                  <a:solidFill>
                    <a:srgbClr val="FF0000"/>
                  </a:solidFill>
                </a:rPr>
                <a:t>source code</a:t>
              </a:r>
            </a:p>
          </p:txBody>
        </p:sp>
      </p:grpSp>
      <p:grpSp>
        <p:nvGrpSpPr>
          <p:cNvPr id="488470" name="Group 22">
            <a:extLst>
              <a:ext uri="{FF2B5EF4-FFF2-40B4-BE49-F238E27FC236}">
                <a16:creationId xmlns:a16="http://schemas.microsoft.com/office/drawing/2014/main" id="{B52D130A-C0DD-46CC-92BA-792A13A431EA}"/>
              </a:ext>
            </a:extLst>
          </p:cNvPr>
          <p:cNvGrpSpPr>
            <a:grpSpLocks/>
          </p:cNvGrpSpPr>
          <p:nvPr/>
        </p:nvGrpSpPr>
        <p:grpSpPr bwMode="auto">
          <a:xfrm>
            <a:off x="4598988" y="2449513"/>
            <a:ext cx="1497012" cy="3687762"/>
            <a:chOff x="1937" y="1543"/>
            <a:chExt cx="943" cy="2323"/>
          </a:xfrm>
        </p:grpSpPr>
        <p:sp>
          <p:nvSpPr>
            <p:cNvPr id="488466" name="AutoShape 18">
              <a:extLst>
                <a:ext uri="{FF2B5EF4-FFF2-40B4-BE49-F238E27FC236}">
                  <a16:creationId xmlns:a16="http://schemas.microsoft.com/office/drawing/2014/main" id="{13238A8F-6F3E-417A-9989-2F0B80D7A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1543"/>
              <a:ext cx="580" cy="1379"/>
            </a:xfrm>
            <a:prstGeom prst="roundRect">
              <a:avLst>
                <a:gd name="adj" fmla="val 10449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sp>
          <p:nvSpPr>
            <p:cNvPr id="488467" name="Line 19">
              <a:extLst>
                <a:ext uri="{FF2B5EF4-FFF2-40B4-BE49-F238E27FC236}">
                  <a16:creationId xmlns:a16="http://schemas.microsoft.com/office/drawing/2014/main" id="{26AC1120-F643-4634-9E2A-922978B35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" y="2922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88468" name="Text Box 20">
              <a:extLst>
                <a:ext uri="{FF2B5EF4-FFF2-40B4-BE49-F238E27FC236}">
                  <a16:creationId xmlns:a16="http://schemas.microsoft.com/office/drawing/2014/main" id="{C45930FD-1112-4CFE-A2F0-27455799A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7" y="3430"/>
              <a:ext cx="835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lang="en-US" altLang="en-NG" b="1">
                  <a:solidFill>
                    <a:srgbClr val="FF0000"/>
                  </a:solidFill>
                </a:rPr>
                <a:t>Relative</a:t>
              </a:r>
            </a:p>
            <a:p>
              <a:pPr algn="ctr"/>
              <a:r>
                <a:rPr lang="en-US" altLang="en-NG" b="1">
                  <a:solidFill>
                    <a:srgbClr val="FF0000"/>
                  </a:solidFill>
                </a:rPr>
                <a:t>Addresses</a:t>
              </a:r>
            </a:p>
          </p:txBody>
        </p:sp>
        <p:sp>
          <p:nvSpPr>
            <p:cNvPr id="488469" name="Line 21">
              <a:extLst>
                <a:ext uri="{FF2B5EF4-FFF2-40B4-BE49-F238E27FC236}">
                  <a16:creationId xmlns:a16="http://schemas.microsoft.com/office/drawing/2014/main" id="{5F33634D-1B66-4C2B-A1AC-7B4F0753C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3321"/>
              <a:ext cx="218" cy="1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>
            <a:extLst>
              <a:ext uri="{FF2B5EF4-FFF2-40B4-BE49-F238E27FC236}">
                <a16:creationId xmlns:a16="http://schemas.microsoft.com/office/drawing/2014/main" id="{3D7A8E20-4DBE-4808-B108-88FA191BF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Next . . .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60567BA5-3B0E-4501-998E-22770728E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1401" y="1643062"/>
            <a:ext cx="7586664" cy="4554537"/>
          </a:xfrm>
        </p:spPr>
        <p:txBody>
          <a:bodyPr>
            <a:normAutofit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Basic Elements of Assembly Language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Flat Memory Program Template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Example: Adding and Subtracting Integers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Assembling, Linking, and Debugging Programs</a:t>
            </a:r>
          </a:p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Defining Data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Defining Symbolic Constants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Data-Related Operators and Directives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>
            <a:extLst>
              <a:ext uri="{FF2B5EF4-FFF2-40B4-BE49-F238E27FC236}">
                <a16:creationId xmlns:a16="http://schemas.microsoft.com/office/drawing/2014/main" id="{6950754B-E3C1-43F3-8BDD-6C6303E3A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6700" y="1182689"/>
            <a:ext cx="4502150" cy="5383211"/>
          </a:xfrm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BYTE, SBYTE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8-bit unsigned integer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8-bit signed integer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WORD, SWORD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16-bit unsigned integer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16-bit signed integer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DWORD, SDWORD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32-bit unsigned integer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32-bit signed integer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QWORD, TBYTE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64-bit integer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80-bit integer</a:t>
            </a:r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8A00691A-E38F-4BE7-B5D8-5AB9260F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1181100"/>
            <a:ext cx="4489450" cy="5143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REAL4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IEEE single-precision float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Occupies 4 bytes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REAL8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IEEE double-precision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Occupies 8 bytes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REAL10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IEEE extended-precision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Occupies 10 bytes</a:t>
            </a:r>
          </a:p>
        </p:txBody>
      </p:sp>
      <p:sp>
        <p:nvSpPr>
          <p:cNvPr id="492549" name="Rectangle 5">
            <a:extLst>
              <a:ext uri="{FF2B5EF4-FFF2-40B4-BE49-F238E27FC236}">
                <a16:creationId xmlns:a16="http://schemas.microsoft.com/office/drawing/2014/main" id="{D8044914-47BD-4FB6-9326-D2C55E66B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1601"/>
            <a:ext cx="10515600" cy="749300"/>
          </a:xfrm>
        </p:spPr>
        <p:txBody>
          <a:bodyPr>
            <a:normAutofit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Intrinsic Data Types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ADC528BB-E5B1-4713-AC6B-340C80B14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Data Definition Statement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306018A8-29DA-4825-ADCB-44F023EA6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6600" y="1123951"/>
            <a:ext cx="8178800" cy="51847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Sets aside storage in memory for a variable</a:t>
            </a:r>
          </a:p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May optionally assign a name (label) to the data</a:t>
            </a:r>
          </a:p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Syntax: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NG" dirty="0">
                <a:latin typeface="Comic Sans MS" panose="030F0702030302020204" pitchFamily="66" charset="0"/>
              </a:rPr>
              <a:t>	[</a:t>
            </a:r>
            <a:r>
              <a:rPr lang="en-US" altLang="en-NG" i="1" dirty="0">
                <a:latin typeface="Comic Sans MS" panose="030F0702030302020204" pitchFamily="66" charset="0"/>
              </a:rPr>
              <a:t>name</a:t>
            </a:r>
            <a:r>
              <a:rPr lang="en-US" altLang="en-NG" dirty="0">
                <a:latin typeface="Comic Sans MS" panose="030F0702030302020204" pitchFamily="66" charset="0"/>
              </a:rPr>
              <a:t>] </a:t>
            </a:r>
            <a:r>
              <a:rPr lang="en-US" altLang="en-NG" i="1" dirty="0">
                <a:solidFill>
                  <a:srgbClr val="CC0000"/>
                </a:solidFill>
                <a:latin typeface="Comic Sans MS" panose="030F0702030302020204" pitchFamily="66" charset="0"/>
              </a:rPr>
              <a:t>directive</a:t>
            </a:r>
            <a:r>
              <a:rPr lang="en-US" altLang="en-NG" dirty="0">
                <a:latin typeface="Comic Sans MS" panose="030F0702030302020204" pitchFamily="66" charset="0"/>
              </a:rPr>
              <a:t> </a:t>
            </a:r>
            <a:r>
              <a:rPr lang="en-US" altLang="en-NG" i="1" dirty="0">
                <a:solidFill>
                  <a:srgbClr val="0033CC"/>
                </a:solidFill>
                <a:latin typeface="Comic Sans MS" panose="030F0702030302020204" pitchFamily="66" charset="0"/>
              </a:rPr>
              <a:t>initializer</a:t>
            </a:r>
            <a:r>
              <a:rPr lang="en-US" altLang="en-NG" dirty="0">
                <a:latin typeface="Comic Sans MS" panose="030F0702030302020204" pitchFamily="66" charset="0"/>
              </a:rPr>
              <a:t> [, </a:t>
            </a:r>
            <a:r>
              <a:rPr lang="en-US" altLang="en-NG" i="1" dirty="0">
                <a:solidFill>
                  <a:srgbClr val="0033CC"/>
                </a:solidFill>
                <a:latin typeface="Comic Sans MS" panose="030F0702030302020204" pitchFamily="66" charset="0"/>
              </a:rPr>
              <a:t>initializer</a:t>
            </a:r>
            <a:r>
              <a:rPr lang="en-US" altLang="en-NG" dirty="0">
                <a:latin typeface="Comic Sans MS" panose="030F0702030302020204" pitchFamily="66" charset="0"/>
              </a:rPr>
              <a:t>] . . .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NG" sz="2800" dirty="0"/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NG" sz="2800" b="1" dirty="0">
                <a:latin typeface="Courier New" panose="02070309020205020404" pitchFamily="49" charset="0"/>
              </a:rPr>
              <a:t>val1  </a:t>
            </a:r>
            <a:r>
              <a:rPr lang="en-US" altLang="en-NG" sz="2800" b="1" dirty="0">
                <a:solidFill>
                  <a:srgbClr val="CC0000"/>
                </a:solidFill>
                <a:latin typeface="Courier New" panose="02070309020205020404" pitchFamily="49" charset="0"/>
              </a:rPr>
              <a:t>BYTE</a:t>
            </a:r>
            <a:r>
              <a:rPr lang="en-US" altLang="en-NG" sz="2800" b="1" dirty="0">
                <a:latin typeface="Courier New" panose="02070309020205020404" pitchFamily="49" charset="0"/>
              </a:rPr>
              <a:t>   </a:t>
            </a:r>
            <a:r>
              <a:rPr lang="en-US" altLang="en-NG" sz="2800" b="1" dirty="0">
                <a:solidFill>
                  <a:srgbClr val="0033CC"/>
                </a:solidFill>
                <a:latin typeface="Courier New" panose="02070309020205020404" pitchFamily="49" charset="0"/>
              </a:rPr>
              <a:t>10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NG" sz="2800" b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All initializers become binary data in memory</a:t>
            </a:r>
          </a:p>
        </p:txBody>
      </p:sp>
      <p:sp>
        <p:nvSpPr>
          <p:cNvPr id="494599" name="AutoShape 7">
            <a:extLst>
              <a:ext uri="{FF2B5EF4-FFF2-40B4-BE49-F238E27FC236}">
                <a16:creationId xmlns:a16="http://schemas.microsoft.com/office/drawing/2014/main" id="{4658F68E-AEDD-406C-AEC3-A216E67F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932239"/>
            <a:ext cx="344488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G"/>
          </a:p>
        </p:txBody>
      </p:sp>
      <p:sp>
        <p:nvSpPr>
          <p:cNvPr id="494600" name="AutoShape 8">
            <a:extLst>
              <a:ext uri="{FF2B5EF4-FFF2-40B4-BE49-F238E27FC236}">
                <a16:creationId xmlns:a16="http://schemas.microsoft.com/office/drawing/2014/main" id="{E89DE0AC-B8C8-4488-BE3A-23E1FAFD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4" y="3830639"/>
            <a:ext cx="344487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rgbClr val="CC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G"/>
          </a:p>
        </p:txBody>
      </p:sp>
      <p:sp>
        <p:nvSpPr>
          <p:cNvPr id="494601" name="AutoShape 9">
            <a:extLst>
              <a:ext uri="{FF2B5EF4-FFF2-40B4-BE49-F238E27FC236}">
                <a16:creationId xmlns:a16="http://schemas.microsoft.com/office/drawing/2014/main" id="{4530A63D-586B-4ADA-963B-C382D700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3905251"/>
            <a:ext cx="344488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NG" altLang="en-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3ECA0825-41CB-40EE-ABEC-B206E2833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Defining BYTE and SBYTE Data</a:t>
            </a:r>
          </a:p>
        </p:txBody>
      </p:sp>
      <p:sp>
        <p:nvSpPr>
          <p:cNvPr id="495619" name="Text Box 3">
            <a:extLst>
              <a:ext uri="{FF2B5EF4-FFF2-40B4-BE49-F238E27FC236}">
                <a16:creationId xmlns:a16="http://schemas.microsoft.com/office/drawing/2014/main" id="{B2B3AC86-CFAD-461B-B2ED-5037FDC8D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700214"/>
            <a:ext cx="7669213" cy="2490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value1 BYTE 'A'	; character constant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value2 BYTE 0	; smallest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value3 BYTE 255	; largest unsigned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value4 SBYTE -128	; smallest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value5 SBYTE +127	; largest signed byte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value6 BYTE ?	; uninitialized byte</a:t>
            </a:r>
          </a:p>
        </p:txBody>
      </p:sp>
      <p:sp>
        <p:nvSpPr>
          <p:cNvPr id="495620" name="Text Box 4">
            <a:extLst>
              <a:ext uri="{FF2B5EF4-FFF2-40B4-BE49-F238E27FC236}">
                <a16:creationId xmlns:a16="http://schemas.microsoft.com/office/drawing/2014/main" id="{9A5BD335-4E08-4E3A-8678-196F2F8F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66800"/>
            <a:ext cx="7391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 sz="2100"/>
              <a:t>Each of the following defines a single byte of storage:</a:t>
            </a:r>
          </a:p>
        </p:txBody>
      </p:sp>
      <p:sp>
        <p:nvSpPr>
          <p:cNvPr id="495621" name="Text Box 5">
            <a:extLst>
              <a:ext uri="{FF2B5EF4-FFF2-40B4-BE49-F238E27FC236}">
                <a16:creationId xmlns:a16="http://schemas.microsoft.com/office/drawing/2014/main" id="{3F9E9D46-30AA-477F-AD86-A4DF5674F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419601"/>
            <a:ext cx="7669213" cy="16541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7013" indent="-2270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NG" sz="2000">
                <a:solidFill>
                  <a:schemeClr val="tx2"/>
                </a:solidFill>
              </a:rPr>
              <a:t>MASM does not prevent you from initializing a BYTE with a negative value, but it's considered poor style.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NG" sz="2000">
                <a:solidFill>
                  <a:schemeClr val="tx2"/>
                </a:solidFill>
              </a:rPr>
              <a:t>If you declare a SBYTE variable, the Microsoft debugger will automatically display its value in decimal with a leading 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313B518E-D4EC-4BA9-84A3-9465A85D9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Defining Byte Arrays</a:t>
            </a:r>
          </a:p>
        </p:txBody>
      </p:sp>
      <p:sp>
        <p:nvSpPr>
          <p:cNvPr id="496643" name="Text Box 3">
            <a:extLst>
              <a:ext uri="{FF2B5EF4-FFF2-40B4-BE49-F238E27FC236}">
                <a16:creationId xmlns:a16="http://schemas.microsoft.com/office/drawing/2014/main" id="{32CCEE50-2411-461F-8094-E14382B98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6" y="2266951"/>
            <a:ext cx="5064125" cy="323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list1 BYTE 10,20,30,40</a:t>
            </a:r>
          </a:p>
          <a:p>
            <a:pPr>
              <a:spcBef>
                <a:spcPct val="5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list2 BYTE 10,20,30,40</a:t>
            </a:r>
          </a:p>
          <a:p>
            <a:pPr>
              <a:spcBef>
                <a:spcPct val="5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      BYTE 50,60,70,80</a:t>
            </a:r>
          </a:p>
          <a:p>
            <a:pPr>
              <a:spcBef>
                <a:spcPct val="5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      BYTE 81,82,83,84</a:t>
            </a:r>
          </a:p>
          <a:p>
            <a:pPr>
              <a:spcBef>
                <a:spcPct val="5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list3 BYTE ?,32,41h,00100010b</a:t>
            </a:r>
          </a:p>
          <a:p>
            <a:pPr>
              <a:spcBef>
                <a:spcPct val="5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list4 BYTE 0Ah,20h,'A',22h</a:t>
            </a:r>
          </a:p>
        </p:txBody>
      </p:sp>
      <p:sp>
        <p:nvSpPr>
          <p:cNvPr id="496644" name="Text Box 4">
            <a:extLst>
              <a:ext uri="{FF2B5EF4-FFF2-40B4-BE49-F238E27FC236}">
                <a16:creationId xmlns:a16="http://schemas.microsoft.com/office/drawing/2014/main" id="{79369571-955A-40C4-8B0F-6CA7570B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9" y="1295400"/>
            <a:ext cx="65373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NG" sz="2800"/>
              <a:t>Examples that use multiple initializers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C613AD40-BB2B-4E8A-9608-F07F60246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Defining Strings</a:t>
            </a:r>
            <a:endParaRPr lang="en-US" altLang="en-NG" sz="2800"/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92A1BA7B-2409-47CB-89C0-19186DC71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2092325"/>
          </a:xfrm>
        </p:spPr>
        <p:txBody>
          <a:bodyPr/>
          <a:lstStyle/>
          <a:p>
            <a:r>
              <a:rPr lang="en-US" altLang="en-NG"/>
              <a:t>A string is implemented as an array of characters</a:t>
            </a:r>
          </a:p>
          <a:p>
            <a:pPr lvl="1"/>
            <a:r>
              <a:rPr lang="en-US" altLang="en-NG"/>
              <a:t>For convenience, it is usually enclosed in quotation marks</a:t>
            </a:r>
          </a:p>
          <a:p>
            <a:pPr lvl="1"/>
            <a:r>
              <a:rPr lang="en-US" altLang="en-NG"/>
              <a:t>It is often </a:t>
            </a:r>
            <a:r>
              <a:rPr lang="en-US" altLang="en-NG">
                <a:solidFill>
                  <a:schemeClr val="tx2"/>
                </a:solidFill>
              </a:rPr>
              <a:t>terminated with a NULL char (byte value = 0)</a:t>
            </a:r>
          </a:p>
          <a:p>
            <a:r>
              <a:rPr lang="en-US" altLang="en-NG"/>
              <a:t>Examples:</a:t>
            </a:r>
          </a:p>
        </p:txBody>
      </p:sp>
      <p:sp>
        <p:nvSpPr>
          <p:cNvPr id="497668" name="Text Box 4">
            <a:extLst>
              <a:ext uri="{FF2B5EF4-FFF2-40B4-BE49-F238E27FC236}">
                <a16:creationId xmlns:a16="http://schemas.microsoft.com/office/drawing/2014/main" id="{C398BB31-EAFC-45E2-9D33-2730DDFA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48001"/>
            <a:ext cx="7315200" cy="245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str1 BYTE "Enter your name", 0</a:t>
            </a:r>
          </a:p>
          <a:p>
            <a:pPr>
              <a:spcBef>
                <a:spcPct val="4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str2 BYTE 'Error: halting program', 0</a:t>
            </a:r>
          </a:p>
          <a:p>
            <a:pPr>
              <a:spcBef>
                <a:spcPct val="4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str3 BYTE 'A','E','I','O','U'</a:t>
            </a:r>
          </a:p>
          <a:p>
            <a:pPr>
              <a:spcBef>
                <a:spcPct val="4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greeting  BYTE "Welcome to the Encryption "</a:t>
            </a:r>
          </a:p>
          <a:p>
            <a:pPr>
              <a:spcBef>
                <a:spcPct val="40000"/>
              </a:spcBef>
            </a:pPr>
            <a:r>
              <a:rPr lang="en-US" altLang="en-NG" sz="2000" b="1">
                <a:latin typeface="Courier New" panose="02070309020205020404" pitchFamily="49" charset="0"/>
              </a:rPr>
              <a:t>          BYTE "Demo Program", 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539271CA-C666-4CF6-9861-D1A822D6E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085852"/>
          </a:xfrm>
        </p:spPr>
        <p:txBody>
          <a:bodyPr/>
          <a:lstStyle/>
          <a:p>
            <a:r>
              <a:rPr lang="en-US" altLang="en-NG" dirty="0"/>
              <a:t>Defining Strings – cont'd</a:t>
            </a:r>
            <a:endParaRPr lang="en-US" altLang="en-NG" sz="2800" dirty="0"/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541DD448-FE24-4F61-92C0-19A80233E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6600" y="1085851"/>
            <a:ext cx="8229600" cy="1133475"/>
          </a:xfrm>
        </p:spPr>
        <p:txBody>
          <a:bodyPr/>
          <a:lstStyle/>
          <a:p>
            <a:r>
              <a:rPr lang="en-US" altLang="en-NG"/>
              <a:t>To continue a single string across multiple lines, end each line with a comma</a:t>
            </a:r>
          </a:p>
        </p:txBody>
      </p:sp>
      <p:sp>
        <p:nvSpPr>
          <p:cNvPr id="498692" name="Text Box 4">
            <a:extLst>
              <a:ext uri="{FF2B5EF4-FFF2-40B4-BE49-F238E27FC236}">
                <a16:creationId xmlns:a16="http://schemas.microsoft.com/office/drawing/2014/main" id="{C20C39F8-A573-41EF-99C1-42D7FC65D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2046289"/>
            <a:ext cx="7718425" cy="2535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menu BYTE "Checking Account",0dh,0ah,0dh,0ah,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"1. Create a new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"2. Open an existing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"3. Credit the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"4. Debit the account",0dh,0ah,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"5. Exit",0ah,0ah,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"Choice&gt; ",0</a:t>
            </a:r>
          </a:p>
        </p:txBody>
      </p:sp>
      <p:sp>
        <p:nvSpPr>
          <p:cNvPr id="498693" name="Rectangle 5">
            <a:extLst>
              <a:ext uri="{FF2B5EF4-FFF2-40B4-BE49-F238E27FC236}">
                <a16:creationId xmlns:a16="http://schemas.microsoft.com/office/drawing/2014/main" id="{E67610EF-FB58-4E8D-988B-76A2934C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4768851"/>
            <a:ext cx="5068888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/>
              <a:t>End-of-line character sequence:</a:t>
            </a:r>
          </a:p>
          <a:p>
            <a:pPr lvl="1"/>
            <a:r>
              <a:rPr lang="en-US" altLang="en-NG"/>
              <a:t>0Dh = 13 = carriage return</a:t>
            </a:r>
          </a:p>
          <a:p>
            <a:pPr lvl="1"/>
            <a:r>
              <a:rPr lang="en-US" altLang="en-NG"/>
              <a:t>0Ah = 10 = line feed</a:t>
            </a:r>
          </a:p>
        </p:txBody>
      </p:sp>
      <p:sp>
        <p:nvSpPr>
          <p:cNvPr id="498694" name="Text Box 6">
            <a:extLst>
              <a:ext uri="{FF2B5EF4-FFF2-40B4-BE49-F238E27FC236}">
                <a16:creationId xmlns:a16="http://schemas.microsoft.com/office/drawing/2014/main" id="{0888E03F-6074-4253-9F9E-FB81EF47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6" y="4695826"/>
            <a:ext cx="287972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NG" sz="2000" b="1">
                <a:solidFill>
                  <a:srgbClr val="FF0000"/>
                </a:solidFill>
              </a:rPr>
              <a:t>Idea:</a:t>
            </a:r>
            <a:r>
              <a:rPr lang="en-US" altLang="en-NG" sz="2000"/>
              <a:t> Define all strings used by your program in the same area of the data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716E5A74-93BC-4EF7-8B6B-A559C4C62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3816" y="1"/>
            <a:ext cx="10515600" cy="914400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Constants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E0D7DD8A-75BA-4C4E-9AF0-EB698622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7864" y="1143000"/>
            <a:ext cx="8866440" cy="5513832"/>
          </a:xfrm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Integer Constants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Examples: –10, 42d, 10001101b, 0FF3Ah, 777o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Radix: b = binary, d = decimal, h = hexadecimal, and o = octal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If no radix is given, the integer constant is decimal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 hexadecimal beginning with a letter must have a leading 0</a:t>
            </a:r>
          </a:p>
          <a:p>
            <a:pPr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Character and String Constants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Enclose character or string in single or double quotes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Examples: 'A', "d", 'ABC', "ABC", '4096'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Embedded quotes: "single quote ' inside", 'double quote " inside'</a:t>
            </a:r>
          </a:p>
          <a:p>
            <a:pPr lvl="1">
              <a:spcBef>
                <a:spcPct val="6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Each ASCII character occupies a single byte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46C374A5-23D2-4516-AB10-165F2FFB9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Using the DUP Operator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3491178B-7CDB-405F-A100-FC64781A7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2805113"/>
          </a:xfrm>
        </p:spPr>
        <p:txBody>
          <a:bodyPr/>
          <a:lstStyle/>
          <a:p>
            <a:r>
              <a:rPr lang="en-US" altLang="en-NG"/>
              <a:t>Use DUP to allocate space for an array or string</a:t>
            </a:r>
          </a:p>
          <a:p>
            <a:pPr lvl="1"/>
            <a:r>
              <a:rPr lang="en-US" altLang="en-NG"/>
              <a:t>Advantage: more compact than using a list of initializers</a:t>
            </a:r>
          </a:p>
          <a:p>
            <a:r>
              <a:rPr lang="en-US" altLang="en-NG"/>
              <a:t>Syntax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DUP ( </a:t>
            </a:r>
            <a:r>
              <a:rPr lang="en-US" altLang="en-NG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i="1"/>
              <a:t>Counter</a:t>
            </a:r>
            <a:r>
              <a:rPr lang="en-US" altLang="en-NG"/>
              <a:t> and </a:t>
            </a:r>
            <a:r>
              <a:rPr lang="en-US" altLang="en-NG" i="1"/>
              <a:t>argument</a:t>
            </a:r>
            <a:r>
              <a:rPr lang="en-US" altLang="en-NG"/>
              <a:t> must be constants expressions</a:t>
            </a:r>
          </a:p>
          <a:p>
            <a:r>
              <a:rPr lang="en-US" altLang="en-NG"/>
              <a:t>The DUP operator may also be nested</a:t>
            </a:r>
          </a:p>
        </p:txBody>
      </p:sp>
      <p:sp>
        <p:nvSpPr>
          <p:cNvPr id="500740" name="Text Box 4">
            <a:extLst>
              <a:ext uri="{FF2B5EF4-FFF2-40B4-BE49-F238E27FC236}">
                <a16:creationId xmlns:a16="http://schemas.microsoft.com/office/drawing/2014/main" id="{F6575F2B-0929-47EF-8EF9-EA3DD917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4005263"/>
            <a:ext cx="8178800" cy="2189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var1 BYTE 20 DUP(0)	; 20 bytes, all equal to zero</a:t>
            </a:r>
          </a:p>
          <a:p>
            <a:pPr>
              <a:spcBef>
                <a:spcPct val="5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var2 BYTE 20 DUP(?)	; 20 bytes, all uninitialized</a:t>
            </a:r>
          </a:p>
          <a:p>
            <a:pPr>
              <a:spcBef>
                <a:spcPct val="5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var3 BYTE 4 DUP("STACK")      ; 20 bytes: "STACKSTACKSTACKSTACK"</a:t>
            </a:r>
          </a:p>
          <a:p>
            <a:pPr>
              <a:spcBef>
                <a:spcPct val="5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var4 BYTE 10,3 DUP(0),20	; 5 bytes: 10, 0, 0, 0, 20</a:t>
            </a:r>
          </a:p>
          <a:p>
            <a:pPr>
              <a:spcBef>
                <a:spcPct val="5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var5 BYTE 2 DUP(5 DUP('*'), 5 DUP('!')) ; '*****!!!!!*****!!!!!'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51C7973D-9725-43DF-9686-ECEFF6958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Defining 16-bit and 32-bit Data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3C70CED6-0D39-4B4F-A9CA-87BD611C3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0014" y="1123950"/>
            <a:ext cx="6681787" cy="1441450"/>
          </a:xfrm>
        </p:spPr>
        <p:txBody>
          <a:bodyPr>
            <a:normAutofit fontScale="92500"/>
          </a:bodyPr>
          <a:lstStyle/>
          <a:p>
            <a:r>
              <a:rPr lang="en-US" altLang="en-NG"/>
              <a:t>Define storage for 16-bit and 32-bit integers</a:t>
            </a:r>
          </a:p>
          <a:p>
            <a:pPr lvl="1"/>
            <a:r>
              <a:rPr lang="en-US" altLang="en-NG"/>
              <a:t>Signed and Unsigned</a:t>
            </a:r>
          </a:p>
          <a:p>
            <a:pPr lvl="1"/>
            <a:r>
              <a:rPr lang="en-US" altLang="en-NG"/>
              <a:t>Single or multiple initial values</a:t>
            </a:r>
          </a:p>
        </p:txBody>
      </p:sp>
      <p:sp>
        <p:nvSpPr>
          <p:cNvPr id="501764" name="Text Box 4">
            <a:extLst>
              <a:ext uri="{FF2B5EF4-FFF2-40B4-BE49-F238E27FC236}">
                <a16:creationId xmlns:a16="http://schemas.microsoft.com/office/drawing/2014/main" id="{67505BCE-FE7B-4EBC-895D-A3704830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679700"/>
            <a:ext cx="8121650" cy="328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word1  WORD   65535 	  ; largest unsigned 16-bit value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word2  SWORD  –32768	  ; smallest signed 16-bit value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word3  WORD   "AB"	  ; two characters fit in a WORD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array1 WORD   1,2,3,4,5	  ; array of 5 unsigned words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array2 SWORD  5 DUP(?)	  ; array of 5 signed words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dword1 DWORD  0ffffffffh   ; largest unsigned 32-bit value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dword2 SDWORD –2147483648  ; smallest signed 32-bit value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array3 DWORD  20 DUP(?) 	; 20 unsigned double words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array4 SDWORD –3,–2,–1,0,1	; 5 signed double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6D0CE2F8-8A03-4DAF-8E2B-DF379EA87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QWORD, TBYTE, and REAL Data</a:t>
            </a:r>
          </a:p>
        </p:txBody>
      </p:sp>
      <p:sp>
        <p:nvSpPr>
          <p:cNvPr id="503811" name="Text Box 3">
            <a:extLst>
              <a:ext uri="{FF2B5EF4-FFF2-40B4-BE49-F238E27FC236}">
                <a16:creationId xmlns:a16="http://schemas.microsoft.com/office/drawing/2014/main" id="{B68AAAA6-47FB-40A6-A1E9-F62F77E4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678238"/>
            <a:ext cx="6934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quad1 QWORD  1234567812345678h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val1  TBYTE  1000000000123456789Ah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rVal1 REAL4  -2.1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rVal2 REAL8  3.2E-260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rVal3 REAL10 4.6E+4096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 REAL4  20 DUP(0.0)</a:t>
            </a:r>
          </a:p>
        </p:txBody>
      </p:sp>
      <p:sp>
        <p:nvSpPr>
          <p:cNvPr id="503813" name="Rectangle 5">
            <a:extLst>
              <a:ext uri="{FF2B5EF4-FFF2-40B4-BE49-F238E27FC236}">
                <a16:creationId xmlns:a16="http://schemas.microsoft.com/office/drawing/2014/main" id="{288B2826-1E98-44D7-A502-1E19A283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123951"/>
            <a:ext cx="812165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/>
              <a:t>QWORD and TBYTE</a:t>
            </a:r>
          </a:p>
          <a:p>
            <a:pPr lvl="1"/>
            <a:r>
              <a:rPr lang="en-US" altLang="en-NG"/>
              <a:t>Define storage for 64-bit and 80-bit integers</a:t>
            </a:r>
          </a:p>
          <a:p>
            <a:pPr lvl="1"/>
            <a:r>
              <a:rPr lang="en-US" altLang="en-NG"/>
              <a:t>Signed and Unsigned</a:t>
            </a:r>
          </a:p>
          <a:p>
            <a:r>
              <a:rPr lang="en-US" altLang="en-NG"/>
              <a:t>REAL4, REAL8, and REAL10</a:t>
            </a:r>
          </a:p>
          <a:p>
            <a:pPr lvl="1"/>
            <a:r>
              <a:rPr lang="en-US" altLang="en-NG"/>
              <a:t>Defining storage for 32-bit, 64-bit, and 80-bit floating-point data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>
            <a:extLst>
              <a:ext uri="{FF2B5EF4-FFF2-40B4-BE49-F238E27FC236}">
                <a16:creationId xmlns:a16="http://schemas.microsoft.com/office/drawing/2014/main" id="{039F33F6-FD01-4508-9920-3B2B1AC50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6600" y="1123951"/>
            <a:ext cx="8204200" cy="5184775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>
              <a:tabLst>
                <a:tab pos="5467350" algn="l"/>
                <a:tab pos="6638925" algn="l"/>
              </a:tabLst>
            </a:pPr>
            <a:r>
              <a:rPr lang="en-US" altLang="en-NG"/>
              <a:t>Assembler builds a symbol table</a:t>
            </a:r>
          </a:p>
          <a:p>
            <a:pPr lvl="1">
              <a:tabLst>
                <a:tab pos="5467350" algn="l"/>
                <a:tab pos="6638925" algn="l"/>
              </a:tabLst>
            </a:pPr>
            <a:r>
              <a:rPr lang="en-US" altLang="en-NG"/>
              <a:t>So we can refer to the allocated storage space by name</a:t>
            </a:r>
          </a:p>
          <a:p>
            <a:pPr lvl="1">
              <a:tabLst>
                <a:tab pos="5467350" algn="l"/>
                <a:tab pos="6638925" algn="l"/>
              </a:tabLst>
            </a:pPr>
            <a:r>
              <a:rPr lang="en-US" altLang="en-NG"/>
              <a:t>Assembler keeps track of each name and its offset</a:t>
            </a:r>
          </a:p>
          <a:p>
            <a:pPr lvl="1">
              <a:tabLst>
                <a:tab pos="5467350" algn="l"/>
                <a:tab pos="6638925" algn="l"/>
              </a:tabLst>
            </a:pPr>
            <a:r>
              <a:rPr lang="en-US" altLang="en-NG"/>
              <a:t>Offset of a variable is relative to the address of the first variable</a:t>
            </a:r>
          </a:p>
          <a:p>
            <a:pPr>
              <a:spcBef>
                <a:spcPct val="70000"/>
              </a:spcBef>
              <a:tabLst>
                <a:tab pos="5467350" algn="l"/>
                <a:tab pos="6638925" algn="l"/>
              </a:tabLst>
            </a:pPr>
            <a:r>
              <a:rPr lang="en-US" altLang="en-NG"/>
              <a:t>Example	</a:t>
            </a:r>
            <a:r>
              <a:rPr lang="en-US" altLang="en-NG">
                <a:solidFill>
                  <a:srgbClr val="FF0000"/>
                </a:solidFill>
              </a:rPr>
              <a:t>Symbol Table</a:t>
            </a:r>
          </a:p>
          <a:p>
            <a:pPr>
              <a:spcBef>
                <a:spcPct val="50000"/>
              </a:spcBef>
              <a:buNone/>
              <a:tabLst>
                <a:tab pos="5467350" algn="l"/>
                <a:tab pos="6638925" algn="l"/>
              </a:tabLst>
            </a:pPr>
            <a:r>
              <a:rPr lang="en-US" altLang="en-NG" sz="2000" b="1">
                <a:latin typeface="Courier New" panose="02070309020205020404" pitchFamily="49" charset="0"/>
              </a:rPr>
              <a:t>	.DATA	</a:t>
            </a:r>
            <a:r>
              <a:rPr lang="en-US" altLang="en-NG">
                <a:solidFill>
                  <a:srgbClr val="FF0000"/>
                </a:solidFill>
              </a:rPr>
              <a:t>Name	  Offset</a:t>
            </a:r>
          </a:p>
          <a:p>
            <a:pPr>
              <a:buNone/>
              <a:tabLst>
                <a:tab pos="5467350" algn="l"/>
                <a:tab pos="6638925" algn="l"/>
              </a:tabLst>
            </a:pPr>
            <a:r>
              <a:rPr lang="en-US" altLang="en-NG" sz="2000" b="1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NG" sz="2000" b="1">
                <a:latin typeface="Courier New" panose="02070309020205020404" pitchFamily="49" charset="0"/>
              </a:rPr>
              <a:t>value  WORD   0	value	    0</a:t>
            </a:r>
          </a:p>
          <a:p>
            <a:pPr>
              <a:buNone/>
              <a:tabLst>
                <a:tab pos="5467350" algn="l"/>
                <a:tab pos="6638925" algn="l"/>
              </a:tabLst>
            </a:pPr>
            <a:r>
              <a:rPr lang="en-US" altLang="en-NG" sz="2000" b="1">
                <a:latin typeface="Courier New" panose="02070309020205020404" pitchFamily="49" charset="0"/>
              </a:rPr>
              <a:t>	sum    DWORD  0	sum	    2</a:t>
            </a:r>
          </a:p>
          <a:p>
            <a:pPr>
              <a:buNone/>
              <a:tabLst>
                <a:tab pos="5467350" algn="l"/>
                <a:tab pos="6638925" algn="l"/>
              </a:tabLst>
            </a:pPr>
            <a:r>
              <a:rPr lang="en-US" altLang="en-NG" sz="2000" b="1">
                <a:latin typeface="Courier New" panose="02070309020205020404" pitchFamily="49" charset="0"/>
              </a:rPr>
              <a:t>	marks  WORD  10 DUP (?)	marks	    6</a:t>
            </a:r>
          </a:p>
          <a:p>
            <a:pPr>
              <a:buNone/>
              <a:tabLst>
                <a:tab pos="5467350" algn="l"/>
                <a:tab pos="6638925" algn="l"/>
              </a:tabLst>
            </a:pPr>
            <a:r>
              <a:rPr lang="en-US" altLang="en-NG" sz="2000" b="1">
                <a:latin typeface="Courier New" panose="02070309020205020404" pitchFamily="49" charset="0"/>
              </a:rPr>
              <a:t>	msg    BYTE  'The grade is:',0	msg        26</a:t>
            </a:r>
          </a:p>
          <a:p>
            <a:pPr>
              <a:buNone/>
              <a:tabLst>
                <a:tab pos="5467350" algn="l"/>
                <a:tab pos="6638925" algn="l"/>
              </a:tabLst>
            </a:pPr>
            <a:r>
              <a:rPr lang="en-US" altLang="en-NG" sz="2000" b="1">
                <a:latin typeface="Courier New" panose="02070309020205020404" pitchFamily="49" charset="0"/>
              </a:rPr>
              <a:t>	char1  BYTE  ?	char1      40</a:t>
            </a:r>
          </a:p>
        </p:txBody>
      </p:sp>
      <p:sp>
        <p:nvSpPr>
          <p:cNvPr id="623622" name="Rectangle 6">
            <a:extLst>
              <a:ext uri="{FF2B5EF4-FFF2-40B4-BE49-F238E27FC236}">
                <a16:creationId xmlns:a16="http://schemas.microsoft.com/office/drawing/2014/main" id="{4B53CCCE-A9F2-4DBA-AE1F-64B2AFF6C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Symbol Table</a:t>
            </a:r>
          </a:p>
        </p:txBody>
      </p:sp>
      <p:grpSp>
        <p:nvGrpSpPr>
          <p:cNvPr id="623626" name="Group 10">
            <a:extLst>
              <a:ext uri="{FF2B5EF4-FFF2-40B4-BE49-F238E27FC236}">
                <a16:creationId xmlns:a16="http://schemas.microsoft.com/office/drawing/2014/main" id="{C491B47F-F176-4708-9304-C7B1FE57189F}"/>
              </a:ext>
            </a:extLst>
          </p:cNvPr>
          <p:cNvGrpSpPr>
            <a:grpSpLocks/>
          </p:cNvGrpSpPr>
          <p:nvPr/>
        </p:nvGrpSpPr>
        <p:grpSpPr bwMode="auto">
          <a:xfrm>
            <a:off x="7362825" y="3486151"/>
            <a:ext cx="2419350" cy="2765425"/>
            <a:chOff x="3715" y="1688"/>
            <a:chExt cx="1524" cy="1742"/>
          </a:xfrm>
        </p:grpSpPr>
        <p:sp>
          <p:nvSpPr>
            <p:cNvPr id="623623" name="Rectangle 7">
              <a:extLst>
                <a:ext uri="{FF2B5EF4-FFF2-40B4-BE49-F238E27FC236}">
                  <a16:creationId xmlns:a16="http://schemas.microsoft.com/office/drawing/2014/main" id="{74090422-404A-41F5-BF19-7E444407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1688"/>
              <a:ext cx="1524" cy="17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sp>
          <p:nvSpPr>
            <p:cNvPr id="623624" name="Line 8">
              <a:extLst>
                <a:ext uri="{FF2B5EF4-FFF2-40B4-BE49-F238E27FC236}">
                  <a16:creationId xmlns:a16="http://schemas.microsoft.com/office/drawing/2014/main" id="{387B8E64-F55B-439F-BF81-AA07CFDEE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1688"/>
              <a:ext cx="0" cy="17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23625" name="Line 9">
              <a:extLst>
                <a:ext uri="{FF2B5EF4-FFF2-40B4-BE49-F238E27FC236}">
                  <a16:creationId xmlns:a16="http://schemas.microsoft.com/office/drawing/2014/main" id="{1B226166-FE69-4FE9-8DE5-B2B2342F6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5" y="2015"/>
              <a:ext cx="15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64BEF041-C4CE-4C4E-8099-C1A2C06A8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8051" y="868533"/>
            <a:ext cx="11502887" cy="5868991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NG" dirty="0"/>
              <a:t>Processors can order bytes within a word in two ways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solidFill>
                  <a:srgbClr val="FF0000"/>
                </a:solidFill>
              </a:rPr>
              <a:t>Little Endian Byte Ordering</a:t>
            </a:r>
          </a:p>
          <a:p>
            <a:pPr lvl="1">
              <a:spcBef>
                <a:spcPct val="30000"/>
              </a:spcBef>
            </a:pPr>
            <a:r>
              <a:rPr lang="en-US" altLang="en-NG" dirty="0"/>
              <a:t>Memory address = Address of </a:t>
            </a:r>
            <a:r>
              <a:rPr lang="en-US" altLang="en-NG" b="1" dirty="0">
                <a:solidFill>
                  <a:srgbClr val="FF0000"/>
                </a:solidFill>
              </a:rPr>
              <a:t>least significant  byte</a:t>
            </a:r>
            <a:endParaRPr lang="en-US" altLang="en-NG" dirty="0"/>
          </a:p>
          <a:p>
            <a:pPr lvl="1">
              <a:spcBef>
                <a:spcPct val="30000"/>
              </a:spcBef>
            </a:pPr>
            <a:r>
              <a:rPr lang="en-US" altLang="en-NG" dirty="0"/>
              <a:t>Examples: Intel 80x86</a:t>
            </a:r>
          </a:p>
          <a:p>
            <a:pPr lvl="1">
              <a:spcBef>
                <a:spcPct val="30000"/>
              </a:spcBef>
            </a:pPr>
            <a:endParaRPr lang="en-US" altLang="en-NG" dirty="0"/>
          </a:p>
          <a:p>
            <a:pPr lvl="1">
              <a:spcBef>
                <a:spcPct val="30000"/>
              </a:spcBef>
            </a:pPr>
            <a:endParaRPr lang="en-US" altLang="en-NG" dirty="0"/>
          </a:p>
          <a:p>
            <a:pPr>
              <a:spcBef>
                <a:spcPct val="70000"/>
              </a:spcBef>
            </a:pPr>
            <a:r>
              <a:rPr lang="en-US" altLang="en-NG" dirty="0">
                <a:solidFill>
                  <a:srgbClr val="FF0000"/>
                </a:solidFill>
              </a:rPr>
              <a:t>Big Endian Byte Ordering</a:t>
            </a:r>
          </a:p>
          <a:p>
            <a:pPr lvl="1">
              <a:spcBef>
                <a:spcPct val="30000"/>
              </a:spcBef>
            </a:pPr>
            <a:r>
              <a:rPr lang="en-US" altLang="en-NG" dirty="0"/>
              <a:t>Memory address = Address of </a:t>
            </a:r>
            <a:r>
              <a:rPr lang="en-US" altLang="en-NG" b="1" dirty="0">
                <a:solidFill>
                  <a:srgbClr val="FF0000"/>
                </a:solidFill>
              </a:rPr>
              <a:t>most significant byte</a:t>
            </a:r>
            <a:endParaRPr lang="en-US" altLang="en-NG" dirty="0"/>
          </a:p>
          <a:p>
            <a:pPr lvl="1">
              <a:spcBef>
                <a:spcPct val="30000"/>
              </a:spcBef>
            </a:pPr>
            <a:r>
              <a:rPr lang="en-US" altLang="en-NG" dirty="0"/>
              <a:t>Examples: MIPS, Motorola 68k, SPARC</a:t>
            </a:r>
          </a:p>
          <a:p>
            <a:pPr lvl="1">
              <a:spcBef>
                <a:spcPct val="30000"/>
              </a:spcBef>
            </a:pPr>
            <a:endParaRPr lang="en-US" altLang="en-NG" dirty="0"/>
          </a:p>
          <a:p>
            <a:pPr lvl="1">
              <a:spcBef>
                <a:spcPct val="30000"/>
              </a:spcBef>
            </a:pPr>
            <a:endParaRPr lang="en-US" altLang="en-NG" dirty="0"/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4473D68D-8A3A-404D-B8DE-AA9BFD43B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0475"/>
            <a:ext cx="10515600" cy="748058"/>
          </a:xfrm>
        </p:spPr>
        <p:txBody>
          <a:bodyPr/>
          <a:lstStyle/>
          <a:p>
            <a:r>
              <a:rPr lang="en-US" altLang="en-NG" dirty="0"/>
              <a:t>Byte Ordering and Endianness</a:t>
            </a:r>
          </a:p>
        </p:txBody>
      </p:sp>
      <p:grpSp>
        <p:nvGrpSpPr>
          <p:cNvPr id="629839" name="Group 79">
            <a:extLst>
              <a:ext uri="{FF2B5EF4-FFF2-40B4-BE49-F238E27FC236}">
                <a16:creationId xmlns:a16="http://schemas.microsoft.com/office/drawing/2014/main" id="{0960C9B0-047C-4271-A6FD-0AD6E5BFBE3A}"/>
              </a:ext>
            </a:extLst>
          </p:cNvPr>
          <p:cNvGrpSpPr>
            <a:grpSpLocks/>
          </p:cNvGrpSpPr>
          <p:nvPr/>
        </p:nvGrpSpPr>
        <p:grpSpPr bwMode="auto">
          <a:xfrm>
            <a:off x="1804577" y="5531707"/>
            <a:ext cx="7258050" cy="838200"/>
            <a:chOff x="884" y="3229"/>
            <a:chExt cx="4572" cy="528"/>
          </a:xfrm>
        </p:grpSpPr>
        <p:grpSp>
          <p:nvGrpSpPr>
            <p:cNvPr id="629838" name="Group 78">
              <a:extLst>
                <a:ext uri="{FF2B5EF4-FFF2-40B4-BE49-F238E27FC236}">
                  <a16:creationId xmlns:a16="http://schemas.microsoft.com/office/drawing/2014/main" id="{D3C615B4-1DC6-40EE-A2D4-02599DC30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3249"/>
              <a:ext cx="1706" cy="508"/>
              <a:chOff x="993" y="3249"/>
              <a:chExt cx="1706" cy="508"/>
            </a:xfrm>
          </p:grpSpPr>
          <p:grpSp>
            <p:nvGrpSpPr>
              <p:cNvPr id="629834" name="Group 74">
                <a:extLst>
                  <a:ext uri="{FF2B5EF4-FFF2-40B4-BE49-F238E27FC236}">
                    <a16:creationId xmlns:a16="http://schemas.microsoft.com/office/drawing/2014/main" id="{91EE41CF-075F-4FB7-885B-03B7E7AC9D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629783" name="Text Box 23">
                  <a:extLst>
                    <a:ext uri="{FF2B5EF4-FFF2-40B4-BE49-F238E27FC236}">
                      <a16:creationId xmlns:a16="http://schemas.microsoft.com/office/drawing/2014/main" id="{A2A19B71-17D0-4A89-AB12-B57032994C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en-NG" sz="1400"/>
                    <a:t>Byte 0</a:t>
                  </a:r>
                </a:p>
              </p:txBody>
            </p:sp>
            <p:sp>
              <p:nvSpPr>
                <p:cNvPr id="629784" name="Text Box 24">
                  <a:extLst>
                    <a:ext uri="{FF2B5EF4-FFF2-40B4-BE49-F238E27FC236}">
                      <a16:creationId xmlns:a16="http://schemas.microsoft.com/office/drawing/2014/main" id="{29C19EBB-F0FC-47EF-8F89-2088514DAE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en-NG" sz="1400" dirty="0"/>
                    <a:t>Byte 1</a:t>
                  </a:r>
                </a:p>
              </p:txBody>
            </p:sp>
            <p:sp>
              <p:nvSpPr>
                <p:cNvPr id="629785" name="Text Box 25">
                  <a:extLst>
                    <a:ext uri="{FF2B5EF4-FFF2-40B4-BE49-F238E27FC236}">
                      <a16:creationId xmlns:a16="http://schemas.microsoft.com/office/drawing/2014/main" id="{B21F8C9A-D0CB-42B1-BE79-211F060027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en-NG" sz="1400"/>
                    <a:t>Byte 2</a:t>
                  </a:r>
                </a:p>
              </p:txBody>
            </p:sp>
            <p:sp>
              <p:nvSpPr>
                <p:cNvPr id="629786" name="Text Box 26">
                  <a:extLst>
                    <a:ext uri="{FF2B5EF4-FFF2-40B4-BE49-F238E27FC236}">
                      <a16:creationId xmlns:a16="http://schemas.microsoft.com/office/drawing/2014/main" id="{D3120C9A-60AE-4DD4-9DEF-35069506C9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en-NG" sz="1400"/>
                    <a:t>Byte 3</a:t>
                  </a:r>
                </a:p>
              </p:txBody>
            </p:sp>
          </p:grpSp>
          <p:sp>
            <p:nvSpPr>
              <p:cNvPr id="629787" name="Text Box 27">
                <a:extLst>
                  <a:ext uri="{FF2B5EF4-FFF2-40B4-BE49-F238E27FC236}">
                    <a16:creationId xmlns:a16="http://schemas.microsoft.com/office/drawing/2014/main" id="{A3886D30-FBE4-48C5-8685-D75F6585C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32-bit Register</a:t>
                </a:r>
              </a:p>
            </p:txBody>
          </p:sp>
          <p:sp>
            <p:nvSpPr>
              <p:cNvPr id="629788" name="Text Box 28">
                <a:extLst>
                  <a:ext uri="{FF2B5EF4-FFF2-40B4-BE49-F238E27FC236}">
                    <a16:creationId xmlns:a16="http://schemas.microsoft.com/office/drawing/2014/main" id="{2C23E550-90C2-4214-87EF-C6415D183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MSB</a:t>
                </a:r>
                <a:endParaRPr lang="en-US" altLang="en-NG" sz="1400" i="1"/>
              </a:p>
            </p:txBody>
          </p:sp>
          <p:sp>
            <p:nvSpPr>
              <p:cNvPr id="629789" name="Text Box 29">
                <a:extLst>
                  <a:ext uri="{FF2B5EF4-FFF2-40B4-BE49-F238E27FC236}">
                    <a16:creationId xmlns:a16="http://schemas.microsoft.com/office/drawing/2014/main" id="{4FEFC249-E193-4CEC-83F8-717A3B5563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LSB</a:t>
                </a:r>
                <a:endParaRPr lang="en-US" altLang="en-NG" sz="1400" i="1"/>
              </a:p>
            </p:txBody>
          </p:sp>
        </p:grpSp>
        <p:grpSp>
          <p:nvGrpSpPr>
            <p:cNvPr id="629833" name="Group 73">
              <a:extLst>
                <a:ext uri="{FF2B5EF4-FFF2-40B4-BE49-F238E27FC236}">
                  <a16:creationId xmlns:a16="http://schemas.microsoft.com/office/drawing/2014/main" id="{2A7C6FEB-8340-439E-8C47-61CE891AB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0" y="3229"/>
              <a:ext cx="2286" cy="528"/>
              <a:chOff x="3243" y="3229"/>
              <a:chExt cx="2286" cy="528"/>
            </a:xfrm>
          </p:grpSpPr>
          <p:sp>
            <p:nvSpPr>
              <p:cNvPr id="629832" name="Text Box 72">
                <a:extLst>
                  <a:ext uri="{FF2B5EF4-FFF2-40B4-BE49-F238E27FC236}">
                    <a16:creationId xmlns:a16="http://schemas.microsoft.com/office/drawing/2014/main" id="{6776178C-AC22-4477-A1E6-1E582AD35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. . .</a:t>
                </a:r>
                <a:endParaRPr lang="en-US" altLang="en-NG" sz="1400" i="1"/>
              </a:p>
            </p:txBody>
          </p:sp>
          <p:sp>
            <p:nvSpPr>
              <p:cNvPr id="629830" name="Text Box 70">
                <a:extLst>
                  <a:ext uri="{FF2B5EF4-FFF2-40B4-BE49-F238E27FC236}">
                    <a16:creationId xmlns:a16="http://schemas.microsoft.com/office/drawing/2014/main" id="{5A7BE79C-FBDE-443D-83EB-547ED78FC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. . .</a:t>
                </a:r>
                <a:endParaRPr lang="en-US" altLang="en-NG" sz="1400" i="1"/>
              </a:p>
            </p:txBody>
          </p:sp>
          <p:sp>
            <p:nvSpPr>
              <p:cNvPr id="629819" name="Text Box 59">
                <a:extLst>
                  <a:ext uri="{FF2B5EF4-FFF2-40B4-BE49-F238E27FC236}">
                    <a16:creationId xmlns:a16="http://schemas.microsoft.com/office/drawing/2014/main" id="{688A1DB6-2290-4F70-8B21-119135EB4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0" y="3394"/>
                <a:ext cx="425" cy="18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Byte 0</a:t>
                </a:r>
              </a:p>
            </p:txBody>
          </p:sp>
          <p:sp>
            <p:nvSpPr>
              <p:cNvPr id="629820" name="Text Box 60">
                <a:extLst>
                  <a:ext uri="{FF2B5EF4-FFF2-40B4-BE49-F238E27FC236}">
                    <a16:creationId xmlns:a16="http://schemas.microsoft.com/office/drawing/2014/main" id="{5FDD32E3-1701-4CB7-8918-88AA88FA3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" y="3394"/>
                <a:ext cx="425" cy="18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Byte 1</a:t>
                </a:r>
              </a:p>
            </p:txBody>
          </p:sp>
          <p:sp>
            <p:nvSpPr>
              <p:cNvPr id="629821" name="Text Box 61">
                <a:extLst>
                  <a:ext uri="{FF2B5EF4-FFF2-40B4-BE49-F238E27FC236}">
                    <a16:creationId xmlns:a16="http://schemas.microsoft.com/office/drawing/2014/main" id="{9672A1D1-DB27-4DC9-9879-7FEE00E5B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3394"/>
                <a:ext cx="425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Byte 2</a:t>
                </a:r>
              </a:p>
            </p:txBody>
          </p:sp>
          <p:sp>
            <p:nvSpPr>
              <p:cNvPr id="629822" name="Text Box 62">
                <a:extLst>
                  <a:ext uri="{FF2B5EF4-FFF2-40B4-BE49-F238E27FC236}">
                    <a16:creationId xmlns:a16="http://schemas.microsoft.com/office/drawing/2014/main" id="{36869868-B8C0-4928-8CE5-AC353F33C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" y="3394"/>
                <a:ext cx="426" cy="18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Byte 3</a:t>
                </a:r>
              </a:p>
            </p:txBody>
          </p:sp>
          <p:sp>
            <p:nvSpPr>
              <p:cNvPr id="629823" name="Text Box 63">
                <a:extLst>
                  <a:ext uri="{FF2B5EF4-FFF2-40B4-BE49-F238E27FC236}">
                    <a16:creationId xmlns:a16="http://schemas.microsoft.com/office/drawing/2014/main" id="{C1C29FCF-B296-49EB-9C28-2714222C45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" y="3229"/>
                <a:ext cx="42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a</a:t>
                </a:r>
                <a:endParaRPr lang="en-US" altLang="en-NG" sz="1400" i="1"/>
              </a:p>
            </p:txBody>
          </p:sp>
          <p:sp>
            <p:nvSpPr>
              <p:cNvPr id="629824" name="Text Box 64">
                <a:extLst>
                  <a:ext uri="{FF2B5EF4-FFF2-40B4-BE49-F238E27FC236}">
                    <a16:creationId xmlns:a16="http://schemas.microsoft.com/office/drawing/2014/main" id="{433AA7FF-5FBB-4900-80CB-2E299D3F9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a+3</a:t>
                </a:r>
                <a:endParaRPr lang="en-US" altLang="en-NG" sz="1400" i="1"/>
              </a:p>
            </p:txBody>
          </p:sp>
          <p:sp>
            <p:nvSpPr>
              <p:cNvPr id="629825" name="Text Box 65">
                <a:extLst>
                  <a:ext uri="{FF2B5EF4-FFF2-40B4-BE49-F238E27FC236}">
                    <a16:creationId xmlns:a16="http://schemas.microsoft.com/office/drawing/2014/main" id="{369B4D47-9B4A-4CCA-B7B0-931B5BDBC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a+2</a:t>
                </a:r>
                <a:endParaRPr lang="en-US" altLang="en-NG" sz="1400" i="1"/>
              </a:p>
            </p:txBody>
          </p:sp>
          <p:sp>
            <p:nvSpPr>
              <p:cNvPr id="629826" name="Text Box 66">
                <a:extLst>
                  <a:ext uri="{FF2B5EF4-FFF2-40B4-BE49-F238E27FC236}">
                    <a16:creationId xmlns:a16="http://schemas.microsoft.com/office/drawing/2014/main" id="{9FCCE16F-8442-47A3-BBA2-D5909EDAF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a+1</a:t>
                </a:r>
                <a:endParaRPr lang="en-US" altLang="en-NG" sz="1400" i="1"/>
              </a:p>
            </p:txBody>
          </p:sp>
          <p:sp>
            <p:nvSpPr>
              <p:cNvPr id="629827" name="Line 67">
                <a:extLst>
                  <a:ext uri="{FF2B5EF4-FFF2-40B4-BE49-F238E27FC236}">
                    <a16:creationId xmlns:a16="http://schemas.microsoft.com/office/drawing/2014/main" id="{080F5F4A-67EA-4132-8A22-C2B5F1058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5" y="3394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29828" name="Line 68">
                <a:extLst>
                  <a:ext uri="{FF2B5EF4-FFF2-40B4-BE49-F238E27FC236}">
                    <a16:creationId xmlns:a16="http://schemas.microsoft.com/office/drawing/2014/main" id="{BAC145E0-40D0-4121-96D9-4ECD7CA4C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5" y="3575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629829" name="Text Box 69">
                <a:extLst>
                  <a:ext uri="{FF2B5EF4-FFF2-40B4-BE49-F238E27FC236}">
                    <a16:creationId xmlns:a16="http://schemas.microsoft.com/office/drawing/2014/main" id="{3355B0D3-7852-49FF-8938-71B14D55D4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1" y="3584"/>
                <a:ext cx="76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Memory</a:t>
                </a:r>
                <a:endParaRPr lang="en-US" altLang="en-NG" sz="1400" i="1"/>
              </a:p>
            </p:txBody>
          </p:sp>
          <p:sp>
            <p:nvSpPr>
              <p:cNvPr id="629831" name="Text Box 71">
                <a:extLst>
                  <a:ext uri="{FF2B5EF4-FFF2-40B4-BE49-F238E27FC236}">
                    <a16:creationId xmlns:a16="http://schemas.microsoft.com/office/drawing/2014/main" id="{BEAC18E3-A3B5-4021-A734-AE52A1A32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address</a:t>
                </a:r>
                <a:endParaRPr lang="en-US" altLang="en-NG" sz="1400" i="1"/>
              </a:p>
            </p:txBody>
          </p:sp>
        </p:grpSp>
        <p:sp>
          <p:nvSpPr>
            <p:cNvPr id="629836" name="AutoShape 76">
              <a:extLst>
                <a:ext uri="{FF2B5EF4-FFF2-40B4-BE49-F238E27FC236}">
                  <a16:creationId xmlns:a16="http://schemas.microsoft.com/office/drawing/2014/main" id="{76EA4611-9436-4EFB-8493-23D9FB9B6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3394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</p:grpSp>
      <p:grpSp>
        <p:nvGrpSpPr>
          <p:cNvPr id="629868" name="Group 108">
            <a:extLst>
              <a:ext uri="{FF2B5EF4-FFF2-40B4-BE49-F238E27FC236}">
                <a16:creationId xmlns:a16="http://schemas.microsoft.com/office/drawing/2014/main" id="{95D9D18F-911A-44FE-A7A9-3CDD4FE86A7D}"/>
              </a:ext>
            </a:extLst>
          </p:cNvPr>
          <p:cNvGrpSpPr>
            <a:grpSpLocks/>
          </p:cNvGrpSpPr>
          <p:nvPr/>
        </p:nvGrpSpPr>
        <p:grpSpPr bwMode="auto">
          <a:xfrm>
            <a:off x="1489629" y="3009900"/>
            <a:ext cx="7258050" cy="838200"/>
            <a:chOff x="630" y="1797"/>
            <a:chExt cx="4572" cy="528"/>
          </a:xfrm>
        </p:grpSpPr>
        <p:sp>
          <p:nvSpPr>
            <p:cNvPr id="629856" name="Text Box 96">
              <a:extLst>
                <a:ext uri="{FF2B5EF4-FFF2-40B4-BE49-F238E27FC236}">
                  <a16:creationId xmlns:a16="http://schemas.microsoft.com/office/drawing/2014/main" id="{6828C480-7D40-4BE6-AF71-196E702C5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962"/>
              <a:ext cx="426" cy="18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Byte 3</a:t>
              </a:r>
            </a:p>
          </p:txBody>
        </p:sp>
        <p:grpSp>
          <p:nvGrpSpPr>
            <p:cNvPr id="629841" name="Group 81">
              <a:extLst>
                <a:ext uri="{FF2B5EF4-FFF2-40B4-BE49-F238E27FC236}">
                  <a16:creationId xmlns:a16="http://schemas.microsoft.com/office/drawing/2014/main" id="{A1C9113C-017F-4CE0-9C37-D1762D601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" y="1817"/>
              <a:ext cx="1706" cy="508"/>
              <a:chOff x="993" y="3249"/>
              <a:chExt cx="1706" cy="508"/>
            </a:xfrm>
          </p:grpSpPr>
          <p:grpSp>
            <p:nvGrpSpPr>
              <p:cNvPr id="629842" name="Group 82">
                <a:extLst>
                  <a:ext uri="{FF2B5EF4-FFF2-40B4-BE49-F238E27FC236}">
                    <a16:creationId xmlns:a16="http://schemas.microsoft.com/office/drawing/2014/main" id="{6E2C5400-719E-49C8-B181-A69BB100AB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3" y="3387"/>
                <a:ext cx="1701" cy="189"/>
                <a:chOff x="853" y="3385"/>
                <a:chExt cx="1701" cy="181"/>
              </a:xfrm>
            </p:grpSpPr>
            <p:sp>
              <p:nvSpPr>
                <p:cNvPr id="629843" name="Text Box 83">
                  <a:extLst>
                    <a:ext uri="{FF2B5EF4-FFF2-40B4-BE49-F238E27FC236}">
                      <a16:creationId xmlns:a16="http://schemas.microsoft.com/office/drawing/2014/main" id="{3276B49D-280A-4293-9587-CB15228B7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9" y="3393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en-NG" sz="1400"/>
                    <a:t>Byte 0</a:t>
                  </a:r>
                </a:p>
              </p:txBody>
            </p:sp>
            <p:sp>
              <p:nvSpPr>
                <p:cNvPr id="629844" name="Text Box 84">
                  <a:extLst>
                    <a:ext uri="{FF2B5EF4-FFF2-40B4-BE49-F238E27FC236}">
                      <a16:creationId xmlns:a16="http://schemas.microsoft.com/office/drawing/2014/main" id="{A82B4264-280F-49DF-B326-068D2FAD1C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en-NG" sz="1400" dirty="0"/>
                    <a:t>Byte 1</a:t>
                  </a:r>
                </a:p>
              </p:txBody>
            </p:sp>
            <p:sp>
              <p:nvSpPr>
                <p:cNvPr id="629845" name="Text Box 85">
                  <a:extLst>
                    <a:ext uri="{FF2B5EF4-FFF2-40B4-BE49-F238E27FC236}">
                      <a16:creationId xmlns:a16="http://schemas.microsoft.com/office/drawing/2014/main" id="{E8FCF5ED-C413-4E0A-97C1-744CDBD942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en-NG" sz="1400"/>
                    <a:t>Byte 2</a:t>
                  </a:r>
                </a:p>
              </p:txBody>
            </p:sp>
            <p:sp>
              <p:nvSpPr>
                <p:cNvPr id="629846" name="Text Box 86">
                  <a:extLst>
                    <a:ext uri="{FF2B5EF4-FFF2-40B4-BE49-F238E27FC236}">
                      <a16:creationId xmlns:a16="http://schemas.microsoft.com/office/drawing/2014/main" id="{9A591997-30FA-4172-8A5C-69B6225081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en-NG" sz="1400"/>
                    <a:t>Byte 3</a:t>
                  </a:r>
                </a:p>
              </p:txBody>
            </p:sp>
          </p:grpSp>
          <p:sp>
            <p:nvSpPr>
              <p:cNvPr id="629847" name="Text Box 87">
                <a:extLst>
                  <a:ext uri="{FF2B5EF4-FFF2-40B4-BE49-F238E27FC236}">
                    <a16:creationId xmlns:a16="http://schemas.microsoft.com/office/drawing/2014/main" id="{5057E135-470D-4D41-8B5D-231A758B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32-bit Register</a:t>
                </a:r>
              </a:p>
            </p:txBody>
          </p:sp>
          <p:sp>
            <p:nvSpPr>
              <p:cNvPr id="629848" name="Text Box 88">
                <a:extLst>
                  <a:ext uri="{FF2B5EF4-FFF2-40B4-BE49-F238E27FC236}">
                    <a16:creationId xmlns:a16="http://schemas.microsoft.com/office/drawing/2014/main" id="{47525EA7-D80B-4AC9-B81F-0875C2676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MSB</a:t>
                </a:r>
                <a:endParaRPr lang="en-US" altLang="en-NG" sz="1400" i="1"/>
              </a:p>
            </p:txBody>
          </p:sp>
          <p:sp>
            <p:nvSpPr>
              <p:cNvPr id="629849" name="Text Box 89">
                <a:extLst>
                  <a:ext uri="{FF2B5EF4-FFF2-40B4-BE49-F238E27FC236}">
                    <a16:creationId xmlns:a16="http://schemas.microsoft.com/office/drawing/2014/main" id="{EC0FC327-3785-4838-98A3-AD378AF54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en-NG" sz="1400"/>
                  <a:t>LSB</a:t>
                </a:r>
                <a:endParaRPr lang="en-US" altLang="en-NG" sz="1400" i="1"/>
              </a:p>
            </p:txBody>
          </p:sp>
        </p:grpSp>
        <p:sp>
          <p:nvSpPr>
            <p:cNvPr id="629851" name="Text Box 91">
              <a:extLst>
                <a:ext uri="{FF2B5EF4-FFF2-40B4-BE49-F238E27FC236}">
                  <a16:creationId xmlns:a16="http://schemas.microsoft.com/office/drawing/2014/main" id="{002CD5E5-6A1D-428C-A25E-6288F86EA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" y="1962"/>
              <a:ext cx="25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. . .</a:t>
              </a:r>
              <a:endParaRPr lang="en-US" altLang="en-NG" sz="1400" i="1"/>
            </a:p>
          </p:txBody>
        </p:sp>
        <p:sp>
          <p:nvSpPr>
            <p:cNvPr id="629852" name="Text Box 92">
              <a:extLst>
                <a:ext uri="{FF2B5EF4-FFF2-40B4-BE49-F238E27FC236}">
                  <a16:creationId xmlns:a16="http://schemas.microsoft.com/office/drawing/2014/main" id="{4207DD0B-8585-435B-9796-366B5F6B0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1962"/>
              <a:ext cx="25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. . .</a:t>
              </a:r>
              <a:endParaRPr lang="en-US" altLang="en-NG" sz="1400" i="1"/>
            </a:p>
          </p:txBody>
        </p:sp>
        <p:sp>
          <p:nvSpPr>
            <p:cNvPr id="629853" name="Text Box 93">
              <a:extLst>
                <a:ext uri="{FF2B5EF4-FFF2-40B4-BE49-F238E27FC236}">
                  <a16:creationId xmlns:a16="http://schemas.microsoft.com/office/drawing/2014/main" id="{61ABA4ED-62C3-4E9C-89FE-9447CC2C0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962"/>
              <a:ext cx="425" cy="18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Byte 0</a:t>
              </a:r>
            </a:p>
          </p:txBody>
        </p:sp>
        <p:sp>
          <p:nvSpPr>
            <p:cNvPr id="629854" name="Text Box 94">
              <a:extLst>
                <a:ext uri="{FF2B5EF4-FFF2-40B4-BE49-F238E27FC236}">
                  <a16:creationId xmlns:a16="http://schemas.microsoft.com/office/drawing/2014/main" id="{DC1EF00B-3B43-4056-B94F-316B0DB18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1962"/>
              <a:ext cx="425" cy="18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Byte 1</a:t>
              </a:r>
            </a:p>
          </p:txBody>
        </p:sp>
        <p:sp>
          <p:nvSpPr>
            <p:cNvPr id="629855" name="Text Box 95">
              <a:extLst>
                <a:ext uri="{FF2B5EF4-FFF2-40B4-BE49-F238E27FC236}">
                  <a16:creationId xmlns:a16="http://schemas.microsoft.com/office/drawing/2014/main" id="{62A5FB7E-B3E4-4530-AC32-E5DA1C646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1962"/>
              <a:ext cx="425" cy="18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Byte 2</a:t>
              </a:r>
            </a:p>
          </p:txBody>
        </p:sp>
        <p:sp>
          <p:nvSpPr>
            <p:cNvPr id="629857" name="Text Box 97">
              <a:extLst>
                <a:ext uri="{FF2B5EF4-FFF2-40B4-BE49-F238E27FC236}">
                  <a16:creationId xmlns:a16="http://schemas.microsoft.com/office/drawing/2014/main" id="{4F7B4ADF-29BE-41E5-B67A-D06B3137F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7" y="1797"/>
              <a:ext cx="4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a</a:t>
              </a:r>
              <a:endParaRPr lang="en-US" altLang="en-NG" sz="1400" i="1"/>
            </a:p>
          </p:txBody>
        </p:sp>
        <p:sp>
          <p:nvSpPr>
            <p:cNvPr id="629858" name="Text Box 98">
              <a:extLst>
                <a:ext uri="{FF2B5EF4-FFF2-40B4-BE49-F238E27FC236}">
                  <a16:creationId xmlns:a16="http://schemas.microsoft.com/office/drawing/2014/main" id="{474A6B8D-5F03-4E82-A356-A2D650759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1797"/>
              <a:ext cx="4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a+3</a:t>
              </a:r>
              <a:endParaRPr lang="en-US" altLang="en-NG" sz="1400" i="1"/>
            </a:p>
          </p:txBody>
        </p:sp>
        <p:sp>
          <p:nvSpPr>
            <p:cNvPr id="629859" name="Text Box 99">
              <a:extLst>
                <a:ext uri="{FF2B5EF4-FFF2-40B4-BE49-F238E27FC236}">
                  <a16:creationId xmlns:a16="http://schemas.microsoft.com/office/drawing/2014/main" id="{B33A948F-DFD9-4B53-9A26-DFF5DD06E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3" y="1797"/>
              <a:ext cx="4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a+2</a:t>
              </a:r>
              <a:endParaRPr lang="en-US" altLang="en-NG" sz="1400" i="1"/>
            </a:p>
          </p:txBody>
        </p:sp>
        <p:sp>
          <p:nvSpPr>
            <p:cNvPr id="629860" name="Text Box 100">
              <a:extLst>
                <a:ext uri="{FF2B5EF4-FFF2-40B4-BE49-F238E27FC236}">
                  <a16:creationId xmlns:a16="http://schemas.microsoft.com/office/drawing/2014/main" id="{671AB009-FB54-4684-B22A-EE55EF916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1797"/>
              <a:ext cx="4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a+1</a:t>
              </a:r>
              <a:endParaRPr lang="en-US" altLang="en-NG" sz="1400" i="1"/>
            </a:p>
          </p:txBody>
        </p:sp>
        <p:sp>
          <p:nvSpPr>
            <p:cNvPr id="629861" name="Line 101">
              <a:extLst>
                <a:ext uri="{FF2B5EF4-FFF2-40B4-BE49-F238E27FC236}">
                  <a16:creationId xmlns:a16="http://schemas.microsoft.com/office/drawing/2014/main" id="{2D712FB3-FDD2-4840-BD12-67D774096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1962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29862" name="Line 102">
              <a:extLst>
                <a:ext uri="{FF2B5EF4-FFF2-40B4-BE49-F238E27FC236}">
                  <a16:creationId xmlns:a16="http://schemas.microsoft.com/office/drawing/2014/main" id="{77817245-0637-4506-B2C3-35A74956D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2143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29863" name="Text Box 103">
              <a:extLst>
                <a:ext uri="{FF2B5EF4-FFF2-40B4-BE49-F238E27FC236}">
                  <a16:creationId xmlns:a16="http://schemas.microsoft.com/office/drawing/2014/main" id="{824A2C16-4EE8-48A7-8FF9-E3B00758F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2152"/>
              <a:ext cx="7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Memory</a:t>
              </a:r>
              <a:endParaRPr lang="en-US" altLang="en-NG" sz="1400" i="1"/>
            </a:p>
          </p:txBody>
        </p:sp>
        <p:sp>
          <p:nvSpPr>
            <p:cNvPr id="629864" name="Text Box 104">
              <a:extLst>
                <a:ext uri="{FF2B5EF4-FFF2-40B4-BE49-F238E27FC236}">
                  <a16:creationId xmlns:a16="http://schemas.microsoft.com/office/drawing/2014/main" id="{69604C72-F478-40BC-ADB6-FD6C6B6CB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817"/>
              <a:ext cx="42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NG" sz="1400"/>
                <a:t>address</a:t>
              </a:r>
              <a:endParaRPr lang="en-US" altLang="en-NG" sz="1400" i="1"/>
            </a:p>
          </p:txBody>
        </p:sp>
        <p:sp>
          <p:nvSpPr>
            <p:cNvPr id="629865" name="AutoShape 105">
              <a:extLst>
                <a:ext uri="{FF2B5EF4-FFF2-40B4-BE49-F238E27FC236}">
                  <a16:creationId xmlns:a16="http://schemas.microsoft.com/office/drawing/2014/main" id="{E51E4E47-D538-49B9-8ABF-1FF936BAD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962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274A6CCB-3439-4054-B082-C43B10486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9026"/>
            <a:ext cx="10515600" cy="964926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Adding Variables to </a:t>
            </a:r>
            <a:r>
              <a:rPr lang="en-US" altLang="en-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AddSub</a:t>
            </a:r>
            <a:endParaRPr lang="en-US" altLang="en-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5859" name="Text Box 3">
            <a:extLst>
              <a:ext uri="{FF2B5EF4-FFF2-40B4-BE49-F238E27FC236}">
                <a16:creationId xmlns:a16="http://schemas.microsoft.com/office/drawing/2014/main" id="{FD23707F-037C-438B-93ED-E82F5EF1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23951"/>
            <a:ext cx="9347200" cy="5409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sz="1600" b="1" dirty="0">
                <a:latin typeface="Courier New" panose="02070309020205020404" pitchFamily="49" charset="0"/>
              </a:rPr>
              <a:t>TITLE Add and Subtract, Version 2            (AddSub2.asm)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.686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.MODEL FLAT, STDCALL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.STACK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INCLUDE Irvine32.inc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val1   DWORD 10000h</a:t>
            </a:r>
          </a:p>
          <a:p>
            <a:r>
              <a:rPr lang="en-US" altLang="en-NG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val2   DWORD 40000h</a:t>
            </a:r>
          </a:p>
          <a:p>
            <a:r>
              <a:rPr lang="en-US" altLang="en-NG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val3   DWORD 20000h</a:t>
            </a:r>
          </a:p>
          <a:p>
            <a:r>
              <a:rPr lang="en-US" altLang="en-NG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result DWORD ?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main PROC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	mov  eax,val1	; start with 10000h</a:t>
            </a:r>
          </a:p>
          <a:p>
            <a:pPr lvl="1"/>
            <a:r>
              <a:rPr lang="en-US" altLang="en-NG" sz="1600" b="1" dirty="0">
                <a:latin typeface="Courier New" panose="02070309020205020404" pitchFamily="49" charset="0"/>
              </a:rPr>
              <a:t>add  eax,val2	; add 40000h</a:t>
            </a:r>
          </a:p>
          <a:p>
            <a:pPr lvl="1"/>
            <a:r>
              <a:rPr lang="en-US" altLang="en-NG" sz="1600" b="1" dirty="0">
                <a:latin typeface="Courier New" panose="02070309020205020404" pitchFamily="49" charset="0"/>
              </a:rPr>
              <a:t>sub  eax,val3	; subtract 20000h</a:t>
            </a:r>
          </a:p>
          <a:p>
            <a:pPr lvl="1"/>
            <a:r>
              <a:rPr lang="en-US" altLang="en-NG" sz="1600" b="1" dirty="0">
                <a:latin typeface="Courier New" panose="02070309020205020404" pitchFamily="49" charset="0"/>
              </a:rPr>
              <a:t>mov  </a:t>
            </a:r>
            <a:r>
              <a:rPr lang="en-US" altLang="en-NG" sz="1600" b="1" dirty="0" err="1">
                <a:latin typeface="Courier New" panose="02070309020205020404" pitchFamily="49" charset="0"/>
              </a:rPr>
              <a:t>result,eax</a:t>
            </a:r>
            <a:r>
              <a:rPr lang="en-US" altLang="en-NG" sz="1600" b="1" dirty="0">
                <a:latin typeface="Courier New" panose="02070309020205020404" pitchFamily="49" charset="0"/>
              </a:rPr>
              <a:t>	; store the result (30000h)</a:t>
            </a:r>
          </a:p>
          <a:p>
            <a:pPr lvl="1"/>
            <a:r>
              <a:rPr lang="en-US" altLang="en-NG" sz="1600" b="1" dirty="0">
                <a:latin typeface="Courier New" panose="02070309020205020404" pitchFamily="49" charset="0"/>
              </a:rPr>
              <a:t>call </a:t>
            </a:r>
            <a:r>
              <a:rPr lang="en-US" altLang="en-NG" sz="1600" b="1" dirty="0" err="1">
                <a:latin typeface="Courier New" panose="02070309020205020404" pitchFamily="49" charset="0"/>
              </a:rPr>
              <a:t>DumpRegs</a:t>
            </a:r>
            <a:r>
              <a:rPr lang="en-US" altLang="en-NG" sz="1600" b="1" dirty="0">
                <a:latin typeface="Courier New" panose="02070309020205020404" pitchFamily="49" charset="0"/>
              </a:rPr>
              <a:t>	; display the registers</a:t>
            </a:r>
          </a:p>
          <a:p>
            <a:pPr lvl="1"/>
            <a:r>
              <a:rPr lang="en-US" altLang="en-NG" sz="1600" b="1" dirty="0">
                <a:latin typeface="Courier New" panose="02070309020205020404" pitchFamily="49" charset="0"/>
              </a:rPr>
              <a:t>exit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main ENDP</a:t>
            </a:r>
          </a:p>
          <a:p>
            <a:r>
              <a:rPr lang="en-US" altLang="en-NG" sz="160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B67DC861-86A3-45C6-A2EE-CA5E6B5FD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Next . . .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239FB32F-AC90-488C-8AAA-914BA533B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3"/>
            <a:ext cx="7027863" cy="3802062"/>
          </a:xfrm>
        </p:spPr>
        <p:txBody>
          <a:bodyPr>
            <a:normAutofit lnSpcReduction="10000"/>
          </a:bodyPr>
          <a:lstStyle/>
          <a:p>
            <a:r>
              <a:rPr lang="en-US" altLang="en-NG"/>
              <a:t>Basic Elements of Assembly Language</a:t>
            </a:r>
          </a:p>
          <a:p>
            <a:r>
              <a:rPr lang="en-US" altLang="en-NG"/>
              <a:t>Flat Memory Program Template</a:t>
            </a:r>
          </a:p>
          <a:p>
            <a:r>
              <a:rPr lang="en-US" altLang="en-NG"/>
              <a:t>Example: Adding and Subtracting Integers</a:t>
            </a:r>
          </a:p>
          <a:p>
            <a:r>
              <a:rPr lang="en-US" altLang="en-NG"/>
              <a:t>Assembling, Linking, and Debugging Programs</a:t>
            </a:r>
          </a:p>
          <a:p>
            <a:r>
              <a:rPr lang="en-US" altLang="en-NG"/>
              <a:t>Defining Data</a:t>
            </a:r>
          </a:p>
          <a:p>
            <a:r>
              <a:rPr lang="en-US" altLang="en-NG">
                <a:solidFill>
                  <a:srgbClr val="FF0000"/>
                </a:solidFill>
              </a:rPr>
              <a:t>Defining Symbolic Constants</a:t>
            </a:r>
          </a:p>
          <a:p>
            <a:r>
              <a:rPr lang="en-US" altLang="en-NG"/>
              <a:t>Data-Related Operators and Directives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0B678092-F175-475D-93DC-E47B07386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931" y="214243"/>
            <a:ext cx="10515600" cy="933588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Defining Symbolic Constants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02BB1D26-D213-407A-90CE-153B8158E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8931" y="1311965"/>
            <a:ext cx="10836965" cy="5331792"/>
          </a:xfrm>
        </p:spPr>
        <p:txBody>
          <a:bodyPr>
            <a:normAutofit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Symbolic Constant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Just a name used in the assembly language program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Processed by the assembler 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</a:t>
            </a:r>
            <a:r>
              <a:rPr lang="en-US" altLang="en-NG" dirty="0">
                <a:latin typeface="Comic Sans MS" panose="030F0702030302020204" pitchFamily="66" charset="0"/>
              </a:rPr>
              <a:t> pure text substitution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Assembler does NOT allocate memory for symbolic constants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Assembler provides three directives: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= directive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EQU directive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TEXTEQU directive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Defining constants has two advantages: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Improves program readability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Helps in software maintenance: changes are done in one place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5E9617BB-1020-477E-925A-5D5858F1D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altLang="en-NG" dirty="0"/>
              <a:t>Equal-Sign Directive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40829B16-CD4F-405D-92C2-0869AC27B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843" y="1209676"/>
            <a:ext cx="10783957" cy="5442915"/>
          </a:xfrm>
        </p:spPr>
        <p:txBody>
          <a:bodyPr>
            <a:normAutofit/>
          </a:bodyPr>
          <a:lstStyle/>
          <a:p>
            <a:r>
              <a:rPr lang="en-US" altLang="en-NG" i="1" dirty="0"/>
              <a:t>Name</a:t>
            </a:r>
            <a:r>
              <a:rPr lang="en-US" altLang="en-NG" dirty="0"/>
              <a:t> = </a:t>
            </a:r>
            <a:r>
              <a:rPr lang="en-US" altLang="en-NG" i="1" dirty="0"/>
              <a:t>Expression</a:t>
            </a:r>
          </a:p>
          <a:p>
            <a:pPr lvl="1"/>
            <a:r>
              <a:rPr lang="en-US" altLang="en-NG" i="1" dirty="0"/>
              <a:t>Name</a:t>
            </a:r>
            <a:r>
              <a:rPr lang="en-US" altLang="en-NG" dirty="0"/>
              <a:t> is called a </a:t>
            </a:r>
            <a:r>
              <a:rPr lang="en-US" altLang="en-NG" dirty="0">
                <a:solidFill>
                  <a:schemeClr val="tx2"/>
                </a:solidFill>
              </a:rPr>
              <a:t>symbolic constant</a:t>
            </a:r>
          </a:p>
          <a:p>
            <a:pPr lvl="1"/>
            <a:r>
              <a:rPr lang="en-US" altLang="en-NG" i="1" dirty="0"/>
              <a:t>Expression</a:t>
            </a:r>
            <a:r>
              <a:rPr lang="en-US" altLang="en-NG" dirty="0"/>
              <a:t> is an integer constant expression</a:t>
            </a:r>
          </a:p>
          <a:p>
            <a:r>
              <a:rPr lang="en-US" altLang="en-NG" dirty="0"/>
              <a:t>Good programming style to use symbols</a:t>
            </a:r>
          </a:p>
          <a:p>
            <a:endParaRPr lang="en-US" altLang="en-NG" dirty="0"/>
          </a:p>
          <a:p>
            <a:endParaRPr lang="en-US" altLang="en-NG" dirty="0"/>
          </a:p>
          <a:p>
            <a:endParaRPr lang="en-US" altLang="en-NG" dirty="0"/>
          </a:p>
          <a:p>
            <a:endParaRPr lang="en-US" altLang="en-NG" dirty="0"/>
          </a:p>
          <a:p>
            <a:endParaRPr lang="en-US" altLang="en-NG" dirty="0"/>
          </a:p>
          <a:p>
            <a:pPr>
              <a:spcBef>
                <a:spcPct val="80000"/>
              </a:spcBef>
            </a:pPr>
            <a:r>
              <a:rPr lang="en-US" altLang="en-NG" i="1" dirty="0"/>
              <a:t>Name</a:t>
            </a:r>
            <a:r>
              <a:rPr lang="en-US" altLang="en-NG" dirty="0"/>
              <a:t> </a:t>
            </a:r>
            <a:r>
              <a:rPr lang="en-US" altLang="en-NG" dirty="0">
                <a:solidFill>
                  <a:srgbClr val="FF0000"/>
                </a:solidFill>
              </a:rPr>
              <a:t>can be redefined</a:t>
            </a:r>
            <a:r>
              <a:rPr lang="en-US" altLang="en-NG" dirty="0"/>
              <a:t> in the program</a:t>
            </a:r>
          </a:p>
        </p:txBody>
      </p:sp>
      <p:sp>
        <p:nvSpPr>
          <p:cNvPr id="509956" name="Text Box 4">
            <a:extLst>
              <a:ext uri="{FF2B5EF4-FFF2-40B4-BE49-F238E27FC236}">
                <a16:creationId xmlns:a16="http://schemas.microsoft.com/office/drawing/2014/main" id="{8C2D0870-FE01-4AEA-91B0-CED13B450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6" y="3082925"/>
            <a:ext cx="7834313" cy="2478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 COUNT = 500	; NOT a variable (NO memory allocation)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 . . .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 mov eax, COUNT	; mov eax, 500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 . . .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 COUNT = 600	; Processed by the assembler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 . . .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 mov ebx, COUNT	; mov ebx, 600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>
            <a:extLst>
              <a:ext uri="{FF2B5EF4-FFF2-40B4-BE49-F238E27FC236}">
                <a16:creationId xmlns:a16="http://schemas.microsoft.com/office/drawing/2014/main" id="{50F599ED-0AD5-44E5-A941-91ABECE9B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23951"/>
            <a:ext cx="8229600" cy="5184775"/>
          </a:xfrm>
        </p:spPr>
        <p:txBody>
          <a:bodyPr/>
          <a:lstStyle/>
          <a:p>
            <a:pPr>
              <a:tabLst>
                <a:tab pos="3943350" algn="l"/>
              </a:tabLst>
            </a:pPr>
            <a:r>
              <a:rPr lang="en-US" altLang="en-NG"/>
              <a:t>Three Formats:</a:t>
            </a:r>
          </a:p>
          <a:p>
            <a:pPr>
              <a:buNone/>
              <a:tabLst>
                <a:tab pos="3943350" algn="l"/>
              </a:tabLst>
            </a:pPr>
            <a:r>
              <a:rPr lang="en-US" altLang="en-NG" i="1"/>
              <a:t>	Name</a:t>
            </a:r>
            <a:r>
              <a:rPr lang="en-US" altLang="en-NG"/>
              <a:t> EQU </a:t>
            </a:r>
            <a:r>
              <a:rPr lang="en-US" altLang="en-NG" i="1"/>
              <a:t>Expression	</a:t>
            </a:r>
            <a:r>
              <a:rPr lang="en-US" altLang="en-NG" sz="2000"/>
              <a:t>Integer constant expression</a:t>
            </a:r>
          </a:p>
          <a:p>
            <a:pPr>
              <a:buNone/>
              <a:tabLst>
                <a:tab pos="3943350" algn="l"/>
              </a:tabLst>
            </a:pPr>
            <a:r>
              <a:rPr lang="en-US" altLang="en-NG" i="1"/>
              <a:t>	Name</a:t>
            </a:r>
            <a:r>
              <a:rPr lang="en-US" altLang="en-NG"/>
              <a:t> EQU </a:t>
            </a:r>
            <a:r>
              <a:rPr lang="en-US" altLang="en-NG" i="1"/>
              <a:t>Symbol	</a:t>
            </a:r>
            <a:r>
              <a:rPr lang="en-US" altLang="en-NG" sz="2000"/>
              <a:t>Existing symbol name</a:t>
            </a:r>
            <a:endParaRPr lang="en-US" altLang="en-NG" sz="2000" i="1"/>
          </a:p>
          <a:p>
            <a:pPr>
              <a:buNone/>
              <a:tabLst>
                <a:tab pos="3943350" algn="l"/>
              </a:tabLst>
            </a:pPr>
            <a:r>
              <a:rPr lang="en-US" altLang="en-NG" i="1"/>
              <a:t>	Name</a:t>
            </a:r>
            <a:r>
              <a:rPr lang="en-US" altLang="en-NG"/>
              <a:t> EQU &lt;</a:t>
            </a:r>
            <a:r>
              <a:rPr lang="en-US" altLang="en-NG" i="1"/>
              <a:t>text</a:t>
            </a:r>
            <a:r>
              <a:rPr lang="en-US" altLang="en-NG"/>
              <a:t>&gt;	</a:t>
            </a:r>
            <a:r>
              <a:rPr lang="en-US" altLang="en-NG" sz="2000"/>
              <a:t>Any text may appear</a:t>
            </a:r>
            <a:r>
              <a:rPr lang="en-US" altLang="en-NG"/>
              <a:t> </a:t>
            </a:r>
            <a:r>
              <a:rPr lang="en-US" altLang="en-NG" sz="2000"/>
              <a:t>within &lt; …&gt;</a:t>
            </a:r>
            <a:endParaRPr lang="en-US" altLang="en-NG"/>
          </a:p>
          <a:p>
            <a:pPr>
              <a:tabLst>
                <a:tab pos="3943350" algn="l"/>
              </a:tabLst>
            </a:pPr>
            <a:endParaRPr lang="en-US" altLang="en-NG"/>
          </a:p>
          <a:p>
            <a:pPr>
              <a:tabLst>
                <a:tab pos="3943350" algn="l"/>
              </a:tabLst>
            </a:pPr>
            <a:endParaRPr lang="en-US" altLang="en-NG"/>
          </a:p>
          <a:p>
            <a:pPr>
              <a:tabLst>
                <a:tab pos="3943350" algn="l"/>
              </a:tabLst>
            </a:pPr>
            <a:endParaRPr lang="en-US" altLang="en-NG"/>
          </a:p>
          <a:p>
            <a:pPr>
              <a:tabLst>
                <a:tab pos="3943350" algn="l"/>
              </a:tabLst>
            </a:pPr>
            <a:endParaRPr lang="en-US" altLang="en-NG"/>
          </a:p>
          <a:p>
            <a:pPr>
              <a:tabLst>
                <a:tab pos="3943350" algn="l"/>
              </a:tabLst>
            </a:pPr>
            <a:endParaRPr lang="en-US" altLang="en-NG"/>
          </a:p>
          <a:p>
            <a:pPr>
              <a:tabLst>
                <a:tab pos="3943350" algn="l"/>
              </a:tabLst>
            </a:pPr>
            <a:r>
              <a:rPr lang="en-US" altLang="en-NG">
                <a:solidFill>
                  <a:srgbClr val="FF0000"/>
                </a:solidFill>
              </a:rPr>
              <a:t>No Redefinition</a:t>
            </a:r>
            <a:r>
              <a:rPr lang="en-US" altLang="en-NG"/>
              <a:t>: </a:t>
            </a:r>
            <a:r>
              <a:rPr lang="en-US" altLang="en-NG" i="1"/>
              <a:t>Name</a:t>
            </a:r>
            <a:r>
              <a:rPr lang="en-US" altLang="en-NG"/>
              <a:t> cannot be redefined with EQU</a:t>
            </a:r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47DC7D16-51B6-4D76-94DB-CD6C80322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EQU Directive</a:t>
            </a:r>
          </a:p>
        </p:txBody>
      </p:sp>
      <p:sp>
        <p:nvSpPr>
          <p:cNvPr id="514052" name="Text Box 4">
            <a:extLst>
              <a:ext uri="{FF2B5EF4-FFF2-40B4-BE49-F238E27FC236}">
                <a16:creationId xmlns:a16="http://schemas.microsoft.com/office/drawing/2014/main" id="{7130A76C-A23F-415F-85EB-BDA6D7B5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3255963"/>
            <a:ext cx="7834312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SIZE     EQU 10*10	; Integer constant expression</a:t>
            </a:r>
          </a:p>
          <a:p>
            <a:pPr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PI       EQU &lt;3.1416&gt;	; Real symbolic constant </a:t>
            </a:r>
          </a:p>
          <a:p>
            <a:pPr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PressKey EQU &lt;"Press any key to continue...",0&gt;</a:t>
            </a:r>
          </a:p>
          <a:p>
            <a:pPr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prompt BYTE PressKey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5856A3C3-C858-4ACD-BA9D-67F2B8D45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887896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Assembly Language Statements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BE41B816-8374-4C4B-AE68-A087308D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043" y="1123949"/>
            <a:ext cx="11701670" cy="5621407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marL="457200" indent="-4572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Three types of statements in assembly language</a:t>
            </a:r>
          </a:p>
          <a:p>
            <a:pPr marL="842963" lvl="1" indent="-3810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Typically, one statement should appear on a line</a:t>
            </a:r>
          </a:p>
          <a:p>
            <a:pPr marL="457200" indent="-457200" algn="just">
              <a:spcBef>
                <a:spcPct val="30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Executable Instructions</a:t>
            </a:r>
          </a:p>
          <a:p>
            <a:pPr marL="842963" lvl="1" indent="-3810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Generate machine code for the processor to execute at runtime</a:t>
            </a:r>
          </a:p>
          <a:p>
            <a:pPr marL="842963" lvl="1" indent="-3810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Instructions tell the processor what to do</a:t>
            </a:r>
          </a:p>
          <a:p>
            <a:pPr marL="457200" indent="-457200" algn="just">
              <a:spcBef>
                <a:spcPct val="30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Assembler Directives</a:t>
            </a:r>
          </a:p>
          <a:p>
            <a:pPr marL="842963" lvl="1" indent="-3810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Provide information to the assembler while translating a program</a:t>
            </a:r>
          </a:p>
          <a:p>
            <a:pPr marL="842963" lvl="1" indent="-3810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Used to define data, select memory model, etc.</a:t>
            </a:r>
          </a:p>
          <a:p>
            <a:pPr marL="842963" lvl="1" indent="-3810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Non-executable: directives are not part of instruction set</a:t>
            </a:r>
          </a:p>
          <a:p>
            <a:pPr marL="457200" indent="-457200" algn="just">
              <a:spcBef>
                <a:spcPct val="30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Macros</a:t>
            </a:r>
          </a:p>
          <a:p>
            <a:pPr marL="842963" lvl="1" indent="-3810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Shorthand notation for a group of statements</a:t>
            </a:r>
          </a:p>
          <a:p>
            <a:pPr marL="842963" lvl="1" indent="-381000" algn="just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Sequence of instructions, directives, or other macros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E2CE2012-5837-4553-BFEE-785A5C6D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TEXTEQU Directive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F4DA421C-C329-4999-A309-E64EA9816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23950"/>
            <a:ext cx="8229600" cy="2592388"/>
          </a:xfrm>
          <a:noFill/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NG"/>
              <a:t>TEXTEQU creates a </a:t>
            </a:r>
            <a:r>
              <a:rPr lang="en-US" altLang="en-NG">
                <a:solidFill>
                  <a:srgbClr val="FF0000"/>
                </a:solidFill>
              </a:rPr>
              <a:t>text macro</a:t>
            </a:r>
            <a:r>
              <a:rPr lang="en-US" altLang="en-NG"/>
              <a:t>. Three Formats: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NG"/>
              <a:t>	</a:t>
            </a:r>
            <a:r>
              <a:rPr lang="en-US" altLang="en-NG" i="1"/>
              <a:t>Name</a:t>
            </a:r>
            <a:r>
              <a:rPr lang="en-US" altLang="en-NG"/>
              <a:t> TEXTEQU &lt;</a:t>
            </a:r>
            <a:r>
              <a:rPr lang="en-US" altLang="en-NG" i="1"/>
              <a:t>text</a:t>
            </a:r>
            <a:r>
              <a:rPr lang="en-US" altLang="en-NG"/>
              <a:t>&gt;		</a:t>
            </a:r>
            <a:r>
              <a:rPr lang="en-US" altLang="en-NG" sz="2000"/>
              <a:t>assign any text to </a:t>
            </a:r>
            <a:r>
              <a:rPr lang="en-US" altLang="en-NG" sz="2000" i="1"/>
              <a:t>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NG"/>
              <a:t>	</a:t>
            </a:r>
            <a:r>
              <a:rPr lang="en-US" altLang="en-NG" i="1"/>
              <a:t>Name</a:t>
            </a:r>
            <a:r>
              <a:rPr lang="en-US" altLang="en-NG"/>
              <a:t> TEXTEQU </a:t>
            </a:r>
            <a:r>
              <a:rPr lang="en-US" altLang="en-NG" i="1"/>
              <a:t>textmacro</a:t>
            </a:r>
            <a:r>
              <a:rPr lang="en-US" altLang="en-NG"/>
              <a:t>	</a:t>
            </a:r>
            <a:r>
              <a:rPr lang="en-US" altLang="en-NG" sz="2000"/>
              <a:t>assign existing text macro</a:t>
            </a:r>
            <a:endParaRPr lang="en-US" altLang="en-NG" i="1"/>
          </a:p>
          <a:p>
            <a:pPr>
              <a:buFont typeface="Wingdings" panose="05000000000000000000" pitchFamily="2" charset="2"/>
              <a:buNone/>
            </a:pPr>
            <a:r>
              <a:rPr lang="en-US" altLang="en-NG"/>
              <a:t>	</a:t>
            </a:r>
            <a:r>
              <a:rPr lang="en-US" altLang="en-NG" i="1"/>
              <a:t>Name</a:t>
            </a:r>
            <a:r>
              <a:rPr lang="en-US" altLang="en-NG"/>
              <a:t> TEXTEQU %</a:t>
            </a:r>
            <a:r>
              <a:rPr lang="en-US" altLang="en-NG" i="1"/>
              <a:t>constExpr	</a:t>
            </a:r>
            <a:r>
              <a:rPr lang="en-US" altLang="en-NG" sz="2000"/>
              <a:t>constant integer expression</a:t>
            </a:r>
            <a:endParaRPr lang="en-US" altLang="en-NG" i="1"/>
          </a:p>
          <a:p>
            <a:r>
              <a:rPr lang="en-US" altLang="en-NG" i="1"/>
              <a:t>Name</a:t>
            </a:r>
            <a:r>
              <a:rPr lang="en-US" altLang="en-NG"/>
              <a:t> </a:t>
            </a:r>
            <a:r>
              <a:rPr lang="en-US" altLang="en-NG">
                <a:solidFill>
                  <a:srgbClr val="FF0000"/>
                </a:solidFill>
              </a:rPr>
              <a:t>can be redefined</a:t>
            </a:r>
            <a:r>
              <a:rPr lang="en-US" altLang="en-NG"/>
              <a:t> at any time (unlike EQU)</a:t>
            </a:r>
          </a:p>
        </p:txBody>
      </p:sp>
      <p:sp>
        <p:nvSpPr>
          <p:cNvPr id="515076" name="Text Box 4">
            <a:extLst>
              <a:ext uri="{FF2B5EF4-FFF2-40B4-BE49-F238E27FC236}">
                <a16:creationId xmlns:a16="http://schemas.microsoft.com/office/drawing/2014/main" id="{FEDB72A0-0CA3-44F8-A80C-EDDD2904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775075"/>
            <a:ext cx="8121650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ROWSIZE = 5</a:t>
            </a:r>
          </a:p>
          <a:p>
            <a:pPr>
              <a:spcBef>
                <a:spcPct val="2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COUNT   TEXTEQU  %(ROWSIZE * 2)	 ; evaluates to 10</a:t>
            </a:r>
          </a:p>
          <a:p>
            <a:pPr>
              <a:spcBef>
                <a:spcPct val="2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MOVAL   TEXTEQU  &lt;mov al,COUNT&gt;</a:t>
            </a:r>
          </a:p>
          <a:p>
            <a:pPr>
              <a:spcBef>
                <a:spcPct val="2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ContMsg TEXTEQU  &lt;"Do you wish to continue (Y/N)?"&gt;</a:t>
            </a:r>
          </a:p>
          <a:p>
            <a:pPr>
              <a:spcBef>
                <a:spcPct val="2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2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prompt  BYTE     ContMsg</a:t>
            </a:r>
          </a:p>
          <a:p>
            <a:pPr>
              <a:spcBef>
                <a:spcPct val="2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20000"/>
              </a:spcBef>
            </a:pPr>
            <a:r>
              <a:rPr lang="en-US" altLang="en-NG" sz="1600" b="1">
                <a:latin typeface="Courier New" panose="02070309020205020404" pitchFamily="49" charset="0"/>
              </a:rPr>
              <a:t>MOVAL		 ; generates: mov al,10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6F9DB446-81FB-4C22-BA17-43B9BF77C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Next . . .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A7B0CC5F-87BC-4118-B72A-BA2897682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3"/>
            <a:ext cx="7027863" cy="3975100"/>
          </a:xfrm>
        </p:spPr>
        <p:txBody>
          <a:bodyPr/>
          <a:lstStyle/>
          <a:p>
            <a:r>
              <a:rPr lang="en-US" altLang="en-NG"/>
              <a:t>Basic Elements of Assembly Language</a:t>
            </a:r>
          </a:p>
          <a:p>
            <a:r>
              <a:rPr lang="en-US" altLang="en-NG"/>
              <a:t>Flat Memory Program Template</a:t>
            </a:r>
          </a:p>
          <a:p>
            <a:r>
              <a:rPr lang="en-US" altLang="en-NG"/>
              <a:t>Example: Adding and Subtracting Integers</a:t>
            </a:r>
          </a:p>
          <a:p>
            <a:r>
              <a:rPr lang="en-US" altLang="en-NG"/>
              <a:t>Assembling, Linking, and Debugging Programs</a:t>
            </a:r>
          </a:p>
          <a:p>
            <a:r>
              <a:rPr lang="en-US" altLang="en-NG"/>
              <a:t>Defining Data</a:t>
            </a:r>
          </a:p>
          <a:p>
            <a:r>
              <a:rPr lang="en-US" altLang="en-NG"/>
              <a:t>Defining Symbolic Constants</a:t>
            </a:r>
          </a:p>
          <a:p>
            <a:r>
              <a:rPr lang="en-US" altLang="en-NG">
                <a:solidFill>
                  <a:srgbClr val="FF0000"/>
                </a:solidFill>
              </a:rPr>
              <a:t>Data-Related Operators and Directives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>
            <a:extLst>
              <a:ext uri="{FF2B5EF4-FFF2-40B4-BE49-F238E27FC236}">
                <a16:creationId xmlns:a16="http://schemas.microsoft.com/office/drawing/2014/main" id="{74E5762B-67A6-4B2D-8C0F-5FE93E161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OFFSET Operator</a:t>
            </a:r>
          </a:p>
        </p:txBody>
      </p:sp>
      <p:sp>
        <p:nvSpPr>
          <p:cNvPr id="634883" name="Text Box 3">
            <a:extLst>
              <a:ext uri="{FF2B5EF4-FFF2-40B4-BE49-F238E27FC236}">
                <a16:creationId xmlns:a16="http://schemas.microsoft.com/office/drawing/2014/main" id="{A9244FCD-8537-4847-9765-42C11036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795588"/>
            <a:ext cx="7431088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bVal  BYTE  ?	; Assume bVal is at 00404000h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wVal  WORD  ?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dVal  DWORD ?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dVal2 DWORD ?</a:t>
            </a:r>
          </a:p>
          <a:p>
            <a:endParaRPr lang="en-US" altLang="en-NG" b="1">
              <a:latin typeface="Courier New" panose="02070309020205020404" pitchFamily="49" charset="0"/>
            </a:endParaRPr>
          </a:p>
          <a:p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esi, OFFSET bVal 	; ESI = 00404000h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esi, OFFSET wVal 	; ESI = 00404001h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esi, OFFSET dVal 	; ESI = 00404003h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esi, OFFSET dVal2	; ESI = 00404007h</a:t>
            </a:r>
          </a:p>
        </p:txBody>
      </p:sp>
      <p:sp>
        <p:nvSpPr>
          <p:cNvPr id="634885" name="Rectangle 5">
            <a:extLst>
              <a:ext uri="{FF2B5EF4-FFF2-40B4-BE49-F238E27FC236}">
                <a16:creationId xmlns:a16="http://schemas.microsoft.com/office/drawing/2014/main" id="{F6B87CDC-0163-4364-8FBA-E4AA2DB5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123951"/>
            <a:ext cx="82042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NG"/>
              <a:t>OFFSET = address of a variable within its segment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en-NG"/>
              <a:t>In FLAT memory, one address space is used for code and data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en-NG"/>
              <a:t>OFFSET = </a:t>
            </a:r>
            <a:r>
              <a:rPr lang="en-US" altLang="en-NG">
                <a:solidFill>
                  <a:srgbClr val="FF0000"/>
                </a:solidFill>
              </a:rPr>
              <a:t>linear address</a:t>
            </a:r>
            <a:r>
              <a:rPr lang="en-US" altLang="en-NG"/>
              <a:t> of a variable (32-bit 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uiExpand="1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>
            <a:extLst>
              <a:ext uri="{FF2B5EF4-FFF2-40B4-BE49-F238E27FC236}">
                <a16:creationId xmlns:a16="http://schemas.microsoft.com/office/drawing/2014/main" id="{99C86BCA-E61C-4A44-958B-0920F672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ALIGN Directive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DD458108-0530-4618-8510-7035C2F7B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2573338"/>
          </a:xfrm>
        </p:spPr>
        <p:txBody>
          <a:bodyPr/>
          <a:lstStyle/>
          <a:p>
            <a:r>
              <a:rPr lang="en-US" altLang="en-NG"/>
              <a:t>ALIGN directive aligns a variable in memory</a:t>
            </a:r>
          </a:p>
          <a:p>
            <a:r>
              <a:rPr lang="en-US" altLang="en-NG"/>
              <a:t>Syntax: ALIGN </a:t>
            </a:r>
            <a:r>
              <a:rPr lang="en-US" altLang="en-NG" i="1"/>
              <a:t>bound</a:t>
            </a:r>
            <a:endParaRPr lang="en-US" altLang="en-NG"/>
          </a:p>
          <a:p>
            <a:pPr lvl="1"/>
            <a:r>
              <a:rPr lang="en-US" altLang="en-NG"/>
              <a:t>Where </a:t>
            </a:r>
            <a:r>
              <a:rPr lang="en-US" altLang="en-NG" i="1"/>
              <a:t>bound</a:t>
            </a:r>
            <a:r>
              <a:rPr lang="en-US" altLang="en-NG"/>
              <a:t> can be 1, 2, 4, or 16</a:t>
            </a:r>
          </a:p>
          <a:p>
            <a:r>
              <a:rPr lang="en-US" altLang="en-NG"/>
              <a:t>Address of a variable should be a </a:t>
            </a:r>
            <a:r>
              <a:rPr lang="en-US" altLang="en-NG">
                <a:solidFill>
                  <a:srgbClr val="FF0000"/>
                </a:solidFill>
              </a:rPr>
              <a:t>multiple of </a:t>
            </a:r>
            <a:r>
              <a:rPr lang="en-US" altLang="en-NG" i="1">
                <a:solidFill>
                  <a:srgbClr val="FF0000"/>
                </a:solidFill>
              </a:rPr>
              <a:t>bound</a:t>
            </a:r>
          </a:p>
          <a:p>
            <a:r>
              <a:rPr lang="en-US" altLang="en-NG"/>
              <a:t>Assembler inserts empty bytes to enforce alignment</a:t>
            </a:r>
          </a:p>
        </p:txBody>
      </p:sp>
      <p:sp>
        <p:nvSpPr>
          <p:cNvPr id="653316" name="Text Box 4">
            <a:extLst>
              <a:ext uri="{FF2B5EF4-FFF2-40B4-BE49-F238E27FC236}">
                <a16:creationId xmlns:a16="http://schemas.microsoft.com/office/drawing/2014/main" id="{BCA78A1B-688E-416E-BA14-0B51BBCA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3716338"/>
            <a:ext cx="558800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>
                <a:latin typeface="Courier New" panose="02070309020205020404" pitchFamily="49" charset="0"/>
              </a:rPr>
              <a:t>.DATA	; Assume that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b1 BYTE  ?	; Address of b1 = 00404000h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ALIGN 2	; Skip one byte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w1 WORD  ?	; Address of w1 = 00404002h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w2 WORD  ?	; Address of w2 = 00404004h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ALIGN 4	; Skip two bytes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d1 DWORD ?	; Address of d1 = 00404008h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d2 DWORD ?	; Address of d2 = 0040400Ch</a:t>
            </a:r>
          </a:p>
        </p:txBody>
      </p:sp>
      <p:sp>
        <p:nvSpPr>
          <p:cNvPr id="653324" name="Text Box 12">
            <a:extLst>
              <a:ext uri="{FF2B5EF4-FFF2-40B4-BE49-F238E27FC236}">
                <a16:creationId xmlns:a16="http://schemas.microsoft.com/office/drawing/2014/main" id="{34837413-1B99-446E-A369-EBADF784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664" y="5561014"/>
            <a:ext cx="693737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en-US" altLang="en-NG" sz="1400"/>
              <a:t>w1</a:t>
            </a:r>
          </a:p>
        </p:txBody>
      </p:sp>
      <p:sp>
        <p:nvSpPr>
          <p:cNvPr id="653322" name="Text Box 10">
            <a:extLst>
              <a:ext uri="{FF2B5EF4-FFF2-40B4-BE49-F238E27FC236}">
                <a16:creationId xmlns:a16="http://schemas.microsoft.com/office/drawing/2014/main" id="{1AD06B9D-0EF8-4D17-8863-A00CCB4F1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8764" y="5561014"/>
            <a:ext cx="346075" cy="2301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endParaRPr lang="en-NG" altLang="en-NG" sz="1400"/>
          </a:p>
        </p:txBody>
      </p:sp>
      <p:sp>
        <p:nvSpPr>
          <p:cNvPr id="653326" name="Text Box 14">
            <a:extLst>
              <a:ext uri="{FF2B5EF4-FFF2-40B4-BE49-F238E27FC236}">
                <a16:creationId xmlns:a16="http://schemas.microsoft.com/office/drawing/2014/main" id="{825CB158-46E7-45B8-AC58-AFA57A354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838" y="5329239"/>
            <a:ext cx="690562" cy="2301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endParaRPr lang="en-NG" altLang="en-NG" sz="1400"/>
          </a:p>
        </p:txBody>
      </p:sp>
      <p:grpSp>
        <p:nvGrpSpPr>
          <p:cNvPr id="653336" name="Group 24">
            <a:extLst>
              <a:ext uri="{FF2B5EF4-FFF2-40B4-BE49-F238E27FC236}">
                <a16:creationId xmlns:a16="http://schemas.microsoft.com/office/drawing/2014/main" id="{983BE85A-1247-4D1A-83C3-4E4010CC33DE}"/>
              </a:ext>
            </a:extLst>
          </p:cNvPr>
          <p:cNvGrpSpPr>
            <a:grpSpLocks/>
          </p:cNvGrpSpPr>
          <p:nvPr/>
        </p:nvGrpSpPr>
        <p:grpSpPr bwMode="auto">
          <a:xfrm>
            <a:off x="8112126" y="5561014"/>
            <a:ext cx="1038225" cy="230187"/>
            <a:chOff x="4150" y="3503"/>
            <a:chExt cx="654" cy="145"/>
          </a:xfrm>
        </p:grpSpPr>
        <p:sp>
          <p:nvSpPr>
            <p:cNvPr id="653318" name="Text Box 6">
              <a:extLst>
                <a:ext uri="{FF2B5EF4-FFF2-40B4-BE49-F238E27FC236}">
                  <a16:creationId xmlns:a16="http://schemas.microsoft.com/office/drawing/2014/main" id="{DF49BF55-271E-4D50-A96D-82EA22DFC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3503"/>
              <a:ext cx="219" cy="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400"/>
                <a:t>b1</a:t>
              </a:r>
            </a:p>
          </p:txBody>
        </p:sp>
        <p:sp>
          <p:nvSpPr>
            <p:cNvPr id="653330" name="Text Box 18">
              <a:extLst>
                <a:ext uri="{FF2B5EF4-FFF2-40B4-BE49-F238E27FC236}">
                  <a16:creationId xmlns:a16="http://schemas.microsoft.com/office/drawing/2014/main" id="{6981EB3A-082C-440B-BF30-2F4E3B39A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503"/>
              <a:ext cx="43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400"/>
                <a:t>404000</a:t>
              </a:r>
            </a:p>
          </p:txBody>
        </p:sp>
      </p:grpSp>
      <p:grpSp>
        <p:nvGrpSpPr>
          <p:cNvPr id="653338" name="Group 26">
            <a:extLst>
              <a:ext uri="{FF2B5EF4-FFF2-40B4-BE49-F238E27FC236}">
                <a16:creationId xmlns:a16="http://schemas.microsoft.com/office/drawing/2014/main" id="{382CAF5B-A5F5-488F-8EBE-FFB932CDDBCC}"/>
              </a:ext>
            </a:extLst>
          </p:cNvPr>
          <p:cNvGrpSpPr>
            <a:grpSpLocks/>
          </p:cNvGrpSpPr>
          <p:nvPr/>
        </p:nvGrpSpPr>
        <p:grpSpPr bwMode="auto">
          <a:xfrm>
            <a:off x="8112125" y="5329239"/>
            <a:ext cx="1384300" cy="231775"/>
            <a:chOff x="4150" y="3357"/>
            <a:chExt cx="872" cy="146"/>
          </a:xfrm>
        </p:grpSpPr>
        <p:sp>
          <p:nvSpPr>
            <p:cNvPr id="653325" name="Text Box 13">
              <a:extLst>
                <a:ext uri="{FF2B5EF4-FFF2-40B4-BE49-F238E27FC236}">
                  <a16:creationId xmlns:a16="http://schemas.microsoft.com/office/drawing/2014/main" id="{3ABAEF02-AD45-40C5-BA45-871EFDC3E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3357"/>
              <a:ext cx="437" cy="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400"/>
                <a:t>w2</a:t>
              </a:r>
            </a:p>
          </p:txBody>
        </p:sp>
        <p:sp>
          <p:nvSpPr>
            <p:cNvPr id="653331" name="Text Box 19">
              <a:extLst>
                <a:ext uri="{FF2B5EF4-FFF2-40B4-BE49-F238E27FC236}">
                  <a16:creationId xmlns:a16="http://schemas.microsoft.com/office/drawing/2014/main" id="{D899B422-34C9-4DCD-8DBF-E39C809F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358"/>
              <a:ext cx="43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400"/>
                <a:t>404004</a:t>
              </a:r>
            </a:p>
          </p:txBody>
        </p:sp>
      </p:grpSp>
      <p:grpSp>
        <p:nvGrpSpPr>
          <p:cNvPr id="653339" name="Group 27">
            <a:extLst>
              <a:ext uri="{FF2B5EF4-FFF2-40B4-BE49-F238E27FC236}">
                <a16:creationId xmlns:a16="http://schemas.microsoft.com/office/drawing/2014/main" id="{7FBDB000-03EB-4749-9D32-C0FC1BC1D3DF}"/>
              </a:ext>
            </a:extLst>
          </p:cNvPr>
          <p:cNvGrpSpPr>
            <a:grpSpLocks/>
          </p:cNvGrpSpPr>
          <p:nvPr/>
        </p:nvGrpSpPr>
        <p:grpSpPr bwMode="auto">
          <a:xfrm>
            <a:off x="8110538" y="5099050"/>
            <a:ext cx="2074862" cy="230188"/>
            <a:chOff x="4149" y="3212"/>
            <a:chExt cx="1307" cy="145"/>
          </a:xfrm>
        </p:grpSpPr>
        <p:sp>
          <p:nvSpPr>
            <p:cNvPr id="653327" name="Text Box 15">
              <a:extLst>
                <a:ext uri="{FF2B5EF4-FFF2-40B4-BE49-F238E27FC236}">
                  <a16:creationId xmlns:a16="http://schemas.microsoft.com/office/drawing/2014/main" id="{D4A9D9C7-9574-4A54-AAFB-C4031C912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3212"/>
              <a:ext cx="871" cy="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400"/>
                <a:t>d1</a:t>
              </a:r>
            </a:p>
          </p:txBody>
        </p:sp>
        <p:sp>
          <p:nvSpPr>
            <p:cNvPr id="653332" name="Text Box 20">
              <a:extLst>
                <a:ext uri="{FF2B5EF4-FFF2-40B4-BE49-F238E27FC236}">
                  <a16:creationId xmlns:a16="http://schemas.microsoft.com/office/drawing/2014/main" id="{605D32D6-E778-4148-B6FC-1DB505004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3212"/>
              <a:ext cx="43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400"/>
                <a:t>404008</a:t>
              </a:r>
            </a:p>
          </p:txBody>
        </p:sp>
      </p:grpSp>
      <p:grpSp>
        <p:nvGrpSpPr>
          <p:cNvPr id="653340" name="Group 28">
            <a:extLst>
              <a:ext uri="{FF2B5EF4-FFF2-40B4-BE49-F238E27FC236}">
                <a16:creationId xmlns:a16="http://schemas.microsoft.com/office/drawing/2014/main" id="{0051F033-E6D9-49ED-B86F-E287054B3C33}"/>
              </a:ext>
            </a:extLst>
          </p:cNvPr>
          <p:cNvGrpSpPr>
            <a:grpSpLocks/>
          </p:cNvGrpSpPr>
          <p:nvPr/>
        </p:nvGrpSpPr>
        <p:grpSpPr bwMode="auto">
          <a:xfrm>
            <a:off x="8110538" y="4867276"/>
            <a:ext cx="2074862" cy="231775"/>
            <a:chOff x="4149" y="3066"/>
            <a:chExt cx="1307" cy="146"/>
          </a:xfrm>
        </p:grpSpPr>
        <p:sp>
          <p:nvSpPr>
            <p:cNvPr id="653328" name="Text Box 16">
              <a:extLst>
                <a:ext uri="{FF2B5EF4-FFF2-40B4-BE49-F238E27FC236}">
                  <a16:creationId xmlns:a16="http://schemas.microsoft.com/office/drawing/2014/main" id="{890518B9-5382-423A-984F-F39CCD045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3067"/>
              <a:ext cx="871" cy="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400"/>
                <a:t>d2</a:t>
              </a:r>
            </a:p>
          </p:txBody>
        </p:sp>
        <p:sp>
          <p:nvSpPr>
            <p:cNvPr id="653333" name="Text Box 21">
              <a:extLst>
                <a:ext uri="{FF2B5EF4-FFF2-40B4-BE49-F238E27FC236}">
                  <a16:creationId xmlns:a16="http://schemas.microsoft.com/office/drawing/2014/main" id="{C7B2C2E8-DC73-4E16-A6E8-C18492880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3066"/>
              <a:ext cx="43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400"/>
                <a:t>40400C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5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uiExpand="1" build="allAtOnce" animBg="1"/>
      <p:bldP spid="653324" grpId="0" animBg="1"/>
      <p:bldP spid="653322" grpId="0" animBg="1"/>
      <p:bldP spid="6533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C01F8A43-3508-4FD2-B9E7-0422789ED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TYPE Operator</a:t>
            </a:r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B2312C2D-3062-4885-8371-73ED1BB29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1133475"/>
          </a:xfrm>
        </p:spPr>
        <p:txBody>
          <a:bodyPr/>
          <a:lstStyle/>
          <a:p>
            <a:pPr marL="447675" indent="-447675"/>
            <a:r>
              <a:rPr lang="en-US" altLang="en-NG"/>
              <a:t>TYPE operator</a:t>
            </a:r>
          </a:p>
          <a:p>
            <a:pPr marL="912813" lvl="1" indent="-285750"/>
            <a:r>
              <a:rPr lang="en-US" altLang="en-NG"/>
              <a:t>Size, in bytes, of a single element of a data declaration</a:t>
            </a:r>
          </a:p>
        </p:txBody>
      </p:sp>
      <p:sp>
        <p:nvSpPr>
          <p:cNvPr id="642052" name="Text Box 4">
            <a:extLst>
              <a:ext uri="{FF2B5EF4-FFF2-40B4-BE49-F238E27FC236}">
                <a16:creationId xmlns:a16="http://schemas.microsoft.com/office/drawing/2014/main" id="{B6FB9CBC-82A1-4869-A233-F62BCA65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565400"/>
            <a:ext cx="4570413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var1 BYTE ?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var2 WORD ?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var3 DWORD ?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var4 QWORD ?</a:t>
            </a:r>
          </a:p>
          <a:p>
            <a:endParaRPr lang="en-US" altLang="en-NG" b="1">
              <a:latin typeface="Courier New" panose="02070309020205020404" pitchFamily="49" charset="0"/>
            </a:endParaRPr>
          </a:p>
          <a:p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eax, TYPE var1	; eax = 1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eax, TYPE var2	; eax = 2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eax, TYPE var3	; eax = 4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eax, TYPE var4	; eax = 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7" name="Rectangle 5">
            <a:extLst>
              <a:ext uri="{FF2B5EF4-FFF2-40B4-BE49-F238E27FC236}">
                <a16:creationId xmlns:a16="http://schemas.microsoft.com/office/drawing/2014/main" id="{FA9AD97F-F22B-49A2-8BBE-B3490F86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1"/>
            <a:ext cx="82296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2813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208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28788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6775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3975" indent="-2286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51175" indent="-2286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8375" indent="-2286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5575" indent="-2286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NG"/>
              <a:t>LENGTHOF operator</a:t>
            </a:r>
          </a:p>
          <a:p>
            <a:pPr lvl="1">
              <a:spcBef>
                <a:spcPct val="50000"/>
              </a:spcBef>
            </a:pPr>
            <a:r>
              <a:rPr lang="en-US" altLang="en-NG"/>
              <a:t>Counts the </a:t>
            </a:r>
            <a:r>
              <a:rPr lang="en-US" altLang="en-NG">
                <a:solidFill>
                  <a:srgbClr val="FF0000"/>
                </a:solidFill>
              </a:rPr>
              <a:t>number of elements</a:t>
            </a:r>
            <a:r>
              <a:rPr lang="en-US" altLang="en-NG"/>
              <a:t> in a single data declaration</a:t>
            </a:r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A3FF94AC-C110-4538-B904-1E7045639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LENGTHOF Operator</a:t>
            </a:r>
          </a:p>
        </p:txBody>
      </p:sp>
      <p:sp>
        <p:nvSpPr>
          <p:cNvPr id="643075" name="Text Box 3">
            <a:extLst>
              <a:ext uri="{FF2B5EF4-FFF2-40B4-BE49-F238E27FC236}">
                <a16:creationId xmlns:a16="http://schemas.microsoft.com/office/drawing/2014/main" id="{42F499CB-D7F8-4466-A0E5-4C795C606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1" y="2449514"/>
            <a:ext cx="6346825" cy="362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67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  <a:endParaRPr lang="en-US" altLang="en-NG">
              <a:solidFill>
                <a:schemeClr val="tx2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array1    WORD    30 DUP(?),0,0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array2    WORD    5 DUP(3 DUP(?))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array3    DWORD   1,2,3,4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digitStr  BYTE   "12345678",0</a:t>
            </a:r>
          </a:p>
          <a:p>
            <a:pPr>
              <a:spcBef>
                <a:spcPct val="10000"/>
              </a:spcBef>
            </a:pPr>
            <a:endParaRPr lang="en-US" altLang="en-NG" b="1"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ecx, LENGTHOF array1	; ecx = 32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ecx, LENGTHOF array2	; ecx = 15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ecx, LENGTHOF array3	; ecx = 4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ecx, LENGTHOF digitStr	; ecx = 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205981F0-F8D8-4638-812E-458D13607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SIZEOF Operator</a:t>
            </a:r>
          </a:p>
        </p:txBody>
      </p:sp>
      <p:sp>
        <p:nvSpPr>
          <p:cNvPr id="644099" name="Text Box 3">
            <a:extLst>
              <a:ext uri="{FF2B5EF4-FFF2-40B4-BE49-F238E27FC236}">
                <a16:creationId xmlns:a16="http://schemas.microsoft.com/office/drawing/2014/main" id="{815B8E65-D2E2-4522-92EC-56215E4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2738438"/>
            <a:ext cx="6519863" cy="328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752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>
                <a:latin typeface="Courier New" panose="02070309020205020404" pitchFamily="49" charset="0"/>
              </a:rPr>
              <a:t>.DATA</a:t>
            </a:r>
            <a:endParaRPr lang="en-US" altLang="en-NG">
              <a:solidFill>
                <a:schemeClr val="tx2"/>
              </a:solidFill>
            </a:endParaRPr>
          </a:p>
          <a:p>
            <a:r>
              <a:rPr lang="en-US" altLang="en-NG" b="1">
                <a:latin typeface="Courier New" panose="02070309020205020404" pitchFamily="49" charset="0"/>
              </a:rPr>
              <a:t>array1     WORD    30 DUP(?),0,0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array2     WORD    5 DUP(3 DUP(?))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array3     DWORD   1,2,3,4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digitStr   BYTE   "12345678",0</a:t>
            </a:r>
          </a:p>
          <a:p>
            <a:endParaRPr lang="en-US" altLang="en-NG" b="1">
              <a:latin typeface="Courier New" panose="02070309020205020404" pitchFamily="49" charset="0"/>
            </a:endParaRPr>
          </a:p>
          <a:p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ecx, SIZEOF array1	; ecx = 64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ecx, SIZEOF array2	; ecx = 30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ecx, SIZEOF array3	; ecx = 16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mov ecx, SIZEOF digitStr	; ecx = 9</a:t>
            </a:r>
          </a:p>
        </p:txBody>
      </p:sp>
      <p:sp>
        <p:nvSpPr>
          <p:cNvPr id="644101" name="Rectangle 5">
            <a:extLst>
              <a:ext uri="{FF2B5EF4-FFF2-40B4-BE49-F238E27FC236}">
                <a16:creationId xmlns:a16="http://schemas.microsoft.com/office/drawing/2014/main" id="{93B74A13-9B93-4C62-AF4A-21B70943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82688"/>
            <a:ext cx="8262938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2813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208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28788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6775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3975" indent="-2286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51175" indent="-2286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8375" indent="-2286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5575" indent="-2286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NG"/>
              <a:t>SIZEOF operator</a:t>
            </a:r>
          </a:p>
          <a:p>
            <a:pPr lvl="1">
              <a:spcBef>
                <a:spcPct val="50000"/>
              </a:spcBef>
            </a:pPr>
            <a:r>
              <a:rPr lang="en-US" altLang="en-NG"/>
              <a:t>Counts the </a:t>
            </a:r>
            <a:r>
              <a:rPr lang="en-US" altLang="en-NG">
                <a:solidFill>
                  <a:srgbClr val="FF0000"/>
                </a:solidFill>
              </a:rPr>
              <a:t>number of bytes</a:t>
            </a:r>
            <a:r>
              <a:rPr lang="en-US" altLang="en-NG"/>
              <a:t> in a data declaration</a:t>
            </a:r>
          </a:p>
          <a:p>
            <a:pPr lvl="1">
              <a:spcBef>
                <a:spcPct val="50000"/>
              </a:spcBef>
            </a:pPr>
            <a:r>
              <a:rPr lang="en-US" altLang="en-NG"/>
              <a:t>Equivalent to multiplying LENGTHOF by TYPE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F7B276D8-8881-420E-AA7A-26BF064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Multiple Line Declarations</a:t>
            </a:r>
          </a:p>
        </p:txBody>
      </p:sp>
      <p:sp>
        <p:nvSpPr>
          <p:cNvPr id="645123" name="Text Box 3">
            <a:extLst>
              <a:ext uri="{FF2B5EF4-FFF2-40B4-BE49-F238E27FC236}">
                <a16:creationId xmlns:a16="http://schemas.microsoft.com/office/drawing/2014/main" id="{AC30FD45-01CB-4561-B280-4CCC2AE46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602039"/>
            <a:ext cx="4032250" cy="2535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>
            <a:lvl1pPr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4025" algn="l"/>
                <a:tab pos="1524000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array WORD	10,20,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	30,40,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	50,60</a:t>
            </a:r>
          </a:p>
          <a:p>
            <a:pPr>
              <a:spcBef>
                <a:spcPct val="10000"/>
              </a:spcBef>
            </a:pPr>
            <a:endParaRPr lang="en-US" altLang="en-NG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eax, LENGTHOF array ; 6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ebx, SIZEOF array   ; 12</a:t>
            </a:r>
          </a:p>
        </p:txBody>
      </p:sp>
      <p:sp>
        <p:nvSpPr>
          <p:cNvPr id="645124" name="Text Box 4">
            <a:extLst>
              <a:ext uri="{FF2B5EF4-FFF2-40B4-BE49-F238E27FC236}">
                <a16:creationId xmlns:a16="http://schemas.microsoft.com/office/drawing/2014/main" id="{F2A0D68C-C89D-4345-B9E1-58B45604B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182688"/>
            <a:ext cx="4032250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en-NG" sz="2000"/>
              <a:t>A data declaration spans multiple lines if each line (except the last) ends with a comma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en-NG" sz="2000"/>
              <a:t>The LENGTHOF and SIZEOF operators include all lines belonging to the declaration</a:t>
            </a:r>
          </a:p>
        </p:txBody>
      </p:sp>
      <p:sp>
        <p:nvSpPr>
          <p:cNvPr id="645125" name="Text Box 5">
            <a:extLst>
              <a:ext uri="{FF2B5EF4-FFF2-40B4-BE49-F238E27FC236}">
                <a16:creationId xmlns:a16="http://schemas.microsoft.com/office/drawing/2014/main" id="{3E5C7293-DBBE-4D13-969F-6D6D3B032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3602038"/>
            <a:ext cx="4032250" cy="2533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0" rIns="90000" bIns="0" anchor="ctr"/>
          <a:lstStyle>
            <a:lvl1pPr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	WORD 10,20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WORD 30,40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WORD 50,60</a:t>
            </a:r>
          </a:p>
          <a:p>
            <a:pPr>
              <a:spcBef>
                <a:spcPct val="10000"/>
              </a:spcBef>
            </a:pPr>
            <a:endParaRPr lang="en-US" altLang="en-NG" b="1"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 LENGTHOF array ; 2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ebx, SIZEOF array   ; 4</a:t>
            </a:r>
          </a:p>
        </p:txBody>
      </p:sp>
      <p:sp>
        <p:nvSpPr>
          <p:cNvPr id="645126" name="Text Box 6">
            <a:extLst>
              <a:ext uri="{FF2B5EF4-FFF2-40B4-BE49-F238E27FC236}">
                <a16:creationId xmlns:a16="http://schemas.microsoft.com/office/drawing/2014/main" id="{7EA5EC36-B44C-4585-B2B1-291C6511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1182688"/>
            <a:ext cx="4032250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en-NG" sz="2000"/>
              <a:t>In the following example, array identifies the first line WORD declaration only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en-NG" sz="2000"/>
              <a:t>Compare the values returned by LENGTHOF and SIZEOF here to those on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5" grpId="0" animBg="1"/>
      <p:bldP spid="6451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2" name="Rectangle 6">
            <a:extLst>
              <a:ext uri="{FF2B5EF4-FFF2-40B4-BE49-F238E27FC236}">
                <a16:creationId xmlns:a16="http://schemas.microsoft.com/office/drawing/2014/main" id="{F89FCF3F-B28E-4611-8F3A-7A3F94BA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23950"/>
            <a:ext cx="8229600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/>
              <a:t>PTR Provides the flexibility to access part of a variable</a:t>
            </a:r>
          </a:p>
          <a:p>
            <a:r>
              <a:rPr lang="en-US" altLang="en-NG"/>
              <a:t>Can also be used to combine elements of a smaller type</a:t>
            </a:r>
          </a:p>
          <a:p>
            <a:r>
              <a:rPr lang="en-US" altLang="en-NG"/>
              <a:t>Syntax: </a:t>
            </a:r>
            <a:r>
              <a:rPr lang="en-US" altLang="en-NG" i="1"/>
              <a:t>Type</a:t>
            </a:r>
            <a:r>
              <a:rPr lang="en-US" altLang="en-NG"/>
              <a:t> PTR (Overrides default type of a variable)</a:t>
            </a:r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E7B28175-2278-4504-BA6B-DAAFAD611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PTR Operator</a:t>
            </a:r>
          </a:p>
        </p:txBody>
      </p:sp>
      <p:sp>
        <p:nvSpPr>
          <p:cNvPr id="654339" name="Text Box 3">
            <a:extLst>
              <a:ext uri="{FF2B5EF4-FFF2-40B4-BE49-F238E27FC236}">
                <a16:creationId xmlns:a16="http://schemas.microsoft.com/office/drawing/2014/main" id="{7AD63F95-C8BC-439E-A480-B96F8285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738438"/>
            <a:ext cx="3916363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49567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dval  DWORD 12345678h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 BYTE  00h,10h,20h,30h</a:t>
            </a:r>
          </a:p>
          <a:p>
            <a:pPr>
              <a:spcBef>
                <a:spcPct val="10000"/>
              </a:spcBef>
            </a:pPr>
            <a:endParaRPr lang="en-US" altLang="en-NG" b="1"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al,  dval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al,  BYTE PTR dval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ax,  dval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ax,  WORD PTR dval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 array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 DWORD PTR array</a:t>
            </a:r>
          </a:p>
        </p:txBody>
      </p:sp>
      <p:grpSp>
        <p:nvGrpSpPr>
          <p:cNvPr id="654358" name="Group 22">
            <a:extLst>
              <a:ext uri="{FF2B5EF4-FFF2-40B4-BE49-F238E27FC236}">
                <a16:creationId xmlns:a16="http://schemas.microsoft.com/office/drawing/2014/main" id="{B42F0B75-51AF-454E-85DC-2E78CDC8F50B}"/>
              </a:ext>
            </a:extLst>
          </p:cNvPr>
          <p:cNvGrpSpPr>
            <a:grpSpLocks/>
          </p:cNvGrpSpPr>
          <p:nvPr/>
        </p:nvGrpSpPr>
        <p:grpSpPr bwMode="auto">
          <a:xfrm>
            <a:off x="6729413" y="2968626"/>
            <a:ext cx="1612900" cy="747713"/>
            <a:chOff x="3279" y="1870"/>
            <a:chExt cx="1016" cy="471"/>
          </a:xfrm>
        </p:grpSpPr>
        <p:sp>
          <p:nvSpPr>
            <p:cNvPr id="654343" name="Text Box 7">
              <a:extLst>
                <a:ext uri="{FF2B5EF4-FFF2-40B4-BE49-F238E27FC236}">
                  <a16:creationId xmlns:a16="http://schemas.microsoft.com/office/drawing/2014/main" id="{5A329F24-51F9-4BFC-B8E0-76D0F61A8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2160"/>
              <a:ext cx="25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78</a:t>
              </a:r>
            </a:p>
          </p:txBody>
        </p:sp>
        <p:sp>
          <p:nvSpPr>
            <p:cNvPr id="654344" name="Text Box 8">
              <a:extLst>
                <a:ext uri="{FF2B5EF4-FFF2-40B4-BE49-F238E27FC236}">
                  <a16:creationId xmlns:a16="http://schemas.microsoft.com/office/drawing/2014/main" id="{76E14F41-9E69-4CA2-BE19-974F619C9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" y="2160"/>
              <a:ext cx="25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56</a:t>
              </a:r>
            </a:p>
          </p:txBody>
        </p:sp>
        <p:sp>
          <p:nvSpPr>
            <p:cNvPr id="654345" name="Text Box 9">
              <a:extLst>
                <a:ext uri="{FF2B5EF4-FFF2-40B4-BE49-F238E27FC236}">
                  <a16:creationId xmlns:a16="http://schemas.microsoft.com/office/drawing/2014/main" id="{039655E0-1F6A-4CA6-80A8-8C1873D66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160"/>
              <a:ext cx="25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34</a:t>
              </a:r>
            </a:p>
          </p:txBody>
        </p:sp>
        <p:sp>
          <p:nvSpPr>
            <p:cNvPr id="654346" name="Text Box 10">
              <a:extLst>
                <a:ext uri="{FF2B5EF4-FFF2-40B4-BE49-F238E27FC236}">
                  <a16:creationId xmlns:a16="http://schemas.microsoft.com/office/drawing/2014/main" id="{DA31D359-48CC-463F-9328-8ECEAA3D5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160"/>
              <a:ext cx="25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</p:txBody>
        </p:sp>
        <p:sp>
          <p:nvSpPr>
            <p:cNvPr id="654354" name="Text Box 18">
              <a:extLst>
                <a:ext uri="{FF2B5EF4-FFF2-40B4-BE49-F238E27FC236}">
                  <a16:creationId xmlns:a16="http://schemas.microsoft.com/office/drawing/2014/main" id="{C85C2334-C7B7-424E-B29B-AA805F8FA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" y="1870"/>
              <a:ext cx="435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/>
                <a:t>dval</a:t>
              </a:r>
            </a:p>
          </p:txBody>
        </p:sp>
        <p:sp>
          <p:nvSpPr>
            <p:cNvPr id="654356" name="AutoShape 20">
              <a:extLst>
                <a:ext uri="{FF2B5EF4-FFF2-40B4-BE49-F238E27FC236}">
                  <a16:creationId xmlns:a16="http://schemas.microsoft.com/office/drawing/2014/main" id="{9C404A63-15E9-4480-8B3C-F27AF739F6F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32" y="1598"/>
              <a:ext cx="109" cy="1016"/>
            </a:xfrm>
            <a:prstGeom prst="rightBrace">
              <a:avLst>
                <a:gd name="adj1" fmla="val 776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</p:grpSp>
      <p:grpSp>
        <p:nvGrpSpPr>
          <p:cNvPr id="654359" name="Group 23">
            <a:extLst>
              <a:ext uri="{FF2B5EF4-FFF2-40B4-BE49-F238E27FC236}">
                <a16:creationId xmlns:a16="http://schemas.microsoft.com/office/drawing/2014/main" id="{8F6B8D4E-0D79-460E-AE62-73F7A176CFCE}"/>
              </a:ext>
            </a:extLst>
          </p:cNvPr>
          <p:cNvGrpSpPr>
            <a:grpSpLocks/>
          </p:cNvGrpSpPr>
          <p:nvPr/>
        </p:nvGrpSpPr>
        <p:grpSpPr bwMode="auto">
          <a:xfrm>
            <a:off x="8169275" y="2968626"/>
            <a:ext cx="1785938" cy="747713"/>
            <a:chOff x="4186" y="1870"/>
            <a:chExt cx="1125" cy="471"/>
          </a:xfrm>
        </p:grpSpPr>
        <p:sp>
          <p:nvSpPr>
            <p:cNvPr id="654347" name="Text Box 11">
              <a:extLst>
                <a:ext uri="{FF2B5EF4-FFF2-40B4-BE49-F238E27FC236}">
                  <a16:creationId xmlns:a16="http://schemas.microsoft.com/office/drawing/2014/main" id="{B72EE4F5-7DD1-4C4D-A13B-E6F3388BD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" y="2160"/>
              <a:ext cx="25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654348" name="Text Box 12">
              <a:extLst>
                <a:ext uri="{FF2B5EF4-FFF2-40B4-BE49-F238E27FC236}">
                  <a16:creationId xmlns:a16="http://schemas.microsoft.com/office/drawing/2014/main" id="{4507F87F-EAC2-4DE3-B40E-C79EBAF1F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2160"/>
              <a:ext cx="25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sp>
          <p:nvSpPr>
            <p:cNvPr id="654349" name="Text Box 13">
              <a:extLst>
                <a:ext uri="{FF2B5EF4-FFF2-40B4-BE49-F238E27FC236}">
                  <a16:creationId xmlns:a16="http://schemas.microsoft.com/office/drawing/2014/main" id="{44AAF1B0-769F-481D-9151-535DE779A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2160"/>
              <a:ext cx="25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654350" name="Text Box 14">
              <a:extLst>
                <a:ext uri="{FF2B5EF4-FFF2-40B4-BE49-F238E27FC236}">
                  <a16:creationId xmlns:a16="http://schemas.microsoft.com/office/drawing/2014/main" id="{E71B1B81-FDA8-4DF1-932C-DC507ED45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160"/>
              <a:ext cx="254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</p:txBody>
        </p:sp>
        <p:sp>
          <p:nvSpPr>
            <p:cNvPr id="654355" name="Text Box 19">
              <a:extLst>
                <a:ext uri="{FF2B5EF4-FFF2-40B4-BE49-F238E27FC236}">
                  <a16:creationId xmlns:a16="http://schemas.microsoft.com/office/drawing/2014/main" id="{9D9594F1-B7EC-4E78-A1FD-8B47A0139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1870"/>
              <a:ext cx="435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/>
                <a:t>array</a:t>
              </a:r>
            </a:p>
          </p:txBody>
        </p:sp>
        <p:sp>
          <p:nvSpPr>
            <p:cNvPr id="654357" name="Line 21">
              <a:extLst>
                <a:ext uri="{FF2B5EF4-FFF2-40B4-BE49-F238E27FC236}">
                  <a16:creationId xmlns:a16="http://schemas.microsoft.com/office/drawing/2014/main" id="{D00CDCCB-C379-401C-A894-506D94527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4" y="2051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654361" name="Rectangle 25">
            <a:extLst>
              <a:ext uri="{FF2B5EF4-FFF2-40B4-BE49-F238E27FC236}">
                <a16:creationId xmlns:a16="http://schemas.microsoft.com/office/drawing/2014/main" id="{2A9A9C50-5E2C-4A47-8CDF-60D5D33A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1" y="4292600"/>
            <a:ext cx="2671763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error – why?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al = 78h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</a:t>
            </a: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error – why?</a:t>
            </a:r>
            <a:endParaRPr lang="en-US" altLang="en-NG" b="1"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ax = 5678h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error – why?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eax = 30201000h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4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4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4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4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4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4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4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4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4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4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id="{D85FD13C-D83D-45CF-9DF3-10E7380D5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LABEL Directive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17590850-DCB6-43BC-873D-1EB0FA1DC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23950"/>
            <a:ext cx="8229600" cy="2420938"/>
          </a:xfrm>
          <a:noFill/>
        </p:spPr>
        <p:txBody>
          <a:bodyPr vert="horz" lIns="0" tIns="45720" rIns="0" bIns="45720" rtlCol="0"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altLang="en-NG"/>
              <a:t>Assigns an alternate name and type to a memory location</a:t>
            </a:r>
          </a:p>
          <a:p>
            <a:pPr>
              <a:spcBef>
                <a:spcPct val="60000"/>
              </a:spcBef>
            </a:pPr>
            <a:r>
              <a:rPr lang="en-US" altLang="en-NG"/>
              <a:t>LABEL does not allocate any storage of its own</a:t>
            </a:r>
          </a:p>
          <a:p>
            <a:pPr>
              <a:spcBef>
                <a:spcPct val="60000"/>
              </a:spcBef>
            </a:pPr>
            <a:r>
              <a:rPr lang="en-US" altLang="en-NG"/>
              <a:t>Removes the need for the PTR operator</a:t>
            </a:r>
          </a:p>
          <a:p>
            <a:pPr>
              <a:spcBef>
                <a:spcPct val="60000"/>
              </a:spcBef>
            </a:pPr>
            <a:r>
              <a:rPr lang="en-US" altLang="en-NG"/>
              <a:t>Format: </a:t>
            </a:r>
            <a:r>
              <a:rPr lang="en-US" altLang="en-NG" i="1"/>
              <a:t>Name</a:t>
            </a:r>
            <a:r>
              <a:rPr lang="en-US" altLang="en-NG"/>
              <a:t> LABEL </a:t>
            </a:r>
            <a:r>
              <a:rPr lang="en-US" altLang="en-NG" i="1"/>
              <a:t>Type</a:t>
            </a:r>
          </a:p>
        </p:txBody>
      </p:sp>
      <p:sp>
        <p:nvSpPr>
          <p:cNvPr id="647172" name="Text Box 4">
            <a:extLst>
              <a:ext uri="{FF2B5EF4-FFF2-40B4-BE49-F238E27FC236}">
                <a16:creationId xmlns:a16="http://schemas.microsoft.com/office/drawing/2014/main" id="{C7F78BE0-5366-486C-984A-5B273620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3544889"/>
            <a:ext cx="5430838" cy="264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rIns="182880" bIns="0" anchor="ctr"/>
          <a:lstStyle>
            <a:lvl1pPr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dval   LABEL DWORD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wval   LABEL WORD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blist  BYTE 00h,10h,00h,20h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 dval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cx,  wval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dl,  blist</a:t>
            </a:r>
          </a:p>
        </p:txBody>
      </p:sp>
      <p:grpSp>
        <p:nvGrpSpPr>
          <p:cNvPr id="647208" name="Group 40">
            <a:extLst>
              <a:ext uri="{FF2B5EF4-FFF2-40B4-BE49-F238E27FC236}">
                <a16:creationId xmlns:a16="http://schemas.microsoft.com/office/drawing/2014/main" id="{539327A7-D65F-4652-B213-C903DE329B1C}"/>
              </a:ext>
            </a:extLst>
          </p:cNvPr>
          <p:cNvGrpSpPr>
            <a:grpSpLocks/>
          </p:cNvGrpSpPr>
          <p:nvPr/>
        </p:nvGrpSpPr>
        <p:grpSpPr bwMode="auto">
          <a:xfrm>
            <a:off x="8169275" y="3660776"/>
            <a:ext cx="1785938" cy="1554163"/>
            <a:chOff x="4186" y="2306"/>
            <a:chExt cx="1125" cy="979"/>
          </a:xfrm>
        </p:grpSpPr>
        <p:sp>
          <p:nvSpPr>
            <p:cNvPr id="647192" name="Text Box 24">
              <a:extLst>
                <a:ext uri="{FF2B5EF4-FFF2-40B4-BE49-F238E27FC236}">
                  <a16:creationId xmlns:a16="http://schemas.microsoft.com/office/drawing/2014/main" id="{97ADC32D-F20D-41C7-BC33-16FF3062E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849"/>
              <a:ext cx="435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/>
                <a:t>wval</a:t>
              </a:r>
            </a:p>
          </p:txBody>
        </p:sp>
        <p:sp>
          <p:nvSpPr>
            <p:cNvPr id="647193" name="AutoShape 25">
              <a:extLst>
                <a:ext uri="{FF2B5EF4-FFF2-40B4-BE49-F238E27FC236}">
                  <a16:creationId xmlns:a16="http://schemas.microsoft.com/office/drawing/2014/main" id="{AFEAAFCD-47A6-49EE-B606-2D015AFC4D2E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712" y="2541"/>
              <a:ext cx="182" cy="1016"/>
            </a:xfrm>
            <a:prstGeom prst="rightBrace">
              <a:avLst>
                <a:gd name="adj1" fmla="val 465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grpSp>
          <p:nvGrpSpPr>
            <p:cNvPr id="647194" name="Group 26">
              <a:extLst>
                <a:ext uri="{FF2B5EF4-FFF2-40B4-BE49-F238E27FC236}">
                  <a16:creationId xmlns:a16="http://schemas.microsoft.com/office/drawing/2014/main" id="{58E1EFDE-063D-4088-95BD-7519B97B8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6" y="2306"/>
              <a:ext cx="1125" cy="471"/>
              <a:chOff x="4186" y="1870"/>
              <a:chExt cx="1125" cy="471"/>
            </a:xfrm>
          </p:grpSpPr>
          <p:sp>
            <p:nvSpPr>
              <p:cNvPr id="647195" name="Text Box 27">
                <a:extLst>
                  <a:ext uri="{FF2B5EF4-FFF2-40B4-BE49-F238E27FC236}">
                    <a16:creationId xmlns:a16="http://schemas.microsoft.com/office/drawing/2014/main" id="{BB7A4A99-295B-495C-B08A-42E2DFDBD0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160"/>
                <a:ext cx="254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NG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647196" name="Text Box 28">
                <a:extLst>
                  <a:ext uri="{FF2B5EF4-FFF2-40B4-BE49-F238E27FC236}">
                    <a16:creationId xmlns:a16="http://schemas.microsoft.com/office/drawing/2014/main" id="{E1E57E15-C7CA-4B24-92CB-5AF3F013C8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9" y="2160"/>
                <a:ext cx="254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NG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647197" name="Text Box 29">
                <a:extLst>
                  <a:ext uri="{FF2B5EF4-FFF2-40B4-BE49-F238E27FC236}">
                    <a16:creationId xmlns:a16="http://schemas.microsoft.com/office/drawing/2014/main" id="{F68C0D59-E52C-488E-B53B-BEC71E214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3" y="2160"/>
                <a:ext cx="254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NG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647198" name="Text Box 30">
                <a:extLst>
                  <a:ext uri="{FF2B5EF4-FFF2-40B4-BE49-F238E27FC236}">
                    <a16:creationId xmlns:a16="http://schemas.microsoft.com/office/drawing/2014/main" id="{74E19D0E-8045-4049-8312-EB324CD33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7" y="2160"/>
                <a:ext cx="254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NG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647199" name="Text Box 31">
                <a:extLst>
                  <a:ext uri="{FF2B5EF4-FFF2-40B4-BE49-F238E27FC236}">
                    <a16:creationId xmlns:a16="http://schemas.microsoft.com/office/drawing/2014/main" id="{5064C875-DF06-4880-9984-71F84C7DB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435" cy="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NG" sz="1600"/>
                  <a:t>blist</a:t>
                </a:r>
              </a:p>
            </p:txBody>
          </p:sp>
          <p:sp>
            <p:nvSpPr>
              <p:cNvPr id="647200" name="Line 32">
                <a:extLst>
                  <a:ext uri="{FF2B5EF4-FFF2-40B4-BE49-F238E27FC236}">
                    <a16:creationId xmlns:a16="http://schemas.microsoft.com/office/drawing/2014/main" id="{1CD1C063-DF15-4F96-B1F0-D43A210AC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4" y="2051"/>
                <a:ext cx="0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NG"/>
              </a:p>
            </p:txBody>
          </p:sp>
        </p:grpSp>
        <p:sp>
          <p:nvSpPr>
            <p:cNvPr id="647201" name="AutoShape 33">
              <a:extLst>
                <a:ext uri="{FF2B5EF4-FFF2-40B4-BE49-F238E27FC236}">
                  <a16:creationId xmlns:a16="http://schemas.microsoft.com/office/drawing/2014/main" id="{4A1C66BE-5EEA-4D7E-A81C-980F68D0862A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4512" y="2560"/>
              <a:ext cx="73" cy="508"/>
            </a:xfrm>
            <a:prstGeom prst="rightBrace">
              <a:avLst>
                <a:gd name="adj1" fmla="val 579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sp>
          <p:nvSpPr>
            <p:cNvPr id="647202" name="Text Box 34">
              <a:extLst>
                <a:ext uri="{FF2B5EF4-FFF2-40B4-BE49-F238E27FC236}">
                  <a16:creationId xmlns:a16="http://schemas.microsoft.com/office/drawing/2014/main" id="{83130258-09C2-4816-8F11-4E375E940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6" y="3140"/>
              <a:ext cx="435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NG" sz="1600"/>
                <a:t>dval</a:t>
              </a:r>
            </a:p>
          </p:txBody>
        </p:sp>
        <p:sp>
          <p:nvSpPr>
            <p:cNvPr id="647206" name="Line 38">
              <a:extLst>
                <a:ext uri="{FF2B5EF4-FFF2-40B4-BE49-F238E27FC236}">
                  <a16:creationId xmlns:a16="http://schemas.microsoft.com/office/drawing/2014/main" id="{A1555A9A-4B25-4FEC-B9CF-86CBB133B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1" y="277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47207" name="Line 39">
              <a:extLst>
                <a:ext uri="{FF2B5EF4-FFF2-40B4-BE49-F238E27FC236}">
                  <a16:creationId xmlns:a16="http://schemas.microsoft.com/office/drawing/2014/main" id="{5DFC1CD8-9125-4E5A-B567-C918FCB8A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2813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647210" name="Rectangle 42">
            <a:extLst>
              <a:ext uri="{FF2B5EF4-FFF2-40B4-BE49-F238E27FC236}">
                <a16:creationId xmlns:a16="http://schemas.microsoft.com/office/drawing/2014/main" id="{256CF24A-1AEB-4823-920B-88FDAFB7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4" y="5138738"/>
            <a:ext cx="2592387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eax = 20001000h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cx  = 1000h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; dl  = 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7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7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7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7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>
            <a:extLst>
              <a:ext uri="{FF2B5EF4-FFF2-40B4-BE49-F238E27FC236}">
                <a16:creationId xmlns:a16="http://schemas.microsoft.com/office/drawing/2014/main" id="{38B4FC1E-E215-4092-975E-FE61E28E1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0082"/>
            <a:ext cx="10515600" cy="960092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Instructions</a:t>
            </a:r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334BEA92-036C-421E-9AEB-1E00312BF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83" y="834887"/>
            <a:ext cx="10850217" cy="5857461"/>
          </a:xfrm>
        </p:spPr>
        <p:txBody>
          <a:bodyPr>
            <a:normAutofit fontScale="92500" lnSpcReduction="10000"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Assembly language instructions have the format: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NG" sz="2000" b="1" dirty="0">
                <a:solidFill>
                  <a:srgbClr val="9966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NG" sz="2000" b="1" dirty="0">
                <a:solidFill>
                  <a:srgbClr val="000099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	[label:]   mnemonic   [operands]    [;comment]</a:t>
            </a:r>
            <a:endParaRPr lang="en-US" altLang="en-NG" sz="2000" dirty="0">
              <a:solidFill>
                <a:srgbClr val="000099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endParaRPr lang="en-US" altLang="en-NG" dirty="0">
              <a:latin typeface="Comic Sans MS" panose="030F0702030302020204" pitchFamily="66" charset="0"/>
            </a:endParaRPr>
          </a:p>
          <a:p>
            <a:r>
              <a:rPr lang="en-US" altLang="en-NG" dirty="0">
                <a:latin typeface="Comic Sans MS" panose="030F0702030302020204" pitchFamily="66" charset="0"/>
              </a:rPr>
              <a:t>Instruction Label (optional)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Marks the address of an instruction, must have a colon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Used to transfer program execution to a labeled instruction </a:t>
            </a:r>
          </a:p>
          <a:p>
            <a:endParaRPr lang="en-US" altLang="en-NG" dirty="0">
              <a:latin typeface="Comic Sans MS" panose="030F0702030302020204" pitchFamily="66" charset="0"/>
            </a:endParaRPr>
          </a:p>
          <a:p>
            <a:r>
              <a:rPr lang="en-US" altLang="en-NG" dirty="0">
                <a:latin typeface="Comic Sans MS" panose="030F0702030302020204" pitchFamily="66" charset="0"/>
              </a:rPr>
              <a:t>Mnemonic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Identifies the operation (e.g. MOV, ADD, SUB, JMP, CALL)</a:t>
            </a:r>
          </a:p>
          <a:p>
            <a:endParaRPr lang="en-US" altLang="en-NG" dirty="0">
              <a:latin typeface="Comic Sans MS" panose="030F0702030302020204" pitchFamily="66" charset="0"/>
            </a:endParaRPr>
          </a:p>
          <a:p>
            <a:r>
              <a:rPr lang="en-US" altLang="en-NG" dirty="0">
                <a:latin typeface="Comic Sans MS" panose="030F0702030302020204" pitchFamily="66" charset="0"/>
              </a:rPr>
              <a:t>Operands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Specify the data required by the operation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Executable instructions can have zero to three operands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Operands can be registers, memory variables, or constants</a:t>
            </a:r>
            <a:endParaRPr lang="en-US" altLang="en-NG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78694C97-6210-4003-A1E0-BC6117D12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Summary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94DBAB67-0E54-4FDD-B138-05854AC6F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0" tIns="45720" rIns="0" bIns="45720" rtlCol="0">
            <a:normAutofit fontScale="92500" lnSpcReduction="20000"/>
          </a:bodyPr>
          <a:lstStyle/>
          <a:p>
            <a:pPr>
              <a:spcBef>
                <a:spcPct val="25000"/>
              </a:spcBef>
            </a:pPr>
            <a:r>
              <a:rPr lang="en-US" altLang="en-NG"/>
              <a:t>Instruction </a:t>
            </a:r>
            <a:r>
              <a:rPr lang="en-US" altLang="en-NG">
                <a:sym typeface="Symbol" panose="05050102010706020507" pitchFamily="18" charset="2"/>
              </a:rPr>
              <a:t> executed at runtime</a:t>
            </a:r>
          </a:p>
          <a:p>
            <a:pPr>
              <a:spcBef>
                <a:spcPct val="25000"/>
              </a:spcBef>
            </a:pPr>
            <a:r>
              <a:rPr lang="en-US" altLang="en-NG">
                <a:sym typeface="Symbol" panose="05050102010706020507" pitchFamily="18" charset="2"/>
              </a:rPr>
              <a:t>Directive  interpreted by the assembler</a:t>
            </a:r>
          </a:p>
          <a:p>
            <a:pPr>
              <a:spcBef>
                <a:spcPct val="25000"/>
              </a:spcBef>
            </a:pPr>
            <a:r>
              <a:rPr lang="en-US" altLang="en-NG"/>
              <a:t>.STACK, .DATA, and .CODE</a:t>
            </a:r>
          </a:p>
          <a:p>
            <a:pPr lvl="1">
              <a:spcBef>
                <a:spcPct val="25000"/>
              </a:spcBef>
            </a:pPr>
            <a:r>
              <a:rPr lang="en-US" altLang="en-NG"/>
              <a:t>Define the code, data, and stack sections of a program</a:t>
            </a:r>
          </a:p>
          <a:p>
            <a:pPr>
              <a:spcBef>
                <a:spcPct val="25000"/>
              </a:spcBef>
            </a:pPr>
            <a:r>
              <a:rPr lang="en-US" altLang="en-NG"/>
              <a:t>Edit-Assemble-Link-Debug Cycle</a:t>
            </a:r>
          </a:p>
          <a:p>
            <a:pPr>
              <a:spcBef>
                <a:spcPct val="25000"/>
              </a:spcBef>
            </a:pPr>
            <a:r>
              <a:rPr lang="en-US" altLang="en-NG"/>
              <a:t>Data Definition</a:t>
            </a:r>
          </a:p>
          <a:p>
            <a:pPr lvl="1">
              <a:spcBef>
                <a:spcPct val="25000"/>
              </a:spcBef>
            </a:pPr>
            <a:r>
              <a:rPr lang="en-US" altLang="en-NG"/>
              <a:t>BYTE, WORD, DWORD, QWORD, etc.</a:t>
            </a:r>
          </a:p>
          <a:p>
            <a:pPr lvl="1">
              <a:spcBef>
                <a:spcPct val="25000"/>
              </a:spcBef>
            </a:pPr>
            <a:r>
              <a:rPr lang="en-US" altLang="en-NG"/>
              <a:t>DUP operator</a:t>
            </a:r>
          </a:p>
          <a:p>
            <a:pPr>
              <a:spcBef>
                <a:spcPct val="25000"/>
              </a:spcBef>
            </a:pPr>
            <a:r>
              <a:rPr lang="en-US" altLang="en-NG"/>
              <a:t>Symbolic Constant</a:t>
            </a:r>
          </a:p>
          <a:p>
            <a:pPr lvl="1">
              <a:spcBef>
                <a:spcPct val="25000"/>
              </a:spcBef>
            </a:pPr>
            <a:r>
              <a:rPr lang="en-US" altLang="en-NG"/>
              <a:t>=, EQU, and TEXTEQU directives</a:t>
            </a:r>
          </a:p>
          <a:p>
            <a:pPr>
              <a:spcBef>
                <a:spcPct val="25000"/>
              </a:spcBef>
            </a:pPr>
            <a:r>
              <a:rPr lang="en-US" altLang="en-NG"/>
              <a:t>Data-Related Operators</a:t>
            </a:r>
          </a:p>
          <a:p>
            <a:pPr lvl="1">
              <a:spcBef>
                <a:spcPct val="25000"/>
              </a:spcBef>
            </a:pPr>
            <a:r>
              <a:rPr lang="en-US" altLang="en-NG"/>
              <a:t>OFFSET, ALIGN, TYPE, LENGTHOF, SIZEOF, PTR, and LABEL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5" name="Rectangle 5">
            <a:extLst>
              <a:ext uri="{FF2B5EF4-FFF2-40B4-BE49-F238E27FC236}">
                <a16:creationId xmlns:a16="http://schemas.microsoft.com/office/drawing/2014/main" id="{55DEB149-C9A5-4704-9E02-A0B35C623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07165"/>
            <a:ext cx="10515600" cy="5485710"/>
          </a:xfrm>
          <a:noFill/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No operands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stc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	; set carry flag</a:t>
            </a:r>
          </a:p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One operand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inc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eax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altLang="en-NG" b="1" dirty="0" smtClean="0">
                <a:latin typeface="Comic Sans MS" panose="030F0702030302020204" pitchFamily="66" charset="0"/>
                <a:cs typeface="Courier New" panose="02070309020205020404" pitchFamily="49" charset="0"/>
              </a:rPr>
              <a:t>	; 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increment register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eax</a:t>
            </a:r>
            <a:endParaRPr lang="en-US" altLang="en-NG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call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Clrscr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; call procedure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Clrscr</a:t>
            </a:r>
            <a:endParaRPr lang="en-US" altLang="en-NG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jmp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  L1		; jump to instruction with label L1</a:t>
            </a:r>
          </a:p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Two operands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add 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ebx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ecx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; register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ebx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 =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ebx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 +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ecx</a:t>
            </a:r>
            <a:endParaRPr lang="en-US" altLang="en-NG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sub  var1, 25	; memory variable var1 = var1 - 25</a:t>
            </a:r>
          </a:p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Three operands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imul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 eax,ebx,5	; register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eax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 =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ebx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 * 5</a:t>
            </a:r>
            <a:endParaRPr lang="en-US" altLang="en-NG" dirty="0">
              <a:latin typeface="Comic Sans MS" panose="030F0702030302020204" pitchFamily="66" charset="0"/>
            </a:endParaRPr>
          </a:p>
        </p:txBody>
      </p:sp>
      <p:sp>
        <p:nvSpPr>
          <p:cNvPr id="476166" name="Rectangle 6">
            <a:extLst>
              <a:ext uri="{FF2B5EF4-FFF2-40B4-BE49-F238E27FC236}">
                <a16:creationId xmlns:a16="http://schemas.microsoft.com/office/drawing/2014/main" id="{A155CE08-9A7A-4352-9878-03200F79A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435" y="1"/>
            <a:ext cx="10515600" cy="901148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Instruction Examples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E64EA1B2-65E4-42E3-BB7C-8ACB899A8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913" y="0"/>
            <a:ext cx="10515600" cy="923683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Comments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FC007DFD-4ED6-4BB8-B7BB-13E0BF254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129" y="1123950"/>
            <a:ext cx="10515599" cy="5409372"/>
          </a:xfrm>
        </p:spPr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Comments are very important!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Explain the program's purpose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When it was written, revised, and by whom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Explain data used in the program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Explain instruction sequences and algorithms used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Application-specific explanations</a:t>
            </a:r>
          </a:p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Single-line comments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Begin with a semicolon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  <a:r>
              <a:rPr lang="en-US" altLang="en-NG" dirty="0">
                <a:latin typeface="Comic Sans MS" panose="030F0702030302020204" pitchFamily="66" charset="0"/>
              </a:rPr>
              <a:t> and terminate at end of line</a:t>
            </a:r>
            <a:endParaRPr lang="en-US" altLang="en-NG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Multi-line comments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Begin with </a:t>
            </a:r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COMMENT</a:t>
            </a:r>
            <a:r>
              <a:rPr lang="en-US" altLang="en-NG" dirty="0">
                <a:latin typeface="Comic Sans MS" panose="030F0702030302020204" pitchFamily="66" charset="0"/>
              </a:rPr>
              <a:t> directive and a chosen character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End with the same chosen character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227F6093-1930-4E98-8A9A-54BA1DE45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Next . . .</a:t>
            </a:r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8911B754-9B04-4BD7-A987-15C71CA9E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2"/>
            <a:ext cx="6970713" cy="4235223"/>
          </a:xfrm>
        </p:spPr>
        <p:txBody>
          <a:bodyPr>
            <a:normAutofit lnSpcReduction="10000"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Basic Elements of Assembly Language</a:t>
            </a:r>
          </a:p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Flat Memory Program Template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Example: Adding and Subtracting Integers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Assembling, Linking, and Debugging Programs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Defining Data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Defining Symbolic Constants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Data-Related Operators and Directives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69E89C34-94B2-47CD-8A1F-7637D531A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42598"/>
            <a:ext cx="10515600" cy="927652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Flat Memory Program Template</a:t>
            </a:r>
          </a:p>
        </p:txBody>
      </p:sp>
      <p:sp>
        <p:nvSpPr>
          <p:cNvPr id="607235" name="Text Box 3">
            <a:extLst>
              <a:ext uri="{FF2B5EF4-FFF2-40B4-BE49-F238E27FC236}">
                <a16:creationId xmlns:a16="http://schemas.microsoft.com/office/drawing/2014/main" id="{23826E89-6A3B-4B22-85C1-2AAEADFA8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83" y="1070250"/>
            <a:ext cx="9681817" cy="5645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TITLE Flat Memory Program Template   (Template.asm)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NG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Program Description: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Author:	Creation Date: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Modified by:	Modification Date: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NG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.686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.MODEL FLAT, STDCALL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.STACK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NG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; (insert variables here)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; (insert executable instructions here)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exit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; (insert additional procedures here)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sz="1600" b="1" dirty="0">
                <a:latin typeface="Courier New" panose="02070309020205020404" pitchFamily="49" charset="0"/>
              </a:rPr>
              <a:t>END main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2560</Words>
  <Application>Microsoft Office PowerPoint</Application>
  <PresentationFormat>Widescreen</PresentationFormat>
  <Paragraphs>743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Batang</vt:lpstr>
      <vt:lpstr>Calibri</vt:lpstr>
      <vt:lpstr>Calibri Light</vt:lpstr>
      <vt:lpstr>Comic Sans MS</vt:lpstr>
      <vt:lpstr>Courier New</vt:lpstr>
      <vt:lpstr>Symbol</vt:lpstr>
      <vt:lpstr>Wingdings</vt:lpstr>
      <vt:lpstr>Office Theme</vt:lpstr>
      <vt:lpstr>PowerPoint Presentation</vt:lpstr>
      <vt:lpstr>Presentation Outline</vt:lpstr>
      <vt:lpstr>Constants</vt:lpstr>
      <vt:lpstr>Assembly Language Statements</vt:lpstr>
      <vt:lpstr>Instructions</vt:lpstr>
      <vt:lpstr>Instruction Examples</vt:lpstr>
      <vt:lpstr>Comments</vt:lpstr>
      <vt:lpstr>Next . . .</vt:lpstr>
      <vt:lpstr>Flat Memory Program Template</vt:lpstr>
      <vt:lpstr>TITLE and .MODEL Directives</vt:lpstr>
      <vt:lpstr>.STACK, .DATA, &amp; .CODE Directives</vt:lpstr>
      <vt:lpstr>INCLUDE, PROC, ENDP, and END</vt:lpstr>
      <vt:lpstr>Next . . .</vt:lpstr>
      <vt:lpstr>Adding and Subtracting Integers</vt:lpstr>
      <vt:lpstr>Example of Console Output</vt:lpstr>
      <vt:lpstr>Suggested Coding Standards</vt:lpstr>
      <vt:lpstr>Understanding Program Termination</vt:lpstr>
      <vt:lpstr>Modified Program</vt:lpstr>
      <vt:lpstr>Next . . .</vt:lpstr>
      <vt:lpstr>Assemble-Link-Debug Cycle</vt:lpstr>
      <vt:lpstr>Assemble-Link-Debug Cycle – cont'd</vt:lpstr>
      <vt:lpstr>Listing File</vt:lpstr>
      <vt:lpstr>Next . . .</vt:lpstr>
      <vt:lpstr>Intrinsic Data Types</vt:lpstr>
      <vt:lpstr>Data Definition Statement</vt:lpstr>
      <vt:lpstr>Defining BYTE and SBYTE Data</vt:lpstr>
      <vt:lpstr>Defining Byte Arrays</vt:lpstr>
      <vt:lpstr>Defining Strings</vt:lpstr>
      <vt:lpstr>Defining Strings – cont'd</vt:lpstr>
      <vt:lpstr>Using the DUP Operator</vt:lpstr>
      <vt:lpstr>Defining 16-bit and 32-bit Data</vt:lpstr>
      <vt:lpstr>QWORD, TBYTE, and REAL Data</vt:lpstr>
      <vt:lpstr>Symbol Table</vt:lpstr>
      <vt:lpstr>Byte Ordering and Endianness</vt:lpstr>
      <vt:lpstr>Adding Variables to AddSub</vt:lpstr>
      <vt:lpstr>Next . . .</vt:lpstr>
      <vt:lpstr>Defining Symbolic Constants</vt:lpstr>
      <vt:lpstr>Equal-Sign Directive</vt:lpstr>
      <vt:lpstr>EQU Directive</vt:lpstr>
      <vt:lpstr>TEXTEQU Directive</vt:lpstr>
      <vt:lpstr>Next . . .</vt:lpstr>
      <vt:lpstr>OFFSET Operator</vt:lpstr>
      <vt:lpstr>ALIGN Directive</vt:lpstr>
      <vt:lpstr>TYPE Operator</vt:lpstr>
      <vt:lpstr>LENGTHOF Operator</vt:lpstr>
      <vt:lpstr>SIZEOF Operator</vt:lpstr>
      <vt:lpstr>Multiple Line Declarations</vt:lpstr>
      <vt:lpstr>PTR Operator</vt:lpstr>
      <vt:lpstr>LABEL Directive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Alamu Femi</dc:creator>
  <cp:lastModifiedBy>Dr. Alamu Femi</cp:lastModifiedBy>
  <cp:revision>15</cp:revision>
  <dcterms:created xsi:type="dcterms:W3CDTF">2020-02-11T09:54:25Z</dcterms:created>
  <dcterms:modified xsi:type="dcterms:W3CDTF">2023-11-10T17:56:36Z</dcterms:modified>
</cp:coreProperties>
</file>