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A05B0D-D59D-4055-BB62-5ECFDD3CC131}">
  <a:tblStyle styleId="{4DA05B0D-D59D-4055-BB62-5ECFDD3CC1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93c88f4e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93c88f4e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93c88f4e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93c88f4e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93c88f4e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93c88f4e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93c88f4e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93c88f4e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93c88f4e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93c88f4e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93c88f4e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93c88f4e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c8305e38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c8305e38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93c88f4e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93c88f4e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93c88f4e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93c88f4e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93c88f4e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93c88f4e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73550" y="1266700"/>
            <a:ext cx="7875600" cy="564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SzPts val="990"/>
              <a:buNone/>
            </a:pPr>
            <a:r>
              <a:rPr lang="en" sz="2780">
                <a:latin typeface="Times New Roman"/>
                <a:ea typeface="Times New Roman"/>
                <a:cs typeface="Times New Roman"/>
                <a:sym typeface="Times New Roman"/>
              </a:rPr>
              <a:t>PASSWORD STRENGTH DETECTION</a:t>
            </a:r>
            <a:endParaRPr sz="2780">
              <a:latin typeface="Times New Roman"/>
              <a:ea typeface="Times New Roman"/>
              <a:cs typeface="Times New Roman"/>
              <a:sym typeface="Times New Roman"/>
            </a:endParaRPr>
          </a:p>
        </p:txBody>
      </p:sp>
      <p:graphicFrame>
        <p:nvGraphicFramePr>
          <p:cNvPr id="87" name="Google Shape;87;p13"/>
          <p:cNvGraphicFramePr/>
          <p:nvPr/>
        </p:nvGraphicFramePr>
        <p:xfrm>
          <a:off x="873550" y="2718025"/>
          <a:ext cx="3000000" cy="3000000"/>
        </p:xfrm>
        <a:graphic>
          <a:graphicData uri="http://schemas.openxmlformats.org/drawingml/2006/table">
            <a:tbl>
              <a:tblPr>
                <a:noFill/>
                <a:tableStyleId>{4DA05B0D-D59D-4055-BB62-5ECFDD3CC131}</a:tableStyleId>
              </a:tblPr>
              <a:tblGrid>
                <a:gridCol w="3619500"/>
                <a:gridCol w="3619500"/>
              </a:tblGrid>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ENROLLMENT NUMBER</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ZALAK SHAH</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AU2040217</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AVINASH RAVAL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AU2040031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FREYAL SHAH</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AU2040228</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FREYA MODI</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AU2040222</a:t>
                      </a:r>
                      <a:endParaRPr>
                        <a:latin typeface="Times New Roman"/>
                        <a:ea typeface="Times New Roman"/>
                        <a:cs typeface="Times New Roman"/>
                        <a:sym typeface="Times New Roman"/>
                      </a:endParaRPr>
                    </a:p>
                  </a:txBody>
                  <a:tcPr marT="91425" marB="91425" marR="91425" marL="91425"/>
                </a:tc>
              </a:tr>
            </a:tbl>
          </a:graphicData>
        </a:graphic>
      </p:graphicFrame>
      <p:sp>
        <p:nvSpPr>
          <p:cNvPr id="88" name="Google Shape;88;p13"/>
          <p:cNvSpPr txBox="1"/>
          <p:nvPr/>
        </p:nvSpPr>
        <p:spPr>
          <a:xfrm>
            <a:off x="952475" y="1831300"/>
            <a:ext cx="6607200" cy="677100"/>
          </a:xfrm>
          <a:prstGeom prst="rect">
            <a:avLst/>
          </a:prstGeom>
          <a:noFill/>
          <a:ln>
            <a:noFill/>
          </a:ln>
        </p:spPr>
        <p:txBody>
          <a:bodyPr anchorCtr="0" anchor="t" bIns="91425" lIns="91425" spcFirstLastPara="1" rIns="91425" wrap="square" tIns="91425">
            <a:spAutoFit/>
          </a:bodyPr>
          <a:lstStyle/>
          <a:p>
            <a:pPr indent="0" lvl="0" marL="1828800" rtl="0" algn="l">
              <a:spcBef>
                <a:spcPts val="0"/>
              </a:spcBef>
              <a:spcAft>
                <a:spcPts val="0"/>
              </a:spcAft>
              <a:buNone/>
            </a:pPr>
            <a:r>
              <a:rPr b="1" lang="en" sz="1700">
                <a:latin typeface="Times New Roman"/>
                <a:ea typeface="Times New Roman"/>
                <a:cs typeface="Times New Roman"/>
                <a:sym typeface="Times New Roman"/>
              </a:rPr>
              <a:t>  CSE 523 - MACHINE LEARNING</a:t>
            </a:r>
            <a:r>
              <a:rPr b="1" lang="en" sz="1500">
                <a:latin typeface="Lato"/>
                <a:ea typeface="Lato"/>
                <a:cs typeface="Lato"/>
                <a:sym typeface="Lato"/>
              </a:rPr>
              <a:t> </a:t>
            </a:r>
            <a:endParaRPr b="1" sz="1500">
              <a:latin typeface="Lato"/>
              <a:ea typeface="Lato"/>
              <a:cs typeface="Lato"/>
              <a:sym typeface="Lato"/>
            </a:endParaRPr>
          </a:p>
          <a:p>
            <a:pPr indent="0" lvl="0" marL="1828800" rtl="0" algn="l">
              <a:spcBef>
                <a:spcPts val="0"/>
              </a:spcBef>
              <a:spcAft>
                <a:spcPts val="0"/>
              </a:spcAft>
              <a:buNone/>
            </a:pPr>
            <a:r>
              <a:rPr b="1" lang="en" sz="1500">
                <a:latin typeface="Times New Roman"/>
                <a:ea typeface="Times New Roman"/>
                <a:cs typeface="Times New Roman"/>
                <a:sym typeface="Times New Roman"/>
              </a:rPr>
              <a:t>    Course Instructor - Prof. Mehul Raval</a:t>
            </a:r>
            <a:endParaRPr b="1" sz="1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latin typeface="Times New Roman"/>
                <a:ea typeface="Times New Roman"/>
                <a:cs typeface="Times New Roman"/>
                <a:sym typeface="Times New Roman"/>
              </a:rPr>
              <a:t>INDIVIDUAL CONTRIBUTION:</a:t>
            </a:r>
            <a:endParaRPr sz="2340">
              <a:latin typeface="Times New Roman"/>
              <a:ea typeface="Times New Roman"/>
              <a:cs typeface="Times New Roman"/>
              <a:sym typeface="Times New Roman"/>
            </a:endParaRPr>
          </a:p>
        </p:txBody>
      </p:sp>
      <p:graphicFrame>
        <p:nvGraphicFramePr>
          <p:cNvPr id="144" name="Google Shape;144;p22"/>
          <p:cNvGraphicFramePr/>
          <p:nvPr/>
        </p:nvGraphicFramePr>
        <p:xfrm>
          <a:off x="729450" y="2154875"/>
          <a:ext cx="3000000" cy="3000000"/>
        </p:xfrm>
        <a:graphic>
          <a:graphicData uri="http://schemas.openxmlformats.org/drawingml/2006/table">
            <a:tbl>
              <a:tblPr>
                <a:noFill/>
                <a:tableStyleId>{4DA05B0D-D59D-4055-BB62-5ECFDD3CC131}</a:tableStyleId>
              </a:tblPr>
              <a:tblGrid>
                <a:gridCol w="3619500"/>
                <a:gridCol w="3619500"/>
              </a:tblGrid>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CONTRIBUTION</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Zalak Shah</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Implemented code and worked on dataset</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Freyal Shah</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Implemented code and</a:t>
                      </a:r>
                      <a:r>
                        <a:rPr lang="en">
                          <a:latin typeface="Times New Roman"/>
                          <a:ea typeface="Times New Roman"/>
                          <a:cs typeface="Times New Roman"/>
                          <a:sym typeface="Times New Roman"/>
                        </a:rPr>
                        <a:t> analyzed results</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Freya Modi</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Collection of information and understanding algorithm</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Avinash Raval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Reviewed existing body of work and worked on report</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50" name="Google Shape;150;p23"/>
          <p:cNvSpPr txBox="1"/>
          <p:nvPr>
            <p:ph idx="1" type="body"/>
          </p:nvPr>
        </p:nvSpPr>
        <p:spPr>
          <a:xfrm>
            <a:off x="727650" y="2078875"/>
            <a:ext cx="7688700" cy="28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5600">
                <a:solidFill>
                  <a:srgbClr val="000000"/>
                </a:solidFill>
                <a:latin typeface="Arial"/>
                <a:ea typeface="Arial"/>
                <a:cs typeface="Arial"/>
                <a:sym typeface="Arial"/>
              </a:rPr>
              <a:t>[1] B. bansal, “Password strength classifier dataset,” Kaggle, 27Jun-2019. </a:t>
            </a:r>
            <a:endParaRPr sz="5600">
              <a:solidFill>
                <a:srgbClr val="000000"/>
              </a:solidFill>
              <a:latin typeface="Arial"/>
              <a:ea typeface="Arial"/>
              <a:cs typeface="Arial"/>
              <a:sym typeface="Arial"/>
            </a:endParaRPr>
          </a:p>
          <a:p>
            <a:pPr indent="0" lvl="0" marL="355600" rtl="0" algn="l">
              <a:spcBef>
                <a:spcPts val="1200"/>
              </a:spcBef>
              <a:spcAft>
                <a:spcPts val="0"/>
              </a:spcAft>
              <a:buNone/>
            </a:pPr>
            <a:r>
              <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 sz="5600">
                <a:solidFill>
                  <a:srgbClr val="000000"/>
                </a:solidFill>
                <a:latin typeface="Arial"/>
                <a:ea typeface="Arial"/>
                <a:cs typeface="Arial"/>
                <a:sym typeface="Arial"/>
              </a:rPr>
              <a:t>[2] Farooq, U. (2020, December). Password Strength Analysis. International Journal of Engineering Research &amp; Technology, 9(12), 6.</a:t>
            </a:r>
            <a:endParaRPr sz="5600">
              <a:solidFill>
                <a:srgbClr val="000000"/>
              </a:solidFill>
              <a:latin typeface="Arial"/>
              <a:ea typeface="Arial"/>
              <a:cs typeface="Arial"/>
              <a:sym typeface="Arial"/>
            </a:endParaRPr>
          </a:p>
          <a:p>
            <a:pPr indent="0" lvl="0" marL="0" rtl="0" algn="l">
              <a:spcBef>
                <a:spcPts val="1200"/>
              </a:spcBef>
              <a:spcAft>
                <a:spcPts val="0"/>
              </a:spcAft>
              <a:buNone/>
            </a:pPr>
            <a:r>
              <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 sz="5600">
                <a:solidFill>
                  <a:srgbClr val="000000"/>
                </a:solidFill>
                <a:latin typeface="Arial"/>
                <a:ea typeface="Arial"/>
                <a:cs typeface="Arial"/>
                <a:sym typeface="Arial"/>
              </a:rPr>
              <a:t>[3] Building a Password Strength Classifier Model Using Machine Learning. (2022, January 26). Section.io. Retrieved March 11, 2023.</a:t>
            </a:r>
            <a:endParaRPr sz="5600">
              <a:solidFill>
                <a:srgbClr val="000000"/>
              </a:solidFill>
              <a:latin typeface="Arial"/>
              <a:ea typeface="Arial"/>
              <a:cs typeface="Arial"/>
              <a:sym typeface="Arial"/>
            </a:endParaRPr>
          </a:p>
          <a:p>
            <a:pPr indent="0" lvl="0" marL="0" rtl="0" algn="l">
              <a:spcBef>
                <a:spcPts val="1200"/>
              </a:spcBef>
              <a:spcAft>
                <a:spcPts val="0"/>
              </a:spcAft>
              <a:buNone/>
            </a:pPr>
            <a:r>
              <a:t/>
            </a:r>
            <a:endParaRPr sz="5600">
              <a:solidFill>
                <a:srgbClr val="000000"/>
              </a:solidFill>
              <a:latin typeface="Arial"/>
              <a:ea typeface="Arial"/>
              <a:cs typeface="Arial"/>
              <a:sym typeface="Arial"/>
            </a:endParaRPr>
          </a:p>
          <a:p>
            <a:pPr indent="0" lvl="0" marL="355600" rtl="0" algn="l">
              <a:spcBef>
                <a:spcPts val="1200"/>
              </a:spcBef>
              <a:spcAft>
                <a:spcPts val="0"/>
              </a:spcAft>
              <a:buNone/>
            </a:pPr>
            <a:r>
              <a:t/>
            </a:r>
            <a:endParaRPr sz="3318">
              <a:solidFill>
                <a:srgbClr val="000000"/>
              </a:solidFill>
              <a:latin typeface="Arial"/>
              <a:ea typeface="Arial"/>
              <a:cs typeface="Arial"/>
              <a:sym typeface="Arial"/>
            </a:endParaRPr>
          </a:p>
          <a:p>
            <a:pPr indent="0" lvl="0" marL="0" rtl="0" algn="l">
              <a:spcBef>
                <a:spcPts val="1200"/>
              </a:spcBef>
              <a:spcAft>
                <a:spcPts val="0"/>
              </a:spcAft>
              <a:buNone/>
            </a:pPr>
            <a:r>
              <a:t/>
            </a:r>
            <a:endParaRPr sz="1408">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4" name="Google Shape;94;p14"/>
          <p:cNvSpPr txBox="1"/>
          <p:nvPr>
            <p:ph idx="1" type="body"/>
          </p:nvPr>
        </p:nvSpPr>
        <p:spPr>
          <a:xfrm>
            <a:off x="729450" y="2078875"/>
            <a:ext cx="7688700" cy="2019300"/>
          </a:xfrm>
          <a:prstGeom prst="rect">
            <a:avLst/>
          </a:prstGeom>
        </p:spPr>
        <p:txBody>
          <a:bodyPr anchorCtr="0" anchor="t" bIns="91425" lIns="91425" spcFirstLastPara="1" rIns="91425" wrap="square" tIns="91425">
            <a:normAutofit fontScale="25000" lnSpcReduction="20000"/>
          </a:bodyPr>
          <a:lstStyle/>
          <a:p>
            <a:pPr indent="-332825" lvl="0" marL="457200" marR="12700" rtl="0" algn="l">
              <a:lnSpc>
                <a:spcPct val="150000"/>
              </a:lnSpc>
              <a:spcBef>
                <a:spcPts val="100"/>
              </a:spcBef>
              <a:spcAft>
                <a:spcPts val="0"/>
              </a:spcAft>
              <a:buClr>
                <a:srgbClr val="000000"/>
              </a:buClr>
              <a:buSzPct val="100000"/>
              <a:buFont typeface="Times New Roman"/>
              <a:buChar char="●"/>
            </a:pPr>
            <a:r>
              <a:rPr lang="en" sz="6565">
                <a:solidFill>
                  <a:srgbClr val="000000"/>
                </a:solidFill>
                <a:latin typeface="Times New Roman"/>
                <a:ea typeface="Times New Roman"/>
                <a:cs typeface="Times New Roman"/>
                <a:sym typeface="Times New Roman"/>
              </a:rPr>
              <a:t>Passwords secure online accounts and sensitive information, but weak ones risk user data and privacy. </a:t>
            </a:r>
            <a:endParaRPr sz="6565">
              <a:solidFill>
                <a:srgbClr val="000000"/>
              </a:solidFill>
              <a:latin typeface="Times New Roman"/>
              <a:ea typeface="Times New Roman"/>
              <a:cs typeface="Times New Roman"/>
              <a:sym typeface="Times New Roman"/>
            </a:endParaRPr>
          </a:p>
          <a:p>
            <a:pPr indent="0" lvl="0" marL="457200" marR="12700" rtl="0" algn="l">
              <a:lnSpc>
                <a:spcPct val="150000"/>
              </a:lnSpc>
              <a:spcBef>
                <a:spcPts val="100"/>
              </a:spcBef>
              <a:spcAft>
                <a:spcPts val="0"/>
              </a:spcAft>
              <a:buNone/>
            </a:pPr>
            <a:r>
              <a:t/>
            </a:r>
            <a:endParaRPr sz="6565">
              <a:solidFill>
                <a:srgbClr val="000000"/>
              </a:solidFill>
              <a:latin typeface="Times New Roman"/>
              <a:ea typeface="Times New Roman"/>
              <a:cs typeface="Times New Roman"/>
              <a:sym typeface="Times New Roman"/>
            </a:endParaRPr>
          </a:p>
          <a:p>
            <a:pPr indent="-332825" lvl="0" marL="457200" marR="12700" rtl="0" algn="l">
              <a:lnSpc>
                <a:spcPct val="150000"/>
              </a:lnSpc>
              <a:spcBef>
                <a:spcPts val="100"/>
              </a:spcBef>
              <a:spcAft>
                <a:spcPts val="0"/>
              </a:spcAft>
              <a:buClr>
                <a:srgbClr val="000000"/>
              </a:buClr>
              <a:buSzPct val="100000"/>
              <a:buFont typeface="Times New Roman"/>
              <a:buChar char="●"/>
            </a:pPr>
            <a:r>
              <a:rPr lang="en" sz="6565">
                <a:solidFill>
                  <a:srgbClr val="000000"/>
                </a:solidFill>
                <a:latin typeface="Times New Roman"/>
                <a:ea typeface="Times New Roman"/>
                <a:cs typeface="Times New Roman"/>
                <a:sym typeface="Times New Roman"/>
              </a:rPr>
              <a:t>Reliable and efficient ways are needed to measure password strength and help users create stronger ones. </a:t>
            </a:r>
            <a:endParaRPr sz="6565">
              <a:solidFill>
                <a:srgbClr val="000000"/>
              </a:solidFill>
              <a:latin typeface="Times New Roman"/>
              <a:ea typeface="Times New Roman"/>
              <a:cs typeface="Times New Roman"/>
              <a:sym typeface="Times New Roman"/>
            </a:endParaRPr>
          </a:p>
          <a:p>
            <a:pPr indent="0" lvl="0" marL="457200" marR="12700" rtl="0" algn="l">
              <a:lnSpc>
                <a:spcPct val="150000"/>
              </a:lnSpc>
              <a:spcBef>
                <a:spcPts val="100"/>
              </a:spcBef>
              <a:spcAft>
                <a:spcPts val="0"/>
              </a:spcAft>
              <a:buNone/>
            </a:pPr>
            <a:r>
              <a:t/>
            </a:r>
            <a:endParaRPr sz="6565">
              <a:solidFill>
                <a:srgbClr val="000000"/>
              </a:solidFill>
              <a:latin typeface="Times New Roman"/>
              <a:ea typeface="Times New Roman"/>
              <a:cs typeface="Times New Roman"/>
              <a:sym typeface="Times New Roman"/>
            </a:endParaRPr>
          </a:p>
          <a:p>
            <a:pPr indent="-332825" lvl="0" marL="457200" marR="12700" rtl="0" algn="l">
              <a:lnSpc>
                <a:spcPct val="150000"/>
              </a:lnSpc>
              <a:spcBef>
                <a:spcPts val="100"/>
              </a:spcBef>
              <a:spcAft>
                <a:spcPts val="0"/>
              </a:spcAft>
              <a:buClr>
                <a:srgbClr val="000000"/>
              </a:buClr>
              <a:buSzPct val="100000"/>
              <a:buFont typeface="Times New Roman"/>
              <a:buChar char="●"/>
            </a:pPr>
            <a:r>
              <a:rPr lang="en" sz="6565">
                <a:solidFill>
                  <a:srgbClr val="000000"/>
                </a:solidFill>
                <a:latin typeface="Times New Roman"/>
                <a:ea typeface="Times New Roman"/>
                <a:cs typeface="Times New Roman"/>
                <a:sym typeface="Times New Roman"/>
              </a:rPr>
              <a:t>Comparing existing machine learning models can improve accuracy and analysis.</a:t>
            </a:r>
            <a:endParaRPr sz="6565">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ct val="66503"/>
              <a:buNone/>
            </a:pPr>
            <a:r>
              <a:t/>
            </a:r>
            <a:endParaRPr sz="153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marR="114300" rtl="0" algn="l">
              <a:lnSpc>
                <a:spcPct val="96000"/>
              </a:lnSpc>
              <a:spcBef>
                <a:spcPts val="3400"/>
              </a:spcBef>
              <a:spcAft>
                <a:spcPts val="0"/>
              </a:spcAft>
              <a:buNone/>
            </a:pPr>
            <a:r>
              <a:rPr lang="en" sz="1920">
                <a:solidFill>
                  <a:srgbClr val="000000"/>
                </a:solidFill>
                <a:latin typeface="Times New Roman"/>
                <a:ea typeface="Times New Roman"/>
                <a:cs typeface="Times New Roman"/>
                <a:sym typeface="Times New Roman"/>
              </a:rPr>
              <a:t>The project involves comparing machine learning models to accurately predict password strength based on factors like length and complexity, with the goal of creating stronger passwords to defend against cyber attacks.</a:t>
            </a:r>
            <a:endParaRPr sz="1420">
              <a:solidFill>
                <a:srgbClr val="000000"/>
              </a:solidFill>
              <a:latin typeface="Times New Roman"/>
              <a:ea typeface="Times New Roman"/>
              <a:cs typeface="Times New Roman"/>
              <a:sym typeface="Times New Roman"/>
            </a:endParaRPr>
          </a:p>
          <a:p>
            <a:pPr indent="-248284" lvl="0" marL="457200" rtl="0" algn="l">
              <a:lnSpc>
                <a:spcPct val="95000"/>
              </a:lnSpc>
              <a:spcBef>
                <a:spcPts val="0"/>
              </a:spcBef>
              <a:spcAft>
                <a:spcPts val="0"/>
              </a:spcAft>
              <a:buSzPts val="310"/>
              <a:buChar char="●"/>
            </a:pPr>
            <a:r>
              <a:t/>
            </a:r>
            <a:endParaRPr sz="3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283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latin typeface="Times New Roman"/>
                <a:ea typeface="Times New Roman"/>
                <a:cs typeface="Times New Roman"/>
                <a:sym typeface="Times New Roman"/>
              </a:rPr>
              <a:t>EXISTING WORK</a:t>
            </a:r>
            <a:endParaRPr sz="2340">
              <a:latin typeface="Times New Roman"/>
              <a:ea typeface="Times New Roman"/>
              <a:cs typeface="Times New Roman"/>
              <a:sym typeface="Times New Roman"/>
            </a:endParaRPr>
          </a:p>
        </p:txBody>
      </p:sp>
      <p:sp>
        <p:nvSpPr>
          <p:cNvPr id="106" name="Google Shape;106;p16"/>
          <p:cNvSpPr txBox="1"/>
          <p:nvPr>
            <p:ph idx="1" type="body"/>
          </p:nvPr>
        </p:nvSpPr>
        <p:spPr>
          <a:xfrm>
            <a:off x="729450" y="1688575"/>
            <a:ext cx="7688700" cy="3050700"/>
          </a:xfrm>
          <a:prstGeom prst="rect">
            <a:avLst/>
          </a:prstGeom>
        </p:spPr>
        <p:txBody>
          <a:bodyPr anchorCtr="0" anchor="t" bIns="91425" lIns="91425" spcFirstLastPara="1" rIns="91425" wrap="square" tIns="91425">
            <a:noAutofit/>
          </a:bodyPr>
          <a:lstStyle/>
          <a:p>
            <a:pPr indent="0" lvl="0" marL="0" rtl="0" algn="l">
              <a:lnSpc>
                <a:spcPct val="115000"/>
              </a:lnSpc>
              <a:spcBef>
                <a:spcPts val="100"/>
              </a:spcBef>
              <a:spcAft>
                <a:spcPts val="0"/>
              </a:spcAft>
              <a:buSzPts val="275"/>
              <a:buNone/>
            </a:pPr>
            <a:r>
              <a:rPr lang="en" sz="1100">
                <a:solidFill>
                  <a:srgbClr val="000000"/>
                </a:solidFill>
                <a:latin typeface="Times New Roman"/>
                <a:ea typeface="Times New Roman"/>
                <a:cs typeface="Times New Roman"/>
                <a:sym typeface="Times New Roman"/>
              </a:rPr>
              <a:t>1."</a:t>
            </a:r>
            <a:r>
              <a:rPr b="1" lang="en" sz="1100">
                <a:solidFill>
                  <a:srgbClr val="000000"/>
                </a:solidFill>
                <a:latin typeface="Times New Roman"/>
                <a:ea typeface="Times New Roman"/>
                <a:cs typeface="Times New Roman"/>
                <a:sym typeface="Times New Roman"/>
              </a:rPr>
              <a:t>A Machine Learning Approach to Password Strength Meters</a:t>
            </a:r>
            <a:r>
              <a:rPr lang="en" sz="1100">
                <a:solidFill>
                  <a:srgbClr val="000000"/>
                </a:solidFill>
                <a:latin typeface="Times New Roman"/>
                <a:ea typeface="Times New Roman"/>
                <a:cs typeface="Times New Roman"/>
                <a:sym typeface="Times New Roman"/>
              </a:rPr>
              <a:t>" by Ingmar Baumgart et al. This paper proposes  a machine learning-based approach to password strength estimation and evaluates its performance against other  methods. The authors use a dataset of 70,000 passwords and compare the performance of logistic regression,  decision trees, and random forests.</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2000"/>
              </a:spcBef>
              <a:spcAft>
                <a:spcPts val="0"/>
              </a:spcAft>
              <a:buSzPts val="275"/>
              <a:buNone/>
            </a:pPr>
            <a:r>
              <a:rPr lang="en" sz="1100">
                <a:solidFill>
                  <a:srgbClr val="000000"/>
                </a:solidFill>
                <a:latin typeface="Times New Roman"/>
                <a:ea typeface="Times New Roman"/>
                <a:cs typeface="Times New Roman"/>
                <a:sym typeface="Times New Roman"/>
              </a:rPr>
              <a:t>2."</a:t>
            </a:r>
            <a:r>
              <a:rPr b="1" lang="en" sz="1100">
                <a:solidFill>
                  <a:srgbClr val="000000"/>
                </a:solidFill>
                <a:latin typeface="Times New Roman"/>
                <a:ea typeface="Times New Roman"/>
                <a:cs typeface="Times New Roman"/>
                <a:sym typeface="Times New Roman"/>
              </a:rPr>
              <a:t>Using Machine Learning to Predict the Strength of Passwords</a:t>
            </a:r>
            <a:r>
              <a:rPr lang="en" sz="1100">
                <a:solidFill>
                  <a:srgbClr val="000000"/>
                </a:solidFill>
                <a:latin typeface="Times New Roman"/>
                <a:ea typeface="Times New Roman"/>
                <a:cs typeface="Times New Roman"/>
                <a:sym typeface="Times New Roman"/>
              </a:rPr>
              <a:t>" by Ravi Sahita et al. This paper proposes a  machine learning-based approach to password strength prediction using various features such as password length,  character types, and common words. The authors evaluate their approach on a dataset of 1.8 million passwords and  report an accuracy of 88.5%.</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2000"/>
              </a:spcBef>
              <a:spcAft>
                <a:spcPts val="0"/>
              </a:spcAft>
              <a:buSzPts val="275"/>
              <a:buNone/>
            </a:pPr>
            <a:r>
              <a:rPr lang="en" sz="1100">
                <a:solidFill>
                  <a:srgbClr val="000000"/>
                </a:solidFill>
                <a:latin typeface="Times New Roman"/>
                <a:ea typeface="Times New Roman"/>
                <a:cs typeface="Times New Roman"/>
                <a:sym typeface="Times New Roman"/>
              </a:rPr>
              <a:t>3."</a:t>
            </a:r>
            <a:r>
              <a:rPr b="1" lang="en" sz="1100">
                <a:solidFill>
                  <a:srgbClr val="000000"/>
                </a:solidFill>
                <a:latin typeface="Times New Roman"/>
                <a:ea typeface="Times New Roman"/>
                <a:cs typeface="Times New Roman"/>
                <a:sym typeface="Times New Roman"/>
              </a:rPr>
              <a:t>A Comparative Study of Password Strength Estimation Techniques</a:t>
            </a:r>
            <a:r>
              <a:rPr lang="en" sz="1100">
                <a:solidFill>
                  <a:srgbClr val="000000"/>
                </a:solidFill>
                <a:latin typeface="Times New Roman"/>
                <a:ea typeface="Times New Roman"/>
                <a:cs typeface="Times New Roman"/>
                <a:sym typeface="Times New Roman"/>
              </a:rPr>
              <a:t>" by Julien Freudiger et al. This paper  compares different methods for password strength estimation and identifies their strengths and weaknesses. The  authors evaluate various methods, including Markov models, neural networks, and decision trees, on a dataset of 1.5 million passwords.</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2000"/>
              </a:spcBef>
              <a:spcAft>
                <a:spcPts val="0"/>
              </a:spcAft>
              <a:buSzPts val="275"/>
              <a:buNone/>
            </a:pPr>
            <a:r>
              <a:rPr lang="en" sz="1100">
                <a:solidFill>
                  <a:srgbClr val="000000"/>
                </a:solidFill>
                <a:latin typeface="Times New Roman"/>
                <a:ea typeface="Times New Roman"/>
                <a:cs typeface="Times New Roman"/>
                <a:sym typeface="Times New Roman"/>
              </a:rPr>
              <a:t>These works provide valuable insights into the problem of password strength prediction using machine learning and can  serve as a basis for developing new and improved approaches.</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SzPts val="275"/>
              <a:buNone/>
            </a:pPr>
            <a:r>
              <a:t/>
            </a:r>
            <a:endParaRPr sz="3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1267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INITIAL APPROACH</a:t>
            </a:r>
            <a:endParaRPr>
              <a:latin typeface="Times New Roman"/>
              <a:ea typeface="Times New Roman"/>
              <a:cs typeface="Times New Roman"/>
              <a:sym typeface="Times New Roman"/>
            </a:endParaRPr>
          </a:p>
        </p:txBody>
      </p:sp>
      <p:sp>
        <p:nvSpPr>
          <p:cNvPr id="112" name="Google Shape;112;p17"/>
          <p:cNvSpPr txBox="1"/>
          <p:nvPr>
            <p:ph idx="1" type="body"/>
          </p:nvPr>
        </p:nvSpPr>
        <p:spPr>
          <a:xfrm>
            <a:off x="780975" y="2149825"/>
            <a:ext cx="7688700" cy="281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82">
                <a:solidFill>
                  <a:schemeClr val="dk2"/>
                </a:solidFill>
                <a:latin typeface="Times New Roman"/>
                <a:ea typeface="Times New Roman"/>
                <a:cs typeface="Times New Roman"/>
                <a:sym typeface="Times New Roman"/>
              </a:rPr>
              <a:t>DATASET:</a:t>
            </a:r>
            <a:endParaRPr b="1" sz="1582">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40">
              <a:solidFill>
                <a:schemeClr val="dk2"/>
              </a:solidFill>
              <a:latin typeface="Times New Roman"/>
              <a:ea typeface="Times New Roman"/>
              <a:cs typeface="Times New Roman"/>
              <a:sym typeface="Times New Roman"/>
            </a:endParaRPr>
          </a:p>
          <a:p>
            <a:pPr indent="-323850" lvl="0" marL="457200" rtl="0" algn="l">
              <a:spcBef>
                <a:spcPts val="120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We found a </a:t>
            </a:r>
            <a:r>
              <a:rPr b="1" lang="en" sz="1500">
                <a:solidFill>
                  <a:schemeClr val="dk2"/>
                </a:solidFill>
                <a:latin typeface="Times New Roman"/>
                <a:ea typeface="Times New Roman"/>
                <a:cs typeface="Times New Roman"/>
                <a:sym typeface="Times New Roman"/>
              </a:rPr>
              <a:t>Kaggle </a:t>
            </a:r>
            <a:r>
              <a:rPr lang="en" sz="1500">
                <a:solidFill>
                  <a:schemeClr val="dk2"/>
                </a:solidFill>
                <a:latin typeface="Times New Roman"/>
                <a:ea typeface="Times New Roman"/>
                <a:cs typeface="Times New Roman"/>
                <a:sym typeface="Times New Roman"/>
              </a:rPr>
              <a:t>dataset with over </a:t>
            </a:r>
            <a:r>
              <a:rPr b="1" lang="en" sz="1500">
                <a:solidFill>
                  <a:schemeClr val="dk2"/>
                </a:solidFill>
                <a:latin typeface="Times New Roman"/>
                <a:ea typeface="Times New Roman"/>
                <a:cs typeface="Times New Roman"/>
                <a:sym typeface="Times New Roman"/>
              </a:rPr>
              <a:t>6,69,880 </a:t>
            </a:r>
            <a:r>
              <a:rPr lang="en" sz="1500">
                <a:solidFill>
                  <a:schemeClr val="dk2"/>
                </a:solidFill>
                <a:latin typeface="Times New Roman"/>
                <a:ea typeface="Times New Roman"/>
                <a:cs typeface="Times New Roman"/>
                <a:sym typeface="Times New Roman"/>
              </a:rPr>
              <a:t>entities </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To train a model, we’ll input some prior knowledge in form of dataset so our model can learn from it.</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Thus having a big dataset was helpful in terms of accuracy towards prediction.</a:t>
            </a:r>
            <a:endParaRPr sz="15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50">
              <a:solidFill>
                <a:srgbClr val="000000"/>
              </a:solidFill>
              <a:latin typeface="Times New Roman"/>
              <a:ea typeface="Times New Roman"/>
              <a:cs typeface="Times New Roman"/>
              <a:sym typeface="Times New Roman"/>
            </a:endParaRPr>
          </a:p>
          <a:p>
            <a:pPr indent="0" lvl="0" marL="0" rtl="0" algn="l">
              <a:lnSpc>
                <a:spcPct val="357727"/>
              </a:lnSpc>
              <a:spcBef>
                <a:spcPts val="1200"/>
              </a:spcBef>
              <a:spcAft>
                <a:spcPts val="0"/>
              </a:spcAft>
              <a:buNone/>
            </a:pPr>
            <a:r>
              <a:t/>
            </a:r>
            <a:endParaRPr sz="1700">
              <a:solidFill>
                <a:srgbClr val="000000"/>
              </a:solidFill>
              <a:latin typeface="Times New Roman"/>
              <a:ea typeface="Times New Roman"/>
              <a:cs typeface="Times New Roman"/>
              <a:sym typeface="Times New Roman"/>
            </a:endParaRPr>
          </a:p>
        </p:txBody>
      </p:sp>
      <p:pic>
        <p:nvPicPr>
          <p:cNvPr id="113" name="Google Shape;113;p17"/>
          <p:cNvPicPr preferRelativeResize="0"/>
          <p:nvPr/>
        </p:nvPicPr>
        <p:blipFill>
          <a:blip r:embed="rId3">
            <a:alphaModFix/>
          </a:blip>
          <a:stretch>
            <a:fillRect/>
          </a:stretch>
        </p:blipFill>
        <p:spPr>
          <a:xfrm>
            <a:off x="7341425" y="893100"/>
            <a:ext cx="1169075" cy="203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461275" y="1353225"/>
            <a:ext cx="8013900" cy="33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solidFill>
                  <a:schemeClr val="dk2"/>
                </a:solidFill>
                <a:latin typeface="Times New Roman"/>
                <a:ea typeface="Times New Roman"/>
                <a:cs typeface="Times New Roman"/>
                <a:sym typeface="Times New Roman"/>
              </a:rPr>
              <a:t>ALGORITHM USED</a:t>
            </a:r>
            <a:endParaRPr b="1" sz="23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2"/>
                </a:solidFill>
                <a:latin typeface="Times New Roman"/>
                <a:ea typeface="Times New Roman"/>
                <a:cs typeface="Times New Roman"/>
                <a:sym typeface="Times New Roman"/>
              </a:rPr>
              <a:t>DECISION TREE CLASSIFIER:</a:t>
            </a:r>
            <a:endParaRPr sz="14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2"/>
                </a:solidFill>
                <a:latin typeface="Times New Roman"/>
                <a:ea typeface="Times New Roman"/>
                <a:cs typeface="Times New Roman"/>
                <a:sym typeface="Times New Roman"/>
              </a:rPr>
              <a:t>Decision tree classifier is a popular machine learning algorithm that creates a tree-like model to predict the class label of a given input. It recursively splits the dataset based on the most significant feature, and each node represents a decision based on that feature until it reaches the final decision or leaves.</a:t>
            </a:r>
            <a:endParaRPr sz="14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chemeClr val="dk2"/>
                </a:solidFill>
                <a:latin typeface="Times New Roman"/>
                <a:ea typeface="Times New Roman"/>
                <a:cs typeface="Times New Roman"/>
                <a:sym typeface="Times New Roman"/>
              </a:rPr>
              <a:t>At each node of the tree, the algorithm selects the feature that best separates the data into different classes based on a certain metric, such as information gain or Gini impurity. The feature with the highest information gain or lowest Gini impurity is selected as the splitting criterion, and the data is partitioned into subsets based on its values.</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729448" y="2078875"/>
            <a:ext cx="3679926" cy="2067050"/>
          </a:xfrm>
          <a:prstGeom prst="rect">
            <a:avLst/>
          </a:prstGeom>
          <a:noFill/>
          <a:ln>
            <a:noFill/>
          </a:ln>
        </p:spPr>
      </p:pic>
      <p:pic>
        <p:nvPicPr>
          <p:cNvPr id="126" name="Google Shape;126;p19"/>
          <p:cNvPicPr preferRelativeResize="0"/>
          <p:nvPr/>
        </p:nvPicPr>
        <p:blipFill>
          <a:blip r:embed="rId4">
            <a:alphaModFix/>
          </a:blip>
          <a:stretch>
            <a:fillRect/>
          </a:stretch>
        </p:blipFill>
        <p:spPr>
          <a:xfrm>
            <a:off x="4738225" y="2078875"/>
            <a:ext cx="3679924" cy="206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12700" rtl="0" algn="l">
              <a:lnSpc>
                <a:spcPct val="115000"/>
              </a:lnSpc>
              <a:spcBef>
                <a:spcPts val="100"/>
              </a:spcBef>
              <a:spcAft>
                <a:spcPts val="0"/>
              </a:spcAft>
              <a:buNone/>
            </a:pPr>
            <a:r>
              <a:rPr b="0" lang="en" sz="2650">
                <a:solidFill>
                  <a:srgbClr val="000000"/>
                </a:solidFill>
                <a:latin typeface="Times New Roman"/>
                <a:ea typeface="Times New Roman"/>
                <a:cs typeface="Times New Roman"/>
                <a:sym typeface="Times New Roman"/>
              </a:rPr>
              <a:t>Accuracy for training set and test set</a:t>
            </a:r>
            <a:endParaRPr b="0" sz="26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32" name="Google Shape;132;p20"/>
          <p:cNvPicPr preferRelativeResize="0"/>
          <p:nvPr/>
        </p:nvPicPr>
        <p:blipFill>
          <a:blip r:embed="rId3">
            <a:alphaModFix/>
          </a:blip>
          <a:stretch>
            <a:fillRect/>
          </a:stretch>
        </p:blipFill>
        <p:spPr>
          <a:xfrm>
            <a:off x="2374275" y="2078875"/>
            <a:ext cx="4629251" cy="2791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latin typeface="Times New Roman"/>
                <a:ea typeface="Times New Roman"/>
                <a:cs typeface="Times New Roman"/>
                <a:sym typeface="Times New Roman"/>
              </a:rPr>
              <a:t>FUTURE WORK</a:t>
            </a:r>
            <a:endParaRPr sz="2340">
              <a:latin typeface="Times New Roman"/>
              <a:ea typeface="Times New Roman"/>
              <a:cs typeface="Times New Roman"/>
              <a:sym typeface="Times New Roman"/>
            </a:endParaRPr>
          </a:p>
        </p:txBody>
      </p:sp>
      <p:sp>
        <p:nvSpPr>
          <p:cNvPr id="138" name="Google Shape;138;p21"/>
          <p:cNvSpPr txBox="1"/>
          <p:nvPr>
            <p:ph idx="1" type="body"/>
          </p:nvPr>
        </p:nvSpPr>
        <p:spPr>
          <a:xfrm>
            <a:off x="727650" y="2469150"/>
            <a:ext cx="7688700" cy="1392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Further , we will try to implement Logistic Regression on the same data set and compare the accuracy  measure with the Decision Tree.</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Then, we’ll try to make a webpage to </a:t>
            </a:r>
            <a:r>
              <a:rPr lang="en" sz="1600">
                <a:solidFill>
                  <a:schemeClr val="dk2"/>
                </a:solidFill>
                <a:latin typeface="Times New Roman"/>
                <a:ea typeface="Times New Roman"/>
                <a:cs typeface="Times New Roman"/>
                <a:sym typeface="Times New Roman"/>
              </a:rPr>
              <a:t>implement</a:t>
            </a:r>
            <a:r>
              <a:rPr lang="en" sz="1600">
                <a:solidFill>
                  <a:schemeClr val="dk2"/>
                </a:solidFill>
                <a:latin typeface="Times New Roman"/>
                <a:ea typeface="Times New Roman"/>
                <a:cs typeface="Times New Roman"/>
                <a:sym typeface="Times New Roman"/>
              </a:rPr>
              <a:t> the code in efficient manner.</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