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Poppins Bold" charset="1" panose="02000000000000000000"/>
      <p:regular r:id="rId12"/>
    </p:embeddedFont>
    <p:embeddedFont>
      <p:font typeface="Times New Roman" charset="1" panose="02030502070405020303"/>
      <p:regular r:id="rId13"/>
    </p:embeddedFont>
    <p:embeddedFont>
      <p:font typeface="Times New Roman Bold" charset="1" panose="02030802070405020303"/>
      <p:regular r:id="rId14"/>
    </p:embeddedFont>
    <p:embeddedFont>
      <p:font typeface="Times New Roman Italics" charset="1" panose="02030502070405090303"/>
      <p:regular r:id="rId15"/>
    </p:embeddedFont>
    <p:embeddedFont>
      <p:font typeface="Times New Roman Bold Italics" charset="1" panose="02030802070405090303"/>
      <p:regular r:id="rId16"/>
    </p:embeddedFont>
    <p:embeddedFont>
      <p:font typeface="Times New Roman Medium" charset="1" panose="02030502070405020303"/>
      <p:regular r:id="rId17"/>
    </p:embeddedFont>
    <p:embeddedFont>
      <p:font typeface="Times New Roman Medium Italics" charset="1" panose="02030502070405090303"/>
      <p:regular r:id="rId18"/>
    </p:embeddedFont>
    <p:embeddedFont>
      <p:font typeface="Times New Roman Semi-Bold" charset="1" panose="02030702070405020303"/>
      <p:regular r:id="rId19"/>
    </p:embeddedFont>
    <p:embeddedFont>
      <p:font typeface="Times New Roman Semi-Bold Italics" charset="1" panose="02030702070405090303"/>
      <p:regular r:id="rId20"/>
    </p:embeddedFont>
    <p:embeddedFont>
      <p:font typeface="Times New Roman Ultra-Bold" charset="1" panose="020309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http://www.kaggle.com/datasets/bhavikbb/password-strength-classifier-dataset" TargetMode="External" Type="http://schemas.openxmlformats.org/officeDocument/2006/relationships/hyperlink"/><Relationship Id="rId3" Target="http://www.section.io/engineering-education/building-a-password-strength-classifier-model-using-machine-learning/#adding-features-and-labels" TargetMode="External" Type="http://schemas.openxmlformats.org/officeDocument/2006/relationships/hyperlink"/><Relationship Id="rId4" Target="http://github.com/AdityaBagad/Password-Strength-Analysis" TargetMode="External" Type="http://schemas.openxmlformats.org/officeDocument/2006/relationships/hyperlink"/><Relationship Id="rId5" Target="http://ieeexplore.ieee.org/document/5376606?denied=" TargetMode="External" Type="http://schemas.openxmlformats.org/officeDocument/2006/relationships/hyperlink"/></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71915" y="9987378"/>
            <a:ext cx="19637662" cy="524885"/>
            <a:chOff x="0" y="0"/>
            <a:chExt cx="5701783" cy="152400"/>
          </a:xfrm>
        </p:grpSpPr>
        <p:sp>
          <p:nvSpPr>
            <p:cNvPr name="Freeform 3" id="3"/>
            <p:cNvSpPr/>
            <p:nvPr/>
          </p:nvSpPr>
          <p:spPr>
            <a:xfrm flipH="false" flipV="false">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80000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182230" y="2703216"/>
            <a:ext cx="3529372" cy="3080180"/>
          </a:xfrm>
          <a:prstGeom prst="rect">
            <a:avLst/>
          </a:prstGeom>
        </p:spPr>
      </p:pic>
      <p:sp>
        <p:nvSpPr>
          <p:cNvPr name="TextBox 5" id="5"/>
          <p:cNvSpPr txBox="true"/>
          <p:nvPr/>
        </p:nvSpPr>
        <p:spPr>
          <a:xfrm rot="0">
            <a:off x="2122777" y="866775"/>
            <a:ext cx="17571818" cy="1400175"/>
          </a:xfrm>
          <a:prstGeom prst="rect">
            <a:avLst/>
          </a:prstGeom>
        </p:spPr>
        <p:txBody>
          <a:bodyPr anchor="t" rtlCol="false" tIns="0" lIns="0" bIns="0" rIns="0">
            <a:spAutoFit/>
          </a:bodyPr>
          <a:lstStyle/>
          <a:p>
            <a:pPr>
              <a:lnSpc>
                <a:spcPts val="9773"/>
              </a:lnSpc>
            </a:pPr>
            <a:r>
              <a:rPr lang="en-US" sz="8144" spc="252">
                <a:solidFill>
                  <a:srgbClr val="333333"/>
                </a:solidFill>
                <a:latin typeface="Times New Roman Bold"/>
              </a:rPr>
              <a:t>Password Strength Prediction</a:t>
            </a:r>
          </a:p>
        </p:txBody>
      </p:sp>
      <p:sp>
        <p:nvSpPr>
          <p:cNvPr name="TextBox 6" id="6"/>
          <p:cNvSpPr txBox="true"/>
          <p:nvPr/>
        </p:nvSpPr>
        <p:spPr>
          <a:xfrm rot="0">
            <a:off x="4647292" y="5981537"/>
            <a:ext cx="8481782" cy="4010661"/>
          </a:xfrm>
          <a:prstGeom prst="rect">
            <a:avLst/>
          </a:prstGeom>
        </p:spPr>
        <p:txBody>
          <a:bodyPr anchor="t" rtlCol="false" tIns="0" lIns="0" bIns="0" rIns="0">
            <a:spAutoFit/>
          </a:bodyPr>
          <a:lstStyle/>
          <a:p>
            <a:pPr algn="ctr">
              <a:lnSpc>
                <a:spcPts val="6559"/>
              </a:lnSpc>
            </a:pPr>
            <a:r>
              <a:rPr lang="en-US" sz="4099">
                <a:solidFill>
                  <a:srgbClr val="333333"/>
                </a:solidFill>
                <a:latin typeface="Times New Roman Bold"/>
              </a:rPr>
              <a:t>Group 2</a:t>
            </a:r>
          </a:p>
          <a:p>
            <a:pPr algn="ctr">
              <a:lnSpc>
                <a:spcPts val="4959"/>
              </a:lnSpc>
            </a:pPr>
            <a:r>
              <a:rPr lang="en-US" sz="3099">
                <a:solidFill>
                  <a:srgbClr val="333333"/>
                </a:solidFill>
                <a:latin typeface="Times New Roman Bold"/>
              </a:rPr>
              <a:t>Avinash Raval  AU2040031</a:t>
            </a:r>
          </a:p>
          <a:p>
            <a:pPr algn="ctr">
              <a:lnSpc>
                <a:spcPts val="4959"/>
              </a:lnSpc>
            </a:pPr>
            <a:r>
              <a:rPr lang="en-US" sz="3099">
                <a:solidFill>
                  <a:srgbClr val="333333"/>
                </a:solidFill>
                <a:latin typeface="Times New Roman Bold"/>
              </a:rPr>
              <a:t>Zalak Shah      AU2040217</a:t>
            </a:r>
          </a:p>
          <a:p>
            <a:pPr algn="ctr">
              <a:lnSpc>
                <a:spcPts val="4959"/>
              </a:lnSpc>
            </a:pPr>
            <a:r>
              <a:rPr lang="en-US" sz="3099">
                <a:solidFill>
                  <a:srgbClr val="333333"/>
                </a:solidFill>
                <a:latin typeface="Times New Roman Bold"/>
              </a:rPr>
              <a:t>Freya Modi     AU2040222</a:t>
            </a:r>
          </a:p>
          <a:p>
            <a:pPr algn="ctr">
              <a:lnSpc>
                <a:spcPts val="4959"/>
              </a:lnSpc>
            </a:pPr>
            <a:r>
              <a:rPr lang="en-US" sz="3099">
                <a:solidFill>
                  <a:srgbClr val="333333"/>
                </a:solidFill>
                <a:latin typeface="Times New Roman Bold"/>
              </a:rPr>
              <a:t>Freyal Shah     AU2040228</a:t>
            </a:r>
          </a:p>
          <a:p>
            <a:pPr>
              <a:lnSpc>
                <a:spcPts val="4800"/>
              </a:lnSpc>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1014" y="-535098"/>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sp>
        <p:nvSpPr>
          <p:cNvPr name="TextBox 4" id="4"/>
          <p:cNvSpPr txBox="true"/>
          <p:nvPr/>
        </p:nvSpPr>
        <p:spPr>
          <a:xfrm rot="0">
            <a:off x="6144319" y="57917"/>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Conclusions</a:t>
            </a:r>
          </a:p>
        </p:txBody>
      </p:sp>
      <p:sp>
        <p:nvSpPr>
          <p:cNvPr name="TextBox 5" id="5"/>
          <p:cNvSpPr txBox="true"/>
          <p:nvPr/>
        </p:nvSpPr>
        <p:spPr>
          <a:xfrm rot="0">
            <a:off x="461590" y="2227458"/>
            <a:ext cx="17364820" cy="6858000"/>
          </a:xfrm>
          <a:prstGeom prst="rect">
            <a:avLst/>
          </a:prstGeom>
        </p:spPr>
        <p:txBody>
          <a:bodyPr anchor="t" rtlCol="false" tIns="0" lIns="0" bIns="0" rIns="0">
            <a:spAutoFit/>
          </a:bodyPr>
          <a:lstStyle/>
          <a:p>
            <a:pPr algn="just" marL="958173" indent="-479087" lvl="1">
              <a:lnSpc>
                <a:spcPts val="5325"/>
              </a:lnSpc>
              <a:buFont typeface="Arial"/>
              <a:buChar char="•"/>
            </a:pPr>
            <a:r>
              <a:rPr lang="en-US" sz="4438" spc="137">
                <a:solidFill>
                  <a:srgbClr val="000000"/>
                </a:solidFill>
                <a:latin typeface="Times New Roman"/>
              </a:rPr>
              <a:t>The difference in accuracy might be due to the reason that the model is underfit in case of Logistic Regression and overfit in case of Decision Tree Classifier.</a:t>
            </a:r>
          </a:p>
          <a:p>
            <a:pPr algn="just">
              <a:lnSpc>
                <a:spcPts val="5325"/>
              </a:lnSpc>
            </a:pPr>
          </a:p>
          <a:p>
            <a:pPr algn="just">
              <a:lnSpc>
                <a:spcPts val="5325"/>
              </a:lnSpc>
            </a:pPr>
          </a:p>
          <a:p>
            <a:pPr algn="just" marL="958173" indent="-479087" lvl="1">
              <a:lnSpc>
                <a:spcPts val="5325"/>
              </a:lnSpc>
              <a:buFont typeface="Arial"/>
              <a:buChar char="•"/>
            </a:pPr>
            <a:r>
              <a:rPr lang="en-US" sz="4438" spc="137">
                <a:solidFill>
                  <a:srgbClr val="000000"/>
                </a:solidFill>
                <a:latin typeface="Times New Roman"/>
              </a:rPr>
              <a:t>As a result, we conclude that we should not rely only on one model for password strength detection but should opt for a mixture of models which would have more accuracy complexity to capture complex relationships in the data.</a:t>
            </a:r>
          </a:p>
          <a:p>
            <a:pPr algn="just">
              <a:lnSpc>
                <a:spcPts val="532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014" y="-535098"/>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sp>
        <p:nvSpPr>
          <p:cNvPr name="TextBox 4" id="4"/>
          <p:cNvSpPr txBox="true"/>
          <p:nvPr/>
        </p:nvSpPr>
        <p:spPr>
          <a:xfrm rot="0">
            <a:off x="6144319" y="57917"/>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References</a:t>
            </a:r>
          </a:p>
        </p:txBody>
      </p:sp>
      <p:sp>
        <p:nvSpPr>
          <p:cNvPr name="TextBox 5" id="5"/>
          <p:cNvSpPr txBox="true"/>
          <p:nvPr/>
        </p:nvSpPr>
        <p:spPr>
          <a:xfrm rot="0">
            <a:off x="260732" y="1807424"/>
            <a:ext cx="18027268" cy="7848600"/>
          </a:xfrm>
          <a:prstGeom prst="rect">
            <a:avLst/>
          </a:prstGeom>
        </p:spPr>
        <p:txBody>
          <a:bodyPr anchor="t" rtlCol="false" tIns="0" lIns="0" bIns="0" rIns="0">
            <a:spAutoFit/>
          </a:bodyPr>
          <a:lstStyle/>
          <a:p>
            <a:pPr>
              <a:lnSpc>
                <a:spcPts val="2999"/>
              </a:lnSpc>
              <a:spcBef>
                <a:spcPct val="0"/>
              </a:spcBef>
            </a:pPr>
            <a:r>
              <a:rPr lang="en-US" sz="2499" spc="77">
                <a:solidFill>
                  <a:srgbClr val="000000"/>
                </a:solidFill>
                <a:latin typeface="Times New Roman"/>
              </a:rPr>
              <a:t>[1] Bansal, B. (2019, june 27). password strength classifier dataset.Kaggle.com.https:</a:t>
            </a:r>
            <a:r>
              <a:rPr lang="en-US" sz="2499" spc="77" u="sng">
                <a:solidFill>
                  <a:srgbClr val="5E17EB"/>
                </a:solidFill>
                <a:latin typeface="Times New Roman"/>
                <a:hlinkClick r:id="rId2" tooltip="http://www.kaggle.com/datasets/bhavikbb/password-strength-classifier-dataset"/>
              </a:rPr>
              <a:t>//www.kaggle.com/datasets/bhavikbb/password-strength-classifier-dataset </a:t>
            </a:r>
          </a:p>
          <a:p>
            <a:pPr>
              <a:lnSpc>
                <a:spcPts val="2999"/>
              </a:lnSpc>
              <a:spcBef>
                <a:spcPct val="0"/>
              </a:spcBef>
            </a:pPr>
          </a:p>
          <a:p>
            <a:pPr>
              <a:lnSpc>
                <a:spcPts val="2999"/>
              </a:lnSpc>
              <a:spcBef>
                <a:spcPct val="0"/>
              </a:spcBef>
            </a:pPr>
            <a:r>
              <a:rPr lang="en-US" sz="2499" spc="77">
                <a:solidFill>
                  <a:srgbClr val="000000"/>
                </a:solidFill>
                <a:latin typeface="Times New Roman"/>
              </a:rPr>
              <a:t>[2] Building a Password Strength Classifier Model Using Machine Learning. (2022, January 26). Section.io. Retrieved March 11, 2023, from https:</a:t>
            </a:r>
            <a:r>
              <a:rPr lang="en-US" sz="2499" spc="77" u="sng">
                <a:solidFill>
                  <a:srgbClr val="5E17EB"/>
                </a:solidFill>
                <a:latin typeface="Times New Roman"/>
                <a:hlinkClick r:id="rId3" tooltip="http://www.section.io/engineering-education/building-a-password-strength-classifier-model-using-machine-learning/#adding-features-and-labels"/>
              </a:rPr>
              <a:t>//www.section.io/engineering-education/building-a-password-strength-classifier-model-using-machine-learning/#adding-features-and-labels</a:t>
            </a:r>
          </a:p>
          <a:p>
            <a:pPr>
              <a:lnSpc>
                <a:spcPts val="2999"/>
              </a:lnSpc>
              <a:spcBef>
                <a:spcPct val="0"/>
              </a:spcBef>
            </a:pPr>
          </a:p>
          <a:p>
            <a:pPr>
              <a:lnSpc>
                <a:spcPts val="2999"/>
              </a:lnSpc>
              <a:spcBef>
                <a:spcPct val="0"/>
              </a:spcBef>
            </a:pPr>
            <a:r>
              <a:rPr lang="en-US" sz="2499" spc="77">
                <a:solidFill>
                  <a:srgbClr val="000000"/>
                </a:solidFill>
                <a:latin typeface="Times New Roman"/>
              </a:rPr>
              <a:t> [3] AdityaBagad/Password-Strength-Analysis: Password Strength Analysis using Machine Learning Classification Algorithms. (n.d.). GitHub. Retrieved March 11, 2023, from https:</a:t>
            </a:r>
            <a:r>
              <a:rPr lang="en-US" sz="2499" spc="77" u="sng">
                <a:solidFill>
                  <a:srgbClr val="5E17EB"/>
                </a:solidFill>
                <a:latin typeface="Times New Roman"/>
                <a:hlinkClick r:id="rId4" tooltip="http://github.com/AdityaBagad/Password-Strength-Analysis"/>
              </a:rPr>
              <a:t>//github.com/AdityaBagad/Password-Strength-Analysis </a:t>
            </a:r>
          </a:p>
          <a:p>
            <a:pPr>
              <a:lnSpc>
                <a:spcPts val="2999"/>
              </a:lnSpc>
              <a:spcBef>
                <a:spcPct val="0"/>
              </a:spcBef>
            </a:pPr>
          </a:p>
          <a:p>
            <a:pPr>
              <a:lnSpc>
                <a:spcPts val="2999"/>
              </a:lnSpc>
              <a:spcBef>
                <a:spcPct val="0"/>
              </a:spcBef>
            </a:pPr>
            <a:r>
              <a:rPr lang="en-US" sz="2499" spc="77">
                <a:solidFill>
                  <a:srgbClr val="000000"/>
                </a:solidFill>
                <a:latin typeface="Times New Roman"/>
              </a:rPr>
              <a:t>[4] U. Farooq, “Real Time Password Strength Analysis on a Web Application Using Multiple Machine Learning Approaches,” International Journal of Engineering Research &amp; Technology (IJERT), ISSN: 2278- 0181 Vol. 9 Issue 12, December 2020</a:t>
            </a:r>
          </a:p>
          <a:p>
            <a:pPr>
              <a:lnSpc>
                <a:spcPts val="2999"/>
              </a:lnSpc>
              <a:spcBef>
                <a:spcPct val="0"/>
              </a:spcBef>
            </a:pPr>
          </a:p>
          <a:p>
            <a:pPr>
              <a:lnSpc>
                <a:spcPts val="2999"/>
              </a:lnSpc>
              <a:spcBef>
                <a:spcPct val="0"/>
              </a:spcBef>
            </a:pPr>
            <a:r>
              <a:rPr lang="en-US" sz="2499" spc="77">
                <a:solidFill>
                  <a:srgbClr val="000000"/>
                </a:solidFill>
                <a:latin typeface="Times New Roman"/>
              </a:rPr>
              <a:t> [5] Sarkar, S., &amp; Nandan, M. (2022). Password Strength Analysis and its Classification by Applying Machine Learning Based Techniques. 10.1109</a:t>
            </a:r>
          </a:p>
          <a:p>
            <a:pPr>
              <a:lnSpc>
                <a:spcPts val="2999"/>
              </a:lnSpc>
              <a:spcBef>
                <a:spcPct val="0"/>
              </a:spcBef>
            </a:pPr>
          </a:p>
          <a:p>
            <a:pPr>
              <a:lnSpc>
                <a:spcPts val="2999"/>
              </a:lnSpc>
              <a:spcBef>
                <a:spcPct val="0"/>
              </a:spcBef>
            </a:pPr>
            <a:r>
              <a:rPr lang="en-US" sz="2499" spc="77">
                <a:solidFill>
                  <a:srgbClr val="000000"/>
                </a:solidFill>
                <a:latin typeface="Times New Roman"/>
              </a:rPr>
              <a:t>[6] Password Strength Prediction Using Supervised Machine Learning Techniques. (2009, December 1). IEEE Conference Publication | IEEE Xplore. https:</a:t>
            </a:r>
            <a:r>
              <a:rPr lang="en-US" sz="2499" spc="77" u="sng">
                <a:solidFill>
                  <a:srgbClr val="5E17EB"/>
                </a:solidFill>
                <a:latin typeface="Times New Roman"/>
                <a:hlinkClick r:id="rId5" tooltip="http://ieeexplore.ieee.org/document/5376606?denied="/>
              </a:rPr>
              <a:t>//ieeexplore.ieee.org/document/5376606?denied=</a:t>
            </a:r>
          </a:p>
          <a:p>
            <a:pPr>
              <a:lnSpc>
                <a:spcPts val="2999"/>
              </a:lnSpc>
              <a:spcBef>
                <a:spcPct val="0"/>
              </a:spcBef>
            </a:pPr>
            <a:r>
              <a:rPr lang="en-US" sz="2499" spc="77">
                <a:solidFill>
                  <a:srgbClr val="000000"/>
                </a:solidFill>
                <a:latin typeface="Times New Roman"/>
              </a:rPr>
              <a:t> </a:t>
            </a:r>
          </a:p>
          <a:p>
            <a:pPr>
              <a:lnSpc>
                <a:spcPts val="29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flipH="false" flipV="false">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800000"/>
            </a:solidFill>
          </p:spPr>
        </p:sp>
      </p:grpSp>
      <p:sp>
        <p:nvSpPr>
          <p:cNvPr name="TextBox 4" id="4"/>
          <p:cNvSpPr txBox="true"/>
          <p:nvPr/>
        </p:nvSpPr>
        <p:spPr>
          <a:xfrm rot="0">
            <a:off x="1028700" y="3065796"/>
            <a:ext cx="9386462" cy="2447925"/>
          </a:xfrm>
          <a:prstGeom prst="rect">
            <a:avLst/>
          </a:prstGeom>
        </p:spPr>
        <p:txBody>
          <a:bodyPr anchor="t" rtlCol="false" tIns="0" lIns="0" bIns="0" rIns="0">
            <a:spAutoFit/>
          </a:bodyPr>
          <a:lstStyle/>
          <a:p>
            <a:pPr>
              <a:lnSpc>
                <a:spcPts val="9600"/>
              </a:lnSpc>
            </a:pPr>
            <a:r>
              <a:rPr lang="en-US" sz="8000" spc="248">
                <a:solidFill>
                  <a:srgbClr val="333333"/>
                </a:solidFill>
                <a:latin typeface="Poppins Bold"/>
              </a:rPr>
              <a:t>Thank you</a:t>
            </a:r>
          </a:p>
          <a:p>
            <a:pPr>
              <a:lnSpc>
                <a:spcPts val="9600"/>
              </a:lnSpc>
            </a:pPr>
            <a:r>
              <a:rPr lang="en-US" sz="8000" spc="248">
                <a:solidFill>
                  <a:srgbClr val="333333"/>
                </a:solidFill>
                <a:latin typeface="Poppins Bold"/>
              </a:rPr>
              <a:t>for listening!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12391" y="-1033851"/>
            <a:ext cx="19077392" cy="2839227"/>
            <a:chOff x="0" y="0"/>
            <a:chExt cx="6186311" cy="920689"/>
          </a:xfrm>
        </p:grpSpPr>
        <p:sp>
          <p:nvSpPr>
            <p:cNvPr name="Freeform 3" id="3"/>
            <p:cNvSpPr/>
            <p:nvPr/>
          </p:nvSpPr>
          <p:spPr>
            <a:xfrm flipH="false" flipV="false">
              <a:off x="0" y="0"/>
              <a:ext cx="6186311" cy="920689"/>
            </a:xfrm>
            <a:custGeom>
              <a:avLst/>
              <a:gdLst/>
              <a:ahLst/>
              <a:cxnLst/>
              <a:rect r="r" b="b" t="t" l="l"/>
              <a:pathLst>
                <a:path h="920689" w="6186311">
                  <a:moveTo>
                    <a:pt x="0" y="0"/>
                  </a:moveTo>
                  <a:lnTo>
                    <a:pt x="6186311" y="0"/>
                  </a:lnTo>
                  <a:lnTo>
                    <a:pt x="6186311" y="920689"/>
                  </a:lnTo>
                  <a:lnTo>
                    <a:pt x="0" y="920689"/>
                  </a:lnTo>
                  <a:close/>
                </a:path>
              </a:pathLst>
            </a:custGeom>
            <a:solidFill>
              <a:srgbClr val="800000"/>
            </a:solidFill>
          </p:spPr>
        </p:sp>
      </p:grpSp>
      <p:sp>
        <p:nvSpPr>
          <p:cNvPr name="TextBox 4" id="4"/>
          <p:cNvSpPr txBox="true"/>
          <p:nvPr/>
        </p:nvSpPr>
        <p:spPr>
          <a:xfrm rot="0">
            <a:off x="5496567" y="57917"/>
            <a:ext cx="10592755"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Introduction</a:t>
            </a:r>
          </a:p>
        </p:txBody>
      </p:sp>
      <p:sp>
        <p:nvSpPr>
          <p:cNvPr name="TextBox 5" id="5"/>
          <p:cNvSpPr txBox="true"/>
          <p:nvPr/>
        </p:nvSpPr>
        <p:spPr>
          <a:xfrm rot="0">
            <a:off x="647293" y="2281128"/>
            <a:ext cx="16993414" cy="5974878"/>
          </a:xfrm>
          <a:prstGeom prst="rect">
            <a:avLst/>
          </a:prstGeom>
        </p:spPr>
        <p:txBody>
          <a:bodyPr anchor="t" rtlCol="false" tIns="0" lIns="0" bIns="0" rIns="0">
            <a:spAutoFit/>
          </a:bodyPr>
          <a:lstStyle/>
          <a:p>
            <a:pPr marL="798138" indent="-399069" lvl="1">
              <a:lnSpc>
                <a:spcPts val="5914"/>
              </a:lnSpc>
              <a:buFont typeface="Arial"/>
              <a:buChar char="•"/>
            </a:pPr>
            <a:r>
              <a:rPr lang="en-US" sz="3696">
                <a:solidFill>
                  <a:srgbClr val="333333"/>
                </a:solidFill>
                <a:latin typeface="Times New Roman Bold"/>
              </a:rPr>
              <a:t>Passwords secure online accounts and sensitive information, but weak ones risk user data and privacy. </a:t>
            </a:r>
          </a:p>
          <a:p>
            <a:pPr>
              <a:lnSpc>
                <a:spcPts val="5914"/>
              </a:lnSpc>
            </a:pPr>
          </a:p>
          <a:p>
            <a:pPr marL="798138" indent="-399069" lvl="1">
              <a:lnSpc>
                <a:spcPts val="5914"/>
              </a:lnSpc>
              <a:buFont typeface="Arial"/>
              <a:buChar char="•"/>
            </a:pPr>
            <a:r>
              <a:rPr lang="en-US" sz="3696">
                <a:solidFill>
                  <a:srgbClr val="333333"/>
                </a:solidFill>
                <a:latin typeface="Times New Roman Bold"/>
              </a:rPr>
              <a:t>Reliable and efficient ways are needed to measure password strength and help users create stronger ones. </a:t>
            </a:r>
          </a:p>
          <a:p>
            <a:pPr>
              <a:lnSpc>
                <a:spcPts val="5914"/>
              </a:lnSpc>
            </a:pPr>
          </a:p>
          <a:p>
            <a:pPr marL="798138" indent="-399069" lvl="1">
              <a:lnSpc>
                <a:spcPts val="5914"/>
              </a:lnSpc>
              <a:buFont typeface="Arial"/>
              <a:buChar char="•"/>
            </a:pPr>
            <a:r>
              <a:rPr lang="en-US" sz="3696">
                <a:solidFill>
                  <a:srgbClr val="333333"/>
                </a:solidFill>
                <a:latin typeface="Times New Roman Bold"/>
              </a:rPr>
              <a:t>Comparing existing machine learning models can improve accuracy and analysis.</a:t>
            </a:r>
          </a:p>
          <a:p>
            <a:pPr>
              <a:lnSpc>
                <a:spcPts val="5914"/>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31014" y="-392881"/>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sp>
        <p:nvSpPr>
          <p:cNvPr name="TextBox 4" id="4"/>
          <p:cNvSpPr txBox="true"/>
          <p:nvPr/>
        </p:nvSpPr>
        <p:spPr>
          <a:xfrm rot="0">
            <a:off x="4333422" y="223837"/>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Problem Statement</a:t>
            </a:r>
          </a:p>
        </p:txBody>
      </p:sp>
      <p:sp>
        <p:nvSpPr>
          <p:cNvPr name="TextBox 5" id="5"/>
          <p:cNvSpPr txBox="true"/>
          <p:nvPr/>
        </p:nvSpPr>
        <p:spPr>
          <a:xfrm rot="0">
            <a:off x="653182" y="2477611"/>
            <a:ext cx="16981636" cy="3893503"/>
          </a:xfrm>
          <a:prstGeom prst="rect">
            <a:avLst/>
          </a:prstGeom>
        </p:spPr>
        <p:txBody>
          <a:bodyPr anchor="t" rtlCol="false" tIns="0" lIns="0" bIns="0" rIns="0">
            <a:spAutoFit/>
          </a:bodyPr>
          <a:lstStyle/>
          <a:p>
            <a:pPr marL="797586" indent="-398793" lvl="1">
              <a:lnSpc>
                <a:spcPts val="8090"/>
              </a:lnSpc>
              <a:buFont typeface="Arial"/>
              <a:buChar char="•"/>
            </a:pPr>
            <a:r>
              <a:rPr lang="en-US" sz="3694">
                <a:solidFill>
                  <a:srgbClr val="333333"/>
                </a:solidFill>
                <a:latin typeface="Times New Roman Bold"/>
              </a:rPr>
              <a:t>The project involves comparing machine learning models to accurately predict password strength based on factors like length and complexity, with the goal of creating stronger passwords to defend against cyber attacks.</a:t>
            </a:r>
          </a:p>
          <a:p>
            <a:pPr>
              <a:lnSpc>
                <a:spcPts val="591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31014" y="-392881"/>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pic>
        <p:nvPicPr>
          <p:cNvPr name="Picture 4" id="4"/>
          <p:cNvPicPr>
            <a:picLocks noChangeAspect="true"/>
          </p:cNvPicPr>
          <p:nvPr/>
        </p:nvPicPr>
        <p:blipFill>
          <a:blip r:embed="rId2"/>
          <a:srcRect l="0" t="327" r="3965" b="327"/>
          <a:stretch>
            <a:fillRect/>
          </a:stretch>
        </p:blipFill>
        <p:spPr>
          <a:xfrm flipH="false" flipV="false" rot="0">
            <a:off x="3456924" y="1996067"/>
            <a:ext cx="11143139" cy="8125013"/>
          </a:xfrm>
          <a:prstGeom prst="rect">
            <a:avLst/>
          </a:prstGeom>
        </p:spPr>
      </p:pic>
      <p:sp>
        <p:nvSpPr>
          <p:cNvPr name="TextBox 5" id="5"/>
          <p:cNvSpPr txBox="true"/>
          <p:nvPr/>
        </p:nvSpPr>
        <p:spPr>
          <a:xfrm rot="0">
            <a:off x="4333422" y="223837"/>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GANNT CHART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014" y="-535098"/>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pic>
        <p:nvPicPr>
          <p:cNvPr name="Picture 4" id="4"/>
          <p:cNvPicPr>
            <a:picLocks noChangeAspect="true"/>
          </p:cNvPicPr>
          <p:nvPr/>
        </p:nvPicPr>
        <p:blipFill>
          <a:blip r:embed="rId2"/>
          <a:srcRect l="0" t="0" r="0" b="0"/>
          <a:stretch>
            <a:fillRect/>
          </a:stretch>
        </p:blipFill>
        <p:spPr>
          <a:xfrm flipH="false" flipV="false" rot="0">
            <a:off x="672232" y="4425473"/>
            <a:ext cx="7715186" cy="4832827"/>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007" t="0" r="7420" b="35935"/>
          <a:stretch>
            <a:fillRect/>
          </a:stretch>
        </p:blipFill>
        <p:spPr>
          <a:xfrm flipH="false" flipV="false" rot="5400000">
            <a:off x="5596432" y="5524594"/>
            <a:ext cx="7281273" cy="186138"/>
          </a:xfrm>
          <a:prstGeom prst="rect">
            <a:avLst/>
          </a:prstGeom>
        </p:spPr>
      </p:pic>
      <p:sp>
        <p:nvSpPr>
          <p:cNvPr name="TextBox 6" id="6"/>
          <p:cNvSpPr txBox="true"/>
          <p:nvPr/>
        </p:nvSpPr>
        <p:spPr>
          <a:xfrm rot="0">
            <a:off x="653182" y="2396976"/>
            <a:ext cx="8490818" cy="1687195"/>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Performing EDA after loading the data.</a:t>
            </a:r>
          </a:p>
        </p:txBody>
      </p:sp>
      <p:sp>
        <p:nvSpPr>
          <p:cNvPr name="TextBox 7" id="7"/>
          <p:cNvSpPr txBox="true"/>
          <p:nvPr/>
        </p:nvSpPr>
        <p:spPr>
          <a:xfrm rot="0">
            <a:off x="5064484" y="34214"/>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Our Approach</a:t>
            </a:r>
          </a:p>
        </p:txBody>
      </p:sp>
      <p:sp>
        <p:nvSpPr>
          <p:cNvPr name="TextBox 8" id="8"/>
          <p:cNvSpPr txBox="true"/>
          <p:nvPr/>
        </p:nvSpPr>
        <p:spPr>
          <a:xfrm rot="0">
            <a:off x="9330138" y="2396976"/>
            <a:ext cx="8957862" cy="858520"/>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Extracting features from the data.</a:t>
            </a:r>
            <a:r>
              <a:rPr lang="en-US" sz="4100">
                <a:solidFill>
                  <a:srgbClr val="333333"/>
                </a:solidFill>
                <a:latin typeface="Times New Roman Bold"/>
              </a:rPr>
              <a:t> </a:t>
            </a:r>
          </a:p>
        </p:txBody>
      </p:sp>
      <p:sp>
        <p:nvSpPr>
          <p:cNvPr name="TextBox 9" id="9"/>
          <p:cNvSpPr txBox="true"/>
          <p:nvPr/>
        </p:nvSpPr>
        <p:spPr>
          <a:xfrm rot="0">
            <a:off x="9720663" y="3360651"/>
            <a:ext cx="8567337" cy="5296474"/>
          </a:xfrm>
          <a:prstGeom prst="rect">
            <a:avLst/>
          </a:prstGeom>
        </p:spPr>
        <p:txBody>
          <a:bodyPr anchor="t" rtlCol="false" tIns="0" lIns="0" bIns="0" rIns="0">
            <a:spAutoFit/>
          </a:bodyPr>
          <a:lstStyle/>
          <a:p>
            <a:pPr>
              <a:lnSpc>
                <a:spcPts val="5981"/>
              </a:lnSpc>
            </a:pPr>
            <a:r>
              <a:rPr lang="en-US" sz="3738">
                <a:solidFill>
                  <a:srgbClr val="333333"/>
                </a:solidFill>
                <a:latin typeface="Times New Roman"/>
              </a:rPr>
              <a:t>Complexity of the password in this model judged by:</a:t>
            </a:r>
          </a:p>
          <a:p>
            <a:pPr marL="807186" indent="-403593" lvl="1">
              <a:lnSpc>
                <a:spcPts val="5981"/>
              </a:lnSpc>
              <a:buFont typeface="Arial"/>
              <a:buChar char="•"/>
            </a:pPr>
            <a:r>
              <a:rPr lang="en-US" sz="3738">
                <a:solidFill>
                  <a:srgbClr val="333333"/>
                </a:solidFill>
                <a:latin typeface="Times New Roman"/>
              </a:rPr>
              <a:t>The length of the password</a:t>
            </a:r>
          </a:p>
          <a:p>
            <a:pPr marL="807186" indent="-403593" lvl="1">
              <a:lnSpc>
                <a:spcPts val="5981"/>
              </a:lnSpc>
              <a:buFont typeface="Arial"/>
              <a:buChar char="•"/>
            </a:pPr>
            <a:r>
              <a:rPr lang="en-US" sz="3738">
                <a:solidFill>
                  <a:srgbClr val="333333"/>
                </a:solidFill>
                <a:latin typeface="Times New Roman"/>
              </a:rPr>
              <a:t>Mix of upper and lower case characters</a:t>
            </a:r>
          </a:p>
          <a:p>
            <a:pPr marL="807186" indent="-403593" lvl="1">
              <a:lnSpc>
                <a:spcPts val="5981"/>
              </a:lnSpc>
              <a:buFont typeface="Arial"/>
              <a:buChar char="•"/>
            </a:pPr>
            <a:r>
              <a:rPr lang="en-US" sz="3738">
                <a:solidFill>
                  <a:srgbClr val="333333"/>
                </a:solidFill>
                <a:latin typeface="Times New Roman"/>
              </a:rPr>
              <a:t> Number of special characters in the password.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014" y="-535098"/>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007" t="0" r="7420" b="35935"/>
          <a:stretch>
            <a:fillRect/>
          </a:stretch>
        </p:blipFill>
        <p:spPr>
          <a:xfrm flipH="false" flipV="false" rot="5400000">
            <a:off x="5596432" y="5524594"/>
            <a:ext cx="7281273" cy="186138"/>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516449">
            <a:off x="301518" y="6859244"/>
            <a:ext cx="3241003" cy="3221241"/>
          </a:xfrm>
          <a:prstGeom prst="rect">
            <a:avLst/>
          </a:prstGeom>
        </p:spPr>
      </p:pic>
      <p:sp>
        <p:nvSpPr>
          <p:cNvPr name="TextBox 6" id="6"/>
          <p:cNvSpPr txBox="true"/>
          <p:nvPr/>
        </p:nvSpPr>
        <p:spPr>
          <a:xfrm rot="0">
            <a:off x="5064484" y="34214"/>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Our Approach</a:t>
            </a:r>
          </a:p>
        </p:txBody>
      </p:sp>
      <p:sp>
        <p:nvSpPr>
          <p:cNvPr name="TextBox 7" id="7"/>
          <p:cNvSpPr txBox="true"/>
          <p:nvPr/>
        </p:nvSpPr>
        <p:spPr>
          <a:xfrm rot="0">
            <a:off x="653182" y="2202729"/>
            <a:ext cx="8490818" cy="2515870"/>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Splitting the dataset into test and train data.</a:t>
            </a:r>
          </a:p>
          <a:p>
            <a:pPr>
              <a:lnSpc>
                <a:spcPts val="6560"/>
              </a:lnSpc>
            </a:pPr>
          </a:p>
        </p:txBody>
      </p:sp>
      <p:sp>
        <p:nvSpPr>
          <p:cNvPr name="TextBox 8" id="8"/>
          <p:cNvSpPr txBox="true"/>
          <p:nvPr/>
        </p:nvSpPr>
        <p:spPr>
          <a:xfrm rot="0">
            <a:off x="9330138" y="2073450"/>
            <a:ext cx="8957862" cy="1687195"/>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Training the model using the logistic regression on the training dataset.</a:t>
            </a:r>
          </a:p>
        </p:txBody>
      </p:sp>
      <p:sp>
        <p:nvSpPr>
          <p:cNvPr name="TextBox 9" id="9"/>
          <p:cNvSpPr txBox="true"/>
          <p:nvPr/>
        </p:nvSpPr>
        <p:spPr>
          <a:xfrm rot="0">
            <a:off x="1303718" y="4171982"/>
            <a:ext cx="7724775" cy="3086100"/>
          </a:xfrm>
          <a:prstGeom prst="rect">
            <a:avLst/>
          </a:prstGeom>
        </p:spPr>
        <p:txBody>
          <a:bodyPr anchor="t" rtlCol="false" tIns="0" lIns="0" bIns="0" rIns="0">
            <a:spAutoFit/>
          </a:bodyPr>
          <a:lstStyle/>
          <a:p>
            <a:pPr>
              <a:lnSpc>
                <a:spcPts val="6000"/>
              </a:lnSpc>
            </a:pPr>
            <a:r>
              <a:rPr lang="en-US" sz="3750">
                <a:solidFill>
                  <a:srgbClr val="333333"/>
                </a:solidFill>
                <a:latin typeface="Times New Roman"/>
              </a:rPr>
              <a:t>Since there was a single dataset, it was split into two sets namely test and training in the ratio of 20:80 respectively.</a:t>
            </a:r>
          </a:p>
        </p:txBody>
      </p:sp>
      <p:sp>
        <p:nvSpPr>
          <p:cNvPr name="TextBox 10" id="10"/>
          <p:cNvSpPr txBox="true"/>
          <p:nvPr/>
        </p:nvSpPr>
        <p:spPr>
          <a:xfrm rot="0">
            <a:off x="9856413" y="4171982"/>
            <a:ext cx="8133949" cy="4610100"/>
          </a:xfrm>
          <a:prstGeom prst="rect">
            <a:avLst/>
          </a:prstGeom>
        </p:spPr>
        <p:txBody>
          <a:bodyPr anchor="t" rtlCol="false" tIns="0" lIns="0" bIns="0" rIns="0">
            <a:spAutoFit/>
          </a:bodyPr>
          <a:lstStyle/>
          <a:p>
            <a:pPr>
              <a:lnSpc>
                <a:spcPts val="6000"/>
              </a:lnSpc>
            </a:pPr>
            <a:r>
              <a:rPr lang="en-US" sz="3750">
                <a:solidFill>
                  <a:srgbClr val="333333"/>
                </a:solidFill>
                <a:latin typeface="Times New Roman"/>
              </a:rPr>
              <a:t>Initiating by defining the cost function</a:t>
            </a:r>
          </a:p>
          <a:p>
            <a:pPr>
              <a:lnSpc>
                <a:spcPts val="6000"/>
              </a:lnSpc>
            </a:pPr>
          </a:p>
          <a:p>
            <a:pPr>
              <a:lnSpc>
                <a:spcPts val="6000"/>
              </a:lnSpc>
            </a:pPr>
            <a:r>
              <a:rPr lang="en-US" sz="3750">
                <a:solidFill>
                  <a:srgbClr val="333333"/>
                </a:solidFill>
                <a:latin typeface="Times New Roman"/>
              </a:rPr>
              <a:t>Gradient descent is used in order to minimise the cost function and find the optimal parameters at the end of every epoch.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014" y="-535098"/>
            <a:ext cx="18519014" cy="2206736"/>
            <a:chOff x="0" y="0"/>
            <a:chExt cx="6186311" cy="737164"/>
          </a:xfrm>
        </p:grpSpPr>
        <p:sp>
          <p:nvSpPr>
            <p:cNvPr name="Freeform 3" id="3"/>
            <p:cNvSpPr/>
            <p:nvPr/>
          </p:nvSpPr>
          <p:spPr>
            <a:xfrm flipH="false" flipV="false">
              <a:off x="0" y="0"/>
              <a:ext cx="6186311" cy="737164"/>
            </a:xfrm>
            <a:custGeom>
              <a:avLst/>
              <a:gdLst/>
              <a:ahLst/>
              <a:cxnLst/>
              <a:rect r="r" b="b" t="t" l="l"/>
              <a:pathLst>
                <a:path h="737164" w="6186311">
                  <a:moveTo>
                    <a:pt x="0" y="0"/>
                  </a:moveTo>
                  <a:lnTo>
                    <a:pt x="6186311" y="0"/>
                  </a:lnTo>
                  <a:lnTo>
                    <a:pt x="6186311" y="737164"/>
                  </a:lnTo>
                  <a:lnTo>
                    <a:pt x="0" y="737164"/>
                  </a:lnTo>
                  <a:close/>
                </a:path>
              </a:pathLst>
            </a:custGeom>
            <a:solidFill>
              <a:srgbClr val="80000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007" t="0" r="7420" b="35935"/>
          <a:stretch>
            <a:fillRect/>
          </a:stretch>
        </p:blipFill>
        <p:spPr>
          <a:xfrm flipH="false" flipV="false" rot="5400000">
            <a:off x="5596432" y="5524594"/>
            <a:ext cx="7281273" cy="186138"/>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23387" y="7010432"/>
            <a:ext cx="3833579" cy="2808968"/>
          </a:xfrm>
          <a:prstGeom prst="rect">
            <a:avLst/>
          </a:prstGeom>
        </p:spPr>
      </p:pic>
      <p:sp>
        <p:nvSpPr>
          <p:cNvPr name="TextBox 6" id="6"/>
          <p:cNvSpPr txBox="true"/>
          <p:nvPr/>
        </p:nvSpPr>
        <p:spPr>
          <a:xfrm rot="0">
            <a:off x="5064484" y="34214"/>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Our Approach</a:t>
            </a:r>
          </a:p>
        </p:txBody>
      </p:sp>
      <p:sp>
        <p:nvSpPr>
          <p:cNvPr name="TextBox 7" id="7"/>
          <p:cNvSpPr txBox="true"/>
          <p:nvPr/>
        </p:nvSpPr>
        <p:spPr>
          <a:xfrm rot="0">
            <a:off x="297762" y="2202729"/>
            <a:ext cx="8490818" cy="1687195"/>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Testing the model using test data and evaluating its performance.</a:t>
            </a:r>
          </a:p>
        </p:txBody>
      </p:sp>
      <p:sp>
        <p:nvSpPr>
          <p:cNvPr name="TextBox 8" id="8"/>
          <p:cNvSpPr txBox="true"/>
          <p:nvPr/>
        </p:nvSpPr>
        <p:spPr>
          <a:xfrm rot="0">
            <a:off x="9237069" y="2202729"/>
            <a:ext cx="8957862" cy="1687195"/>
          </a:xfrm>
          <a:prstGeom prst="rect">
            <a:avLst/>
          </a:prstGeom>
        </p:spPr>
        <p:txBody>
          <a:bodyPr anchor="t" rtlCol="false" tIns="0" lIns="0" bIns="0" rIns="0">
            <a:spAutoFit/>
          </a:bodyPr>
          <a:lstStyle/>
          <a:p>
            <a:pPr marL="885191" indent="-442595" lvl="1">
              <a:lnSpc>
                <a:spcPts val="6560"/>
              </a:lnSpc>
              <a:buFont typeface="Arial"/>
              <a:buChar char="•"/>
            </a:pPr>
            <a:r>
              <a:rPr lang="en-US" sz="4100">
                <a:solidFill>
                  <a:srgbClr val="333333"/>
                </a:solidFill>
                <a:latin typeface="Times New Roman Bold"/>
              </a:rPr>
              <a:t>Checking for overfitting.</a:t>
            </a:r>
          </a:p>
          <a:p>
            <a:pPr>
              <a:lnSpc>
                <a:spcPts val="6560"/>
              </a:lnSpc>
            </a:pPr>
          </a:p>
        </p:txBody>
      </p:sp>
      <p:sp>
        <p:nvSpPr>
          <p:cNvPr name="TextBox 9" id="9"/>
          <p:cNvSpPr txBox="true"/>
          <p:nvPr/>
        </p:nvSpPr>
        <p:spPr>
          <a:xfrm rot="0">
            <a:off x="1303718" y="4171982"/>
            <a:ext cx="7724775" cy="2324100"/>
          </a:xfrm>
          <a:prstGeom prst="rect">
            <a:avLst/>
          </a:prstGeom>
        </p:spPr>
        <p:txBody>
          <a:bodyPr anchor="t" rtlCol="false" tIns="0" lIns="0" bIns="0" rIns="0">
            <a:spAutoFit/>
          </a:bodyPr>
          <a:lstStyle/>
          <a:p>
            <a:pPr>
              <a:lnSpc>
                <a:spcPts val="6000"/>
              </a:lnSpc>
            </a:pPr>
            <a:r>
              <a:rPr lang="en-US" sz="3750">
                <a:solidFill>
                  <a:srgbClr val="333333"/>
                </a:solidFill>
                <a:latin typeface="Times New Roman"/>
              </a:rPr>
              <a:t>After training the model, it was tested against the test dataset and its accuracy was measured.</a:t>
            </a:r>
          </a:p>
        </p:txBody>
      </p:sp>
      <p:sp>
        <p:nvSpPr>
          <p:cNvPr name="TextBox 10" id="10"/>
          <p:cNvSpPr txBox="true"/>
          <p:nvPr/>
        </p:nvSpPr>
        <p:spPr>
          <a:xfrm rot="0">
            <a:off x="9856413" y="4171982"/>
            <a:ext cx="8133949" cy="2324100"/>
          </a:xfrm>
          <a:prstGeom prst="rect">
            <a:avLst/>
          </a:prstGeom>
        </p:spPr>
        <p:txBody>
          <a:bodyPr anchor="t" rtlCol="false" tIns="0" lIns="0" bIns="0" rIns="0">
            <a:spAutoFit/>
          </a:bodyPr>
          <a:lstStyle/>
          <a:p>
            <a:pPr>
              <a:lnSpc>
                <a:spcPts val="6000"/>
              </a:lnSpc>
            </a:pPr>
            <a:r>
              <a:rPr lang="en-US" sz="3750">
                <a:solidFill>
                  <a:srgbClr val="333333"/>
                </a:solidFill>
                <a:latin typeface="Times New Roman"/>
              </a:rPr>
              <a:t>The model was then tested against the training dataset and the train test error was found.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02950" y="-558801"/>
            <a:ext cx="18690950" cy="2206736"/>
            <a:chOff x="0" y="0"/>
            <a:chExt cx="6243747" cy="737164"/>
          </a:xfrm>
        </p:grpSpPr>
        <p:sp>
          <p:nvSpPr>
            <p:cNvPr name="Freeform 3" id="3"/>
            <p:cNvSpPr/>
            <p:nvPr/>
          </p:nvSpPr>
          <p:spPr>
            <a:xfrm flipH="false" flipV="false">
              <a:off x="0" y="0"/>
              <a:ext cx="6243747" cy="737164"/>
            </a:xfrm>
            <a:custGeom>
              <a:avLst/>
              <a:gdLst/>
              <a:ahLst/>
              <a:cxnLst/>
              <a:rect r="r" b="b" t="t" l="l"/>
              <a:pathLst>
                <a:path h="737164" w="6243747">
                  <a:moveTo>
                    <a:pt x="0" y="0"/>
                  </a:moveTo>
                  <a:lnTo>
                    <a:pt x="6243747" y="0"/>
                  </a:lnTo>
                  <a:lnTo>
                    <a:pt x="6243747" y="737164"/>
                  </a:lnTo>
                  <a:lnTo>
                    <a:pt x="0" y="737164"/>
                  </a:lnTo>
                  <a:close/>
                </a:path>
              </a:pathLst>
            </a:custGeom>
            <a:solidFill>
              <a:srgbClr val="800000"/>
            </a:solidFill>
          </p:spPr>
        </p:sp>
      </p:grpSp>
      <p:sp>
        <p:nvSpPr>
          <p:cNvPr name="TextBox 4" id="4"/>
          <p:cNvSpPr txBox="true"/>
          <p:nvPr/>
        </p:nvSpPr>
        <p:spPr>
          <a:xfrm rot="0">
            <a:off x="5859884" y="38579"/>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Final Results</a:t>
            </a:r>
          </a:p>
        </p:txBody>
      </p:sp>
      <p:sp>
        <p:nvSpPr>
          <p:cNvPr name="TextBox 5" id="5"/>
          <p:cNvSpPr txBox="true"/>
          <p:nvPr/>
        </p:nvSpPr>
        <p:spPr>
          <a:xfrm rot="0">
            <a:off x="1028700" y="1728842"/>
            <a:ext cx="16755250" cy="4610100"/>
          </a:xfrm>
          <a:prstGeom prst="rect">
            <a:avLst/>
          </a:prstGeom>
        </p:spPr>
        <p:txBody>
          <a:bodyPr anchor="t" rtlCol="false" tIns="0" lIns="0" bIns="0" rIns="0">
            <a:spAutoFit/>
          </a:bodyPr>
          <a:lstStyle/>
          <a:p>
            <a:pPr algn="just" marL="809625" indent="-404812" lvl="1">
              <a:lnSpc>
                <a:spcPts val="6000"/>
              </a:lnSpc>
              <a:buFont typeface="Arial"/>
              <a:buChar char="•"/>
            </a:pPr>
            <a:r>
              <a:rPr lang="en-US" sz="3750">
                <a:solidFill>
                  <a:srgbClr val="333333"/>
                </a:solidFill>
                <a:latin typeface="Times New Roman"/>
              </a:rPr>
              <a:t>The initial model was a Decision Tree Classifier that provided accuracy of 90%. </a:t>
            </a:r>
            <a:r>
              <a:rPr lang="en-US" sz="3750">
                <a:solidFill>
                  <a:srgbClr val="000000"/>
                </a:solidFill>
                <a:latin typeface="Times New Roman"/>
              </a:rPr>
              <a:t>The current model for prediction is Logistic Regression Classifier.</a:t>
            </a:r>
          </a:p>
          <a:p>
            <a:pPr algn="just">
              <a:lnSpc>
                <a:spcPts val="6000"/>
              </a:lnSpc>
            </a:pPr>
          </a:p>
          <a:p>
            <a:pPr algn="just" marL="809625" indent="-404812" lvl="1">
              <a:lnSpc>
                <a:spcPts val="6000"/>
              </a:lnSpc>
              <a:buFont typeface="Arial"/>
              <a:buChar char="•"/>
            </a:pPr>
            <a:r>
              <a:rPr lang="en-US" sz="3750">
                <a:solidFill>
                  <a:srgbClr val="000000"/>
                </a:solidFill>
                <a:latin typeface="Times New Roman"/>
              </a:rPr>
              <a:t> The current results show that our model can predict the strength of a password with an accuracy of 74.30%, meaning that approximately 74.3 percent of total passwords are correctly classified by the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144000" y="2798677"/>
            <a:ext cx="8543957" cy="563776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42470" y="4380914"/>
            <a:ext cx="8145969" cy="2473289"/>
          </a:xfrm>
          <a:prstGeom prst="rect">
            <a:avLst/>
          </a:prstGeom>
        </p:spPr>
      </p:pic>
      <p:grpSp>
        <p:nvGrpSpPr>
          <p:cNvPr name="Group 4" id="4"/>
          <p:cNvGrpSpPr/>
          <p:nvPr/>
        </p:nvGrpSpPr>
        <p:grpSpPr>
          <a:xfrm rot="0">
            <a:off x="-402950" y="-558801"/>
            <a:ext cx="18690950" cy="2206736"/>
            <a:chOff x="0" y="0"/>
            <a:chExt cx="6243747" cy="737164"/>
          </a:xfrm>
        </p:grpSpPr>
        <p:sp>
          <p:nvSpPr>
            <p:cNvPr name="Freeform 5" id="5"/>
            <p:cNvSpPr/>
            <p:nvPr/>
          </p:nvSpPr>
          <p:spPr>
            <a:xfrm flipH="false" flipV="false">
              <a:off x="0" y="0"/>
              <a:ext cx="6243747" cy="737164"/>
            </a:xfrm>
            <a:custGeom>
              <a:avLst/>
              <a:gdLst/>
              <a:ahLst/>
              <a:cxnLst/>
              <a:rect r="r" b="b" t="t" l="l"/>
              <a:pathLst>
                <a:path h="737164" w="6243747">
                  <a:moveTo>
                    <a:pt x="0" y="0"/>
                  </a:moveTo>
                  <a:lnTo>
                    <a:pt x="6243747" y="0"/>
                  </a:lnTo>
                  <a:lnTo>
                    <a:pt x="6243747" y="737164"/>
                  </a:lnTo>
                  <a:lnTo>
                    <a:pt x="0" y="737164"/>
                  </a:lnTo>
                  <a:close/>
                </a:path>
              </a:pathLst>
            </a:custGeom>
            <a:solidFill>
              <a:srgbClr val="800000"/>
            </a:solidFill>
          </p:spPr>
        </p:sp>
      </p:grpSp>
      <p:sp>
        <p:nvSpPr>
          <p:cNvPr name="TextBox 6" id="6"/>
          <p:cNvSpPr txBox="true"/>
          <p:nvPr/>
        </p:nvSpPr>
        <p:spPr>
          <a:xfrm rot="0">
            <a:off x="5859884" y="38579"/>
            <a:ext cx="12925878" cy="1447800"/>
          </a:xfrm>
          <a:prstGeom prst="rect">
            <a:avLst/>
          </a:prstGeom>
        </p:spPr>
        <p:txBody>
          <a:bodyPr anchor="t" rtlCol="false" tIns="0" lIns="0" bIns="0" rIns="0">
            <a:spAutoFit/>
          </a:bodyPr>
          <a:lstStyle/>
          <a:p>
            <a:pPr>
              <a:lnSpc>
                <a:spcPts val="10199"/>
              </a:lnSpc>
            </a:pPr>
            <a:r>
              <a:rPr lang="en-US" sz="8499" spc="263">
                <a:solidFill>
                  <a:srgbClr val="FFFFFF"/>
                </a:solidFill>
                <a:latin typeface="Times New Roman Bold"/>
              </a:rPr>
              <a:t>Final Results</a:t>
            </a:r>
          </a:p>
        </p:txBody>
      </p:sp>
      <p:sp>
        <p:nvSpPr>
          <p:cNvPr name="TextBox 7" id="7"/>
          <p:cNvSpPr txBox="true"/>
          <p:nvPr/>
        </p:nvSpPr>
        <p:spPr>
          <a:xfrm rot="0">
            <a:off x="0" y="8838248"/>
            <a:ext cx="8430908" cy="659129"/>
          </a:xfrm>
          <a:prstGeom prst="rect">
            <a:avLst/>
          </a:prstGeom>
        </p:spPr>
        <p:txBody>
          <a:bodyPr anchor="t" rtlCol="false" tIns="0" lIns="0" bIns="0" rIns="0">
            <a:spAutoFit/>
          </a:bodyPr>
          <a:lstStyle/>
          <a:p>
            <a:pPr>
              <a:lnSpc>
                <a:spcPts val="5040"/>
              </a:lnSpc>
            </a:pPr>
            <a:r>
              <a:rPr lang="en-US" sz="3150">
                <a:solidFill>
                  <a:srgbClr val="333333"/>
                </a:solidFill>
                <a:latin typeface="Times New Roman Bold Italics"/>
              </a:rPr>
              <a:t>Results found by testing with Logistic Regression</a:t>
            </a:r>
          </a:p>
        </p:txBody>
      </p:sp>
      <p:sp>
        <p:nvSpPr>
          <p:cNvPr name="TextBox 8" id="8"/>
          <p:cNvSpPr txBox="true"/>
          <p:nvPr/>
        </p:nvSpPr>
        <p:spPr>
          <a:xfrm rot="0">
            <a:off x="9200524" y="8838248"/>
            <a:ext cx="9087476" cy="659129"/>
          </a:xfrm>
          <a:prstGeom prst="rect">
            <a:avLst/>
          </a:prstGeom>
        </p:spPr>
        <p:txBody>
          <a:bodyPr anchor="t" rtlCol="false" tIns="0" lIns="0" bIns="0" rIns="0">
            <a:spAutoFit/>
          </a:bodyPr>
          <a:lstStyle/>
          <a:p>
            <a:pPr>
              <a:lnSpc>
                <a:spcPts val="5040"/>
              </a:lnSpc>
            </a:pPr>
            <a:r>
              <a:rPr lang="en-US" sz="3150">
                <a:solidFill>
                  <a:srgbClr val="333333"/>
                </a:solidFill>
                <a:latin typeface="Times New Roman Bold Italics"/>
              </a:rPr>
              <a:t>Comparision of both the models in terms of accuracy</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007" t="0" r="7420" b="35935"/>
          <a:stretch>
            <a:fillRect/>
          </a:stretch>
        </p:blipFill>
        <p:spPr>
          <a:xfrm flipH="false" flipV="false" rot="5400000">
            <a:off x="4668193" y="5748409"/>
            <a:ext cx="7722858" cy="1974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DAFgDOWi11g</dc:identifier>
  <dcterms:modified xsi:type="dcterms:W3CDTF">2011-08-01T06:04:30Z</dcterms:modified>
  <cp:revision>1</cp:revision>
  <dc:title>2_Predictors_4.O_End_Sem_Project_Presentation</dc:title>
</cp:coreProperties>
</file>