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0" r:id="rId3"/>
    <p:sldId id="261" r:id="rId4"/>
    <p:sldId id="262" r:id="rId5"/>
    <p:sldId id="269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341A-0DCD-44C5-83F0-F2083276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836B4-75EB-4CA4-8458-E65DA615F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98FA-8611-47CE-9E17-70C701CF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508A-17E1-47D0-9D4C-7DADCD71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F77A-3FE6-4963-86C4-C5BBD9EB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11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5A4F-D4F1-4C4F-9944-E3271466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E2E93-FB2C-4530-B06C-6E0813BB0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D5BE-DF06-4229-B31D-C0409DCC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9AC-3239-43DE-BADA-63AD0295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2A8F-F9FB-4184-B8C1-A0459EF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6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D11D4-F8E4-4EFA-AEC3-ABC148E70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28F4-9111-427A-9B9D-026EAE1C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8859-9280-48F7-A043-AD037DA0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D020-49F3-4EDF-B000-1E00EFF3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1063-4BF6-4534-ACC8-25BDD7F5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7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1DC5-B259-4A37-9E71-C8DC9827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A1E6-10C5-42A1-84F5-125521E4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EAB0-7552-4EE6-B0E8-AA0D0282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9F74-23E3-42A6-8DDD-2B42A87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6BC4-E0E4-4D19-B1C3-FC4B4E30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AAE-3E2D-43DD-841F-CCD9BE77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ADE5-5721-4A7B-981D-954A63A3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33E5-F889-494D-A0B7-1B2B742A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136C-2779-41C0-95C9-9DADE702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057F-C69E-474C-8614-9FF2C1EC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1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4B57-DB6A-4AC8-8FC0-1E37CCA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C38F-8598-499F-918B-8CA00FA0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41ACB-ED5A-4937-B7EA-9689A6F28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2AE4-3D42-4E1F-9A0E-98F0E613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4FC93-2781-49D6-91A4-DBBA5BD6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4A3E-BFFD-4D19-AF5F-AE7CF47E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A4E6-B769-4913-99BB-EF405959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6E51-69B0-4B05-99C7-4378CE8CA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D3FF-D299-4D65-9369-53690491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0A46-C998-4657-9A2D-21D2C996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5622E-902B-4DFA-82AD-CE5CF421D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26A09-422B-4228-AD09-53BB881B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4AF0A-C6A4-4FA5-BD92-681D5289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465E8-5669-4A07-B9A0-94FB7958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7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DDA2-6CD1-4B19-A229-DE04EFFA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CC9A3-B02B-4C96-9E53-BDE9FA2A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55820-58E9-4CF4-B11F-4BF74B0A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93235-C5F1-49C8-9D2B-4E681F92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34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6CB6B-294B-4AC3-8877-A667615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7285E-039A-42B3-B6E9-26C67CDE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E23BC-A181-491A-A7A6-E97A2006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34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527A-6762-402B-9832-2270D90D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29C7-EE3E-421B-8126-0696A1D4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7A304-4F95-4EB6-B31E-7EF9191D5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78999-0B38-4A34-90CA-FA3F9393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6663C-BC9C-4951-900E-C7C0F2CF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17F4-2B7C-4A45-BE99-CAC44326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86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7A4F-20CE-4AD2-91AE-B9E561C3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6DD74-9B0C-479A-9FDB-4D0BDD7F6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466B-1876-4CCA-A7A6-B59193405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59FE-47D9-4CCC-BC4B-97E788A4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48A1-592D-43D8-9EF2-E856C385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84983-C6C9-49CA-A353-F37729B6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7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4A6E5-3E0B-4131-8BAF-6A86025C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65AE-2B84-4940-8407-30A82E22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D797-9CE8-4198-AD41-26F6352F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CEC1-72DB-49E4-A6A1-D324F61DA1C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3A0-F5B8-4562-AE06-EE1E8397E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DFE9-0CB0-4FA7-B163-862D23C1F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F2D4-FA83-4C31-A1B4-BEDB5C249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13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F6EB-4726-4B5A-90DD-987B04CDA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225" y="1400175"/>
            <a:ext cx="6381750" cy="2505075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MINI PROJECT</a:t>
            </a:r>
            <a:br>
              <a:rPr lang="en-IN" sz="6000" dirty="0"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en-IN" sz="6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91583-CA9C-467B-9870-2E19464B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575" y="3429000"/>
            <a:ext cx="4476750" cy="2877987"/>
          </a:xfrm>
        </p:spPr>
        <p:txBody>
          <a:bodyPr>
            <a:normAutofit/>
          </a:bodyPr>
          <a:lstStyle/>
          <a:p>
            <a:r>
              <a:rPr lang="en-IN" dirty="0"/>
              <a:t>Team No: B1</a:t>
            </a:r>
          </a:p>
          <a:p>
            <a:r>
              <a:rPr lang="en-IN" dirty="0"/>
              <a:t>Roll No:1602-19-737-001</a:t>
            </a:r>
          </a:p>
          <a:p>
            <a:r>
              <a:rPr lang="en-IN" dirty="0"/>
              <a:t>              1602-19-737-032</a:t>
            </a:r>
          </a:p>
          <a:p>
            <a:r>
              <a:rPr lang="en-IN" dirty="0"/>
              <a:t>Name: M. Abignya Reddy</a:t>
            </a:r>
          </a:p>
          <a:p>
            <a:r>
              <a:rPr lang="en-IN" dirty="0"/>
              <a:t>              Freya Rachel</a:t>
            </a:r>
          </a:p>
          <a:p>
            <a:r>
              <a:rPr lang="en-IN" dirty="0"/>
              <a:t>Class: IT-A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40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5B0F-B148-4636-9019-C9F4B20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80" y="160638"/>
            <a:ext cx="3358415" cy="520399"/>
          </a:xfrm>
        </p:spPr>
        <p:txBody>
          <a:bodyPr>
            <a:noAutofit/>
          </a:bodyPr>
          <a:lstStyle/>
          <a:p>
            <a:r>
              <a:rPr lang="en-IN" sz="2800" dirty="0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1249-1171-45C7-8998-4CB54743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41" y="606392"/>
            <a:ext cx="10959159" cy="603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Use Case ID : UC05</a:t>
            </a:r>
          </a:p>
          <a:p>
            <a:pPr marL="0" indent="0">
              <a:buNone/>
            </a:pPr>
            <a:r>
              <a:rPr lang="en-IN" sz="2200" dirty="0"/>
              <a:t>Name : Track customer details</a:t>
            </a:r>
          </a:p>
          <a:p>
            <a:pPr marL="0" indent="0">
              <a:buNone/>
            </a:pPr>
            <a:r>
              <a:rPr lang="en-IN" sz="2200" dirty="0"/>
              <a:t>Actors : Owner</a:t>
            </a:r>
          </a:p>
          <a:p>
            <a:pPr marL="0" indent="0">
              <a:buNone/>
            </a:pPr>
            <a:r>
              <a:rPr lang="en-IN" sz="2200" dirty="0"/>
              <a:t>Description : The owner will be able to track his customers orders and details</a:t>
            </a:r>
          </a:p>
          <a:p>
            <a:pPr marL="0" indent="0">
              <a:buNone/>
            </a:pPr>
            <a:r>
              <a:rPr lang="en-IN" sz="2200" dirty="0"/>
              <a:t>Pre-condition: The owner should first enter valid password</a:t>
            </a:r>
          </a:p>
          <a:p>
            <a:pPr marL="0" indent="0">
              <a:buNone/>
            </a:pPr>
            <a:r>
              <a:rPr lang="en-IN" sz="2200" dirty="0"/>
              <a:t>Post-conditions : Owner will be able to track the orders and provide service</a:t>
            </a:r>
          </a:p>
          <a:p>
            <a:pPr marL="0" indent="0">
              <a:buNone/>
            </a:pPr>
            <a:r>
              <a:rPr lang="en-IN" sz="2200" dirty="0"/>
              <a:t>Main Flow :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109A8C-0CF6-488C-A618-EA1B6380F66B}"/>
              </a:ext>
            </a:extLst>
          </p:cNvPr>
          <p:cNvCxnSpPr/>
          <p:nvPr/>
        </p:nvCxnSpPr>
        <p:spPr>
          <a:xfrm>
            <a:off x="838200" y="38693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D8CEC8-9102-4955-B420-A0C66C81195C}"/>
              </a:ext>
            </a:extLst>
          </p:cNvPr>
          <p:cNvCxnSpPr>
            <a:cxnSpLocks/>
          </p:cNvCxnSpPr>
          <p:nvPr/>
        </p:nvCxnSpPr>
        <p:spPr>
          <a:xfrm>
            <a:off x="6312964" y="633337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2B460A-6817-4DC5-AA3E-2E3A880B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65364"/>
              </p:ext>
            </p:extLst>
          </p:nvPr>
        </p:nvGraphicFramePr>
        <p:xfrm>
          <a:off x="938212" y="3772031"/>
          <a:ext cx="10315576" cy="235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788">
                  <a:extLst>
                    <a:ext uri="{9D8B030D-6E8A-4147-A177-3AD203B41FA5}">
                      <a16:colId xmlns:a16="http://schemas.microsoft.com/office/drawing/2014/main" val="3955529315"/>
                    </a:ext>
                  </a:extLst>
                </a:gridCol>
                <a:gridCol w="5157788">
                  <a:extLst>
                    <a:ext uri="{9D8B030D-6E8A-4147-A177-3AD203B41FA5}">
                      <a16:colId xmlns:a16="http://schemas.microsoft.com/office/drawing/2014/main" val="3539506533"/>
                    </a:ext>
                  </a:extLst>
                </a:gridCol>
              </a:tblGrid>
              <a:tr h="450198">
                <a:tc>
                  <a:txBody>
                    <a:bodyPr/>
                    <a:lstStyle/>
                    <a:p>
                      <a:r>
                        <a:rPr lang="en-IN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9805"/>
                  </a:ext>
                </a:extLst>
              </a:tr>
              <a:tr h="446308">
                <a:tc>
                  <a:txBody>
                    <a:bodyPr/>
                    <a:lstStyle/>
                    <a:p>
                      <a:r>
                        <a:rPr lang="en-IN" dirty="0"/>
                        <a:t>1. Enter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25897"/>
                  </a:ext>
                </a:extLst>
              </a:tr>
              <a:tr h="4312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2. Validates password.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2.1) If the password is invalid, display error message and prompt foe valid password.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2.3) If the password are valid, then login and display all the customer details on the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0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7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5B0F-B148-4636-9019-C9F4B20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80" y="160638"/>
            <a:ext cx="3358415" cy="520399"/>
          </a:xfrm>
        </p:spPr>
        <p:txBody>
          <a:bodyPr>
            <a:noAutofit/>
          </a:bodyPr>
          <a:lstStyle/>
          <a:p>
            <a:r>
              <a:rPr lang="en-IN" sz="2800" dirty="0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1249-1171-45C7-8998-4CB54743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41" y="606392"/>
            <a:ext cx="10959159" cy="603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Use Case ID : UC06</a:t>
            </a:r>
          </a:p>
          <a:p>
            <a:pPr marL="0" indent="0">
              <a:buNone/>
            </a:pPr>
            <a:r>
              <a:rPr lang="en-IN" sz="2200" dirty="0"/>
              <a:t>Name : Update/append grocery items and view customer details</a:t>
            </a:r>
          </a:p>
          <a:p>
            <a:pPr marL="0" indent="0">
              <a:buNone/>
            </a:pPr>
            <a:r>
              <a:rPr lang="en-IN" sz="2200" dirty="0"/>
              <a:t>Actors : Owner</a:t>
            </a:r>
          </a:p>
          <a:p>
            <a:r>
              <a:rPr lang="en-IN" sz="2200" dirty="0"/>
              <a:t>Description : The owner will be able to update/append his grocery items and view bills</a:t>
            </a:r>
          </a:p>
          <a:p>
            <a:r>
              <a:rPr lang="en-IN" sz="2200" dirty="0"/>
              <a:t>Pre-condition: The owner should first Login</a:t>
            </a:r>
          </a:p>
          <a:p>
            <a:r>
              <a:rPr lang="en-IN" sz="2200" dirty="0"/>
              <a:t>Post-conditions : Grocery items will be updated/appended</a:t>
            </a:r>
          </a:p>
          <a:p>
            <a:r>
              <a:rPr lang="en-IN" sz="2200" dirty="0"/>
              <a:t>Main Flow :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109A8C-0CF6-488C-A618-EA1B6380F66B}"/>
              </a:ext>
            </a:extLst>
          </p:cNvPr>
          <p:cNvCxnSpPr/>
          <p:nvPr/>
        </p:nvCxnSpPr>
        <p:spPr>
          <a:xfrm>
            <a:off x="838200" y="38693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D8CEC8-9102-4955-B420-A0C66C81195C}"/>
              </a:ext>
            </a:extLst>
          </p:cNvPr>
          <p:cNvCxnSpPr>
            <a:cxnSpLocks/>
          </p:cNvCxnSpPr>
          <p:nvPr/>
        </p:nvCxnSpPr>
        <p:spPr>
          <a:xfrm>
            <a:off x="6312964" y="633337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2B460A-6817-4DC5-AA3E-2E3A880B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10041"/>
              </p:ext>
            </p:extLst>
          </p:nvPr>
        </p:nvGraphicFramePr>
        <p:xfrm>
          <a:off x="838200" y="3626318"/>
          <a:ext cx="10315576" cy="304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788">
                  <a:extLst>
                    <a:ext uri="{9D8B030D-6E8A-4147-A177-3AD203B41FA5}">
                      <a16:colId xmlns:a16="http://schemas.microsoft.com/office/drawing/2014/main" val="3955529315"/>
                    </a:ext>
                  </a:extLst>
                </a:gridCol>
                <a:gridCol w="5157788">
                  <a:extLst>
                    <a:ext uri="{9D8B030D-6E8A-4147-A177-3AD203B41FA5}">
                      <a16:colId xmlns:a16="http://schemas.microsoft.com/office/drawing/2014/main" val="3539506533"/>
                    </a:ext>
                  </a:extLst>
                </a:gridCol>
              </a:tblGrid>
              <a:tr h="406514">
                <a:tc>
                  <a:txBody>
                    <a:bodyPr/>
                    <a:lstStyle/>
                    <a:p>
                      <a:r>
                        <a:rPr lang="en-IN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9805"/>
                  </a:ext>
                </a:extLst>
              </a:tr>
              <a:tr h="4463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Display add product option, customer details option, append product detail option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25897"/>
                  </a:ext>
                </a:extLst>
              </a:tr>
              <a:tr h="40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2. Select any option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2.1) Enter the items you want to add to the current grocery chart.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2.2) Append any product or view 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07826"/>
                  </a:ext>
                </a:extLst>
              </a:tr>
              <a:tr h="40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3. Display update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584254"/>
                  </a:ext>
                </a:extLst>
              </a:tr>
              <a:tr h="40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 Select update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2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76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E956-D824-46D3-96DD-E4B86CD2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37" y="2755106"/>
            <a:ext cx="9610725" cy="1347788"/>
          </a:xfrm>
        </p:spPr>
        <p:txBody>
          <a:bodyPr>
            <a:normAutofit/>
          </a:bodyPr>
          <a:lstStyle/>
          <a:p>
            <a:r>
              <a:rPr lang="en-IN" sz="5400" b="1" dirty="0"/>
              <a:t>GROCERY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9501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295E-725F-4CB5-B5CF-846915C9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718" y="367505"/>
            <a:ext cx="7726563" cy="577850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+mn-lt"/>
              </a:rPr>
              <a:t>Actors wise Use Cases (Features of the project)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D481B-D0C5-43C6-A468-055A80AB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23516"/>
            <a:ext cx="5157787" cy="45997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930C0-57E1-49AA-9419-3E219F55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76375"/>
            <a:ext cx="5157787" cy="4887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</a:t>
            </a:r>
          </a:p>
          <a:p>
            <a:r>
              <a:rPr lang="en-US" dirty="0">
                <a:latin typeface="+mj-lt"/>
              </a:rPr>
              <a:t>Register</a:t>
            </a:r>
          </a:p>
          <a:p>
            <a:r>
              <a:rPr lang="en-US" dirty="0">
                <a:latin typeface="+mj-lt"/>
              </a:rPr>
              <a:t>Login</a:t>
            </a:r>
          </a:p>
          <a:p>
            <a:r>
              <a:rPr lang="en-US" dirty="0">
                <a:latin typeface="+mj-lt"/>
              </a:rPr>
              <a:t>Search for groceries</a:t>
            </a:r>
          </a:p>
          <a:p>
            <a:r>
              <a:rPr lang="en-US" dirty="0">
                <a:latin typeface="+mj-lt"/>
              </a:rPr>
              <a:t>Select groceries</a:t>
            </a:r>
          </a:p>
          <a:p>
            <a:r>
              <a:rPr lang="en-US" dirty="0">
                <a:latin typeface="+mj-lt"/>
              </a:rPr>
              <a:t>View the selected list</a:t>
            </a:r>
          </a:p>
          <a:p>
            <a:r>
              <a:rPr lang="en-US" dirty="0">
                <a:latin typeface="+mj-lt"/>
              </a:rPr>
              <a:t>View their previous bills</a:t>
            </a:r>
          </a:p>
          <a:p>
            <a:r>
              <a:rPr lang="en-US" dirty="0">
                <a:latin typeface="+mj-lt"/>
              </a:rPr>
              <a:t>Unregister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959D8-02A0-4B78-A323-583A3B2B1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823516"/>
            <a:ext cx="5183188" cy="424259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EACA9-BFCB-49FF-AA60-510D0B4CA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473993"/>
            <a:ext cx="5183188" cy="4908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Grocery Shop Owner</a:t>
            </a:r>
          </a:p>
          <a:p>
            <a:r>
              <a:rPr lang="en-US" dirty="0">
                <a:latin typeface="+mj-lt"/>
              </a:rPr>
              <a:t>Track the order details</a:t>
            </a:r>
          </a:p>
          <a:p>
            <a:r>
              <a:rPr lang="en-US" dirty="0">
                <a:latin typeface="+mj-lt"/>
              </a:rPr>
              <a:t>Update the grocery list</a:t>
            </a:r>
          </a:p>
          <a:p>
            <a:r>
              <a:rPr lang="en-US" dirty="0">
                <a:latin typeface="+mj-lt"/>
              </a:rPr>
              <a:t>Append the product data</a:t>
            </a:r>
          </a:p>
          <a:p>
            <a:r>
              <a:rPr lang="en-US" dirty="0">
                <a:latin typeface="+mj-lt"/>
              </a:rPr>
              <a:t>Maintain customer details and bills</a:t>
            </a:r>
          </a:p>
          <a:p>
            <a:r>
              <a:rPr lang="en-US" dirty="0">
                <a:latin typeface="+mj-lt"/>
              </a:rPr>
              <a:t>View specific bills with customer username or bill number</a:t>
            </a:r>
          </a:p>
          <a:p>
            <a:r>
              <a:rPr lang="en-US" dirty="0">
                <a:latin typeface="+mj-lt"/>
              </a:rPr>
              <a:t>View total purchases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07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9E81ED-4618-4C5A-9561-CF1165A03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15" y="0"/>
            <a:ext cx="978677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D290D-2648-4C1A-8EFA-0205AEB4E674}"/>
              </a:ext>
            </a:extLst>
          </p:cNvPr>
          <p:cNvSpPr/>
          <p:nvPr/>
        </p:nvSpPr>
        <p:spPr>
          <a:xfrm>
            <a:off x="7953375" y="0"/>
            <a:ext cx="704850" cy="485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2CE4F-B35E-4145-BC77-E41018B02837}"/>
              </a:ext>
            </a:extLst>
          </p:cNvPr>
          <p:cNvSpPr/>
          <p:nvPr/>
        </p:nvSpPr>
        <p:spPr>
          <a:xfrm>
            <a:off x="7953375" y="6362700"/>
            <a:ext cx="809625" cy="485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F90EB7-9562-4398-8708-B1165B2F9983}"/>
              </a:ext>
            </a:extLst>
          </p:cNvPr>
          <p:cNvCxnSpPr/>
          <p:nvPr/>
        </p:nvCxnSpPr>
        <p:spPr>
          <a:xfrm flipV="1">
            <a:off x="3790950" y="352425"/>
            <a:ext cx="1304925" cy="289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34A363-02D6-4F2F-8BCF-8595FF2EBA79}"/>
              </a:ext>
            </a:extLst>
          </p:cNvPr>
          <p:cNvCxnSpPr/>
          <p:nvPr/>
        </p:nvCxnSpPr>
        <p:spPr>
          <a:xfrm flipV="1">
            <a:off x="3790950" y="981075"/>
            <a:ext cx="1304925" cy="226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765007-2D6A-4B46-BF4F-45224EF15632}"/>
              </a:ext>
            </a:extLst>
          </p:cNvPr>
          <p:cNvCxnSpPr/>
          <p:nvPr/>
        </p:nvCxnSpPr>
        <p:spPr>
          <a:xfrm flipV="1">
            <a:off x="3790950" y="1628775"/>
            <a:ext cx="1304925" cy="161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9F0D4D-2B24-4D46-9338-DCB225E51EDA}"/>
              </a:ext>
            </a:extLst>
          </p:cNvPr>
          <p:cNvCxnSpPr/>
          <p:nvPr/>
        </p:nvCxnSpPr>
        <p:spPr>
          <a:xfrm flipV="1">
            <a:off x="3790950" y="2247900"/>
            <a:ext cx="1304925" cy="1000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0B5ED4-D735-4CC9-91FC-211C1F8240DB}"/>
              </a:ext>
            </a:extLst>
          </p:cNvPr>
          <p:cNvCxnSpPr/>
          <p:nvPr/>
        </p:nvCxnSpPr>
        <p:spPr>
          <a:xfrm flipV="1">
            <a:off x="3790950" y="2828925"/>
            <a:ext cx="1304925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E98481-4DF2-4ACA-8EA9-96771D7882BD}"/>
              </a:ext>
            </a:extLst>
          </p:cNvPr>
          <p:cNvCxnSpPr/>
          <p:nvPr/>
        </p:nvCxnSpPr>
        <p:spPr>
          <a:xfrm>
            <a:off x="3790950" y="3248025"/>
            <a:ext cx="1304925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907E95-C932-40BD-B9A6-67DA12A34A2F}"/>
              </a:ext>
            </a:extLst>
          </p:cNvPr>
          <p:cNvCxnSpPr/>
          <p:nvPr/>
        </p:nvCxnSpPr>
        <p:spPr>
          <a:xfrm>
            <a:off x="3790950" y="4495800"/>
            <a:ext cx="1304925" cy="43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8E86C3-C2F1-493A-91D7-47BCA03CAA10}"/>
              </a:ext>
            </a:extLst>
          </p:cNvPr>
          <p:cNvCxnSpPr/>
          <p:nvPr/>
        </p:nvCxnSpPr>
        <p:spPr>
          <a:xfrm>
            <a:off x="3790950" y="4495800"/>
            <a:ext cx="1304925" cy="107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D817BB-CB4F-4534-A546-8DFFCCECDAE4}"/>
              </a:ext>
            </a:extLst>
          </p:cNvPr>
          <p:cNvCxnSpPr>
            <a:cxnSpLocks/>
          </p:cNvCxnSpPr>
          <p:nvPr/>
        </p:nvCxnSpPr>
        <p:spPr>
          <a:xfrm>
            <a:off x="3790950" y="4495800"/>
            <a:ext cx="1371600" cy="1657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C9C086-57E5-48A2-90AE-7853D3216351}"/>
              </a:ext>
            </a:extLst>
          </p:cNvPr>
          <p:cNvCxnSpPr/>
          <p:nvPr/>
        </p:nvCxnSpPr>
        <p:spPr>
          <a:xfrm flipV="1">
            <a:off x="7419975" y="1104900"/>
            <a:ext cx="533400" cy="214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55F03E-3B89-4099-A1E5-194F5949F381}"/>
              </a:ext>
            </a:extLst>
          </p:cNvPr>
          <p:cNvCxnSpPr/>
          <p:nvPr/>
        </p:nvCxnSpPr>
        <p:spPr>
          <a:xfrm flipV="1">
            <a:off x="7419975" y="1628775"/>
            <a:ext cx="838200" cy="161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F999AAD-5305-4A08-884F-76B972E7E152}"/>
              </a:ext>
            </a:extLst>
          </p:cNvPr>
          <p:cNvCxnSpPr>
            <a:cxnSpLocks/>
          </p:cNvCxnSpPr>
          <p:nvPr/>
        </p:nvCxnSpPr>
        <p:spPr>
          <a:xfrm flipV="1">
            <a:off x="7834964" y="2590801"/>
            <a:ext cx="1070911" cy="10957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0A51F0-45BD-4097-8C43-E9AB5BAF043C}"/>
              </a:ext>
            </a:extLst>
          </p:cNvPr>
          <p:cNvCxnSpPr/>
          <p:nvPr/>
        </p:nvCxnSpPr>
        <p:spPr>
          <a:xfrm flipH="1">
            <a:off x="7115175" y="4495800"/>
            <a:ext cx="304800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68534E-2330-4A6C-98C2-403D5DC1D0B7}"/>
              </a:ext>
            </a:extLst>
          </p:cNvPr>
          <p:cNvSpPr txBox="1"/>
          <p:nvPr/>
        </p:nvSpPr>
        <p:spPr>
          <a:xfrm>
            <a:off x="123825" y="190500"/>
            <a:ext cx="340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Use Case Diagram: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4F685-BE34-4A18-9BAD-F40E3CD94D00}"/>
              </a:ext>
            </a:extLst>
          </p:cNvPr>
          <p:cNvSpPr/>
          <p:nvPr/>
        </p:nvSpPr>
        <p:spPr>
          <a:xfrm>
            <a:off x="7834964" y="3696101"/>
            <a:ext cx="704850" cy="171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5017A-A3E0-45AF-82DB-7B5464325D90}"/>
              </a:ext>
            </a:extLst>
          </p:cNvPr>
          <p:cNvSpPr/>
          <p:nvPr/>
        </p:nvSpPr>
        <p:spPr>
          <a:xfrm>
            <a:off x="8383604" y="3330341"/>
            <a:ext cx="1126156" cy="1309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1A41B8-FC5D-4170-9CA6-CBE6D2E000CB}"/>
              </a:ext>
            </a:extLst>
          </p:cNvPr>
          <p:cNvCxnSpPr>
            <a:endCxn id="3" idx="1"/>
          </p:cNvCxnSpPr>
          <p:nvPr/>
        </p:nvCxnSpPr>
        <p:spPr>
          <a:xfrm flipH="1" flipV="1">
            <a:off x="7834964" y="3781622"/>
            <a:ext cx="1934678" cy="85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FDD56-CF48-403C-801A-B64F49097A4D}"/>
              </a:ext>
            </a:extLst>
          </p:cNvPr>
          <p:cNvSpPr/>
          <p:nvPr/>
        </p:nvSpPr>
        <p:spPr>
          <a:xfrm>
            <a:off x="1617044" y="1953928"/>
            <a:ext cx="1570021" cy="37538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F7EA3-C617-4479-99F2-54EDE4326A5C}"/>
              </a:ext>
            </a:extLst>
          </p:cNvPr>
          <p:cNvSpPr/>
          <p:nvPr/>
        </p:nvSpPr>
        <p:spPr>
          <a:xfrm>
            <a:off x="5095875" y="4004109"/>
            <a:ext cx="765910" cy="672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F8ABC-7CD3-4197-9FC1-3A563267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0" y="0"/>
            <a:ext cx="972019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42D57A-D0E0-4258-9586-A72AAE0A2794}"/>
              </a:ext>
            </a:extLst>
          </p:cNvPr>
          <p:cNvSpPr/>
          <p:nvPr/>
        </p:nvSpPr>
        <p:spPr>
          <a:xfrm>
            <a:off x="8924925" y="104775"/>
            <a:ext cx="695325" cy="34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17294-2FCF-4636-A14E-E291B4DD8FB7}"/>
              </a:ext>
            </a:extLst>
          </p:cNvPr>
          <p:cNvSpPr/>
          <p:nvPr/>
        </p:nvSpPr>
        <p:spPr>
          <a:xfrm>
            <a:off x="8858250" y="6229350"/>
            <a:ext cx="762000" cy="523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92EC1F-20A5-4153-8D76-599765ADDF67}"/>
              </a:ext>
            </a:extLst>
          </p:cNvPr>
          <p:cNvCxnSpPr/>
          <p:nvPr/>
        </p:nvCxnSpPr>
        <p:spPr>
          <a:xfrm flipV="1">
            <a:off x="3314700" y="1228725"/>
            <a:ext cx="1562100" cy="581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E127F5-6759-4B29-8E5F-57194EBDEC89}"/>
              </a:ext>
            </a:extLst>
          </p:cNvPr>
          <p:cNvCxnSpPr/>
          <p:nvPr/>
        </p:nvCxnSpPr>
        <p:spPr>
          <a:xfrm>
            <a:off x="3314700" y="1952625"/>
            <a:ext cx="156210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FFDA0E-8272-4660-A75E-1DBFF1473F97}"/>
              </a:ext>
            </a:extLst>
          </p:cNvPr>
          <p:cNvCxnSpPr>
            <a:cxnSpLocks/>
          </p:cNvCxnSpPr>
          <p:nvPr/>
        </p:nvCxnSpPr>
        <p:spPr>
          <a:xfrm>
            <a:off x="3314700" y="2114550"/>
            <a:ext cx="1733550" cy="131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BA7031-4AAA-45A9-A4AE-117A0358B1CA}"/>
              </a:ext>
            </a:extLst>
          </p:cNvPr>
          <p:cNvCxnSpPr/>
          <p:nvPr/>
        </p:nvCxnSpPr>
        <p:spPr>
          <a:xfrm>
            <a:off x="3200400" y="2314575"/>
            <a:ext cx="1847850" cy="234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E6A7DB-FAE8-4F6C-8658-57DA3D9C148F}"/>
              </a:ext>
            </a:extLst>
          </p:cNvPr>
          <p:cNvCxnSpPr/>
          <p:nvPr/>
        </p:nvCxnSpPr>
        <p:spPr>
          <a:xfrm flipV="1">
            <a:off x="5534025" y="447675"/>
            <a:ext cx="112395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3CA2D8-6ABB-46A0-9947-F894AA57D8EC}"/>
              </a:ext>
            </a:extLst>
          </p:cNvPr>
          <p:cNvCxnSpPr/>
          <p:nvPr/>
        </p:nvCxnSpPr>
        <p:spPr>
          <a:xfrm flipH="1" flipV="1">
            <a:off x="5705475" y="1323975"/>
            <a:ext cx="95250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AB3747-7E4A-4E53-9A26-2EC63AC0F5D6}"/>
              </a:ext>
            </a:extLst>
          </p:cNvPr>
          <p:cNvCxnSpPr>
            <a:cxnSpLocks/>
          </p:cNvCxnSpPr>
          <p:nvPr/>
        </p:nvCxnSpPr>
        <p:spPr>
          <a:xfrm flipH="1" flipV="1">
            <a:off x="7486650" y="361951"/>
            <a:ext cx="1314450" cy="34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E2610-B7B6-426F-BE11-D04F0E36CCDD}"/>
              </a:ext>
            </a:extLst>
          </p:cNvPr>
          <p:cNvCxnSpPr/>
          <p:nvPr/>
        </p:nvCxnSpPr>
        <p:spPr>
          <a:xfrm flipV="1">
            <a:off x="7410450" y="1085850"/>
            <a:ext cx="135255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7EE3B6-2678-4D1D-B93B-EE05F345F5A4}"/>
              </a:ext>
            </a:extLst>
          </p:cNvPr>
          <p:cNvCxnSpPr/>
          <p:nvPr/>
        </p:nvCxnSpPr>
        <p:spPr>
          <a:xfrm>
            <a:off x="5705475" y="2533650"/>
            <a:ext cx="619125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6BBD80-51B7-4972-B104-C9EA3914722F}"/>
              </a:ext>
            </a:extLst>
          </p:cNvPr>
          <p:cNvCxnSpPr>
            <a:cxnSpLocks/>
          </p:cNvCxnSpPr>
          <p:nvPr/>
        </p:nvCxnSpPr>
        <p:spPr>
          <a:xfrm flipH="1" flipV="1">
            <a:off x="5705476" y="3629026"/>
            <a:ext cx="552449" cy="20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E4A146-A514-4C28-9B4C-CA980B04762C}"/>
              </a:ext>
            </a:extLst>
          </p:cNvPr>
          <p:cNvCxnSpPr/>
          <p:nvPr/>
        </p:nvCxnSpPr>
        <p:spPr>
          <a:xfrm flipH="1">
            <a:off x="4752975" y="5133975"/>
            <a:ext cx="36195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BB7E3C-FCA3-4101-964C-ED94DA920D9B}"/>
              </a:ext>
            </a:extLst>
          </p:cNvPr>
          <p:cNvCxnSpPr>
            <a:cxnSpLocks/>
          </p:cNvCxnSpPr>
          <p:nvPr/>
        </p:nvCxnSpPr>
        <p:spPr>
          <a:xfrm>
            <a:off x="5619750" y="5133975"/>
            <a:ext cx="36195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5ED231-C471-46B9-8A37-D6B6D4F308DF}"/>
              </a:ext>
            </a:extLst>
          </p:cNvPr>
          <p:cNvCxnSpPr/>
          <p:nvPr/>
        </p:nvCxnSpPr>
        <p:spPr>
          <a:xfrm flipH="1" flipV="1">
            <a:off x="9544050" y="1085850"/>
            <a:ext cx="1095375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CE3F9D-4B18-4F49-9145-D91784CD3A05}"/>
              </a:ext>
            </a:extLst>
          </p:cNvPr>
          <p:cNvCxnSpPr/>
          <p:nvPr/>
        </p:nvCxnSpPr>
        <p:spPr>
          <a:xfrm flipH="1">
            <a:off x="9363075" y="1952625"/>
            <a:ext cx="127635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A32E66-3662-4509-9B88-44B2BBE9A823}"/>
              </a:ext>
            </a:extLst>
          </p:cNvPr>
          <p:cNvCxnSpPr/>
          <p:nvPr/>
        </p:nvCxnSpPr>
        <p:spPr>
          <a:xfrm flipH="1">
            <a:off x="9791700" y="2114550"/>
            <a:ext cx="847725" cy="161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BD9446-60C7-4EF1-8983-812147B9CDDE}"/>
              </a:ext>
            </a:extLst>
          </p:cNvPr>
          <p:cNvCxnSpPr/>
          <p:nvPr/>
        </p:nvCxnSpPr>
        <p:spPr>
          <a:xfrm flipH="1">
            <a:off x="8401050" y="2400300"/>
            <a:ext cx="28575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E7ECC2-6080-442C-AFCE-7FDEFFBA3364}"/>
              </a:ext>
            </a:extLst>
          </p:cNvPr>
          <p:cNvCxnSpPr>
            <a:cxnSpLocks/>
          </p:cNvCxnSpPr>
          <p:nvPr/>
        </p:nvCxnSpPr>
        <p:spPr>
          <a:xfrm flipH="1">
            <a:off x="9363075" y="5486400"/>
            <a:ext cx="1276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94D695C-85EA-4301-A85F-2916FFDAAB4D}"/>
              </a:ext>
            </a:extLst>
          </p:cNvPr>
          <p:cNvSpPr txBox="1"/>
          <p:nvPr/>
        </p:nvSpPr>
        <p:spPr>
          <a:xfrm>
            <a:off x="5305425" y="552450"/>
            <a:ext cx="85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&lt;&lt;include&gt;&gt;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4CAB8F-8137-4C29-A7F7-C4B5B7EDF0F9}"/>
              </a:ext>
            </a:extLst>
          </p:cNvPr>
          <p:cNvSpPr txBox="1"/>
          <p:nvPr/>
        </p:nvSpPr>
        <p:spPr>
          <a:xfrm>
            <a:off x="7972425" y="306944"/>
            <a:ext cx="885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&lt;&lt;exclude&gt;&gt;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F1933-E863-472A-AB6E-EB5BE0BE3E04}"/>
              </a:ext>
            </a:extLst>
          </p:cNvPr>
          <p:cNvSpPr txBox="1"/>
          <p:nvPr/>
        </p:nvSpPr>
        <p:spPr>
          <a:xfrm>
            <a:off x="5767387" y="2381965"/>
            <a:ext cx="8286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&lt;&lt;include&gt;&gt;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8515BE-82AB-46F2-BB73-1F2B712C11CC}"/>
              </a:ext>
            </a:extLst>
          </p:cNvPr>
          <p:cNvSpPr txBox="1"/>
          <p:nvPr/>
        </p:nvSpPr>
        <p:spPr>
          <a:xfrm>
            <a:off x="4276726" y="5183029"/>
            <a:ext cx="8381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&lt;&lt;include&gt;&gt;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A7E94A-9CFE-4B47-BBCF-D42D520A9CAA}"/>
              </a:ext>
            </a:extLst>
          </p:cNvPr>
          <p:cNvSpPr txBox="1"/>
          <p:nvPr/>
        </p:nvSpPr>
        <p:spPr>
          <a:xfrm>
            <a:off x="5734050" y="5183029"/>
            <a:ext cx="819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&lt;&lt;include&gt;&gt;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0E153C-74A2-4635-9274-5F7E8F141D4D}"/>
              </a:ext>
            </a:extLst>
          </p:cNvPr>
          <p:cNvSpPr txBox="1"/>
          <p:nvPr/>
        </p:nvSpPr>
        <p:spPr>
          <a:xfrm>
            <a:off x="7810500" y="2581989"/>
            <a:ext cx="8763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&lt;&lt;include&gt;&gt;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464F30-3905-4D1E-9836-F51E9940CB57}"/>
              </a:ext>
            </a:extLst>
          </p:cNvPr>
          <p:cNvSpPr txBox="1"/>
          <p:nvPr/>
        </p:nvSpPr>
        <p:spPr>
          <a:xfrm>
            <a:off x="5691188" y="1524714"/>
            <a:ext cx="885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&lt;&lt;exclude&gt;&gt;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BE5285-391B-4B9B-94D1-3B7D7C7AAABF}"/>
              </a:ext>
            </a:extLst>
          </p:cNvPr>
          <p:cNvSpPr txBox="1"/>
          <p:nvPr/>
        </p:nvSpPr>
        <p:spPr>
          <a:xfrm>
            <a:off x="7781925" y="1401603"/>
            <a:ext cx="9810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&lt;&lt;exclude&gt;&gt;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670BC9-098D-4292-9543-887D3C9710EF}"/>
              </a:ext>
            </a:extLst>
          </p:cNvPr>
          <p:cNvSpPr txBox="1"/>
          <p:nvPr/>
        </p:nvSpPr>
        <p:spPr>
          <a:xfrm>
            <a:off x="5767387" y="3458289"/>
            <a:ext cx="885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&lt;&lt;exclude&gt;&gt;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0305C8-C2AD-466E-86E7-7E94F53DA30F}"/>
              </a:ext>
            </a:extLst>
          </p:cNvPr>
          <p:cNvSpPr txBox="1"/>
          <p:nvPr/>
        </p:nvSpPr>
        <p:spPr>
          <a:xfrm>
            <a:off x="217904" y="126265"/>
            <a:ext cx="349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Another Use Case Diagram for reference: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BAA2C-4C5A-4494-80F1-BEF170B6DF6B}"/>
              </a:ext>
            </a:extLst>
          </p:cNvPr>
          <p:cNvSpPr/>
          <p:nvPr/>
        </p:nvSpPr>
        <p:spPr>
          <a:xfrm>
            <a:off x="8401050" y="4657725"/>
            <a:ext cx="2080862" cy="1677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20EE0-E2D5-403E-A95D-C6C9CB046B33}"/>
              </a:ext>
            </a:extLst>
          </p:cNvPr>
          <p:cNvSpPr/>
          <p:nvPr/>
        </p:nvSpPr>
        <p:spPr>
          <a:xfrm>
            <a:off x="10582275" y="5053263"/>
            <a:ext cx="1019175" cy="12815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0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5B0F-B148-4636-9019-C9F4B20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80" y="160638"/>
            <a:ext cx="3358415" cy="520399"/>
          </a:xfrm>
        </p:spPr>
        <p:txBody>
          <a:bodyPr>
            <a:noAutofit/>
          </a:bodyPr>
          <a:lstStyle/>
          <a:p>
            <a:r>
              <a:rPr lang="en-IN" sz="2800" dirty="0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1249-1171-45C7-8998-4CB54743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41" y="606392"/>
            <a:ext cx="10959159" cy="603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Use Case ID : UC01</a:t>
            </a:r>
          </a:p>
          <a:p>
            <a:pPr marL="0" indent="0">
              <a:buNone/>
            </a:pPr>
            <a:r>
              <a:rPr lang="en-IN" sz="2200" dirty="0"/>
              <a:t>Name : Register</a:t>
            </a:r>
          </a:p>
          <a:p>
            <a:pPr marL="0" indent="0">
              <a:buNone/>
            </a:pPr>
            <a:r>
              <a:rPr lang="en-IN" sz="2200" dirty="0"/>
              <a:t>Actors : User</a:t>
            </a:r>
          </a:p>
          <a:p>
            <a:pPr marL="0" indent="0">
              <a:buNone/>
            </a:pPr>
            <a:r>
              <a:rPr lang="en-IN" sz="2200" dirty="0"/>
              <a:t>Description : Allows new user to register for an account</a:t>
            </a:r>
          </a:p>
          <a:p>
            <a:pPr marL="0" indent="0">
              <a:buNone/>
            </a:pPr>
            <a:r>
              <a:rPr lang="en-IN" sz="2200" dirty="0"/>
              <a:t>Pre-condition: None</a:t>
            </a:r>
          </a:p>
          <a:p>
            <a:pPr marL="0" indent="0">
              <a:buNone/>
            </a:pPr>
            <a:r>
              <a:rPr lang="en-IN" sz="2200" dirty="0"/>
              <a:t>Post-conditions : An account is created for the new user</a:t>
            </a:r>
          </a:p>
          <a:p>
            <a:pPr marL="0" indent="0">
              <a:buNone/>
            </a:pPr>
            <a:r>
              <a:rPr lang="en-IN" sz="2200" dirty="0"/>
              <a:t>Main Flow :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109A8C-0CF6-488C-A618-EA1B6380F66B}"/>
              </a:ext>
            </a:extLst>
          </p:cNvPr>
          <p:cNvCxnSpPr/>
          <p:nvPr/>
        </p:nvCxnSpPr>
        <p:spPr>
          <a:xfrm>
            <a:off x="838200" y="38693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D8CEC8-9102-4955-B420-A0C66C81195C}"/>
              </a:ext>
            </a:extLst>
          </p:cNvPr>
          <p:cNvCxnSpPr>
            <a:cxnSpLocks/>
          </p:cNvCxnSpPr>
          <p:nvPr/>
        </p:nvCxnSpPr>
        <p:spPr>
          <a:xfrm>
            <a:off x="6312964" y="633337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BE0B7780-64A0-4795-AAB9-854B827F2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08282"/>
              </p:ext>
            </p:extLst>
          </p:nvPr>
        </p:nvGraphicFramePr>
        <p:xfrm>
          <a:off x="838200" y="3626318"/>
          <a:ext cx="10515600" cy="301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323529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200285"/>
                    </a:ext>
                  </a:extLst>
                </a:gridCol>
              </a:tblGrid>
              <a:tr h="490310">
                <a:tc>
                  <a:txBody>
                    <a:bodyPr/>
                    <a:lstStyle/>
                    <a:p>
                      <a:r>
                        <a:rPr lang="en-IN" sz="2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71775"/>
                  </a:ext>
                </a:extLst>
              </a:tr>
              <a:tr h="380446">
                <a:tc>
                  <a:txBody>
                    <a:bodyPr/>
                    <a:lstStyle/>
                    <a:p>
                      <a:r>
                        <a:rPr lang="en-IN" sz="2000" dirty="0"/>
                        <a:t>1. Chooses the sign-up/register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5534"/>
                  </a:ext>
                </a:extLst>
              </a:tr>
              <a:tr h="3804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2. Prompts for data required for registration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33524"/>
                  </a:ext>
                </a:extLst>
              </a:tr>
              <a:tr h="346156">
                <a:tc>
                  <a:txBody>
                    <a:bodyPr/>
                    <a:lstStyle/>
                    <a:p>
                      <a:r>
                        <a:rPr lang="en-IN" dirty="0"/>
                        <a:t>3. Enters the data prompted by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39913"/>
                  </a:ext>
                </a:extLst>
              </a:tr>
              <a:tr h="13043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 Validates user information.</a:t>
                      </a:r>
                    </a:p>
                    <a:p>
                      <a:r>
                        <a:rPr lang="en-IN" dirty="0"/>
                        <a:t>4.1) If the information is valid, create a new account</a:t>
                      </a:r>
                    </a:p>
                    <a:p>
                      <a:r>
                        <a:rPr lang="en-IN" dirty="0"/>
                        <a:t>4.2) If the information is invalid, display error message      and prompt for new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75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5B0F-B148-4636-9019-C9F4B20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80" y="160638"/>
            <a:ext cx="3358415" cy="520399"/>
          </a:xfrm>
        </p:spPr>
        <p:txBody>
          <a:bodyPr>
            <a:noAutofit/>
          </a:bodyPr>
          <a:lstStyle/>
          <a:p>
            <a:r>
              <a:rPr lang="en-IN" sz="2800" dirty="0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1249-1171-45C7-8998-4CB54743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41" y="606392"/>
            <a:ext cx="10959159" cy="603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Use Case ID : UC02</a:t>
            </a:r>
          </a:p>
          <a:p>
            <a:pPr marL="0" indent="0">
              <a:buNone/>
            </a:pPr>
            <a:r>
              <a:rPr lang="en-IN" sz="2200" dirty="0"/>
              <a:t>Name : Login</a:t>
            </a:r>
          </a:p>
          <a:p>
            <a:pPr marL="0" indent="0">
              <a:buNone/>
            </a:pPr>
            <a:r>
              <a:rPr lang="en-IN" sz="2200" dirty="0"/>
              <a:t>Actors : User</a:t>
            </a:r>
          </a:p>
          <a:p>
            <a:pPr marL="0" indent="0">
              <a:buNone/>
            </a:pPr>
            <a:r>
              <a:rPr lang="en-IN" sz="2200" dirty="0"/>
              <a:t>Description : Allows registered users to Login</a:t>
            </a:r>
          </a:p>
          <a:p>
            <a:pPr marL="0" indent="0">
              <a:buNone/>
            </a:pPr>
            <a:r>
              <a:rPr lang="en-IN" sz="2200" dirty="0"/>
              <a:t>Pre-condition: User should be already registered with the system</a:t>
            </a:r>
          </a:p>
          <a:p>
            <a:pPr marL="0" indent="0">
              <a:buNone/>
            </a:pPr>
            <a:r>
              <a:rPr lang="en-IN" sz="2200" dirty="0"/>
              <a:t>Post-conditions : User logs in and all the options are displayed on the screen</a:t>
            </a:r>
          </a:p>
          <a:p>
            <a:pPr marL="0" indent="0">
              <a:buNone/>
            </a:pPr>
            <a:r>
              <a:rPr lang="en-IN" sz="2200" dirty="0"/>
              <a:t>Main Flow :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109A8C-0CF6-488C-A618-EA1B6380F66B}"/>
              </a:ext>
            </a:extLst>
          </p:cNvPr>
          <p:cNvCxnSpPr/>
          <p:nvPr/>
        </p:nvCxnSpPr>
        <p:spPr>
          <a:xfrm>
            <a:off x="838200" y="38693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D8CEC8-9102-4955-B420-A0C66C81195C}"/>
              </a:ext>
            </a:extLst>
          </p:cNvPr>
          <p:cNvCxnSpPr>
            <a:cxnSpLocks/>
          </p:cNvCxnSpPr>
          <p:nvPr/>
        </p:nvCxnSpPr>
        <p:spPr>
          <a:xfrm>
            <a:off x="6312964" y="633337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2B460A-6817-4DC5-AA3E-2E3A880B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37596"/>
              </p:ext>
            </p:extLst>
          </p:nvPr>
        </p:nvGraphicFramePr>
        <p:xfrm>
          <a:off x="914399" y="3559827"/>
          <a:ext cx="10315576" cy="313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788">
                  <a:extLst>
                    <a:ext uri="{9D8B030D-6E8A-4147-A177-3AD203B41FA5}">
                      <a16:colId xmlns:a16="http://schemas.microsoft.com/office/drawing/2014/main" val="3955529315"/>
                    </a:ext>
                  </a:extLst>
                </a:gridCol>
                <a:gridCol w="5157788">
                  <a:extLst>
                    <a:ext uri="{9D8B030D-6E8A-4147-A177-3AD203B41FA5}">
                      <a16:colId xmlns:a16="http://schemas.microsoft.com/office/drawing/2014/main" val="353950653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9805"/>
                  </a:ext>
                </a:extLst>
              </a:tr>
              <a:tr h="634967">
                <a:tc>
                  <a:txBody>
                    <a:bodyPr/>
                    <a:lstStyle/>
                    <a:p>
                      <a:r>
                        <a:rPr lang="en-IN" dirty="0"/>
                        <a:t>1. Enters username and password and chooses Login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25897"/>
                  </a:ext>
                </a:extLst>
              </a:tr>
              <a:tr h="18606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Validates username and password.</a:t>
                      </a:r>
                    </a:p>
                    <a:p>
                      <a:r>
                        <a:rPr lang="en-IN" dirty="0"/>
                        <a:t>2.1) If the username is invalid, display error message and prompt foe valid username.</a:t>
                      </a:r>
                    </a:p>
                    <a:p>
                      <a:r>
                        <a:rPr lang="en-IN" dirty="0"/>
                        <a:t>2.2) If the password is invalid, display error message and prompt foe valid password.</a:t>
                      </a:r>
                    </a:p>
                    <a:p>
                      <a:r>
                        <a:rPr lang="en-IN" dirty="0"/>
                        <a:t>2.3) If the username and password are valid, then login and display all the details on the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0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5B0F-B148-4636-9019-C9F4B20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80" y="160638"/>
            <a:ext cx="3358415" cy="520399"/>
          </a:xfrm>
        </p:spPr>
        <p:txBody>
          <a:bodyPr>
            <a:noAutofit/>
          </a:bodyPr>
          <a:lstStyle/>
          <a:p>
            <a:r>
              <a:rPr lang="en-IN" sz="2800" dirty="0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1249-1171-45C7-8998-4CB54743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41" y="606392"/>
            <a:ext cx="10959159" cy="603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Use Case ID : UC03</a:t>
            </a:r>
          </a:p>
          <a:p>
            <a:pPr marL="0" indent="0">
              <a:buNone/>
            </a:pPr>
            <a:r>
              <a:rPr lang="en-IN" sz="2200" dirty="0"/>
              <a:t>Name : Selection of groceries</a:t>
            </a:r>
          </a:p>
          <a:p>
            <a:pPr marL="0" indent="0">
              <a:buNone/>
            </a:pPr>
            <a:r>
              <a:rPr lang="en-IN" sz="2200" dirty="0"/>
              <a:t>Actors : User</a:t>
            </a:r>
          </a:p>
          <a:p>
            <a:pPr marL="0" indent="0">
              <a:buNone/>
            </a:pPr>
            <a:r>
              <a:rPr lang="en-IN" sz="2200" dirty="0"/>
              <a:t>Description : Allows the user to select groceries</a:t>
            </a:r>
          </a:p>
          <a:p>
            <a:pPr marL="0" indent="0">
              <a:buNone/>
            </a:pPr>
            <a:r>
              <a:rPr lang="en-IN" sz="2200" dirty="0"/>
              <a:t>Pre-condition: The registered user have to Login</a:t>
            </a:r>
          </a:p>
          <a:p>
            <a:pPr marL="0" indent="0">
              <a:buNone/>
            </a:pPr>
            <a:r>
              <a:rPr lang="en-IN" sz="2200" dirty="0"/>
              <a:t>Post-conditions : The user will select the groceries and be able to view the final list</a:t>
            </a:r>
          </a:p>
          <a:p>
            <a:pPr marL="0" indent="0">
              <a:buNone/>
            </a:pPr>
            <a:r>
              <a:rPr lang="en-IN" sz="2200" dirty="0"/>
              <a:t>Main Flow :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109A8C-0CF6-488C-A618-EA1B6380F66B}"/>
              </a:ext>
            </a:extLst>
          </p:cNvPr>
          <p:cNvCxnSpPr/>
          <p:nvPr/>
        </p:nvCxnSpPr>
        <p:spPr>
          <a:xfrm>
            <a:off x="838200" y="38693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D8CEC8-9102-4955-B420-A0C66C81195C}"/>
              </a:ext>
            </a:extLst>
          </p:cNvPr>
          <p:cNvCxnSpPr>
            <a:cxnSpLocks/>
          </p:cNvCxnSpPr>
          <p:nvPr/>
        </p:nvCxnSpPr>
        <p:spPr>
          <a:xfrm>
            <a:off x="6312964" y="633337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534B0E-54D0-404C-AC8B-9A1891480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51403"/>
              </p:ext>
            </p:extLst>
          </p:nvPr>
        </p:nvGraphicFramePr>
        <p:xfrm>
          <a:off x="984248" y="3582436"/>
          <a:ext cx="10160002" cy="306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1">
                  <a:extLst>
                    <a:ext uri="{9D8B030D-6E8A-4147-A177-3AD203B41FA5}">
                      <a16:colId xmlns:a16="http://schemas.microsoft.com/office/drawing/2014/main" val="3005468208"/>
                    </a:ext>
                  </a:extLst>
                </a:gridCol>
                <a:gridCol w="5080001">
                  <a:extLst>
                    <a:ext uri="{9D8B030D-6E8A-4147-A177-3AD203B41FA5}">
                      <a16:colId xmlns:a16="http://schemas.microsoft.com/office/drawing/2014/main" val="403182242"/>
                    </a:ext>
                  </a:extLst>
                </a:gridCol>
              </a:tblGrid>
              <a:tr h="445912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15382"/>
                  </a:ext>
                </a:extLst>
              </a:tr>
              <a:tr h="4459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Display all the groceries categories 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87374"/>
                  </a:ext>
                </a:extLst>
              </a:tr>
              <a:tr h="445912">
                <a:tc>
                  <a:txBody>
                    <a:bodyPr/>
                    <a:lstStyle/>
                    <a:p>
                      <a:r>
                        <a:rPr lang="en-IN" dirty="0"/>
                        <a:t>2. Selects a particular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7214"/>
                  </a:ext>
                </a:extLst>
              </a:tr>
              <a:tr h="4459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Displays all the groceries in that particular category along with the prices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6584"/>
                  </a:ext>
                </a:extLst>
              </a:tr>
              <a:tr h="445912">
                <a:tc>
                  <a:txBody>
                    <a:bodyPr/>
                    <a:lstStyle/>
                    <a:p>
                      <a:r>
                        <a:rPr lang="en-IN" dirty="0"/>
                        <a:t>4. Select required groceries along with the quantity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107699"/>
                  </a:ext>
                </a:extLst>
              </a:tr>
              <a:tr h="4459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 Display the final list with total price along with append option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5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69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5B0F-B148-4636-9019-C9F4B20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80" y="160638"/>
            <a:ext cx="3358415" cy="520399"/>
          </a:xfrm>
        </p:spPr>
        <p:txBody>
          <a:bodyPr>
            <a:noAutofit/>
          </a:bodyPr>
          <a:lstStyle/>
          <a:p>
            <a:r>
              <a:rPr lang="en-IN" sz="2800" dirty="0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1249-1171-45C7-8998-4CB54743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41" y="606392"/>
            <a:ext cx="10959159" cy="603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Use Case ID : UC04</a:t>
            </a:r>
          </a:p>
          <a:p>
            <a:pPr marL="0" indent="0">
              <a:buNone/>
            </a:pPr>
            <a:r>
              <a:rPr lang="en-IN" sz="2200" dirty="0"/>
              <a:t>Name :  View previous bills</a:t>
            </a:r>
          </a:p>
          <a:p>
            <a:pPr marL="0" indent="0">
              <a:buNone/>
            </a:pPr>
            <a:r>
              <a:rPr lang="en-IN" sz="2200" dirty="0"/>
              <a:t>Actors : User</a:t>
            </a:r>
          </a:p>
          <a:p>
            <a:pPr marL="0" indent="0">
              <a:buNone/>
            </a:pPr>
            <a:r>
              <a:rPr lang="en-IN" sz="2200" dirty="0"/>
              <a:t>Description : 1.1) Allows the user to view their previous bills</a:t>
            </a:r>
          </a:p>
          <a:p>
            <a:pPr marL="0" indent="0">
              <a:buNone/>
            </a:pPr>
            <a:r>
              <a:rPr lang="en-IN" sz="2200" dirty="0"/>
              <a:t>Pre-condition: The user should have at least one bill</a:t>
            </a:r>
          </a:p>
          <a:p>
            <a:pPr marL="0" indent="0">
              <a:buNone/>
            </a:pPr>
            <a:r>
              <a:rPr lang="en-IN" sz="2200" dirty="0"/>
              <a:t>Post-conditions : Previous bills are displayed</a:t>
            </a:r>
          </a:p>
          <a:p>
            <a:pPr marL="0" indent="0">
              <a:buNone/>
            </a:pPr>
            <a:r>
              <a:rPr lang="en-IN" sz="2200" dirty="0"/>
              <a:t>Main Flow :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109A8C-0CF6-488C-A618-EA1B6380F66B}"/>
              </a:ext>
            </a:extLst>
          </p:cNvPr>
          <p:cNvCxnSpPr/>
          <p:nvPr/>
        </p:nvCxnSpPr>
        <p:spPr>
          <a:xfrm>
            <a:off x="838200" y="38693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D8CEC8-9102-4955-B420-A0C66C81195C}"/>
              </a:ext>
            </a:extLst>
          </p:cNvPr>
          <p:cNvCxnSpPr>
            <a:cxnSpLocks/>
          </p:cNvCxnSpPr>
          <p:nvPr/>
        </p:nvCxnSpPr>
        <p:spPr>
          <a:xfrm>
            <a:off x="6312964" y="633337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2B460A-6817-4DC5-AA3E-2E3A880B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72561"/>
              </p:ext>
            </p:extLst>
          </p:nvPr>
        </p:nvGraphicFramePr>
        <p:xfrm>
          <a:off x="616420" y="3734903"/>
          <a:ext cx="10959160" cy="242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580">
                  <a:extLst>
                    <a:ext uri="{9D8B030D-6E8A-4147-A177-3AD203B41FA5}">
                      <a16:colId xmlns:a16="http://schemas.microsoft.com/office/drawing/2014/main" val="3955529315"/>
                    </a:ext>
                  </a:extLst>
                </a:gridCol>
                <a:gridCol w="5479580">
                  <a:extLst>
                    <a:ext uri="{9D8B030D-6E8A-4147-A177-3AD203B41FA5}">
                      <a16:colId xmlns:a16="http://schemas.microsoft.com/office/drawing/2014/main" val="3539506533"/>
                    </a:ext>
                  </a:extLst>
                </a:gridCol>
              </a:tblGrid>
              <a:tr h="479846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9805"/>
                  </a:ext>
                </a:extLst>
              </a:tr>
              <a:tr h="503391">
                <a:tc>
                  <a:txBody>
                    <a:bodyPr/>
                    <a:lstStyle/>
                    <a:p>
                      <a:r>
                        <a:rPr lang="en-IN" dirty="0"/>
                        <a:t>1. Select the view previous bills 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25897"/>
                  </a:ext>
                </a:extLst>
              </a:tr>
              <a:tr h="4798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Displays the first bill of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07826"/>
                  </a:ext>
                </a:extLst>
              </a:tr>
              <a:tr h="484844">
                <a:tc>
                  <a:txBody>
                    <a:bodyPr/>
                    <a:lstStyle/>
                    <a:p>
                      <a:r>
                        <a:rPr lang="en-IN" dirty="0"/>
                        <a:t>3. Press enter to move to the next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91768"/>
                  </a:ext>
                </a:extLst>
              </a:tr>
              <a:tr h="4798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 Displays all bills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8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6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752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MV Boli</vt:lpstr>
      <vt:lpstr>Office Theme</vt:lpstr>
      <vt:lpstr>MINI PROJECT </vt:lpstr>
      <vt:lpstr>GROCERY MANAGEMENT SYSTEM</vt:lpstr>
      <vt:lpstr>Actors wise Use Cases (Features of the project)</vt:lpstr>
      <vt:lpstr>PowerPoint Presentation</vt:lpstr>
      <vt:lpstr>PowerPoint Presentation</vt:lpstr>
      <vt:lpstr>Use Case Descriptions</vt:lpstr>
      <vt:lpstr>Use Case Descriptions</vt:lpstr>
      <vt:lpstr>Use Case Descriptions</vt:lpstr>
      <vt:lpstr>Use Case Descriptions</vt:lpstr>
      <vt:lpstr>Use Case Descriptions</vt:lpstr>
      <vt:lpstr>Use Case Descriptions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Abignya Reddy</dc:creator>
  <cp:lastModifiedBy>Abignya Reddy</cp:lastModifiedBy>
  <cp:revision>38</cp:revision>
  <dcterms:created xsi:type="dcterms:W3CDTF">2020-09-17T12:05:59Z</dcterms:created>
  <dcterms:modified xsi:type="dcterms:W3CDTF">2020-12-23T08:56:00Z</dcterms:modified>
</cp:coreProperties>
</file>