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6.png" ContentType="image/png"/>
  <Override PartName="/ppt/media/image4.png" ContentType="image/png"/>
  <Override PartName="/ppt/media/image5.jpeg" ContentType="image/jpe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de-CH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de-CH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de-CH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de-CH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9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87042DF-EF23-4446-8552-B6B16DA6378C}" type="slidenum">
              <a:rPr lang="de-CH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5B0808C-7106-4FC9-8A40-2445CA3A1FD3}" type="slidenum">
              <a:rPr lang="de-CH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849C16C-B407-4E5E-ADD8-F23C579708F3}" type="slidenum">
              <a:rPr lang="de-CH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3604680" y="1845360"/>
            <a:ext cx="5042880" cy="402300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3604680" y="1845360"/>
            <a:ext cx="5042880" cy="4023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3604680" y="1845360"/>
            <a:ext cx="5042880" cy="402300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/>
        </p:blipFill>
        <p:spPr>
          <a:xfrm>
            <a:off x="3604680" y="1845360"/>
            <a:ext cx="5042880" cy="4023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de-DE" sz="8000" strike="noStrike">
                <a:solidFill>
                  <a:srgbClr val="262626"/>
                </a:solidFill>
                <a:latin typeface="Calibri Light"/>
              </a:rPr>
              <a:t>Click to edit Master title style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subTitle"/>
          </p:nvPr>
        </p:nvSpPr>
        <p:spPr>
          <a:xfrm>
            <a:off x="1100160" y="4455720"/>
            <a:ext cx="10058040" cy="1142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de-CH" sz="2400" strike="noStrike" cap="all">
                <a:solidFill>
                  <a:srgbClr val="637052"/>
                </a:solidFill>
                <a:latin typeface="Calibri Light"/>
              </a:rPr>
              <a:t>Click to edit Master subtitle style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CH" sz="900" strike="noStrike">
                <a:solidFill>
                  <a:srgbClr val="ffffff"/>
                </a:solidFill>
                <a:latin typeface="Calibri"/>
              </a:rPr>
              <a:t>13.04.2015</a:t>
            </a:r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CH" sz="900" strike="noStrike" cap="all">
                <a:solidFill>
                  <a:srgbClr val="ffffff"/>
                </a:solidFill>
                <a:latin typeface="Calibri"/>
              </a:rPr>
              <a:t>ACF: Nils Frey, Lucas Graf and Thomas Strebel</a:t>
            </a:r>
            <a:endParaRPr/>
          </a:p>
        </p:txBody>
      </p:sp>
      <p:sp>
        <p:nvSpPr>
          <p:cNvPr id="9" name="PlaceHolder 10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49FAF80-457B-46F3-A5C4-CA5511EBEAFA}" type="slidenum">
              <a:rPr lang="de-CH" sz="1050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0" name="Line 11"/>
          <p:cNvSpPr/>
          <p:nvPr/>
        </p:nvSpPr>
        <p:spPr>
          <a:xfrm>
            <a:off x="1207440" y="4343400"/>
            <a:ext cx="987552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1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14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14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</p:sp>
      <p:sp>
        <p:nvSpPr>
          <p:cNvPr id="49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de-DE" sz="4800" strike="noStrike">
                <a:solidFill>
                  <a:srgbClr val="404040"/>
                </a:solidFill>
                <a:latin typeface="Calibri Light"/>
              </a:rPr>
              <a:t>Click to edit Master title style</a:t>
            </a:r>
            <a:endParaRPr/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buSzPct val="45000"/>
              <a:buFont typeface="StarSymbol"/>
              <a:buChar char=""/>
            </a:pPr>
            <a:r>
              <a:rPr lang="de-DE" sz="2000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000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000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000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Calibri"/>
              <a:buChar char=" "/>
            </a:pPr>
            <a:r>
              <a:rPr lang="de-DE" sz="2000" strike="noStrike">
                <a:solidFill>
                  <a:srgbClr val="40404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de-DE" strike="noStrike">
                <a:solidFill>
                  <a:srgbClr val="40404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Calibri"/>
              <a:buChar char="◦"/>
            </a:pPr>
            <a:r>
              <a:rPr lang="de-DE" sz="1400" strike="noStrike">
                <a:solidFill>
                  <a:srgbClr val="40404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Calibri"/>
              <a:buChar char="◦"/>
            </a:pPr>
            <a:r>
              <a:rPr lang="de-DE" sz="1400" strike="noStrike">
                <a:solidFill>
                  <a:srgbClr val="40404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Calibri"/>
              <a:buChar char="◦"/>
            </a:pPr>
            <a:r>
              <a:rPr lang="de-DE" sz="1400" strike="noStrike">
                <a:solidFill>
                  <a:srgbClr val="40404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51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CH" sz="900" strike="noStrike">
                <a:solidFill>
                  <a:srgbClr val="ffffff"/>
                </a:solidFill>
                <a:latin typeface="Calibri"/>
              </a:rPr>
              <a:t>13.04.2015</a:t>
            </a:r>
            <a:endParaRPr/>
          </a:p>
        </p:txBody>
      </p:sp>
      <p:sp>
        <p:nvSpPr>
          <p:cNvPr id="52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CH" sz="900" strike="noStrike" cap="all">
                <a:solidFill>
                  <a:srgbClr val="ffffff"/>
                </a:solidFill>
                <a:latin typeface="Calibri"/>
              </a:rPr>
              <a:t>ACF: Nils Frey, Lucas Graf and Thomas Strebel</a:t>
            </a:r>
            <a:endParaRPr/>
          </a:p>
        </p:txBody>
      </p:sp>
      <p:sp>
        <p:nvSpPr>
          <p:cNvPr id="53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6152FD3-795F-41A2-BC37-9376992B80CE}" type="slidenum">
              <a:rPr lang="de-CH" sz="1050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1" lang="de-DE" sz="8000" strike="noStrike">
                <a:solidFill>
                  <a:srgbClr val="262626"/>
                </a:solidFill>
                <a:latin typeface="Calibri Light"/>
              </a:rPr>
              <a:t>TSM_MobOp Mini Project</a:t>
            </a:r>
            <a:r>
              <a:rPr lang="de-DE" sz="8000" strike="noStrike">
                <a:solidFill>
                  <a:srgbClr val="262626"/>
                </a:solidFill>
                <a:latin typeface="Calibri Light"/>
              </a:rPr>
              <a:t>
</a:t>
            </a:r>
            <a:r>
              <a:rPr lang="de-DE" sz="6600" strike="noStrike">
                <a:solidFill>
                  <a:srgbClr val="262626"/>
                </a:solidFill>
                <a:latin typeface="Calibri Light"/>
              </a:rPr>
              <a:t>Augmented City Finder ACF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1100160" y="4455720"/>
            <a:ext cx="10058040" cy="1525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de-CH" sz="2400" strike="noStrike" cap="all">
                <a:solidFill>
                  <a:srgbClr val="637052"/>
                </a:solidFill>
                <a:latin typeface="Calibri Light"/>
              </a:rPr>
              <a:t>Nils Frey</a:t>
            </a:r>
            <a:r>
              <a:rPr lang="de-CH" sz="2400" strike="noStrike" cap="all">
                <a:solidFill>
                  <a:srgbClr val="637052"/>
                </a:solidFill>
                <a:latin typeface="Calibri Light"/>
              </a:rPr>
              <a:t>
</a:t>
            </a:r>
            <a:r>
              <a:rPr lang="de-CH" sz="2400" strike="noStrike" cap="all">
                <a:solidFill>
                  <a:srgbClr val="637052"/>
                </a:solidFill>
                <a:latin typeface="Calibri Light"/>
              </a:rPr>
              <a:t>Lucas Graf</a:t>
            </a:r>
            <a:r>
              <a:rPr lang="de-CH" sz="2400" strike="noStrike" cap="all">
                <a:solidFill>
                  <a:srgbClr val="637052"/>
                </a:solidFill>
                <a:latin typeface="Calibri Light"/>
              </a:rPr>
              <a:t>
</a:t>
            </a:r>
            <a:r>
              <a:rPr lang="de-CH" sz="2400" strike="noStrike" cap="all">
                <a:solidFill>
                  <a:srgbClr val="637052"/>
                </a:solidFill>
                <a:latin typeface="Calibri Light"/>
              </a:rPr>
              <a:t>Thomas Strebel</a:t>
            </a:r>
            <a:endParaRPr/>
          </a:p>
          <a:p>
            <a:pPr>
              <a:lnSpc>
                <a:spcPct val="100000"/>
              </a:lnSpc>
            </a:pPr>
            <a:r>
              <a:rPr lang="de-CH" sz="2400" strike="noStrike" cap="all">
                <a:solidFill>
                  <a:srgbClr val="637052"/>
                </a:solidFill>
                <a:latin typeface="Calibri Light"/>
              </a:rPr>
              <a:t>13.04.2015</a:t>
            </a:r>
            <a:endParaRPr/>
          </a:p>
        </p:txBody>
      </p:sp>
      <p:pic>
        <p:nvPicPr>
          <p:cNvPr id="95" name="Picture 2" descr=""/>
          <p:cNvPicPr/>
          <p:nvPr/>
        </p:nvPicPr>
        <p:blipFill>
          <a:blip r:embed="rId1"/>
          <a:stretch/>
        </p:blipFill>
        <p:spPr>
          <a:xfrm>
            <a:off x="1275120" y="266400"/>
            <a:ext cx="3619080" cy="36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lang="de-DE" sz="4800" strike="noStrike">
                <a:solidFill>
                  <a:srgbClr val="404040"/>
                </a:solidFill>
                <a:latin typeface="Calibri Light"/>
              </a:rPr>
              <a:t>Lessons learnt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404040"/>
                </a:solidFill>
                <a:latin typeface="Calibri"/>
              </a:rPr>
              <a:t>  </a:t>
            </a:r>
            <a:r>
              <a:rPr lang="de-DE" sz="2000" strike="noStrike">
                <a:solidFill>
                  <a:srgbClr val="404040"/>
                </a:solidFill>
                <a:latin typeface="Calibri"/>
              </a:rPr>
              <a:t>Serverside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e-DE" strike="noStrike">
                <a:solidFill>
                  <a:srgbClr val="404040"/>
                </a:solidFill>
                <a:latin typeface="Calibri"/>
              </a:rPr>
              <a:t>JBoss Application Server 7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e-DE" strike="noStrike">
                <a:solidFill>
                  <a:srgbClr val="404040"/>
                </a:solidFill>
                <a:latin typeface="Calibri"/>
              </a:rPr>
              <a:t>PostgreSQL 9.2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e-DE" strike="noStrike">
                <a:solidFill>
                  <a:srgbClr val="404040"/>
                </a:solidFill>
                <a:latin typeface="Calibri"/>
              </a:rPr>
              <a:t>Sun Jersey (Java API for RESTful Webservices)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404040"/>
                </a:solidFill>
                <a:latin typeface="Calibri"/>
              </a:rPr>
              <a:t>Android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e-DE" strike="noStrike">
                <a:solidFill>
                  <a:srgbClr val="404040"/>
                </a:solidFill>
                <a:latin typeface="Calibri"/>
              </a:rPr>
              <a:t>First Android App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e-DE" strike="noStrike">
                <a:solidFill>
                  <a:srgbClr val="404040"/>
                </a:solidFill>
                <a:latin typeface="Calibri"/>
              </a:rPr>
              <a:t>SQLite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e-DE" strike="noStrike">
                <a:solidFill>
                  <a:srgbClr val="404040"/>
                </a:solidFill>
                <a:latin typeface="Calibri"/>
              </a:rPr>
              <a:t>Gson (Server communication)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e-DE" strike="noStrike">
                <a:solidFill>
                  <a:srgbClr val="404040"/>
                </a:solidFill>
                <a:latin typeface="Calibri"/>
              </a:rPr>
              <a:t>Sensors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e-DE" strike="noStrike">
                <a:solidFill>
                  <a:srgbClr val="404040"/>
                </a:solidFill>
                <a:latin typeface="Calibri"/>
              </a:rPr>
              <a:t>Camera Overlay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e-DE" strike="noStrike">
                <a:solidFill>
                  <a:srgbClr val="404040"/>
                </a:solidFill>
                <a:latin typeface="Calibri"/>
              </a:rPr>
              <a:t>View Components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e-DE" strike="noStrike">
                <a:solidFill>
                  <a:srgbClr val="404040"/>
                </a:solidFill>
                <a:latin typeface="Calibri"/>
              </a:rPr>
              <a:t>TO BE DONE!!!!!</a:t>
            </a:r>
            <a:endParaRPr/>
          </a:p>
        </p:txBody>
      </p:sp>
      <p:sp>
        <p:nvSpPr>
          <p:cNvPr id="140" name="TextShape 3"/>
          <p:cNvSpPr txBox="1"/>
          <p:nvPr/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CH" sz="900" strike="noStrike">
                <a:solidFill>
                  <a:srgbClr val="ffffff"/>
                </a:solidFill>
                <a:latin typeface="Calibri"/>
              </a:rPr>
              <a:t>13.04.2015</a:t>
            </a:r>
            <a:endParaRPr/>
          </a:p>
        </p:txBody>
      </p:sp>
      <p:sp>
        <p:nvSpPr>
          <p:cNvPr id="141" name="TextShape 4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CH" sz="900" strike="noStrike" cap="all">
                <a:solidFill>
                  <a:srgbClr val="ffffff"/>
                </a:solidFill>
                <a:latin typeface="Calibri"/>
              </a:rPr>
              <a:t>ACF: Nils Frey, Lucas Graf and Thomas Strebel</a:t>
            </a:r>
            <a:endParaRPr/>
          </a:p>
        </p:txBody>
      </p:sp>
      <p:sp>
        <p:nvSpPr>
          <p:cNvPr id="142" name="TextShape 5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1D1B8C5-4265-449F-9041-D94CEC598BB5}" type="slidenum">
              <a:rPr lang="de-CH" sz="1050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lang="de-DE" sz="4800" strike="noStrike">
                <a:solidFill>
                  <a:srgbClr val="404040"/>
                </a:solidFill>
                <a:latin typeface="Calibri Light"/>
              </a:rPr>
              <a:t>Future Work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lang="de-DE" sz="2000" strike="noStrike">
                <a:solidFill>
                  <a:srgbClr val="404040"/>
                </a:solidFill>
                <a:latin typeface="Calibri"/>
              </a:rPr>
              <a:t>Offer different information to display and let user choose which to display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e-DE" strike="noStrike">
                <a:solidFill>
                  <a:srgbClr val="404040"/>
                </a:solidFill>
                <a:latin typeface="Calibri"/>
              </a:rPr>
              <a:t>Weather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e-DE" strike="noStrike">
                <a:solidFill>
                  <a:srgbClr val="404040"/>
                </a:solidFill>
                <a:latin typeface="Calibri"/>
              </a:rPr>
              <a:t>Sights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e-DE" strike="noStrike">
                <a:solidFill>
                  <a:srgbClr val="404040"/>
                </a:solidFill>
                <a:latin typeface="Calibri"/>
              </a:rPr>
              <a:t>Restaurants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e-DE" strike="noStrike">
                <a:solidFill>
                  <a:srgbClr val="404040"/>
                </a:solidFill>
                <a:latin typeface="Calibri"/>
              </a:rPr>
              <a:t>…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lang="de-DE" sz="2000" strike="noStrike">
                <a:solidFill>
                  <a:srgbClr val="404040"/>
                </a:solidFill>
                <a:latin typeface="Calibri"/>
              </a:rPr>
              <a:t>Evaluate user behaviour on server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lang="de-DE" sz="2000" strike="noStrike">
                <a:solidFill>
                  <a:srgbClr val="404040"/>
                </a:solidFill>
                <a:latin typeface="Calibri"/>
              </a:rPr>
              <a:t>Display specific advertisement (e.g. hotel rooms, flights, events …)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e-DE" strike="noStrike">
                <a:solidFill>
                  <a:srgbClr val="404040"/>
                </a:solidFill>
                <a:latin typeface="Calibri"/>
              </a:rPr>
              <a:t>Based on user behaviour and interests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lang="de-DE" sz="2000" strike="noStrike">
                <a:solidFill>
                  <a:srgbClr val="404040"/>
                </a:solidFill>
                <a:latin typeface="Calibri"/>
              </a:rPr>
              <a:t>Mechanism that allows the user to reinstall the app without data loss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lang="de-DE" sz="2000" strike="noStrike">
                <a:solidFill>
                  <a:srgbClr val="404040"/>
                </a:solidFill>
                <a:latin typeface="Calibri"/>
              </a:rPr>
              <a:t>Optimize security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e-DE" strike="noStrike">
                <a:solidFill>
                  <a:srgbClr val="404040"/>
                </a:solidFill>
                <a:latin typeface="Calibri"/>
              </a:rPr>
              <a:t>Currently every user can CRUD the collected data on the server (via the REST interface)</a:t>
            </a:r>
            <a:endParaRPr/>
          </a:p>
        </p:txBody>
      </p:sp>
      <p:sp>
        <p:nvSpPr>
          <p:cNvPr id="145" name="TextShape 3"/>
          <p:cNvSpPr txBox="1"/>
          <p:nvPr/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CH" sz="900" strike="noStrike">
                <a:solidFill>
                  <a:srgbClr val="ffffff"/>
                </a:solidFill>
                <a:latin typeface="Calibri"/>
              </a:rPr>
              <a:t>13.04.2015</a:t>
            </a:r>
            <a:endParaRPr/>
          </a:p>
        </p:txBody>
      </p:sp>
      <p:sp>
        <p:nvSpPr>
          <p:cNvPr id="146" name="TextShape 4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CH" sz="900" strike="noStrike" cap="all">
                <a:solidFill>
                  <a:srgbClr val="ffffff"/>
                </a:solidFill>
                <a:latin typeface="Calibri"/>
              </a:rPr>
              <a:t>ACF: Nils Frey, Lucas Graf and Thomas Strebel</a:t>
            </a:r>
            <a:endParaRPr/>
          </a:p>
        </p:txBody>
      </p:sp>
      <p:sp>
        <p:nvSpPr>
          <p:cNvPr id="147" name="TextShape 5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F0B8770-ED1F-4EC0-8BED-8CA895A74D87}" type="slidenum">
              <a:rPr lang="de-CH" sz="1050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lang="de-DE" sz="4800" strike="noStrike">
                <a:solidFill>
                  <a:srgbClr val="404040"/>
                </a:solidFill>
                <a:latin typeface="Calibri Light"/>
              </a:rPr>
              <a:t>Demo</a:t>
            </a:r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endParaRPr/>
          </a:p>
        </p:txBody>
      </p:sp>
      <p:sp>
        <p:nvSpPr>
          <p:cNvPr id="150" name="TextShape 3"/>
          <p:cNvSpPr txBox="1"/>
          <p:nvPr/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CH" sz="900" strike="noStrike">
                <a:solidFill>
                  <a:srgbClr val="ffffff"/>
                </a:solidFill>
                <a:latin typeface="Calibri"/>
              </a:rPr>
              <a:t>13.04.2015</a:t>
            </a:r>
            <a:endParaRPr/>
          </a:p>
        </p:txBody>
      </p:sp>
      <p:sp>
        <p:nvSpPr>
          <p:cNvPr id="151" name="TextShape 4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CH" sz="900" strike="noStrike" cap="all">
                <a:solidFill>
                  <a:srgbClr val="ffffff"/>
                </a:solidFill>
                <a:latin typeface="Calibri"/>
              </a:rPr>
              <a:t>ACF: Nils Frey, Lucas Graf and Thomas Strebel</a:t>
            </a:r>
            <a:endParaRPr/>
          </a:p>
        </p:txBody>
      </p:sp>
      <p:sp>
        <p:nvSpPr>
          <p:cNvPr id="152" name="TextShape 5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FCD92D0-4F53-4310-AFB6-C2E037548575}" type="slidenum">
              <a:rPr lang="de-CH" sz="1050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53" name="CustomShape 6"/>
          <p:cNvSpPr/>
          <p:nvPr/>
        </p:nvSpPr>
        <p:spPr>
          <a:xfrm>
            <a:off x="3518280" y="2767320"/>
            <a:ext cx="4129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de-CH" strike="noStrike">
                <a:solidFill>
                  <a:srgbClr val="000000"/>
                </a:solidFill>
                <a:latin typeface="Calibri"/>
              </a:rPr>
              <a:t>TO BE DONE: Insert PrintScreen of the App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lang="de-DE" sz="4800" strike="noStrike">
                <a:solidFill>
                  <a:srgbClr val="404040"/>
                </a:solidFill>
                <a:latin typeface="Calibri Light"/>
              </a:rPr>
              <a:t>Introduction – What is ACF?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lang="de-DE" sz="2000" strike="noStrike">
                <a:solidFill>
                  <a:srgbClr val="404040"/>
                </a:solidFill>
                <a:latin typeface="Calibri"/>
              </a:rPr>
              <a:t>Informational funny Android App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lang="de-DE" sz="2000" strike="noStrike">
                <a:solidFill>
                  <a:srgbClr val="404040"/>
                </a:solidFill>
                <a:latin typeface="Calibri"/>
              </a:rPr>
              <a:t>The App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e-DE" strike="noStrike">
                <a:solidFill>
                  <a:srgbClr val="404040"/>
                </a:solidFill>
                <a:latin typeface="Calibri"/>
              </a:rPr>
              <a:t>Gets the current device location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e-DE" strike="noStrike">
                <a:solidFill>
                  <a:srgbClr val="404040"/>
                </a:solidFill>
                <a:latin typeface="Calibri"/>
              </a:rPr>
              <a:t>Displays the distance to a certain cities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de-DE" sz="1400" strike="noStrike">
                <a:solidFill>
                  <a:srgbClr val="404040"/>
                </a:solidFill>
                <a:latin typeface="Calibri"/>
              </a:rPr>
              <a:t>User specifies cities to display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de-DE" sz="1400" strike="noStrike">
                <a:solidFill>
                  <a:srgbClr val="404040"/>
                </a:solidFill>
                <a:latin typeface="Calibri"/>
              </a:rPr>
              <a:t>User can add new cities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e-DE" strike="noStrike">
                <a:solidFill>
                  <a:srgbClr val="404040"/>
                </a:solidFill>
                <a:latin typeface="Calibri"/>
              </a:rPr>
              <a:t>Displays the cities directly on the image of the front camera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de-DE" sz="1400" strike="noStrike">
                <a:solidFill>
                  <a:srgbClr val="404040"/>
                </a:solidFill>
                <a:latin typeface="Calibri"/>
              </a:rPr>
              <a:t>Dependening on the direction of the camera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e-DE" strike="noStrike">
                <a:solidFill>
                  <a:srgbClr val="404040"/>
                </a:solidFill>
                <a:latin typeface="Calibri"/>
              </a:rPr>
              <a:t>Offers the user to tap on a city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de-DE" sz="1400" strike="noStrike">
                <a:solidFill>
                  <a:srgbClr val="404040"/>
                </a:solidFill>
                <a:latin typeface="Calibri"/>
              </a:rPr>
              <a:t>Tap will display specific information about the city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de-DE" sz="1400" strike="noStrike">
                <a:solidFill>
                  <a:srgbClr val="404040"/>
                </a:solidFill>
                <a:latin typeface="Calibri"/>
              </a:rPr>
              <a:t>User can set up which information should be displayed</a:t>
            </a:r>
            <a:endParaRPr/>
          </a:p>
        </p:txBody>
      </p:sp>
      <p:sp>
        <p:nvSpPr>
          <p:cNvPr id="98" name="TextShape 3"/>
          <p:cNvSpPr txBox="1"/>
          <p:nvPr/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CH" sz="900" strike="noStrike">
                <a:solidFill>
                  <a:srgbClr val="ffffff"/>
                </a:solidFill>
                <a:latin typeface="Calibri"/>
              </a:rPr>
              <a:t>13.04.2015</a:t>
            </a:r>
            <a:endParaRPr/>
          </a:p>
        </p:txBody>
      </p:sp>
      <p:sp>
        <p:nvSpPr>
          <p:cNvPr id="99" name="TextShape 4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CH" sz="900" strike="noStrike" cap="all">
                <a:solidFill>
                  <a:srgbClr val="ffffff"/>
                </a:solidFill>
                <a:latin typeface="Calibri"/>
              </a:rPr>
              <a:t>ACF: Nils Frey, Lucas Graf and Thomas Strebel</a:t>
            </a:r>
            <a:endParaRPr/>
          </a:p>
        </p:txBody>
      </p:sp>
      <p:sp>
        <p:nvSpPr>
          <p:cNvPr id="100" name="TextShape 5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9B41AEB-996B-411C-AFBE-E95A4654ED03}" type="slidenum">
              <a:rPr lang="de-CH" sz="1050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01" name="CustomShape 6"/>
          <p:cNvSpPr/>
          <p:nvPr/>
        </p:nvSpPr>
        <p:spPr>
          <a:xfrm>
            <a:off x="8051760" y="2724840"/>
            <a:ext cx="4104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de-CH" strike="noStrike">
                <a:solidFill>
                  <a:srgbClr val="000000"/>
                </a:solidFill>
                <a:latin typeface="Calibri"/>
              </a:rPr>
              <a:t>TO BE DONE: Insert PrintScreen with a city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lang="de-DE" sz="4800" strike="noStrike">
                <a:solidFill>
                  <a:srgbClr val="404040"/>
                </a:solidFill>
                <a:latin typeface="Calibri Light"/>
              </a:rPr>
              <a:t>Introduction - Motivation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lang="de-DE" sz="2000" strike="noStrike">
                <a:solidFill>
                  <a:srgbClr val="404040"/>
                </a:solidFill>
                <a:latin typeface="Calibri"/>
              </a:rPr>
              <a:t>For the user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e-DE" strike="noStrike">
                <a:solidFill>
                  <a:srgbClr val="404040"/>
                </a:solidFill>
                <a:latin typeface="Calibri"/>
              </a:rPr>
              <a:t>Funny App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e-DE" strike="noStrike">
                <a:solidFill>
                  <a:srgbClr val="404040"/>
                </a:solidFill>
                <a:latin typeface="Calibri"/>
              </a:rPr>
              <a:t>Informational App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e-DE" strike="noStrike">
                <a:solidFill>
                  <a:srgbClr val="404040"/>
                </a:solidFill>
                <a:latin typeface="Calibri"/>
              </a:rPr>
              <a:t>Display information the user is interested in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404040"/>
                </a:solidFill>
                <a:latin typeface="Calibri"/>
              </a:rPr>
              <a:t>For the App provider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e-DE" strike="noStrike">
                <a:solidFill>
                  <a:srgbClr val="404040"/>
                </a:solidFill>
                <a:latin typeface="Calibri"/>
              </a:rPr>
              <a:t>Knows its users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de-DE" sz="1400" strike="noStrike">
                <a:solidFill>
                  <a:srgbClr val="404040"/>
                </a:solidFill>
                <a:latin typeface="Calibri"/>
              </a:rPr>
              <a:t>Device location will be sent to the server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e-DE" strike="noStrike">
                <a:solidFill>
                  <a:srgbClr val="404040"/>
                </a:solidFill>
                <a:latin typeface="Calibri"/>
              </a:rPr>
              <a:t>Knows the interests of its users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de-DE" sz="1400" strike="noStrike">
                <a:solidFill>
                  <a:srgbClr val="404040"/>
                </a:solidFill>
                <a:latin typeface="Calibri"/>
              </a:rPr>
              <a:t>Added cities, city groups and displayed information will be sent to the server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e-DE" strike="noStrike">
                <a:solidFill>
                  <a:srgbClr val="404040"/>
                </a:solidFill>
                <a:latin typeface="Calibri"/>
              </a:rPr>
              <a:t>Knows the behaviour of its users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de-DE" sz="1400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lang="de-DE" sz="1400" strike="noStrike">
                <a:solidFill>
                  <a:srgbClr val="404040"/>
                </a:solidFill>
                <a:latin typeface="Calibri"/>
              </a:rPr>
              <a:t>city taps will be sent to server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b="1" lang="de-DE" strike="noStrike">
                <a:solidFill>
                  <a:srgbClr val="404040"/>
                </a:solidFill>
                <a:latin typeface="Calibri"/>
              </a:rPr>
              <a:t>Can display specific advertisement</a:t>
            </a:r>
            <a:endParaRPr/>
          </a:p>
          <a:p>
            <a:endParaRPr/>
          </a:p>
        </p:txBody>
      </p:sp>
      <p:sp>
        <p:nvSpPr>
          <p:cNvPr id="104" name="TextShape 3"/>
          <p:cNvSpPr txBox="1"/>
          <p:nvPr/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CH" sz="900" strike="noStrike">
                <a:solidFill>
                  <a:srgbClr val="ffffff"/>
                </a:solidFill>
                <a:latin typeface="Calibri"/>
              </a:rPr>
              <a:t>13.04.2015</a:t>
            </a:r>
            <a:endParaRPr/>
          </a:p>
        </p:txBody>
      </p:sp>
      <p:sp>
        <p:nvSpPr>
          <p:cNvPr id="105" name="TextShape 4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CH" sz="900" strike="noStrike" cap="all">
                <a:solidFill>
                  <a:srgbClr val="ffffff"/>
                </a:solidFill>
                <a:latin typeface="Calibri"/>
              </a:rPr>
              <a:t>ACF: Nils Frey, Lucas Graf and Thomas Strebel</a:t>
            </a:r>
            <a:endParaRPr/>
          </a:p>
        </p:txBody>
      </p:sp>
      <p:sp>
        <p:nvSpPr>
          <p:cNvPr id="106" name="TextShape 5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C4BE395-C091-4DE3-BDAC-948C77FA4212}" type="slidenum">
              <a:rPr lang="de-CH" sz="1050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lang="de-DE" sz="4800" strike="noStrike">
                <a:solidFill>
                  <a:srgbClr val="404040"/>
                </a:solidFill>
                <a:latin typeface="Calibri Light"/>
              </a:rPr>
              <a:t>Introduction – Goal statement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lang="de-DE" sz="2000" strike="noStrike">
                <a:solidFill>
                  <a:srgbClr val="404040"/>
                </a:solidFill>
                <a:latin typeface="Calibri"/>
              </a:rPr>
              <a:t>Time budget: 3 * 30h = 90h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lang="de-DE" sz="2000" strike="noStrike">
                <a:solidFill>
                  <a:srgbClr val="404040"/>
                </a:solidFill>
                <a:latin typeface="Calibri"/>
              </a:rPr>
              <a:t>Only limited functionality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e-DE" strike="noStrike">
                <a:solidFill>
                  <a:srgbClr val="404040"/>
                </a:solidFill>
                <a:latin typeface="Calibri"/>
              </a:rPr>
              <a:t>Add, edit and delete new cities and groups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e-DE" strike="noStrike">
                <a:solidFill>
                  <a:srgbClr val="404040"/>
                </a:solidFill>
                <a:latin typeface="Calibri"/>
              </a:rPr>
              <a:t>Get the current device location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e-DE" strike="noStrike">
                <a:solidFill>
                  <a:srgbClr val="404040"/>
                </a:solidFill>
                <a:latin typeface="Calibri"/>
              </a:rPr>
              <a:t>Calculate the distance to the cities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e-DE" strike="noStrike">
                <a:solidFill>
                  <a:srgbClr val="404040"/>
                </a:solidFill>
                <a:latin typeface="Calibri"/>
              </a:rPr>
              <a:t>Display cities and distance directly in the camera depending on the device direction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e-DE" strike="noStrike">
                <a:solidFill>
                  <a:srgbClr val="404040"/>
                </a:solidFill>
                <a:latin typeface="Calibri"/>
              </a:rPr>
              <a:t>Register taps on cities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e-DE" strike="noStrike">
                <a:solidFill>
                  <a:srgbClr val="404040"/>
                </a:solidFill>
                <a:latin typeface="Calibri"/>
              </a:rPr>
              <a:t>Develope an appropriate server (including DB)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de-DE" sz="1400" strike="noStrike">
                <a:solidFill>
                  <a:srgbClr val="404040"/>
                </a:solidFill>
                <a:latin typeface="Calibri"/>
              </a:rPr>
              <a:t>Get default cities, countries, continents and groups from the server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de-DE" sz="1400" strike="noStrike">
                <a:solidFill>
                  <a:srgbClr val="404040"/>
                </a:solidFill>
                <a:latin typeface="Calibri"/>
              </a:rPr>
              <a:t>Store specific cities, groups and taps on cities on the server</a:t>
            </a:r>
            <a:endParaRPr/>
          </a:p>
        </p:txBody>
      </p:sp>
      <p:sp>
        <p:nvSpPr>
          <p:cNvPr id="109" name="TextShape 3"/>
          <p:cNvSpPr txBox="1"/>
          <p:nvPr/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CH" sz="900" strike="noStrike">
                <a:solidFill>
                  <a:srgbClr val="ffffff"/>
                </a:solidFill>
                <a:latin typeface="Calibri"/>
              </a:rPr>
              <a:t>13.04.2015</a:t>
            </a:r>
            <a:endParaRPr/>
          </a:p>
        </p:txBody>
      </p:sp>
      <p:sp>
        <p:nvSpPr>
          <p:cNvPr id="110" name="TextShape 4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CH" sz="900" strike="noStrike" cap="all">
                <a:solidFill>
                  <a:srgbClr val="ffffff"/>
                </a:solidFill>
                <a:latin typeface="Calibri"/>
              </a:rPr>
              <a:t>ACF: Nils Frey, Lucas Graf and Thomas Strebel</a:t>
            </a:r>
            <a:endParaRPr/>
          </a:p>
        </p:txBody>
      </p:sp>
      <p:sp>
        <p:nvSpPr>
          <p:cNvPr id="111" name="TextShape 5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D71C6C9-DD3E-456B-AFDF-3958ACFC176B}" type="slidenum">
              <a:rPr lang="de-CH" sz="1050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lang="de-DE" sz="4800" strike="noStrike">
                <a:solidFill>
                  <a:srgbClr val="404040"/>
                </a:solidFill>
                <a:latin typeface="Calibri Light"/>
              </a:rPr>
              <a:t>Related Work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lang="de-DE" sz="2000" strike="noStrike">
                <a:solidFill>
                  <a:srgbClr val="404040"/>
                </a:solidFill>
                <a:latin typeface="Calibri"/>
              </a:rPr>
              <a:t>junaio Augmented Reality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e-DE" strike="noStrike">
                <a:solidFill>
                  <a:srgbClr val="404040"/>
                </a:solidFill>
                <a:latin typeface="Calibri"/>
              </a:rPr>
              <a:t>Displays events and public places nearby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e-DE" strike="noStrike">
                <a:solidFill>
                  <a:srgbClr val="404040"/>
                </a:solidFill>
                <a:latin typeface="Calibri"/>
              </a:rPr>
              <a:t>No user specific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e-DE" strike="noStrike">
                <a:solidFill>
                  <a:srgbClr val="404040"/>
                </a:solidFill>
                <a:latin typeface="Calibri"/>
              </a:rPr>
              <a:t>App does not only display places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de-DE" sz="1400" strike="noStrike">
                <a:solidFill>
                  <a:srgbClr val="404040"/>
                </a:solidFill>
                <a:latin typeface="Calibri"/>
              </a:rPr>
              <a:t>AR Games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de-DE" sz="1400" strike="noStrike">
                <a:solidFill>
                  <a:srgbClr val="404040"/>
                </a:solidFill>
                <a:latin typeface="Calibri"/>
              </a:rPr>
              <a:t>Navigation (map)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de-DE" sz="1400" strike="noStrike">
                <a:solidFill>
                  <a:srgbClr val="404040"/>
                </a:solidFill>
                <a:latin typeface="Calibri"/>
              </a:rPr>
              <a:t>Scan products for information (board games, QR-codes, …)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de-DE" sz="1400" strike="noStrike">
                <a:solidFill>
                  <a:srgbClr val="404040"/>
                </a:solidFill>
                <a:latin typeface="Calibri"/>
              </a:rPr>
              <a:t>Integration of contents (like ebay, twitter, …)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114" name="TextShape 3"/>
          <p:cNvSpPr txBox="1"/>
          <p:nvPr/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CH" sz="900" strike="noStrike">
                <a:solidFill>
                  <a:srgbClr val="ffffff"/>
                </a:solidFill>
                <a:latin typeface="Calibri"/>
              </a:rPr>
              <a:t>13.04.2015</a:t>
            </a:r>
            <a:endParaRPr/>
          </a:p>
        </p:txBody>
      </p:sp>
      <p:sp>
        <p:nvSpPr>
          <p:cNvPr id="115" name="TextShape 4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CH" sz="900" strike="noStrike" cap="all">
                <a:solidFill>
                  <a:srgbClr val="ffffff"/>
                </a:solidFill>
                <a:latin typeface="Calibri"/>
              </a:rPr>
              <a:t>ACF: Nils Frey, Lucas Graf and Thomas Strebel</a:t>
            </a:r>
            <a:endParaRPr/>
          </a:p>
        </p:txBody>
      </p:sp>
      <p:sp>
        <p:nvSpPr>
          <p:cNvPr id="116" name="TextShape 5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E4DC6C0-6172-403D-82CB-5035ECB24316}" type="slidenum">
              <a:rPr lang="de-CH" sz="1050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/>
          </a:p>
        </p:txBody>
      </p:sp>
      <p:pic>
        <p:nvPicPr>
          <p:cNvPr id="117" name="Picture 2" descr=""/>
          <p:cNvPicPr/>
          <p:nvPr/>
        </p:nvPicPr>
        <p:blipFill>
          <a:blip r:embed="rId1"/>
          <a:stretch/>
        </p:blipFill>
        <p:spPr>
          <a:xfrm>
            <a:off x="6637320" y="1845720"/>
            <a:ext cx="2857320" cy="2857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lang="de-DE" sz="4800" strike="noStrike">
                <a:solidFill>
                  <a:srgbClr val="404040"/>
                </a:solidFill>
                <a:latin typeface="Calibri Light"/>
              </a:rPr>
              <a:t>Design and Architecture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lang="de-DE" sz="2000" strike="noStrike">
                <a:solidFill>
                  <a:srgbClr val="404040"/>
                </a:solidFill>
                <a:latin typeface="Calibri"/>
              </a:rPr>
              <a:t>To be done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e-DE" strike="noStrike">
                <a:solidFill>
                  <a:srgbClr val="404040"/>
                </a:solidFill>
                <a:latin typeface="Calibri"/>
              </a:rPr>
              <a:t>SQLite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e-DE" strike="noStrike">
                <a:solidFill>
                  <a:srgbClr val="404040"/>
                </a:solidFill>
                <a:latin typeface="Calibri"/>
              </a:rPr>
              <a:t>Gson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e-DE" strike="noStrike">
                <a:solidFill>
                  <a:srgbClr val="404040"/>
                </a:solidFill>
                <a:latin typeface="Calibri"/>
              </a:rPr>
              <a:t>...</a:t>
            </a:r>
            <a:endParaRPr/>
          </a:p>
        </p:txBody>
      </p:sp>
      <p:sp>
        <p:nvSpPr>
          <p:cNvPr id="120" name="TextShape 3"/>
          <p:cNvSpPr txBox="1"/>
          <p:nvPr/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CH" sz="900" strike="noStrike">
                <a:solidFill>
                  <a:srgbClr val="ffffff"/>
                </a:solidFill>
                <a:latin typeface="Calibri"/>
              </a:rPr>
              <a:t>13.04.2015</a:t>
            </a:r>
            <a:endParaRPr/>
          </a:p>
        </p:txBody>
      </p:sp>
      <p:sp>
        <p:nvSpPr>
          <p:cNvPr id="121" name="TextShape 4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CH" sz="900" strike="noStrike" cap="all">
                <a:solidFill>
                  <a:srgbClr val="ffffff"/>
                </a:solidFill>
                <a:latin typeface="Calibri"/>
              </a:rPr>
              <a:t>ACF: Nils Frey, Lucas Graf and Thomas Strebel</a:t>
            </a:r>
            <a:endParaRPr/>
          </a:p>
        </p:txBody>
      </p:sp>
      <p:sp>
        <p:nvSpPr>
          <p:cNvPr id="122" name="TextShape 5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C9EBCFB-5B12-42B4-98FE-4E2BF5EC046E}" type="slidenum">
              <a:rPr lang="de-CH" sz="1050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lang="de-DE" sz="4800" strike="noStrike">
                <a:solidFill>
                  <a:srgbClr val="404040"/>
                </a:solidFill>
                <a:latin typeface="Calibri Light"/>
              </a:rPr>
              <a:t>Implementation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404040"/>
                </a:solidFill>
                <a:latin typeface="Calibri"/>
              </a:rPr>
              <a:t>  </a:t>
            </a:r>
            <a:r>
              <a:rPr lang="de-DE" sz="2000" strike="noStrike">
                <a:solidFill>
                  <a:srgbClr val="404040"/>
                </a:solidFill>
                <a:latin typeface="Calibri"/>
              </a:rPr>
              <a:t>Serverside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e-DE" strike="noStrike">
                <a:solidFill>
                  <a:srgbClr val="404040"/>
                </a:solidFill>
                <a:latin typeface="Calibri"/>
              </a:rPr>
              <a:t>JBoss Application Server 7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e-DE" strike="noStrike">
                <a:solidFill>
                  <a:srgbClr val="404040"/>
                </a:solidFill>
                <a:latin typeface="Calibri"/>
              </a:rPr>
              <a:t>PostgreSQL 9.2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e-DE" strike="noStrike">
                <a:solidFill>
                  <a:srgbClr val="404040"/>
                </a:solidFill>
                <a:latin typeface="Calibri"/>
              </a:rPr>
              <a:t>Sun Jersey (Java API for RESTful Webservices)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404040"/>
                </a:solidFill>
                <a:latin typeface="Calibri"/>
              </a:rPr>
              <a:t>Android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e-DE" strike="noStrike">
                <a:solidFill>
                  <a:srgbClr val="404040"/>
                </a:solidFill>
                <a:latin typeface="Calibri"/>
              </a:rPr>
              <a:t>TO BE DONE!!!!!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e-DE" strike="noStrike">
                <a:solidFill>
                  <a:srgbClr val="404040"/>
                </a:solidFill>
                <a:latin typeface="Calibri"/>
              </a:rPr>
              <a:t>Sensors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e-DE" strike="noStrike">
                <a:solidFill>
                  <a:srgbClr val="404040"/>
                </a:solidFill>
                <a:latin typeface="Calibri"/>
              </a:rPr>
              <a:t>View Components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de-DE" strike="noStrike">
                <a:solidFill>
                  <a:srgbClr val="404040"/>
                </a:solidFill>
                <a:latin typeface="Calibri"/>
              </a:rPr>
              <a:t>Camera Overlay</a:t>
            </a:r>
            <a:endParaRPr/>
          </a:p>
        </p:txBody>
      </p:sp>
      <p:sp>
        <p:nvSpPr>
          <p:cNvPr id="125" name="TextShape 3"/>
          <p:cNvSpPr txBox="1"/>
          <p:nvPr/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CH" sz="900" strike="noStrike">
                <a:solidFill>
                  <a:srgbClr val="ffffff"/>
                </a:solidFill>
                <a:latin typeface="Calibri"/>
              </a:rPr>
              <a:t>13.04.2015</a:t>
            </a:r>
            <a:endParaRPr/>
          </a:p>
        </p:txBody>
      </p:sp>
      <p:sp>
        <p:nvSpPr>
          <p:cNvPr id="126" name="TextShape 4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CH" sz="900" strike="noStrike" cap="all">
                <a:solidFill>
                  <a:srgbClr val="ffffff"/>
                </a:solidFill>
                <a:latin typeface="Calibri"/>
              </a:rPr>
              <a:t>ACF: Nils Frey, Lucas Graf and Thomas Strebel</a:t>
            </a:r>
            <a:endParaRPr/>
          </a:p>
        </p:txBody>
      </p:sp>
      <p:sp>
        <p:nvSpPr>
          <p:cNvPr id="127" name="TextShape 5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703569C-C2D5-4E4E-B354-8A28C77A9B47}" type="slidenum">
              <a:rPr lang="de-CH" sz="1050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lang="de-DE" sz="4800" strike="noStrike">
                <a:solidFill>
                  <a:srgbClr val="404040"/>
                </a:solidFill>
                <a:latin typeface="Calibri Light"/>
              </a:rPr>
              <a:t>Testing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404040"/>
                </a:solidFill>
                <a:latin typeface="Calibri"/>
              </a:rPr>
              <a:t>  </a:t>
            </a:r>
            <a:r>
              <a:rPr lang="de-DE" sz="2000" strike="noStrike">
                <a:solidFill>
                  <a:srgbClr val="404040"/>
                </a:solidFill>
                <a:latin typeface="Calibri"/>
              </a:rPr>
              <a:t>To be done</a:t>
            </a:r>
            <a:endParaRPr/>
          </a:p>
        </p:txBody>
      </p:sp>
      <p:sp>
        <p:nvSpPr>
          <p:cNvPr id="130" name="TextShape 3"/>
          <p:cNvSpPr txBox="1"/>
          <p:nvPr/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CH" sz="900" strike="noStrike">
                <a:solidFill>
                  <a:srgbClr val="ffffff"/>
                </a:solidFill>
                <a:latin typeface="Calibri"/>
              </a:rPr>
              <a:t>13.04.2015</a:t>
            </a:r>
            <a:endParaRPr/>
          </a:p>
        </p:txBody>
      </p:sp>
      <p:sp>
        <p:nvSpPr>
          <p:cNvPr id="131" name="TextShape 4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CH" sz="900" strike="noStrike" cap="all">
                <a:solidFill>
                  <a:srgbClr val="ffffff"/>
                </a:solidFill>
                <a:latin typeface="Calibri"/>
              </a:rPr>
              <a:t>ACF: Nils Frey, Lucas Graf and Thomas Strebel</a:t>
            </a:r>
            <a:endParaRPr/>
          </a:p>
        </p:txBody>
      </p:sp>
      <p:sp>
        <p:nvSpPr>
          <p:cNvPr id="132" name="TextShape 5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89A213F-61F4-4291-87BE-5A2E27774B4B}" type="slidenum">
              <a:rPr lang="de-CH" sz="1050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lang="de-DE" sz="4800" strike="noStrike">
                <a:solidFill>
                  <a:srgbClr val="404040"/>
                </a:solidFill>
                <a:latin typeface="Calibri Light"/>
              </a:rPr>
              <a:t>Summary of Achievements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lang="de-DE" sz="2000" strike="noStrike">
                <a:solidFill>
                  <a:srgbClr val="404040"/>
                </a:solidFill>
                <a:latin typeface="Calibri"/>
              </a:rPr>
              <a:t>Add, edit and delete new cities and groups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lang="de-DE" sz="2000" strike="noStrike">
                <a:solidFill>
                  <a:srgbClr val="404040"/>
                </a:solidFill>
                <a:latin typeface="Calibri"/>
              </a:rPr>
              <a:t>Get the current device location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lang="de-DE" sz="2000" strike="noStrike">
                <a:solidFill>
                  <a:srgbClr val="404040"/>
                </a:solidFill>
                <a:latin typeface="Calibri"/>
              </a:rPr>
              <a:t>Calculate the distance to the cities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lang="de-DE" sz="2000" strike="noStrike">
                <a:solidFill>
                  <a:srgbClr val="404040"/>
                </a:solidFill>
                <a:latin typeface="Calibri"/>
              </a:rPr>
              <a:t>Display cities and distance directly in the camera depending on the device direction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lang="de-DE" sz="2000" strike="noStrike">
                <a:solidFill>
                  <a:srgbClr val="404040"/>
                </a:solidFill>
                <a:latin typeface="Calibri"/>
              </a:rPr>
              <a:t>Register taps on cities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lang="de-DE" sz="2000" strike="noStrike">
                <a:solidFill>
                  <a:srgbClr val="404040"/>
                </a:solidFill>
                <a:latin typeface="Calibri"/>
              </a:rPr>
              <a:t>Communication with the server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de-DE" sz="2000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lang="de-DE" sz="2000" strike="noStrike">
                <a:solidFill>
                  <a:srgbClr val="404040"/>
                </a:solidFill>
                <a:latin typeface="Calibri"/>
              </a:rPr>
              <a:t>Develope an appropriate server</a:t>
            </a:r>
            <a:endParaRPr/>
          </a:p>
        </p:txBody>
      </p:sp>
      <p:sp>
        <p:nvSpPr>
          <p:cNvPr id="135" name="TextShape 3"/>
          <p:cNvSpPr txBox="1"/>
          <p:nvPr/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de-CH" sz="900" strike="noStrike">
                <a:solidFill>
                  <a:srgbClr val="ffffff"/>
                </a:solidFill>
                <a:latin typeface="Calibri"/>
              </a:rPr>
              <a:t>13.04.2015</a:t>
            </a:r>
            <a:endParaRPr/>
          </a:p>
        </p:txBody>
      </p:sp>
      <p:sp>
        <p:nvSpPr>
          <p:cNvPr id="136" name="TextShape 4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CH" sz="900" strike="noStrike" cap="all">
                <a:solidFill>
                  <a:srgbClr val="ffffff"/>
                </a:solidFill>
                <a:latin typeface="Calibri"/>
              </a:rPr>
              <a:t>ACF: Nils Frey, Lucas Graf and Thomas Strebel</a:t>
            </a:r>
            <a:endParaRPr/>
          </a:p>
        </p:txBody>
      </p:sp>
      <p:sp>
        <p:nvSpPr>
          <p:cNvPr id="137" name="TextShape 5"/>
          <p:cNvSpPr txBox="1"/>
          <p:nvPr/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DF35F4D-E455-4026-8A09-7CF9AF78AEAE}" type="slidenum">
              <a:rPr lang="de-CH" sz="1050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1516</TotalTime>
  <Application>LibreOffice/4.4.1.2$Windows_x86 LibreOffice_project/45e2de17089c24a1fa810c8f975a7171ba4cd432</Application>
  <Paragraphs>130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2014-11-12T08:16:53Z</dcterms:created>
  <dc:creator>Lucas</dc:creator>
  <dc:language>de-CH</dc:language>
  <dcterms:modified xsi:type="dcterms:W3CDTF">2015-04-09T20:57:54Z</dcterms:modified>
  <cp:revision>33</cp:revision>
  <dc:title>Übungen Complex Processes  Entscheidungsmethodik Aufgabe 1: Mehrere Ziele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