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9" r:id="rId7"/>
    <p:sldId id="262" r:id="rId8"/>
    <p:sldId id="263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7/15/2019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950123" y="2921167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</a:rPr>
              <a:t>SEA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PROJECT: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BATTLE OF THE NEIGHBORHOODS [SEATTLE]</a:t>
            </a:r>
          </a:p>
          <a:p>
            <a:r>
              <a:rPr lang="en-US" dirty="0"/>
              <a:t>Eric Frezell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Defined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close friend has planned to open a Japanese/Asian fusion</a:t>
            </a:r>
          </a:p>
          <a:p>
            <a:pPr lvl="0"/>
            <a:r>
              <a:rPr lang="en-US" dirty="0"/>
              <a:t>Location Musts:</a:t>
            </a:r>
          </a:p>
          <a:p>
            <a:pPr lvl="1"/>
            <a:r>
              <a:rPr lang="en-US" dirty="0"/>
              <a:t>Should not be close to similar restaurants</a:t>
            </a:r>
          </a:p>
          <a:p>
            <a:pPr lvl="1"/>
            <a:r>
              <a:rPr lang="en-US" dirty="0"/>
              <a:t>Must be in a wealthy neighborhood</a:t>
            </a:r>
          </a:p>
          <a:p>
            <a:pPr lvl="0"/>
            <a:r>
              <a:rPr lang="en-US" dirty="0"/>
              <a:t> Any neighborhoods in the greater Puget Sound area will suffice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79" y="2104886"/>
            <a:ext cx="5475290" cy="781188"/>
          </a:xfrm>
        </p:spPr>
        <p:txBody>
          <a:bodyPr/>
          <a:lstStyle/>
          <a:p>
            <a:r>
              <a:rPr lang="en-US" dirty="0"/>
              <a:t>1.) Foursquare API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479" y="2886075"/>
            <a:ext cx="5475290" cy="3232149"/>
          </a:xfrm>
        </p:spPr>
        <p:txBody>
          <a:bodyPr/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Venue Data: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Location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Restaurant Type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2.) Kaggle: Seattle Home Prices 2015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King County (</a:t>
            </a:r>
            <a:r>
              <a:rPr lang="en-US" dirty="0" err="1"/>
              <a:t>Pudget</a:t>
            </a:r>
            <a:r>
              <a:rPr lang="en-US" dirty="0"/>
              <a:t> Sound) Data: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Home price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Square foot of lot (appendix)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Number of bedrooms (appendix)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Other residential details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Exploratory Data Analysis 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Home price dataset contains over </a:t>
            </a:r>
            <a:r>
              <a:rPr lang="en-US" u="sng" dirty="0"/>
              <a:t>20,000</a:t>
            </a:r>
            <a:r>
              <a:rPr lang="en-US" dirty="0"/>
              <a:t> unique home prices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Removed unnecessary columns 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Aggregated the pricing data by zip code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Zip code 98039 ranks the </a:t>
            </a:r>
            <a:r>
              <a:rPr lang="en-US" u="sng" dirty="0"/>
              <a:t>highest</a:t>
            </a:r>
            <a:r>
              <a:rPr lang="en-US" dirty="0"/>
              <a:t> on average for home price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Mapped each zip code to a marker and mapped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8D9E0-1134-43C7-95E5-0E144E9923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830161"/>
            <a:ext cx="5124316" cy="51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Exploratory Data Analysis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9B913479-B195-414A-B599-F62FB0AF729D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141749810"/>
              </p:ext>
            </p:extLst>
          </p:nvPr>
        </p:nvGraphicFramePr>
        <p:xfrm>
          <a:off x="838200" y="3820277"/>
          <a:ext cx="10515603" cy="231648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083236">
                  <a:extLst>
                    <a:ext uri="{9D8B030D-6E8A-4147-A177-3AD203B41FA5}">
                      <a16:colId xmlns:a16="http://schemas.microsoft.com/office/drawing/2014/main" val="4240083320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2440516010"/>
                    </a:ext>
                  </a:extLst>
                </a:gridCol>
                <a:gridCol w="2278652">
                  <a:extLst>
                    <a:ext uri="{9D8B030D-6E8A-4147-A177-3AD203B41FA5}">
                      <a16:colId xmlns:a16="http://schemas.microsoft.com/office/drawing/2014/main" val="2102955438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544725379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13203246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3307490695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err="1">
                          <a:effectLst/>
                        </a:rPr>
                        <a:t>asian_restaurant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err="1">
                          <a:effectLst/>
                        </a:rPr>
                        <a:t>japanese_restaurant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mean_sqft_lot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mean_bedrooms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mean_price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9049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-0.118678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-0.118678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-0.204773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0.922207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1.014614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73244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-0.118678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-0.118678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-0.338588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0.464203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0.834057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0312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8.426150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8.426150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-0.189906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1.226810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2.093938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373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F0E7B4-53DB-4D04-97D3-974F718BB53A}"/>
              </a:ext>
            </a:extLst>
          </p:cNvPr>
          <p:cNvSpPr txBox="1"/>
          <p:nvPr/>
        </p:nvSpPr>
        <p:spPr>
          <a:xfrm>
            <a:off x="838200" y="198582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121 venues </a:t>
            </a:r>
            <a:r>
              <a:rPr lang="en-US" sz="2400" dirty="0">
                <a:solidFill>
                  <a:schemeClr val="bg1"/>
                </a:solidFill>
              </a:rPr>
              <a:t>available within a 20 mile radius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42 rows </a:t>
            </a:r>
            <a:r>
              <a:rPr lang="en-US" sz="2400" dirty="0">
                <a:solidFill>
                  <a:schemeClr val="bg1"/>
                </a:solidFill>
              </a:rPr>
              <a:t>missing either a zip code or category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Remaining </a:t>
            </a:r>
            <a:r>
              <a:rPr lang="en-US" sz="2400" u="sng" dirty="0">
                <a:solidFill>
                  <a:schemeClr val="bg1"/>
                </a:solidFill>
              </a:rPr>
              <a:t>79 venues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is selected, normalized and merged with the aggregated home prices</a:t>
            </a: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B56AB-5243-41D7-BEE8-1CE809E46B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B2A57-C967-4515-90FC-09903833F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9EB3D-A3E8-4A87-8C69-DFCB8365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8224E8-9164-4F59-B99B-13E804E4BC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Experimented with several different numbers of clusters</a:t>
            </a:r>
          </a:p>
          <a:p>
            <a:pPr>
              <a:spcAft>
                <a:spcPts val="600"/>
              </a:spcAft>
            </a:pPr>
            <a:r>
              <a:rPr lang="en-US" dirty="0"/>
              <a:t>Aligned on 6 clusters:</a:t>
            </a:r>
          </a:p>
          <a:p>
            <a:pPr>
              <a:spcAft>
                <a:spcPts val="600"/>
              </a:spcAft>
            </a:pPr>
            <a:r>
              <a:rPr lang="en-US" dirty="0"/>
              <a:t>	Best fit for the problem 	statement</a:t>
            </a:r>
          </a:p>
          <a:p>
            <a:pPr>
              <a:spcAft>
                <a:spcPts val="600"/>
              </a:spcAft>
            </a:pPr>
            <a:r>
              <a:rPr lang="en-US" dirty="0"/>
              <a:t>	low sum of squares error</a:t>
            </a:r>
          </a:p>
          <a:p>
            <a:pPr>
              <a:spcAft>
                <a:spcPts val="600"/>
              </a:spcAft>
            </a:pPr>
            <a:r>
              <a:rPr lang="en-US" dirty="0"/>
              <a:t>K-means an efficient segmentation tool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9" name="Chart Placeholder 8">
            <a:extLst>
              <a:ext uri="{FF2B5EF4-FFF2-40B4-BE49-F238E27FC236}">
                <a16:creationId xmlns:a16="http://schemas.microsoft.com/office/drawing/2014/main" id="{BD18C2B1-1133-4BA9-853C-333BD74AE94C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5757578" y="1440747"/>
            <a:ext cx="5596939" cy="4447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072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683AC-F340-499F-8C86-98FB2DB8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 &amp; Conclusion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BB16C-CE80-4164-BB22-B781490BF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6005538" cy="34622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highlight>
                  <a:srgbClr val="FF0000"/>
                </a:highlight>
              </a:rPr>
              <a:t>Cluster 0</a:t>
            </a:r>
            <a:r>
              <a:rPr lang="en-US" sz="1800" dirty="0"/>
              <a:t>: High home price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highlight>
                  <a:srgbClr val="800080"/>
                </a:highlight>
              </a:rPr>
              <a:t>Cluster 1</a:t>
            </a:r>
            <a:r>
              <a:rPr lang="en-US" sz="1800" dirty="0"/>
              <a:t>: Zip 98040 - available venue data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highlight>
                  <a:srgbClr val="0000FF"/>
                </a:highlight>
              </a:rPr>
              <a:t>Cluster 2</a:t>
            </a:r>
            <a:r>
              <a:rPr lang="en-US" sz="1800" dirty="0"/>
              <a:t>: Outskirt areas with median home price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highlight>
                  <a:srgbClr val="00FFFF"/>
                </a:highlight>
              </a:rPr>
              <a:t>Cluster 3</a:t>
            </a:r>
            <a:r>
              <a:rPr lang="en-US" sz="1800" dirty="0"/>
              <a:t>: Low home price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Cluster 4: Insufficient venue and home price data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highlight>
                  <a:srgbClr val="EAB200"/>
                </a:highlight>
              </a:rPr>
              <a:t>Cluster 5</a:t>
            </a:r>
            <a:r>
              <a:rPr lang="en-US" sz="1800" dirty="0"/>
              <a:t>: Zip 98039 - wealthiest zip code </a:t>
            </a:r>
            <a:r>
              <a:rPr lang="en-US" sz="1800" b="1" u="sng" dirty="0"/>
              <a:t>RECOMMENDED!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DC47F-C5AA-492B-83C0-6BAFCB1EAC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699F50C-BE38-4BD0-BA84-9B090E1F2B9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7DC1C-40D6-483E-BFC5-8B97684D9ABB}"/>
              </a:ext>
            </a:extLst>
          </p:cNvPr>
          <p:cNvPicPr/>
          <p:nvPr/>
        </p:nvPicPr>
        <p:blipFill rotWithShape="1">
          <a:blip r:embed="rId2"/>
          <a:srcRect r="2" b="685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0DC39C-1DE9-4489-9C8F-2D22A3E4B3D1}"/>
              </a:ext>
            </a:extLst>
          </p:cNvPr>
          <p:cNvSpPr txBox="1"/>
          <p:nvPr/>
        </p:nvSpPr>
        <p:spPr>
          <a:xfrm>
            <a:off x="655320" y="1828800"/>
            <a:ext cx="469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Cluster Count: {0: 19, 1: 1, 2: 7, 3: 42, 4: 2, 5: 1}</a:t>
            </a:r>
          </a:p>
        </p:txBody>
      </p:sp>
    </p:spTree>
    <p:extLst>
      <p:ext uri="{BB962C8B-B14F-4D97-AF65-F5344CB8AC3E}">
        <p14:creationId xmlns:p14="http://schemas.microsoft.com/office/powerpoint/2010/main" val="6666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CAPSTONE PROJECT:</vt:lpstr>
      <vt:lpstr>Introduction</vt:lpstr>
      <vt:lpstr>Data Description</vt:lpstr>
      <vt:lpstr>Methodology</vt:lpstr>
      <vt:lpstr>Methodology</vt:lpstr>
      <vt:lpstr>Methodology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2019-07-17T02:25:55Z</dcterms:created>
  <dcterms:modified xsi:type="dcterms:W3CDTF">2019-07-17T04:06:40Z</dcterms:modified>
</cp:coreProperties>
</file>