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2" r:id="rId6"/>
    <p:sldId id="261" r:id="rId7"/>
    <p:sldId id="271" r:id="rId8"/>
    <p:sldId id="263" r:id="rId9"/>
    <p:sldId id="269" r:id="rId10"/>
    <p:sldId id="268" r:id="rId11"/>
    <p:sldId id="264" r:id="rId12"/>
    <p:sldId id="267" r:id="rId13"/>
    <p:sldId id="266" r:id="rId14"/>
    <p:sldId id="265" r:id="rId15"/>
    <p:sldId id="270" r:id="rId16"/>
  </p:sldIdLst>
  <p:sldSz cx="9144000" cy="6858000" type="screen4x3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A8151-4335-4931-9D96-34D4FC9F3CB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049E0-8B11-410D-995F-0E349564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5C4FB49-C4B2-4D0D-8347-587F5F1704F2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A43DDAC-F96E-4D17-87B4-CDE49F6B66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Federico Reyes Gomez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6324600" cy="1828800"/>
          </a:xfrm>
        </p:spPr>
        <p:txBody>
          <a:bodyPr/>
          <a:lstStyle/>
          <a:p>
            <a:r>
              <a:rPr lang="en-US" dirty="0" smtClean="0"/>
              <a:t>Otto von </a:t>
            </a:r>
            <a:r>
              <a:rPr lang="en-US" dirty="0" err="1" smtClean="0"/>
              <a:t>bismarck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Speech to the Reichstag</a:t>
            </a:r>
          </a:p>
        </p:txBody>
      </p:sp>
    </p:spTree>
    <p:extLst>
      <p:ext uri="{BB962C8B-B14F-4D97-AF65-F5344CB8AC3E}">
        <p14:creationId xmlns:p14="http://schemas.microsoft.com/office/powerpoint/2010/main" val="27990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18" y="22274"/>
            <a:ext cx="9168618" cy="683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20026"/>
            <a:ext cx="3505200" cy="304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 Arrow 3"/>
          <p:cNvSpPr/>
          <p:nvPr/>
        </p:nvSpPr>
        <p:spPr>
          <a:xfrm rot="2735359">
            <a:off x="2757854" y="3336898"/>
            <a:ext cx="990600" cy="14478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19435195">
            <a:off x="4827116" y="2988667"/>
            <a:ext cx="990600" cy="14478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5619513">
            <a:off x="6016542" y="1671986"/>
            <a:ext cx="990600" cy="14478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Asking the Reichstag for military funding</a:t>
            </a:r>
          </a:p>
          <a:p>
            <a:r>
              <a:rPr lang="en-US" sz="2800" dirty="0" smtClean="0"/>
              <a:t>Germany needs to be protected in case of war</a:t>
            </a:r>
          </a:p>
          <a:p>
            <a:r>
              <a:rPr lang="en-US" sz="2800" dirty="0" smtClean="0"/>
              <a:t>Heart of Europe, 3 fronts</a:t>
            </a:r>
          </a:p>
          <a:p>
            <a:r>
              <a:rPr lang="en-US" sz="2800" dirty="0" smtClean="0"/>
              <a:t>Franco-Prussian Press - Carp between two Pike</a:t>
            </a:r>
          </a:p>
          <a:p>
            <a:r>
              <a:rPr lang="en-US" sz="2800" dirty="0" smtClean="0"/>
              <a:t>If they are attacked, Germany will be victorious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to the </a:t>
            </a:r>
            <a:r>
              <a:rPr lang="en-US" dirty="0" err="1" smtClean="0"/>
              <a:t>reichstag</a:t>
            </a:r>
            <a:r>
              <a:rPr lang="en-US" dirty="0" smtClean="0"/>
              <a:t> (1888)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“</a:t>
            </a:r>
            <a:r>
              <a:rPr lang="en-US" sz="3200" dirty="0"/>
              <a:t>In such a one the whole of Germany from Memel to the Alpine Lakes will flare up like a powder mine; it will be bristling with guns, and no enemy will dare to engage this </a:t>
            </a:r>
            <a:r>
              <a:rPr lang="en-US" sz="3200" i="1" dirty="0"/>
              <a:t>furor </a:t>
            </a:r>
            <a:r>
              <a:rPr lang="en-US" sz="3200" i="1" dirty="0" err="1"/>
              <a:t>teutonicus</a:t>
            </a:r>
            <a:r>
              <a:rPr lang="en-US" sz="3200" i="1" dirty="0"/>
              <a:t> </a:t>
            </a:r>
            <a:r>
              <a:rPr lang="en-US" sz="3200" dirty="0"/>
              <a:t>which develops when we are attacked</a:t>
            </a:r>
            <a:r>
              <a:rPr lang="en-US" dirty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to the </a:t>
            </a:r>
            <a:r>
              <a:rPr lang="en-US" dirty="0" err="1" smtClean="0"/>
              <a:t>reichstag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dirty="0"/>
              <a:t>I am, therefore, not in favor of any kind of aggressive war, and if war could result only from our attack- somebody must kindle a fire, we shall not kindle it”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the </a:t>
            </a:r>
            <a:r>
              <a:rPr lang="en-US" dirty="0" err="1"/>
              <a:t>reichstag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dirty="0"/>
              <a:t>Attack the German nation anywhere, and you will find it armed to a man, and every man with the firm belief in his heart: God will be with us”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the </a:t>
            </a:r>
            <a:r>
              <a:rPr lang="en-US" dirty="0" err="1"/>
              <a:t>reichstag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 you agree with Bismarck? Is blood and iron better than speeches and majority decisions? In what situation might one be better than the other</a:t>
            </a:r>
            <a:r>
              <a:rPr lang="en-US" sz="3200" dirty="0" smtClean="0"/>
              <a:t>?</a:t>
            </a:r>
          </a:p>
          <a:p>
            <a:endParaRPr lang="en-US" sz="3200" dirty="0" smtClean="0"/>
          </a:p>
          <a:p>
            <a:r>
              <a:rPr lang="en-US" sz="3200" dirty="0" smtClean="0"/>
              <a:t>Can you make any modern-day correlations with Bismarck’s realpolitik strategies?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Otto Eduard </a:t>
            </a:r>
            <a:r>
              <a:rPr lang="en-US" sz="2800" b="1" dirty="0" smtClean="0"/>
              <a:t>Leopold</a:t>
            </a:r>
          </a:p>
          <a:p>
            <a:r>
              <a:rPr lang="en-US" sz="2800" b="1" dirty="0" smtClean="0"/>
              <a:t>Prince </a:t>
            </a:r>
            <a:r>
              <a:rPr lang="en-US" sz="2800" b="1" dirty="0"/>
              <a:t>of </a:t>
            </a:r>
            <a:r>
              <a:rPr lang="en-US" sz="2800" b="1" dirty="0" smtClean="0"/>
              <a:t>Bismarck</a:t>
            </a:r>
          </a:p>
          <a:p>
            <a:r>
              <a:rPr lang="en-US" sz="2800" b="1" dirty="0" smtClean="0"/>
              <a:t>Duke </a:t>
            </a:r>
            <a:r>
              <a:rPr lang="en-US" sz="2800" b="1" dirty="0"/>
              <a:t>of </a:t>
            </a:r>
            <a:r>
              <a:rPr lang="en-US" sz="2800" b="1" dirty="0" smtClean="0"/>
              <a:t>Lauenburg</a:t>
            </a:r>
          </a:p>
          <a:p>
            <a:r>
              <a:rPr lang="en-US" sz="2800" dirty="0"/>
              <a:t>1 April 1815 – 30 July </a:t>
            </a:r>
            <a:r>
              <a:rPr lang="en-US" sz="2800" dirty="0" smtClean="0"/>
              <a:t>1898</a:t>
            </a:r>
          </a:p>
          <a:p>
            <a:r>
              <a:rPr lang="en-US" sz="2800" dirty="0"/>
              <a:t>Born in </a:t>
            </a:r>
            <a:r>
              <a:rPr lang="en-US" sz="2800" dirty="0" err="1"/>
              <a:t>Schönhausen</a:t>
            </a:r>
            <a:r>
              <a:rPr lang="en-US" sz="2800" dirty="0"/>
              <a:t> (Saxony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Typical Prussian </a:t>
            </a:r>
            <a:r>
              <a:rPr lang="en-US" sz="2800" dirty="0" smtClean="0"/>
              <a:t>Junker</a:t>
            </a:r>
          </a:p>
          <a:p>
            <a:r>
              <a:rPr lang="en-US" sz="2800" dirty="0" smtClean="0"/>
              <a:t>Very </a:t>
            </a:r>
            <a:r>
              <a:rPr lang="en-US" sz="2800" dirty="0" smtClean="0"/>
              <a:t>intelligent</a:t>
            </a:r>
          </a:p>
          <a:p>
            <a:r>
              <a:rPr lang="en-US" sz="2800" dirty="0" smtClean="0"/>
              <a:t>Lutheran</a:t>
            </a:r>
            <a:endParaRPr lang="en-US" sz="2800" dirty="0"/>
          </a:p>
          <a:p>
            <a:r>
              <a:rPr lang="en-US" sz="2800" dirty="0"/>
              <a:t>University of </a:t>
            </a:r>
            <a:r>
              <a:rPr lang="en-US" sz="2800" dirty="0" err="1"/>
              <a:t>Göttingen</a:t>
            </a:r>
            <a:r>
              <a:rPr lang="en-US" sz="2800" dirty="0"/>
              <a:t> and Berlin</a:t>
            </a:r>
          </a:p>
          <a:p>
            <a:r>
              <a:rPr lang="en-US" sz="2800" dirty="0"/>
              <a:t>Diplomat, </a:t>
            </a:r>
            <a:r>
              <a:rPr lang="en-US" sz="2800" dirty="0" smtClean="0"/>
              <a:t>Officer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BISmarck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8402"/>
            <a:ext cx="2971799" cy="343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0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Vereinigter</a:t>
            </a:r>
            <a:r>
              <a:rPr lang="en-US" sz="2400" dirty="0"/>
              <a:t> </a:t>
            </a:r>
            <a:r>
              <a:rPr lang="en-US" sz="2400" dirty="0" err="1" smtClean="0"/>
              <a:t>Landtag</a:t>
            </a:r>
            <a:r>
              <a:rPr lang="en-US" sz="2400" dirty="0"/>
              <a:t> </a:t>
            </a:r>
            <a:r>
              <a:rPr lang="en-US" sz="2400" dirty="0" smtClean="0"/>
              <a:t>at age 32</a:t>
            </a:r>
          </a:p>
          <a:p>
            <a:r>
              <a:rPr lang="en-US" sz="2400" dirty="0" smtClean="0"/>
              <a:t>Royalist and Reactionary</a:t>
            </a:r>
          </a:p>
          <a:p>
            <a:r>
              <a:rPr lang="en-US" sz="2400" dirty="0" smtClean="0"/>
              <a:t>Divine right to rule</a:t>
            </a:r>
          </a:p>
          <a:p>
            <a:r>
              <a:rPr lang="en-US" sz="2400" dirty="0" smtClean="0"/>
              <a:t>1848: Roused peasants to fight for King</a:t>
            </a:r>
          </a:p>
          <a:p>
            <a:r>
              <a:rPr lang="en-US" sz="2400" dirty="0"/>
              <a:t>Diet of the German </a:t>
            </a:r>
            <a:r>
              <a:rPr lang="en-US" sz="2400" dirty="0" smtClean="0"/>
              <a:t>Confederation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mbassador </a:t>
            </a:r>
            <a:r>
              <a:rPr lang="en-US" sz="2400" dirty="0"/>
              <a:t>to Russia </a:t>
            </a:r>
            <a:r>
              <a:rPr lang="en-US" sz="2400" dirty="0" smtClean="0"/>
              <a:t>under Wilhelm I</a:t>
            </a:r>
            <a:endParaRPr lang="en-US" sz="2400" dirty="0"/>
          </a:p>
          <a:p>
            <a:r>
              <a:rPr lang="en-US" sz="2400" dirty="0" smtClean="0"/>
              <a:t>Detached </a:t>
            </a:r>
            <a:r>
              <a:rPr lang="en-US" sz="2400" dirty="0"/>
              <a:t>from Germany but </a:t>
            </a:r>
            <a:r>
              <a:rPr lang="en-US" sz="2400" dirty="0" smtClean="0"/>
              <a:t>able </a:t>
            </a:r>
            <a:r>
              <a:rPr lang="en-US" sz="2400" dirty="0"/>
              <a:t>to make </a:t>
            </a:r>
            <a:r>
              <a:rPr lang="en-US" sz="2400" dirty="0" smtClean="0"/>
              <a:t>connections </a:t>
            </a:r>
            <a:r>
              <a:rPr lang="en-US" sz="2400" dirty="0"/>
              <a:t>in Russia, France, England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career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sz="2400" dirty="0"/>
              <a:t>1849: Rejected unification</a:t>
            </a:r>
          </a:p>
          <a:p>
            <a:r>
              <a:rPr lang="en-US" sz="2400" dirty="0"/>
              <a:t>Prussia would </a:t>
            </a:r>
            <a:r>
              <a:rPr lang="en-US" sz="2400" dirty="0" smtClean="0"/>
              <a:t>lose </a:t>
            </a:r>
            <a:r>
              <a:rPr lang="en-US" sz="2400" dirty="0"/>
              <a:t>independence </a:t>
            </a:r>
            <a:endParaRPr lang="en-US" sz="2400" dirty="0" smtClean="0"/>
          </a:p>
          <a:p>
            <a:r>
              <a:rPr lang="en-US" sz="2400" dirty="0" smtClean="0"/>
              <a:t>Representative </a:t>
            </a:r>
            <a:r>
              <a:rPr lang="en-US" sz="2400" dirty="0"/>
              <a:t>at Erfurt Parliament </a:t>
            </a:r>
            <a:r>
              <a:rPr lang="en-US" sz="2400" dirty="0" smtClean="0"/>
              <a:t>to oppose </a:t>
            </a:r>
            <a:r>
              <a:rPr lang="en-US" sz="2400" dirty="0"/>
              <a:t>unification</a:t>
            </a:r>
          </a:p>
          <a:p>
            <a:r>
              <a:rPr lang="en-US" sz="2400" dirty="0"/>
              <a:t>Eight years </a:t>
            </a:r>
            <a:r>
              <a:rPr lang="en-US" sz="2400" dirty="0" smtClean="0"/>
              <a:t>in </a:t>
            </a:r>
            <a:r>
              <a:rPr lang="en-US" sz="2400" dirty="0"/>
              <a:t>Diet of the German Confederation in Frankfurt</a:t>
            </a:r>
          </a:p>
          <a:p>
            <a:r>
              <a:rPr lang="en-US" sz="2400" dirty="0"/>
              <a:t>Developed ideas of </a:t>
            </a:r>
            <a:r>
              <a:rPr lang="en-US" sz="2400" dirty="0" smtClean="0"/>
              <a:t>unification</a:t>
            </a:r>
          </a:p>
          <a:p>
            <a:r>
              <a:rPr lang="en-US" sz="2400" dirty="0" smtClean="0"/>
              <a:t>Developed </a:t>
            </a:r>
            <a:r>
              <a:rPr lang="en-US" sz="2400" dirty="0"/>
              <a:t>relations with Russia and Napoleon</a:t>
            </a:r>
          </a:p>
          <a:p>
            <a:r>
              <a:rPr lang="en-US" sz="2400" dirty="0"/>
              <a:t>Leopold von </a:t>
            </a:r>
            <a:r>
              <a:rPr lang="en-US" sz="2400" dirty="0" err="1" smtClean="0"/>
              <a:t>Gerlach</a:t>
            </a:r>
            <a:r>
              <a:rPr lang="en-US" sz="2400" dirty="0" smtClean="0"/>
              <a:t>-</a:t>
            </a:r>
            <a:r>
              <a:rPr lang="en-US" sz="2400" dirty="0"/>
              <a:t> </a:t>
            </a:r>
            <a:r>
              <a:rPr lang="en-US" sz="2400" dirty="0" smtClean="0"/>
              <a:t>“Foolish </a:t>
            </a:r>
            <a:r>
              <a:rPr lang="en-US" sz="2400" dirty="0"/>
              <a:t>to play chess having first put 16 of the 64 squares out of </a:t>
            </a:r>
            <a:r>
              <a:rPr lang="en-US" sz="2400" dirty="0" smtClean="0"/>
              <a:t>bounds”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Minister president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048000"/>
            <a:ext cx="5662831" cy="382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1752600"/>
            <a:ext cx="8407893" cy="4678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Minister </a:t>
            </a:r>
            <a:r>
              <a:rPr lang="en-US" sz="2400" dirty="0" smtClean="0"/>
              <a:t>President and Foreign Minister in 1862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nable </a:t>
            </a:r>
            <a:r>
              <a:rPr lang="en-US" sz="2400" dirty="0" smtClean="0"/>
              <a:t>to fund re-organization of army from Liberal Diet</a:t>
            </a:r>
          </a:p>
          <a:p>
            <a:r>
              <a:rPr lang="en-US" sz="2400" dirty="0" smtClean="0"/>
              <a:t>Found a loophole					                               in the constitution</a:t>
            </a:r>
          </a:p>
          <a:p>
            <a:r>
              <a:rPr lang="en-US" sz="2400" dirty="0" smtClean="0"/>
              <a:t>Initially distrusted</a:t>
            </a:r>
          </a:p>
          <a:p>
            <a:r>
              <a:rPr lang="en-US" sz="2400" dirty="0"/>
              <a:t>K</a:t>
            </a:r>
            <a:r>
              <a:rPr lang="en-US" sz="2400" dirty="0" smtClean="0"/>
              <a:t>ept favor </a:t>
            </a:r>
            <a:r>
              <a:rPr lang="en-US" sz="2400" dirty="0" smtClean="0"/>
              <a:t>with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4572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ersuasion and 						      threats of leaving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“Prussia </a:t>
            </a:r>
            <a:r>
              <a:rPr lang="en-US" sz="2800" dirty="0"/>
              <a:t>must concentrate and maintain its power for the favorable moment which has already slipped by several times. Prussia's boundaries according to the Vienna treaties are not favorable to a healthy state life. The great questions of the time will not be resolved by speeches and majority decisions—that was the great mistake of 1848 and 1849—but by iron and </a:t>
            </a:r>
            <a:r>
              <a:rPr lang="en-US" sz="2800" dirty="0" smtClean="0"/>
              <a:t>blood”</a:t>
            </a:r>
          </a:p>
          <a:p>
            <a:r>
              <a:rPr lang="en-US" sz="2800" dirty="0"/>
              <a:t>Didn’t believe in the “German Fatherland”</a:t>
            </a:r>
          </a:p>
          <a:p>
            <a:r>
              <a:rPr lang="en-US" sz="2800" dirty="0"/>
              <a:t>Main goal was to expand state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Eisen</a:t>
            </a:r>
            <a:r>
              <a:rPr lang="en-US" i="1" dirty="0"/>
              <a:t> und </a:t>
            </a:r>
            <a:r>
              <a:rPr lang="en-US" i="1" dirty="0" err="1" smtClean="0"/>
              <a:t>Blut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“The </a:t>
            </a:r>
            <a:r>
              <a:rPr lang="en-US" sz="3200" dirty="0"/>
              <a:t>main thing is to make history, not to write </a:t>
            </a:r>
            <a:r>
              <a:rPr lang="en-US" sz="3200" dirty="0" smtClean="0"/>
              <a:t>it”</a:t>
            </a:r>
          </a:p>
          <a:p>
            <a:endParaRPr lang="en-US" sz="3200" dirty="0"/>
          </a:p>
          <a:p>
            <a:r>
              <a:rPr lang="en-US" sz="3200" dirty="0" smtClean="0"/>
              <a:t>“All </a:t>
            </a:r>
            <a:r>
              <a:rPr lang="en-US" sz="3200" dirty="0"/>
              <a:t>treaties between great states cease to be binding when they come in conflict with the struggle for </a:t>
            </a:r>
            <a:r>
              <a:rPr lang="en-US" sz="3200" dirty="0" smtClean="0"/>
              <a:t>existence”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sz="2800" dirty="0" smtClean="0"/>
              <a:t>Prussia fought Denmark with Austria for </a:t>
            </a:r>
            <a:r>
              <a:rPr lang="en-US" sz="2800" dirty="0" err="1" smtClean="0"/>
              <a:t>Schelswig</a:t>
            </a:r>
            <a:r>
              <a:rPr lang="en-US" sz="2800" dirty="0" smtClean="0"/>
              <a:t> and Holstein</a:t>
            </a:r>
          </a:p>
          <a:p>
            <a:r>
              <a:rPr lang="en-US" sz="2800" dirty="0" smtClean="0"/>
              <a:t>Isolated Austria from 			     possible allies and 	attacked</a:t>
            </a:r>
          </a:p>
          <a:p>
            <a:r>
              <a:rPr lang="en-US" sz="2800" dirty="0" smtClean="0"/>
              <a:t>Created N.G.C. and appeased 		   socialists and liberals with		   Reichstag “democracy”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weeks war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88" y="3657600"/>
            <a:ext cx="32609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sz="2800" dirty="0" smtClean="0"/>
          </a:p>
          <a:p>
            <a:r>
              <a:rPr lang="en-US" sz="2800" smtClean="0"/>
              <a:t>Had met with </a:t>
            </a:r>
            <a:r>
              <a:rPr lang="en-US" sz="2800" dirty="0" smtClean="0"/>
              <a:t>Napoleon III </a:t>
            </a:r>
            <a:r>
              <a:rPr lang="en-US" sz="2800" dirty="0"/>
              <a:t>and agreed to mutual </a:t>
            </a:r>
            <a:r>
              <a:rPr lang="en-US" sz="2800" dirty="0" smtClean="0"/>
              <a:t>expansion, good relations</a:t>
            </a:r>
          </a:p>
          <a:p>
            <a:r>
              <a:rPr lang="en-US" sz="2800" dirty="0" smtClean="0"/>
              <a:t>France wanted war for public approval of Bonaparte name</a:t>
            </a:r>
            <a:endParaRPr lang="en-US" sz="2800" dirty="0"/>
          </a:p>
          <a:p>
            <a:r>
              <a:rPr lang="en-US" sz="2800" dirty="0"/>
              <a:t>To scare S. German states, Bismarck provoked war with isolated France</a:t>
            </a:r>
          </a:p>
          <a:p>
            <a:r>
              <a:rPr lang="en-US" sz="2800" dirty="0" smtClean="0"/>
              <a:t>Spanish Succession</a:t>
            </a:r>
          </a:p>
          <a:p>
            <a:r>
              <a:rPr lang="en-US" sz="2800" dirty="0" smtClean="0"/>
              <a:t>”</a:t>
            </a:r>
            <a:r>
              <a:rPr lang="en-US" sz="2800" dirty="0"/>
              <a:t>Ems Dispatch”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Franco-</a:t>
            </a:r>
            <a:r>
              <a:rPr lang="en-US" dirty="0" err="1" smtClean="0"/>
              <a:t>prussian</a:t>
            </a:r>
            <a:r>
              <a:rPr lang="en-US" dirty="0" smtClean="0"/>
              <a:t> 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305</TotalTime>
  <Words>502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Grid</vt:lpstr>
      <vt:lpstr>Otto von bismarck   Speech to the Reichstag</vt:lpstr>
      <vt:lpstr>BISmarck</vt:lpstr>
      <vt:lpstr>Political career</vt:lpstr>
      <vt:lpstr>Unification?</vt:lpstr>
      <vt:lpstr>Minister president</vt:lpstr>
      <vt:lpstr>Eisen und Blut</vt:lpstr>
      <vt:lpstr>quotes</vt:lpstr>
      <vt:lpstr>Seven weeks war</vt:lpstr>
      <vt:lpstr>Franco-prussian war</vt:lpstr>
      <vt:lpstr>PowerPoint Presentation</vt:lpstr>
      <vt:lpstr>Speech to the reichstag (1888)</vt:lpstr>
      <vt:lpstr>Speech to the reichstag</vt:lpstr>
      <vt:lpstr>Speech to the reichstag</vt:lpstr>
      <vt:lpstr>Speech to the reichstag</vt:lpstr>
      <vt:lpstr>Discussion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Otto von bismarck  Military Preparedness and  Speech to the Reichstag</dc:title>
  <dc:creator>Federico Reyes</dc:creator>
  <cp:lastModifiedBy>Edgemont Schools</cp:lastModifiedBy>
  <cp:revision>21</cp:revision>
  <cp:lastPrinted>2015-03-03T03:01:45Z</cp:lastPrinted>
  <dcterms:created xsi:type="dcterms:W3CDTF">2015-03-02T22:55:05Z</dcterms:created>
  <dcterms:modified xsi:type="dcterms:W3CDTF">2015-03-03T18:53:06Z</dcterms:modified>
</cp:coreProperties>
</file>