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26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5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960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4927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669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6457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36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9851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997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38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5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1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886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77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33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19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65BE6E-1C9C-4B47-BC39-0E731F0A9C05}" type="datetimeFigureOut">
              <a:rPr lang="es-ES" smtClean="0"/>
              <a:t>15/04/2025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08B3-AD45-4762-8675-9CFFEC566B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585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575EB-A7B4-6263-6E04-1907DA36A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Discovering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disease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87EC16-48B6-6C25-6CCB-3CE151923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84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2EAFE-B15A-6E8A-3D66-A7D9D79E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ENVIRONMENTAL AND CLINICAL RISK FACTORS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215961E-5904-CDED-E01B-B38A2C99D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1816314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C0996-ACB5-1C84-8F3C-0D080C5E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ODDS RATIO FOR FACTORS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53B7B6C-9F0B-D00F-5C37-787E1937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49126" y="-99741"/>
            <a:ext cx="23717146" cy="595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48EF61E-7E34-5F24-23CE-7D2D93F1BC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077451"/>
              </p:ext>
            </p:extLst>
          </p:nvPr>
        </p:nvGraphicFramePr>
        <p:xfrm>
          <a:off x="914730" y="2810256"/>
          <a:ext cx="10363770" cy="340428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54290">
                  <a:extLst>
                    <a:ext uri="{9D8B030D-6E8A-4147-A177-3AD203B41FA5}">
                      <a16:colId xmlns:a16="http://schemas.microsoft.com/office/drawing/2014/main" val="3991668090"/>
                    </a:ext>
                  </a:extLst>
                </a:gridCol>
                <a:gridCol w="2295454">
                  <a:extLst>
                    <a:ext uri="{9D8B030D-6E8A-4147-A177-3AD203B41FA5}">
                      <a16:colId xmlns:a16="http://schemas.microsoft.com/office/drawing/2014/main" val="3169859722"/>
                    </a:ext>
                  </a:extLst>
                </a:gridCol>
                <a:gridCol w="2757013">
                  <a:extLst>
                    <a:ext uri="{9D8B030D-6E8A-4147-A177-3AD203B41FA5}">
                      <a16:colId xmlns:a16="http://schemas.microsoft.com/office/drawing/2014/main" val="3550217498"/>
                    </a:ext>
                  </a:extLst>
                </a:gridCol>
                <a:gridCol w="2757013">
                  <a:extLst>
                    <a:ext uri="{9D8B030D-6E8A-4147-A177-3AD203B41FA5}">
                      <a16:colId xmlns:a16="http://schemas.microsoft.com/office/drawing/2014/main" val="1755466541"/>
                    </a:ext>
                  </a:extLst>
                </a:gridCol>
              </a:tblGrid>
              <a:tr h="280088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  <a:endParaRPr lang="es-ES" sz="11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  <a:endParaRPr lang="es-ES" sz="11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FACTOR</a:t>
                      </a:r>
                      <a:endParaRPr lang="es-ES" sz="11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1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ODDS RATIO</a:t>
                      </a:r>
                      <a:endParaRPr lang="es-ES" sz="11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155923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Women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0.913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Fish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359997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Man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1.095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Diabetes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50192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Man Afro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Classified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1.17 / 1.16 / 1.38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50-54 / 55-59 / 60-64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Red meat intake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Week consumption </a:t>
                      </a:r>
                      <a:r>
                        <a:rPr lang="en-U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freq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3.76 / 9.35 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0-1 / 2-3 / 4 or more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6969870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Woman</a:t>
                      </a: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Afro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Classified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1.23 / 1.51 / 1.35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50-54 / 55-59 / 60-64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Calcium</a:t>
                      </a: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intake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mg/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0.98 / 0.88 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0-570 / 570-1170 / &gt;1170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582048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Bowel polyps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Smoking 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52614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Age &gt;50 years old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2.6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Diagnosis in </a:t>
                      </a: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relatives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067201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Coffee consumption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Coffee cups/day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0.88 / 0.9 / 0.78 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 / 1 / 2 / 3 or more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Constipation</a:t>
                      </a: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history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0.79 / 1.33 / 5.6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Never / rarely / once a month / every week 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396366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Oral anticonceptives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0.89 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Long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Term</a:t>
                      </a: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Sedentary</a:t>
                      </a: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6362797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Menopause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0.67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Inflammatory</a:t>
                      </a: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Bowel</a:t>
                      </a: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Disease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2.5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8455369"/>
                  </a:ext>
                </a:extLst>
              </a:tr>
              <a:tr h="36653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Fruits</a:t>
                      </a: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-vegetables </a:t>
                      </a: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1.72 / 2.08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Daily / often /rarely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Genetic Score 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n-U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Based on 13 SNPs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 / 1.63 / 2.87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&lt;11 / 12-16 / &gt;=17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43647"/>
                  </a:ext>
                </a:extLst>
              </a:tr>
              <a:tr h="236864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Obesity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9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  <a:endParaRPr lang="es-E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32418" marR="32418" marT="16418" marB="6483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9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7670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F3BA4-7563-248A-2293-17C0CE0C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 DISEASE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83B6B10-7D4B-2D68-0354-7FC3E7D646B3}"/>
              </a:ext>
            </a:extLst>
          </p:cNvPr>
          <p:cNvSpPr txBox="1">
            <a:spLocks/>
          </p:cNvSpPr>
          <p:nvPr/>
        </p:nvSpPr>
        <p:spPr>
          <a:xfrm>
            <a:off x="778414" y="275012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/>
              <a:t>COLORECTAL CANCER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262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</TotalTime>
  <Words>198</Words>
  <Application>Microsoft Office PowerPoint</Application>
  <PresentationFormat>Panorámica</PresentationFormat>
  <Paragraphs>67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3</vt:lpstr>
      <vt:lpstr>Ion</vt:lpstr>
      <vt:lpstr>Discovering the disease</vt:lpstr>
      <vt:lpstr>ENVIRONMENTAL AND CLINICAL RISK FACTORS</vt:lpstr>
      <vt:lpstr>ODDS RATIO FOR FACTORS</vt:lpstr>
      <vt:lpstr>THE DISEASE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Paco Gonzalez</dc:creator>
  <cp:lastModifiedBy>Paco Gonzalez</cp:lastModifiedBy>
  <cp:revision>1</cp:revision>
  <dcterms:created xsi:type="dcterms:W3CDTF">2025-04-15T11:59:54Z</dcterms:created>
  <dcterms:modified xsi:type="dcterms:W3CDTF">2025-04-15T12:11:28Z</dcterms:modified>
</cp:coreProperties>
</file>