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Karl Pearson and the crabs from Naples bay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Checking Normality</a:t>
            </a:r>
          </a:p>
          <a:p>
            <a:pPr lvl="0" indent="0" marL="0">
              <a:spcBef>
                <a:spcPts val="3000"/>
              </a:spcBef>
              <a:buNone/>
            </a:pPr>
            <a:r>
              <a:rPr b="1"/>
              <a:t>Hypothesis testing</a:t>
            </a:r>
          </a:p>
          <a:p>
            <a:pPr lvl="0" indent="0" marL="0">
              <a:buNone/>
            </a:pPr>
            <a:r>
              <a:rPr/>
              <a:t>The Shapiro-Wilk and Pearson chi-square tests give a very low p-value rejecting the null hypothesis that the distribution was normal</a:t>
            </a:r>
          </a:p>
        </p:txBody>
      </p:sp>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a:t>method</a:t>
                      </a:r>
                    </a:p>
                  </a:txBody>
                  <a:tcPr/>
                </a:tc>
                <a:tc>
                  <a:txBody>
                    <a:bodyPr/>
                    <a:lstStyle/>
                    <a:p>
                      <a:pPr lvl="0" indent="0" marL="0" algn="l">
                        <a:buNone/>
                      </a:pPr>
                      <a:r>
                        <a:rPr/>
                        <a:t>pValue</a:t>
                      </a:r>
                    </a:p>
                  </a:txBody>
                  <a:tcPr/>
                </a:tc>
              </a:tr>
              <a:tr h="0">
                <a:tc>
                  <a:txBody>
                    <a:bodyPr/>
                    <a:lstStyle/>
                    <a:p>
                      <a:pPr lvl="0" indent="0" marL="0" algn="l">
                        <a:buNone/>
                      </a:pPr>
                      <a:r>
                        <a:rPr/>
                        <a:t>Shapiro-Wilk normality test</a:t>
                      </a:r>
                    </a:p>
                  </a:txBody>
                </a:tc>
                <a:tc>
                  <a:txBody>
                    <a:bodyPr/>
                    <a:lstStyle/>
                    <a:p>
                      <a:pPr lvl="0" indent="0" marL="0" algn="l">
                        <a:buNone/>
                      </a:pPr>
                      <a:r>
                        <a:rPr/>
                        <a:t>9.104e-11</a:t>
                      </a:r>
                    </a:p>
                  </a:txBody>
                </a:tc>
              </a:tr>
              <a:tr h="0">
                <a:tc>
                  <a:txBody>
                    <a:bodyPr/>
                    <a:lstStyle/>
                    <a:p>
                      <a:pPr lvl="0" indent="0" marL="0" algn="l">
                        <a:buNone/>
                      </a:pPr>
                      <a:r>
                        <a:rPr/>
                        <a:t>Pearson chi-square normality test</a:t>
                      </a:r>
                    </a:p>
                  </a:txBody>
                </a:tc>
                <a:tc>
                  <a:txBody>
                    <a:bodyPr/>
                    <a:lstStyle/>
                    <a:p>
                      <a:pPr lvl="0" indent="0" marL="0" algn="l">
                        <a:buNone/>
                      </a:pPr>
                      <a:r>
                        <a:rPr/>
                        <a:t>&lt; 2.2e-16</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Pearson calculation in R</a:t>
            </a:r>
          </a:p>
        </p:txBody>
      </p:sp>
      <p:sp>
        <p:nvSpPr>
          <p:cNvPr id="4" name="Text Placeholder 3"/>
          <p:cNvSpPr>
            <a:spLocks noGrp="1"/>
          </p:cNvSpPr>
          <p:nvPr>
            <p:ph idx="2" sz="half" type="body"/>
          </p:nvPr>
        </p:nvSpPr>
        <p:spPr/>
        <p:txBody>
          <a:bodyPr/>
          <a:lstStyle/>
          <a:p>
            <a:pPr lvl="0" indent="0">
              <a:buNone/>
            </a:pPr>
            <a:r>
              <a:rPr>
                <a:latin typeface="Courier"/>
              </a:rPr>
              <a:t>## Pearson’s polynomial appears to have  4 negative real roots. 
## (i,alpha,mu1,mu2,sigma1,sigma2, sixth[i])= 1 0.4271507 0.6353577 0.6587044 0.01810715 0.01251076 3.150669e-11 
## (i,alpha,mu1,mu2,sigma1,sigma2, sixth[i])= 2 0.5279179 0.638945 0.6596762 0.01905285 0.01167389 4.213893e-11 
## Negative variance found, removing root. 
## Negative variance found, removing root. 
## Of the  2  statistically meaningful solutions, the closest to the sample’s sixth moment is (alpha,mu1,mu2,sigma1,sigma2)=
##  0.4271507 0.6353577 0.6587044 0.01810715 0.01251076</a:t>
            </a:r>
          </a:p>
        </p:txBody>
      </p:sp>
      <p:pic>
        <p:nvPicPr>
          <p:cNvPr descr="pearsonnb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EM Algorithm</a:t>
            </a:r>
          </a:p>
          <a:p>
            <a:pPr lvl="0" indent="0">
              <a:buNone/>
            </a:pPr>
            <a:r>
              <a:rPr>
                <a:latin typeface="Courier"/>
              </a:rPr>
              <a:t>## number of iterations= 865</a:t>
            </a:r>
          </a:p>
        </p:txBody>
      </p:sp>
      <p:pic>
        <p:nvPicPr>
          <p:cNvPr descr="pearsonnb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 Call:
## hc(data = crabs.df$ratioj, modelName = "V", verbose = FALSE) 
## 
## Model-Based Agglomerative Hierarchical Clustering 
## Model name        = V 
## Use               = VARS 
## Number of objects = 1000</a:t>
            </a:r>
          </a:p>
        </p:txBody>
      </p:sp>
      <p:pic>
        <p:nvPicPr>
          <p:cNvPr descr="pearsonnb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Weldon observation ad supposition</a:t>
            </a:r>
          </a:p>
        </p:txBody>
      </p:sp>
      <p:sp>
        <p:nvSpPr>
          <p:cNvPr id="3" name="Content Placeholder 2"/>
          <p:cNvSpPr>
            <a:spLocks noGrp="1"/>
          </p:cNvSpPr>
          <p:nvPr>
            <p:ph idx="1"/>
          </p:nvPr>
        </p:nvSpPr>
        <p:spPr/>
        <p:txBody>
          <a:bodyPr/>
          <a:lstStyle/>
          <a:p>
            <a:pPr lvl="0" indent="0" marL="0">
              <a:buNone/>
            </a:pPr>
            <a:r>
              <a:rPr/>
              <a:t>In 1892, Weldon and his wife collected extensive data on populations of the crab, Carcinus Moenas, and observed that one trait, the forehead width to the body length ratio, in the crabs from Naples bay actually showed a highly skewed, rather than a normal, distribution.</a:t>
            </a:r>
          </a:p>
          <a:p>
            <a:pPr lvl="0" indent="0" marL="0">
              <a:buNone/>
            </a:pPr>
            <a:r>
              <a:rPr/>
              <a:t>Weldon wondered whether this distribution could be the result of the population being a mix of two different normal distributions, with the possible implication that the population consisted of two different races or ‘types’ in the same locality.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Pearson solution</a:t>
            </a:r>
          </a:p>
        </p:txBody>
      </p:sp>
      <p:sp>
        <p:nvSpPr>
          <p:cNvPr id="4" name="Text Placeholder 3"/>
          <p:cNvSpPr>
            <a:spLocks noGrp="1"/>
          </p:cNvSpPr>
          <p:nvPr>
            <p:ph idx="2" sz="half" type="body"/>
          </p:nvPr>
        </p:nvSpPr>
        <p:spPr/>
        <p:txBody>
          <a:bodyPr/>
          <a:lstStyle/>
          <a:p>
            <a:pPr lvl="0" indent="0" marL="0">
              <a:spcBef>
                <a:spcPts val="3000"/>
              </a:spcBef>
              <a:buNone/>
            </a:pPr>
            <a:r>
              <a:rPr b="1"/>
              <a:t>Method of moments</a:t>
            </a:r>
          </a:p>
          <a:p>
            <a:pPr lvl="0" indent="0" marL="0">
              <a:buNone/>
            </a:pPr>
            <a:r>
              <a:rPr/>
              <a:t>Pearson derived a ninth degree polynomial in the first 5 moments and located the real roots of this polynomial over a carefully chosen interval. Each root gives a candidate mixture that matches the first 5 moments; there were two valid solutions, among which Pearson selected the one whose 6-th moment was closest to the observed empirical 6-th moment.</a:t>
            </a:r>
          </a:p>
          <a:p>
            <a:pPr lvl="0" indent="0" marL="0">
              <a:buNone/>
            </a:pPr>
            <a:r>
              <a:rPr/>
              <a:t>The calculation was formidable and done without the aid of computing machinery of any kind.</a:t>
            </a:r>
          </a:p>
        </p:txBody>
      </p:sp>
      <p:pic>
        <p:nvPicPr>
          <p:cNvPr descr="weldon_paper.png" id="0" name="Picture 1"/>
          <p:cNvPicPr>
            <a:picLocks noGrp="1" noChangeAspect="1"/>
          </p:cNvPicPr>
          <p:nvPr/>
        </p:nvPicPr>
        <p:blipFill>
          <a:blip r:embed="rId2"/>
          <a:stretch>
            <a:fillRect/>
          </a:stretch>
        </p:blipFill>
        <p:spPr bwMode="auto">
          <a:xfrm>
            <a:off x="3568700" y="825500"/>
            <a:ext cx="5105400" cy="3149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Pearson solution</a:t>
            </a:r>
          </a:p>
        </p:txBody>
      </p:sp>
      <p:sp>
        <p:nvSpPr>
          <p:cNvPr id="4" name="Text Placeholder 3"/>
          <p:cNvSpPr>
            <a:spLocks noGrp="1"/>
          </p:cNvSpPr>
          <p:nvPr>
            <p:ph idx="2" sz="half" type="body"/>
          </p:nvPr>
        </p:nvSpPr>
        <p:spPr/>
        <p:txBody>
          <a:bodyPr/>
          <a:lstStyle/>
          <a:p>
            <a:pPr lvl="0" indent="0" marL="0">
              <a:spcBef>
                <a:spcPts val="3000"/>
              </a:spcBef>
              <a:buNone/>
            </a:pPr>
            <a:r>
              <a:rPr b="1"/>
              <a:t>Plot of the two normal distributions</a:t>
            </a:r>
          </a:p>
          <a:p>
            <a:pPr lvl="0" indent="0" marL="0">
              <a:buNone/>
            </a:pPr>
            <a:r>
              <a:rPr/>
              <a:t>The horizontal scale represents thousandths of the carapace length, the vertical scale numbers of individuals. Each ordinate of the upperdotted curve is the sum of the corresponding ordinates of the two component curves.</a:t>
            </a:r>
          </a:p>
        </p:txBody>
      </p:sp>
      <p:pic>
        <p:nvPicPr>
          <p:cNvPr descr="pearsonnb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a:t>
            </a:r>
          </a:p>
        </p:txBody>
      </p:sp>
      <p:sp>
        <p:nvSpPr>
          <p:cNvPr id="3" name="Content Placeholder 2"/>
          <p:cNvSpPr>
            <a:spLocks noGrp="1"/>
          </p:cNvSpPr>
          <p:nvPr>
            <p:ph idx="1" sz="half"/>
          </p:nvPr>
        </p:nvSpPr>
        <p:spPr/>
        <p:txBody>
          <a:bodyPr/>
          <a:lstStyle/>
          <a:p>
            <a:pPr lvl="0" indent="0" marL="0">
              <a:buNone/>
            </a:pPr>
            <a:r>
              <a:rPr/>
              <a:t>The data give the ratio of “forehead” breadth to body length for 1000 crabs sampled at Naples by Professor W.F.R. Weldon. The observations are grouped in intervals of 0.0040 width and for each range is reported the count. Waldon dataset contains 29 rows, with 2 columns, “ratio” and “freq” (the count).</a:t>
            </a:r>
          </a:p>
        </p:txBody>
      </p:sp>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r">
                        <a:buNone/>
                      </a:pPr>
                      <a:r>
                        <a:rPr/>
                        <a:t>ratio</a:t>
                      </a:r>
                    </a:p>
                  </a:txBody>
                  <a:tcPr/>
                </a:tc>
                <a:tc>
                  <a:txBody>
                    <a:bodyPr/>
                    <a:lstStyle/>
                    <a:p>
                      <a:pPr lvl="0" indent="0" marL="0" algn="r">
                        <a:buNone/>
                      </a:pPr>
                      <a:r>
                        <a:rPr/>
                        <a:t>freq</a:t>
                      </a:r>
                    </a:p>
                  </a:txBody>
                  <a:tcPr/>
                </a:tc>
              </a:tr>
              <a:tr h="0">
                <a:tc>
                  <a:txBody>
                    <a:bodyPr/>
                    <a:lstStyle/>
                    <a:p>
                      <a:pPr lvl="0" indent="0" marL="0" algn="r">
                        <a:buNone/>
                      </a:pPr>
                      <a:r>
                        <a:rPr/>
                        <a:t>0.5835</a:t>
                      </a:r>
                    </a:p>
                  </a:txBody>
                </a:tc>
                <a:tc>
                  <a:txBody>
                    <a:bodyPr/>
                    <a:lstStyle/>
                    <a:p>
                      <a:pPr lvl="0" indent="0" marL="0" algn="r">
                        <a:buNone/>
                      </a:pPr>
                      <a:r>
                        <a:rPr/>
                        <a:t>1</a:t>
                      </a:r>
                    </a:p>
                  </a:txBody>
                </a:tc>
              </a:tr>
              <a:tr h="0">
                <a:tc>
                  <a:txBody>
                    <a:bodyPr/>
                    <a:lstStyle/>
                    <a:p>
                      <a:pPr lvl="0" indent="0" marL="0" algn="r">
                        <a:buNone/>
                      </a:pPr>
                      <a:r>
                        <a:rPr/>
                        <a:t>0.5875</a:t>
                      </a:r>
                    </a:p>
                  </a:txBody>
                </a:tc>
                <a:tc>
                  <a:txBody>
                    <a:bodyPr/>
                    <a:lstStyle/>
                    <a:p>
                      <a:pPr lvl="0" indent="0" marL="0" algn="r">
                        <a:buNone/>
                      </a:pPr>
                      <a:r>
                        <a:rPr/>
                        <a:t>3</a:t>
                      </a:r>
                    </a:p>
                  </a:txBody>
                </a:tc>
              </a:tr>
              <a:tr h="0">
                <a:tc>
                  <a:txBody>
                    <a:bodyPr/>
                    <a:lstStyle/>
                    <a:p>
                      <a:pPr lvl="0" indent="0" marL="0" algn="r">
                        <a:buNone/>
                      </a:pPr>
                      <a:r>
                        <a:rPr/>
                        <a:t>0.5915</a:t>
                      </a:r>
                    </a:p>
                  </a:txBody>
                </a:tc>
                <a:tc>
                  <a:txBody>
                    <a:bodyPr/>
                    <a:lstStyle/>
                    <a:p>
                      <a:pPr lvl="0" indent="0" marL="0" algn="r">
                        <a:buNone/>
                      </a:pPr>
                      <a:r>
                        <a:rPr/>
                        <a:t>5</a:t>
                      </a:r>
                    </a:p>
                  </a:txBody>
                </a:tc>
              </a:tr>
              <a:tr h="0">
                <a:tc>
                  <a:txBody>
                    <a:bodyPr/>
                    <a:lstStyle/>
                    <a:p>
                      <a:pPr lvl="0" indent="0" marL="0" algn="r">
                        <a:buNone/>
                      </a:pPr>
                      <a:r>
                        <a:rPr/>
                        <a:t>0.5955</a:t>
                      </a:r>
                    </a:p>
                  </a:txBody>
                </a:tc>
                <a:tc>
                  <a:txBody>
                    <a:bodyPr/>
                    <a:lstStyle/>
                    <a:p>
                      <a:pPr lvl="0" indent="0" marL="0" algn="r">
                        <a:buNone/>
                      </a:pPr>
                      <a:r>
                        <a:rPr/>
                        <a:t>2</a:t>
                      </a:r>
                    </a:p>
                  </a:txBody>
                </a:tc>
              </a:tr>
              <a:tr h="0">
                <a:tc>
                  <a:txBody>
                    <a:bodyPr/>
                    <a:lstStyle/>
                    <a:p>
                      <a:pPr lvl="0" indent="0" marL="0" algn="r">
                        <a:buNone/>
                      </a:pPr>
                      <a:r>
                        <a:rPr/>
                        <a:t>0.5995</a:t>
                      </a:r>
                    </a:p>
                  </a:txBody>
                </a:tc>
                <a:tc>
                  <a:txBody>
                    <a:bodyPr/>
                    <a:lstStyle/>
                    <a:p>
                      <a:pPr lvl="0" indent="0" marL="0" algn="r">
                        <a:buNone/>
                      </a:pPr>
                      <a:r>
                        <a:rPr/>
                        <a:t>7</a:t>
                      </a:r>
                    </a:p>
                  </a:txBody>
                </a:tc>
              </a:tr>
              <a:tr h="0">
                <a:tc>
                  <a:txBody>
                    <a:bodyPr/>
                    <a:lstStyle/>
                    <a:p>
                      <a:pPr lvl="0" indent="0" marL="0" algn="r">
                        <a:buNone/>
                      </a:pPr>
                      <a:r>
                        <a:rPr/>
                        <a:t>0.6035</a:t>
                      </a:r>
                    </a:p>
                  </a:txBody>
                </a:tc>
                <a:tc>
                  <a:txBody>
                    <a:bodyPr/>
                    <a:lstStyle/>
                    <a:p>
                      <a:pPr lvl="0" indent="0" marL="0" algn="r">
                        <a:buNone/>
                      </a:pPr>
                      <a:r>
                        <a:rPr/>
                        <a:t>10</a:t>
                      </a:r>
                    </a:p>
                  </a:txBody>
                </a:tc>
              </a:tr>
              <a:tr h="0">
                <a:tc>
                  <a:txBody>
                    <a:bodyPr/>
                    <a:lstStyle/>
                    <a:p>
                      <a:pPr lvl="0" indent="0" marL="0" algn="r">
                        <a:buNone/>
                      </a:pPr>
                      <a:r>
                        <a:rPr/>
                        <a:t>0.6075</a:t>
                      </a:r>
                    </a:p>
                  </a:txBody>
                </a:tc>
                <a:tc>
                  <a:txBody>
                    <a:bodyPr/>
                    <a:lstStyle/>
                    <a:p>
                      <a:pPr lvl="0" indent="0" marL="0" algn="r">
                        <a:buNone/>
                      </a:pPr>
                      <a:r>
                        <a:rPr/>
                        <a:t>13</a:t>
                      </a:r>
                    </a:p>
                  </a:txBody>
                </a:tc>
              </a:tr>
              <a:tr h="0">
                <a:tc>
                  <a:txBody>
                    <a:bodyPr/>
                    <a:lstStyle/>
                    <a:p>
                      <a:pPr lvl="0" indent="0" marL="0" algn="r">
                        <a:buNone/>
                      </a:pPr>
                      <a:r>
                        <a:rPr/>
                        <a:t>0.6115</a:t>
                      </a:r>
                    </a:p>
                  </a:txBody>
                </a:tc>
                <a:tc>
                  <a:txBody>
                    <a:bodyPr/>
                    <a:lstStyle/>
                    <a:p>
                      <a:pPr lvl="0" indent="0" marL="0" algn="r">
                        <a:buNone/>
                      </a:pPr>
                      <a:r>
                        <a:rPr/>
                        <a:t>19</a:t>
                      </a:r>
                    </a:p>
                  </a:txBody>
                </a:tc>
              </a:tr>
              <a:tr h="0">
                <a:tc>
                  <a:txBody>
                    <a:bodyPr/>
                    <a:lstStyle/>
                    <a:p>
                      <a:pPr lvl="0" indent="0" marL="0" algn="r">
                        <a:buNone/>
                      </a:pPr>
                      <a:r>
                        <a:rPr/>
                        <a:t>0.6155</a:t>
                      </a:r>
                    </a:p>
                  </a:txBody>
                </a:tc>
                <a:tc>
                  <a:txBody>
                    <a:bodyPr/>
                    <a:lstStyle/>
                    <a:p>
                      <a:pPr lvl="0" indent="0" marL="0" algn="r">
                        <a:buNone/>
                      </a:pPr>
                      <a:r>
                        <a:rPr/>
                        <a:t>20</a:t>
                      </a:r>
                    </a:p>
                  </a:txBody>
                </a:tc>
              </a:tr>
              <a:tr h="0">
                <a:tc>
                  <a:txBody>
                    <a:bodyPr/>
                    <a:lstStyle/>
                    <a:p>
                      <a:pPr lvl="0" indent="0" marL="0" algn="r">
                        <a:buNone/>
                      </a:pPr>
                      <a:r>
                        <a:rPr/>
                        <a:t>0.6195</a:t>
                      </a:r>
                    </a:p>
                  </a:txBody>
                </a:tc>
                <a:tc>
                  <a:txBody>
                    <a:bodyPr/>
                    <a:lstStyle/>
                    <a:p>
                      <a:pPr lvl="0" indent="0" marL="0" algn="r">
                        <a:buNone/>
                      </a:pPr>
                      <a:r>
                        <a:rPr/>
                        <a:t>25</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Observed densit plot</a:t>
            </a:r>
          </a:p>
        </p:txBody>
      </p:sp>
      <p:pic>
        <p:nvPicPr>
          <p:cNvPr descr="pearsonnb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Checking Normality</a:t>
            </a:r>
          </a:p>
          <a:p>
            <a:pPr lvl="0" indent="0" marL="0">
              <a:buNone/>
            </a:pPr>
            <a:r>
              <a:rPr/>
              <a:t>Comparing the observed density and a normal distribution with the same mean and variance, highlights that the observed curve is asymmetrical. This is just one hint that underlying distribution may be not a simple Gaussian.</a:t>
            </a:r>
          </a:p>
        </p:txBody>
      </p:sp>
      <p:pic>
        <p:nvPicPr>
          <p:cNvPr descr="pearsonnb_files/figure-pptx/unnamed-chunk-4-1.png" id="0" name="Picture 1"/>
          <p:cNvPicPr>
            <a:picLocks noGrp="1" noChangeAspect="1"/>
          </p:cNvPicPr>
          <p:nvPr/>
        </p:nvPicPr>
        <p:blipFill>
          <a:blip r:embed="rId2"/>
          <a:stretch>
            <a:fillRect/>
          </a:stretch>
        </p:blipFill>
        <p:spPr bwMode="auto">
          <a:xfrm>
            <a:off x="4648200" y="1270000"/>
            <a:ext cx="4038600" cy="3225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Checking Normality</a:t>
            </a:r>
          </a:p>
        </p:txBody>
      </p:sp>
      <p:sp>
        <p:nvSpPr>
          <p:cNvPr id="4" name="Text Placeholder 3"/>
          <p:cNvSpPr>
            <a:spLocks noGrp="1"/>
          </p:cNvSpPr>
          <p:nvPr>
            <p:ph idx="2" sz="half" type="body"/>
          </p:nvPr>
        </p:nvSpPr>
        <p:spPr/>
        <p:txBody>
          <a:bodyPr/>
          <a:lstStyle/>
          <a:p>
            <a:pPr lvl="0" indent="0" marL="0">
              <a:spcBef>
                <a:spcPts val="3000"/>
              </a:spcBef>
              <a:buNone/>
            </a:pPr>
            <a:r>
              <a:rPr b="1"/>
              <a:t>Q–Q plot</a:t>
            </a:r>
          </a:p>
          <a:p>
            <a:pPr lvl="0" indent="0" marL="0">
              <a:buNone/>
            </a:pPr>
            <a:r>
              <a:rPr/>
              <a:t>A Q-Q plot, short for “quantile-quantile” plot, is used to assess whether or not a set of data potentially came from some theoretical distribution.</a:t>
            </a:r>
          </a:p>
          <a:p>
            <a:pPr lvl="0" indent="0" marL="0">
              <a:buNone/>
            </a:pPr>
            <a:r>
              <a:rPr/>
              <a:t>In most cases, this type of plot is used to determine whether or not a set of data follows a normal distribution.</a:t>
            </a:r>
          </a:p>
          <a:p>
            <a:pPr lvl="0" indent="0" marL="0">
              <a:buNone/>
            </a:pPr>
            <a:r>
              <a:rPr/>
              <a:t>If the data is normally distributed, the points in a Q-Q plot will lie on a straight diagonal line.</a:t>
            </a:r>
          </a:p>
          <a:p>
            <a:pPr lvl="0" indent="0" marL="0">
              <a:buNone/>
            </a:pPr>
            <a:r>
              <a:rPr/>
              <a:t>Conversely, the more the points in the plot deviate significantly from a straight diagonal line, the less likely the set of data follows a normal distribution.</a:t>
            </a:r>
          </a:p>
        </p:txBody>
      </p:sp>
      <p:pic>
        <p:nvPicPr>
          <p:cNvPr descr="pearsonnb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Checking Normality</a:t>
            </a:r>
          </a:p>
        </p:txBody>
      </p:sp>
      <p:sp>
        <p:nvSpPr>
          <p:cNvPr id="4" name="Text Placeholder 3"/>
          <p:cNvSpPr>
            <a:spLocks noGrp="1"/>
          </p:cNvSpPr>
          <p:nvPr>
            <p:ph idx="2" sz="half" type="body"/>
          </p:nvPr>
        </p:nvSpPr>
        <p:spPr/>
        <p:txBody>
          <a:bodyPr/>
          <a:lstStyle/>
          <a:p>
            <a:pPr lvl="0" indent="0" marL="0">
              <a:spcBef>
                <a:spcPts val="3000"/>
              </a:spcBef>
              <a:buNone/>
            </a:pPr>
            <a:r>
              <a:rPr b="1"/>
              <a:t>Box plot</a:t>
            </a:r>
          </a:p>
          <a:p>
            <a:pPr lvl="0" indent="0" marL="0">
              <a:buNone/>
            </a:pPr>
            <a:r>
              <a:rPr/>
              <a:t>Boxplot shows the median’s asymmetry and many outliers, very unlikely in a Gaussian distribution.</a:t>
            </a:r>
          </a:p>
        </p:txBody>
      </p:sp>
      <p:pic>
        <p:nvPicPr>
          <p:cNvPr descr="pearsonnb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Karl Pearson and the crabs from Naples bay</dc:title>
  <dc:creator/>
  <cp:keywords/>
  <dcterms:created xsi:type="dcterms:W3CDTF">2022-06-22T20:52:34Z</dcterms:created>
  <dcterms:modified xsi:type="dcterms:W3CDTF">2022-06-22T20:52:34Z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ig_caption">
    <vt:lpwstr>True</vt:lpwstr>
  </property>
  <property fmtid="{D5CDD505-2E9C-101B-9397-08002B2CF9AE}" pid="3" name="output">
    <vt:lpwstr/>
  </property>
</Properties>
</file>