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 Slab"/>
      <p:regular r:id="rId26"/>
      <p:bold r:id="rId27"/>
    </p:embeddedFont>
    <p:embeddedFont>
      <p:font typeface="DM Sans Medium"/>
      <p:regular r:id="rId28"/>
      <p:bold r:id="rId29"/>
      <p:italic r:id="rId30"/>
      <p:boldItalic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DM Sans SemiBold"/>
      <p:regular r:id="rId36"/>
      <p:bold r:id="rId37"/>
      <p:italic r:id="rId38"/>
      <p:boldItalic r:id="rId39"/>
    </p:embeddedFont>
    <p:embeddedFont>
      <p:font typeface="DM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FB091E-77E1-48EE-9297-1E7F28977063}">
  <a:tblStyle styleId="{8CFB091E-77E1-48EE-9297-1E7F289770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regular.fntdata"/><Relationship Id="rId20" Type="http://schemas.openxmlformats.org/officeDocument/2006/relationships/slide" Target="slides/slide14.xml"/><Relationship Id="rId42" Type="http://schemas.openxmlformats.org/officeDocument/2006/relationships/font" Target="fonts/DMSans-italic.fntdata"/><Relationship Id="rId41" Type="http://schemas.openxmlformats.org/officeDocument/2006/relationships/font" Target="fonts/DMSans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DMSans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Slab-regular.fntdata"/><Relationship Id="rId25" Type="http://schemas.openxmlformats.org/officeDocument/2006/relationships/slide" Target="slides/slide19.xml"/><Relationship Id="rId28" Type="http://schemas.openxmlformats.org/officeDocument/2006/relationships/font" Target="fonts/DMSansMedium-regular.fntdata"/><Relationship Id="rId27" Type="http://schemas.openxmlformats.org/officeDocument/2006/relationships/font" Target="fonts/RobotoSlab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DMSans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DMSansMedium-boldItalic.fntdata"/><Relationship Id="rId30" Type="http://schemas.openxmlformats.org/officeDocument/2006/relationships/font" Target="fonts/DMSansMedium-italic.fntdata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37" Type="http://schemas.openxmlformats.org/officeDocument/2006/relationships/font" Target="fonts/DMSansSemiBold-bold.fntdata"/><Relationship Id="rId14" Type="http://schemas.openxmlformats.org/officeDocument/2006/relationships/slide" Target="slides/slide8.xml"/><Relationship Id="rId36" Type="http://schemas.openxmlformats.org/officeDocument/2006/relationships/font" Target="fonts/DMSansSemiBold-regular.fntdata"/><Relationship Id="rId17" Type="http://schemas.openxmlformats.org/officeDocument/2006/relationships/slide" Target="slides/slide11.xml"/><Relationship Id="rId39" Type="http://schemas.openxmlformats.org/officeDocument/2006/relationships/font" Target="fonts/DMSansSemiBold-boldItalic.fntdata"/><Relationship Id="rId16" Type="http://schemas.openxmlformats.org/officeDocument/2006/relationships/slide" Target="slides/slide10.xml"/><Relationship Id="rId38" Type="http://schemas.openxmlformats.org/officeDocument/2006/relationships/font" Target="fonts/DMSansSemiBold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6a4d6f20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6a4d6f20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35eec326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35eec326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35eec326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35eec326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393372be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393372b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393372be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393372be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393372be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393372be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393372be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393372be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393372be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4393372be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35eec326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435eec326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6f75fceb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6f75fce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:DDDD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6a4d6f2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6a4d6f2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6a4d6f20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6a4d6f20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35eec326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35eec326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393372be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393372be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393372b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393372b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Density-Based Clustering Algorithm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285175" y="1424400"/>
            <a:ext cx="4045200" cy="22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/>
        </p:nvSpPr>
        <p:spPr>
          <a:xfrm>
            <a:off x="904725" y="1511500"/>
            <a:ext cx="73182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</a:t>
            </a: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iven a dataset, </a:t>
            </a:r>
            <a:r>
              <a:rPr lang="en" sz="2200">
                <a:solidFill>
                  <a:srgbClr val="FFF3B0"/>
                </a:solidFill>
                <a:latin typeface="DM Sans"/>
                <a:ea typeface="DM Sans"/>
                <a:cs typeface="DM Sans"/>
                <a:sym typeface="DM Sans"/>
              </a:rPr>
              <a:t>Mall_Customers.csv</a:t>
            </a: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which contains information about customers of a mall.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We have to perform clustering using the </a:t>
            </a:r>
            <a:r>
              <a:rPr lang="en" sz="2200">
                <a:solidFill>
                  <a:srgbClr val="FFF3B0"/>
                </a:solidFill>
                <a:latin typeface="DM Sans"/>
                <a:ea typeface="DM Sans"/>
                <a:cs typeface="DM Sans"/>
                <a:sym typeface="DM Sans"/>
              </a:rPr>
              <a:t>DBSCAN</a:t>
            </a: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(Density-Based Spatial Clustering of Applications with Noise) algorithm.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4" title="Screenshot 2025-03-25 at 10.06.06 PM.png"/>
          <p:cNvPicPr preferRelativeResize="0"/>
          <p:nvPr/>
        </p:nvPicPr>
        <p:blipFill rotWithShape="1">
          <a:blip r:embed="rId3">
            <a:alphaModFix/>
          </a:blip>
          <a:srcRect b="-5610" l="0" r="0" t="5610"/>
          <a:stretch/>
        </p:blipFill>
        <p:spPr>
          <a:xfrm>
            <a:off x="371900" y="876400"/>
            <a:ext cx="8332124" cy="134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4"/>
          <p:cNvSpPr txBox="1"/>
          <p:nvPr/>
        </p:nvSpPr>
        <p:spPr>
          <a:xfrm>
            <a:off x="281950" y="225250"/>
            <a:ext cx="47874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1. Importing Necessary Libraries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3" name="Google Shape;123;p24"/>
          <p:cNvSpPr txBox="1"/>
          <p:nvPr/>
        </p:nvSpPr>
        <p:spPr>
          <a:xfrm>
            <a:off x="281950" y="2481625"/>
            <a:ext cx="7038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3B0"/>
                </a:solidFill>
                <a:latin typeface="DM Sans"/>
                <a:ea typeface="DM Sans"/>
                <a:cs typeface="DM Sans"/>
                <a:sym typeface="DM Sans"/>
              </a:rPr>
              <a:t>numpy</a:t>
            </a: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Used for numerical operations.</a:t>
            </a:r>
            <a:b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3B0"/>
                </a:solidFill>
                <a:latin typeface="DM Sans"/>
                <a:ea typeface="DM Sans"/>
                <a:cs typeface="DM Sans"/>
                <a:sym typeface="DM Sans"/>
              </a:rPr>
              <a:t>pandas</a:t>
            </a: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Used for handling tabular data.</a:t>
            </a:r>
            <a:b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3B0"/>
                </a:solidFill>
                <a:latin typeface="DM Sans"/>
                <a:ea typeface="DM Sans"/>
                <a:cs typeface="DM Sans"/>
                <a:sym typeface="DM Sans"/>
              </a:rPr>
              <a:t>seaborn</a:t>
            </a: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&amp; </a:t>
            </a:r>
            <a:r>
              <a:rPr lang="en" sz="1600">
                <a:solidFill>
                  <a:srgbClr val="FFF3B0"/>
                </a:solidFill>
                <a:latin typeface="DM Sans"/>
                <a:ea typeface="DM Sans"/>
                <a:cs typeface="DM Sans"/>
                <a:sym typeface="DM Sans"/>
              </a:rPr>
              <a:t>matplotlib.pyplot</a:t>
            </a: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Used for visualization.</a:t>
            </a:r>
            <a:b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3B0"/>
                </a:solidFill>
                <a:latin typeface="DM Sans"/>
                <a:ea typeface="DM Sans"/>
                <a:cs typeface="DM Sans"/>
                <a:sym typeface="DM Sans"/>
              </a:rPr>
              <a:t>DBSCAN</a:t>
            </a: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from </a:t>
            </a:r>
            <a:r>
              <a:rPr lang="en" sz="1600">
                <a:solidFill>
                  <a:srgbClr val="FFF3B0"/>
                </a:solidFill>
                <a:latin typeface="DM Sans"/>
                <a:ea typeface="DM Sans"/>
                <a:cs typeface="DM Sans"/>
                <a:sym typeface="DM Sans"/>
              </a:rPr>
              <a:t>sklearn.cluster</a:t>
            </a: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Used for clustering.</a:t>
            </a: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/>
        </p:nvSpPr>
        <p:spPr>
          <a:xfrm>
            <a:off x="281950" y="225250"/>
            <a:ext cx="47874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2. Loading the Dataset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9" name="Google Shape;129;p25"/>
          <p:cNvSpPr txBox="1"/>
          <p:nvPr/>
        </p:nvSpPr>
        <p:spPr>
          <a:xfrm>
            <a:off x="281950" y="1927500"/>
            <a:ext cx="7038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Reads the ‘Mall_Customers’ CSV file containing customer data.</a:t>
            </a:r>
            <a:b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Extracts three features for clustering:</a:t>
            </a:r>
            <a:b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Age</a:t>
            </a:r>
            <a:b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Annual Income (k$)</a:t>
            </a:r>
            <a:b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Spending Score (1-100)</a:t>
            </a: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30" name="Google Shape;130;p25" title="Screenshot 2025-03-25 at 10.06.15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12" y="876400"/>
            <a:ext cx="8343050" cy="676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281950" y="225250"/>
            <a:ext cx="83559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3. Applying DBSCAN Clustering &amp;</a:t>
            </a: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Storing the Clusters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281950" y="2069625"/>
            <a:ext cx="4059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3B0"/>
                </a:solidFill>
                <a:latin typeface="DM Sans"/>
                <a:ea typeface="DM Sans"/>
                <a:cs typeface="DM Sans"/>
                <a:sym typeface="DM Sans"/>
              </a:rPr>
              <a:t>eps=12.5</a:t>
            </a: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Defines the maximum distance for two points to be considered neighbors.</a:t>
            </a:r>
            <a:b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3B0"/>
                </a:solidFill>
                <a:latin typeface="DM Sans"/>
                <a:ea typeface="DM Sans"/>
                <a:cs typeface="DM Sans"/>
                <a:sym typeface="DM Sans"/>
              </a:rPr>
              <a:t>min_samples=4:</a:t>
            </a: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 cluster must have at least 4 points.</a:t>
            </a:r>
            <a:b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3B0"/>
                </a:solidFill>
                <a:latin typeface="DM Sans"/>
                <a:ea typeface="DM Sans"/>
                <a:cs typeface="DM Sans"/>
                <a:sym typeface="DM Sans"/>
              </a:rPr>
              <a:t>fit(X_train)</a:t>
            </a: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Performs DBSCAN clustering on the data.</a:t>
            </a: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37" name="Google Shape;137;p26" title="Screenshot 2025-03-25 at 10.06.33 PM.png"/>
          <p:cNvPicPr preferRelativeResize="0"/>
          <p:nvPr/>
        </p:nvPicPr>
        <p:blipFill rotWithShape="1">
          <a:blip r:embed="rId3">
            <a:alphaModFix/>
          </a:blip>
          <a:srcRect b="0" l="-910" r="909" t="0"/>
          <a:stretch/>
        </p:blipFill>
        <p:spPr>
          <a:xfrm>
            <a:off x="281938" y="876400"/>
            <a:ext cx="8355973" cy="88946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4572000" y="2069625"/>
            <a:ext cx="4059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Creates a copy of X_train for visualization.</a:t>
            </a:r>
            <a:b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rgbClr val="FFF3B0"/>
                </a:solidFill>
                <a:latin typeface="DM Sans"/>
                <a:ea typeface="DM Sans"/>
                <a:cs typeface="DM Sans"/>
                <a:sym typeface="DM Sans"/>
              </a:rPr>
              <a:t>clustering.labels_</a:t>
            </a: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assigns a cluster label to each data point.</a:t>
            </a:r>
            <a:b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○"/>
            </a:pP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-1 indicates an outlier (noise point).</a:t>
            </a:r>
            <a:b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○"/>
            </a:pP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Other numbers represent different clusters.</a:t>
            </a:r>
            <a:endParaRPr sz="1600">
              <a:solidFill>
                <a:srgbClr val="FFF3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39" name="Google Shape;139;p26"/>
          <p:cNvCxnSpPr/>
          <p:nvPr/>
        </p:nvCxnSpPr>
        <p:spPr>
          <a:xfrm>
            <a:off x="4446925" y="2145525"/>
            <a:ext cx="0" cy="256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/>
        </p:nvSpPr>
        <p:spPr>
          <a:xfrm>
            <a:off x="281950" y="225250"/>
            <a:ext cx="47874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4. Analyzing </a:t>
            </a: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Clusters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281950" y="3146750"/>
            <a:ext cx="703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Displays the count of points in each cluster.</a:t>
            </a: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46" name="Google Shape;146;p27" title="Screenshot 2025-03-25 at 10.06.48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25" y="882700"/>
            <a:ext cx="5270799" cy="20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/>
        </p:nvSpPr>
        <p:spPr>
          <a:xfrm>
            <a:off x="281950" y="225250"/>
            <a:ext cx="47874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5</a:t>
            </a: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 Analyzing Outliers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281950" y="4051150"/>
            <a:ext cx="703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Extracts outliers (noise points), which are points labeled -1.</a:t>
            </a: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53" name="Google Shape;153;p28" title="Screenshot 2025-03-25 at 10.07.0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25" y="876300"/>
            <a:ext cx="4584172" cy="30016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/>
          <p:nvPr/>
        </p:nvSpPr>
        <p:spPr>
          <a:xfrm>
            <a:off x="627300" y="929400"/>
            <a:ext cx="2963400" cy="192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/>
        </p:nvSpPr>
        <p:spPr>
          <a:xfrm>
            <a:off x="281950" y="225250"/>
            <a:ext cx="47874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6. Plotting the Clusters</a:t>
            </a:r>
            <a:endParaRPr sz="2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60" name="Google Shape;160;p29" title="Screenshot 2025-03-25 at 10.07.0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25" y="876300"/>
            <a:ext cx="4584172" cy="300165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/>
          <p:nvPr/>
        </p:nvSpPr>
        <p:spPr>
          <a:xfrm>
            <a:off x="627300" y="1150700"/>
            <a:ext cx="4166100" cy="2607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5069350" y="852450"/>
            <a:ext cx="3793800" cy="3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Creates a 1-row, 2-column subplot for visualizing clusters.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Plots clusters based on </a:t>
            </a:r>
            <a:r>
              <a:rPr lang="en" sz="1500">
                <a:solidFill>
                  <a:srgbClr val="FFF3B0"/>
                </a:solidFill>
                <a:latin typeface="DM Sans"/>
                <a:ea typeface="DM Sans"/>
                <a:cs typeface="DM Sans"/>
                <a:sym typeface="DM Sans"/>
              </a:rPr>
              <a:t>Annual Income vs. Spending Score</a:t>
            </a: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Plots clusters based on </a:t>
            </a:r>
            <a:r>
              <a:rPr lang="en" sz="1500">
                <a:solidFill>
                  <a:srgbClr val="FFF3B0"/>
                </a:solidFill>
                <a:latin typeface="DM Sans"/>
                <a:ea typeface="DM Sans"/>
                <a:cs typeface="DM Sans"/>
                <a:sym typeface="DM Sans"/>
              </a:rPr>
              <a:t>Age vs. Spending Score</a:t>
            </a: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Then we plot outliers as black </a:t>
            </a:r>
            <a:r>
              <a:rPr lang="en" sz="1500">
                <a:solidFill>
                  <a:srgbClr val="FFF3B0"/>
                </a:solidFill>
                <a:latin typeface="DM Sans"/>
                <a:ea typeface="DM Sans"/>
                <a:cs typeface="DM Sans"/>
                <a:sym typeface="DM Sans"/>
              </a:rPr>
              <a:t>(c="k")</a:t>
            </a: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dots.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Later we add legends to both plots.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M Sans"/>
              <a:buChar char="●"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Finally, we displays the scatter plots using </a:t>
            </a:r>
            <a:r>
              <a:rPr lang="en" sz="1500">
                <a:solidFill>
                  <a:srgbClr val="FFF3B0"/>
                </a:solidFill>
                <a:latin typeface="DM Sans"/>
                <a:ea typeface="DM Sans"/>
                <a:cs typeface="DM Sans"/>
                <a:sym typeface="DM Sans"/>
              </a:rPr>
              <a:t>plt.show()</a:t>
            </a:r>
            <a:endParaRPr sz="1500">
              <a:solidFill>
                <a:srgbClr val="FFF3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0" title="Screenshot 2025-03-25 at 10.07.35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50" y="698300"/>
            <a:ext cx="8146099" cy="374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1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THANK YOU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174" name="Google Shape;174;p31"/>
          <p:cNvGrpSpPr/>
          <p:nvPr/>
        </p:nvGrpSpPr>
        <p:grpSpPr>
          <a:xfrm>
            <a:off x="431475" y="1366425"/>
            <a:ext cx="1644325" cy="1644300"/>
            <a:chOff x="431475" y="1351550"/>
            <a:chExt cx="1644325" cy="1644300"/>
          </a:xfrm>
        </p:grpSpPr>
        <p:sp>
          <p:nvSpPr>
            <p:cNvPr id="175" name="Google Shape;175;p31"/>
            <p:cNvSpPr/>
            <p:nvPr/>
          </p:nvSpPr>
          <p:spPr>
            <a:xfrm>
              <a:off x="4315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woman with purple hair" id="176" name="Google Shape;176;p31"/>
            <p:cNvPicPr preferRelativeResize="0"/>
            <p:nvPr/>
          </p:nvPicPr>
          <p:blipFill rotWithShape="1">
            <a:blip r:embed="rId3">
              <a:alphaModFix/>
            </a:blip>
            <a:srcRect b="0" l="-6205" r="-6216" t="-12422"/>
            <a:stretch/>
          </p:blipFill>
          <p:spPr>
            <a:xfrm>
              <a:off x="43147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77" name="Google Shape;177;p31"/>
          <p:cNvSpPr txBox="1"/>
          <p:nvPr>
            <p:ph idx="4294967295" type="body"/>
          </p:nvPr>
        </p:nvSpPr>
        <p:spPr>
          <a:xfrm>
            <a:off x="16495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Farhan Javed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78" name="Google Shape;178;p31"/>
          <p:cNvCxnSpPr/>
          <p:nvPr/>
        </p:nvCxnSpPr>
        <p:spPr>
          <a:xfrm>
            <a:off x="1118175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p31"/>
          <p:cNvSpPr txBox="1"/>
          <p:nvPr>
            <p:ph idx="4294967295" type="body"/>
          </p:nvPr>
        </p:nvSpPr>
        <p:spPr>
          <a:xfrm>
            <a:off x="16492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BTECH 3rd Year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Roll No.: 12</a:t>
            </a:r>
            <a:endParaRPr sz="1200"/>
          </a:p>
        </p:txBody>
      </p:sp>
      <p:grpSp>
        <p:nvGrpSpPr>
          <p:cNvPr id="180" name="Google Shape;180;p31"/>
          <p:cNvGrpSpPr/>
          <p:nvPr/>
        </p:nvGrpSpPr>
        <p:grpSpPr>
          <a:xfrm>
            <a:off x="431500" y="1368050"/>
            <a:ext cx="1644300" cy="1644300"/>
            <a:chOff x="7085400" y="1351550"/>
            <a:chExt cx="1644300" cy="1644300"/>
          </a:xfrm>
        </p:grpSpPr>
        <p:sp>
          <p:nvSpPr>
            <p:cNvPr id="181" name="Google Shape;181;p31"/>
            <p:cNvSpPr/>
            <p:nvPr/>
          </p:nvSpPr>
          <p:spPr>
            <a:xfrm>
              <a:off x="70854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Cartoonish illustration of a man in a blue shirt" id="182" name="Google Shape;182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7085400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DBSCAN?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87900" y="261325"/>
            <a:ext cx="8368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stands for Density-Based Spatial Clustering of Applications with Noise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87900" y="1293024"/>
            <a:ext cx="83682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DM Sans Medium"/>
                <a:ea typeface="DM Sans Medium"/>
                <a:cs typeface="DM Sans Medium"/>
                <a:sym typeface="DM Sans Medium"/>
              </a:rPr>
              <a:t>It </a:t>
            </a:r>
            <a:r>
              <a:rPr lang="en">
                <a:latin typeface="DM Sans Medium"/>
                <a:ea typeface="DM Sans Medium"/>
                <a:cs typeface="DM Sans Medium"/>
                <a:sym typeface="DM Sans Medium"/>
              </a:rPr>
              <a:t>is an unsupervised clustering algorithm that groups points based on density.</a:t>
            </a:r>
            <a:endParaRPr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87900" y="2185275"/>
            <a:ext cx="7550700" cy="27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Key Idea:</a:t>
            </a:r>
            <a:endParaRPr b="1"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Points in high-density regions are grouped together.</a:t>
            </a:r>
            <a:b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Char char="●"/>
            </a:pP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Low-density points are classified as noise or outliers.</a:t>
            </a: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Key Terms:</a:t>
            </a:r>
            <a:endParaRPr b="1"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Core points: Have at least MinPts neighbors within distance ε (epsilon).</a:t>
            </a:r>
            <a:b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Border points: Have fewer than MinPts but are within ε of a core point.</a:t>
            </a:r>
            <a:b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Noise points: Are neither core nor border points.</a:t>
            </a:r>
            <a:endParaRPr sz="16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4643" l="0" r="0" t="0"/>
          <a:stretch/>
        </p:blipFill>
        <p:spPr>
          <a:xfrm>
            <a:off x="965763" y="930713"/>
            <a:ext cx="7212474" cy="32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338" y="1512675"/>
            <a:ext cx="7581324" cy="2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85175" y="1424400"/>
            <a:ext cx="4045200" cy="22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vs. K-Means: Key Differences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19"/>
          <p:cNvGraphicFramePr/>
          <p:nvPr/>
        </p:nvGraphicFramePr>
        <p:xfrm>
          <a:off x="676638" y="116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{8CFB091E-77E1-48EE-9297-1E7F28977063}</a:tableStyleId>
              </a:tblPr>
              <a:tblGrid>
                <a:gridCol w="2596900"/>
                <a:gridCol w="2596900"/>
                <a:gridCol w="2596900"/>
              </a:tblGrid>
              <a:tr h="56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Feature</a:t>
                      </a:r>
                      <a:endParaRPr b="1" sz="2000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DBScan</a:t>
                      </a:r>
                      <a:endParaRPr b="1" sz="2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63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K-Means</a:t>
                      </a:r>
                      <a:endParaRPr b="1" sz="200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3C86"/>
                    </a:solidFill>
                  </a:tcPr>
                </a:tc>
              </a:tr>
              <a:tr h="56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DM Sans SemiBold"/>
                          <a:ea typeface="DM Sans SemiBold"/>
                          <a:cs typeface="DM Sans SemiBold"/>
                          <a:sym typeface="DM Sans SemiBold"/>
                        </a:rPr>
                        <a:t>Approach</a:t>
                      </a:r>
                      <a:endParaRPr>
                        <a:solidFill>
                          <a:schemeClr val="lt1"/>
                        </a:solidFill>
                        <a:latin typeface="DM Sans SemiBold"/>
                        <a:ea typeface="DM Sans SemiBold"/>
                        <a:cs typeface="DM Sans SemiBold"/>
                        <a:sym typeface="DM Sans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Density-based</a:t>
                      </a:r>
                      <a:endParaRPr>
                        <a:solidFill>
                          <a:schemeClr val="dk1"/>
                        </a:solidFill>
                        <a:latin typeface="DM Sans Medium"/>
                        <a:ea typeface="DM Sans Medium"/>
                        <a:cs typeface="DM Sans Medium"/>
                        <a:sym typeface="DM Sans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63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Centroid-based</a:t>
                      </a:r>
                      <a:endParaRPr>
                        <a:solidFill>
                          <a:schemeClr val="dk1"/>
                        </a:solidFill>
                        <a:latin typeface="DM Sans Medium"/>
                        <a:ea typeface="DM Sans Medium"/>
                        <a:cs typeface="DM Sans Medium"/>
                        <a:sym typeface="DM Sans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3C86"/>
                    </a:solidFill>
                  </a:tcPr>
                </a:tc>
              </a:tr>
              <a:tr h="56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DM Sans SemiBold"/>
                          <a:ea typeface="DM Sans SemiBold"/>
                          <a:cs typeface="DM Sans SemiBold"/>
                          <a:sym typeface="DM Sans SemiBold"/>
                        </a:rPr>
                        <a:t>Shape of Clusters</a:t>
                      </a:r>
                      <a:endParaRPr>
                        <a:solidFill>
                          <a:schemeClr val="lt1"/>
                        </a:solidFill>
                        <a:latin typeface="DM Sans SemiBold"/>
                        <a:ea typeface="DM Sans SemiBold"/>
                        <a:cs typeface="DM Sans SemiBold"/>
                        <a:sym typeface="DM Sans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Arbitrary (can be non-spherical)</a:t>
                      </a:r>
                      <a:endParaRPr>
                        <a:solidFill>
                          <a:schemeClr val="dk1"/>
                        </a:solidFill>
                        <a:latin typeface="DM Sans Medium"/>
                        <a:ea typeface="DM Sans Medium"/>
                        <a:cs typeface="DM Sans Medium"/>
                        <a:sym typeface="DM Sans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63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Circular</a:t>
                      </a:r>
                      <a:endParaRPr>
                        <a:solidFill>
                          <a:schemeClr val="dk1"/>
                        </a:solidFill>
                        <a:latin typeface="DM Sans Medium"/>
                        <a:ea typeface="DM Sans Medium"/>
                        <a:cs typeface="DM Sans Medium"/>
                        <a:sym typeface="DM Sans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3C86"/>
                    </a:solidFill>
                  </a:tcPr>
                </a:tc>
              </a:tr>
              <a:tr h="56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DM Sans SemiBold"/>
                          <a:ea typeface="DM Sans SemiBold"/>
                          <a:cs typeface="DM Sans SemiBold"/>
                          <a:sym typeface="DM Sans SemiBold"/>
                        </a:rPr>
                        <a:t>Handles Noise?</a:t>
                      </a:r>
                      <a:endParaRPr>
                        <a:solidFill>
                          <a:schemeClr val="lt1"/>
                        </a:solidFill>
                        <a:latin typeface="DM Sans SemiBold"/>
                        <a:ea typeface="DM Sans SemiBold"/>
                        <a:cs typeface="DM Sans SemiBold"/>
                        <a:sym typeface="DM Sans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Yes, can classify outliers</a:t>
                      </a:r>
                      <a:endParaRPr>
                        <a:solidFill>
                          <a:schemeClr val="dk1"/>
                        </a:solidFill>
                        <a:latin typeface="DM Sans Medium"/>
                        <a:ea typeface="DM Sans Medium"/>
                        <a:cs typeface="DM Sans Medium"/>
                        <a:sym typeface="DM Sans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63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No, assigns every point to a cluster</a:t>
                      </a:r>
                      <a:endParaRPr>
                        <a:solidFill>
                          <a:schemeClr val="dk1"/>
                        </a:solidFill>
                        <a:latin typeface="DM Sans Medium"/>
                        <a:ea typeface="DM Sans Medium"/>
                        <a:cs typeface="DM Sans Medium"/>
                        <a:sym typeface="DM Sans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3C86"/>
                    </a:solidFill>
                  </a:tcPr>
                </a:tc>
              </a:tr>
              <a:tr h="56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DM Sans SemiBold"/>
                          <a:ea typeface="DM Sans SemiBold"/>
                          <a:cs typeface="DM Sans SemiBold"/>
                          <a:sym typeface="DM Sans SemiBold"/>
                        </a:rPr>
                        <a:t>Requires k (Number Of Clusters?</a:t>
                      </a:r>
                      <a:endParaRPr>
                        <a:solidFill>
                          <a:schemeClr val="lt1"/>
                        </a:solidFill>
                        <a:latin typeface="DM Sans SemiBold"/>
                        <a:ea typeface="DM Sans SemiBold"/>
                        <a:cs typeface="DM Sans SemiBold"/>
                        <a:sym typeface="DM Sans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3B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No</a:t>
                      </a:r>
                      <a:endParaRPr>
                        <a:solidFill>
                          <a:schemeClr val="dk1"/>
                        </a:solidFill>
                        <a:latin typeface="DM Sans Medium"/>
                        <a:ea typeface="DM Sans Medium"/>
                        <a:cs typeface="DM Sans Medium"/>
                        <a:sym typeface="DM Sans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63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M Sans Medium"/>
                          <a:ea typeface="DM Sans Medium"/>
                          <a:cs typeface="DM Sans Medium"/>
                          <a:sym typeface="DM Sans Medium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DM Sans Medium"/>
                        <a:ea typeface="DM Sans Medium"/>
                        <a:cs typeface="DM Sans Medium"/>
                        <a:sym typeface="DM Sans Medium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5FF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3C8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413" y="425025"/>
            <a:ext cx="6947175" cy="429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800100"/>
            <a:ext cx="807720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