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5007-A5EC-4DD8-BAA2-15EEDF992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F582D-FB72-44CD-9EE7-16F88AF46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1610-D049-4271-BFA4-DB4F4C4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12C3-30AB-40A2-A303-92E8B13B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A114-2031-40BB-A583-B38713BF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36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14B9-E30C-4B66-A7BD-E723CB14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7BFA3-AF18-41C5-9D7C-2C595BB8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B5CE-D554-4421-B224-59C6E366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BD389-4F80-43B0-893E-DC1E0595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6007-6EA8-4189-9F4C-06CE06F3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559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64C83-DDD8-4286-BA81-2F4A55D2C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15F5-2A82-496D-8928-3BB7FCDD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A340A-4040-460F-BDAC-939CD38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8C74-2EF1-4FDC-B66A-5F192D1E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2AE6-F2F8-4AB6-8835-9D41F86A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889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A187-F85E-4E46-B0EC-A3CF33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B444-36E0-4781-8609-23E8731C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4653-64AE-4925-BB0B-04EB42AD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BD61-6DF4-4A8B-BE3E-792A8552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0C68-2418-44BF-80C3-D036A536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0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108A-BB43-46DC-B542-9F369607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78317-8DC4-412C-91D4-60C2511F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C6AE-4C70-468F-9B50-14D39A37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789E-EFD1-474B-BC68-28410623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C323-E442-4D93-A8A0-D3B05B1B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850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9689-65F7-4DEA-8CCF-C31A389C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11F3-1E6C-4A4B-8CD7-CF8C9410A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96D1-EA9E-437D-ADF8-A9B91AC33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D4C0-4A8F-46F5-A9AC-4AA56867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B8D30-B5DE-4987-9EE5-C6E69E77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0B39D-DBCB-492B-B60C-6F4B1665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495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8E31-B017-44D5-AC9D-8DD499A6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6B9D-8644-4666-A814-09EBC2DE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AC4E-FE05-4162-8461-81D52E7F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1B1D4-3F51-42E5-8DB0-B60BD0210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DD550-D091-4A8D-9983-069719A56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52925-4597-4B90-B939-2644D11F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3229E-068F-4F11-BE6B-0D071B7D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9A4E9-399B-4E1F-9EA5-411972CB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C43-5FB1-469D-830E-100BEB9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C1F41-823C-488E-9EDA-25B6A798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D81E7-088B-4E56-9F3E-4F9B451A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E2BD8-A68E-4206-853B-C3B10A9C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435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11092-3BDC-46D2-96B1-08EB4005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F477F-C914-491B-9272-4994C31E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A012A-0070-433A-87FD-1652F3CC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094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6AF1-C4E9-4737-A899-359B7992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5362-5A27-44FA-83A6-08189969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29F1C-1C3D-4FA4-B138-402A3F076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A1F06-B630-420A-8353-5264E58F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7F51-BBD6-42BC-AF3D-00884AAE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6911B-02E1-49DE-8052-542FC629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7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EE93-BA6C-4AE7-B568-C7192AC1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ED2F-1208-4739-BF5F-9E5A75D0A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618E3-434A-4AB0-8CDD-AE9539DF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7EFC9-A0D6-44EC-AEB0-C9A98DC9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1B7C-FDD8-47AE-9813-C171FBE5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FC32C-F03F-407F-861B-5723931D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19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53061-840F-4AA2-8E86-2CB7ED11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FCF34-E0D6-4254-8041-EBDB549ED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9ABC-638D-4BEC-B5C9-F9955171C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CC51-671E-4139-91A3-C369CDCB3091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E94C-FFE5-4348-966D-89992FDDF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8B0C-829A-42AB-B86A-7846368AE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BAF9-4FDD-43D8-AE17-E06A2A4765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545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6D5-0DFD-4687-8A07-9CB7D5BB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1681"/>
            <a:ext cx="9144000" cy="165576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ID" dirty="0"/>
              <a:t>Human Resource Management</a:t>
            </a:r>
            <a:r>
              <a:rPr lang="id-ID" dirty="0"/>
              <a:t> System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410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056F-C7F2-489D-B6A5-A2124C23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Kursus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A126-A7AA-4AE0-8F9D-E900977443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257800" cy="1873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53A02-0BE2-4784-9F96-C95519F62B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2578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E5C-F572-494B-A395-6E64516E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Pegawai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9625F0-E4E5-46D3-8356-DAC8937C24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21953"/>
            <a:ext cx="2907030" cy="2403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3796EA-B0B5-4FE1-80E8-25168FC8C9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45230" y="285750"/>
            <a:ext cx="760857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7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A36C-5541-4DE8-B1D7-57116C40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Proyek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1FCC4-F871-476D-BF1E-752AB66BD8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75362"/>
            <a:ext cx="3162300" cy="2001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AF97C9-A3AF-4E82-9D06-460C37DECA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91000" y="365125"/>
            <a:ext cx="781812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7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DF0A-3DCB-4381-85FD-B624A6AD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Sertifikat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1FC03-20DF-4E7B-89EC-CF7A3695B2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94413"/>
            <a:ext cx="3219450" cy="2134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3D151-F976-4F3B-9505-DA08EC13AE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57650" y="365125"/>
            <a:ext cx="729615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8F3C-2ACF-45FE-B5B6-EB4C9982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Query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6BD8-4D80-4AAC-8C9B-D012ED62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Memasukkan data Sertifikat</a:t>
            </a:r>
          </a:p>
          <a:p>
            <a:r>
              <a:rPr lang="id-ID" dirty="0"/>
              <a:t>Memasukkan data proyek</a:t>
            </a:r>
          </a:p>
          <a:p>
            <a:r>
              <a:rPr lang="id-ID" dirty="0"/>
              <a:t>Memasukkan data Pegawai</a:t>
            </a:r>
          </a:p>
          <a:p>
            <a:r>
              <a:rPr lang="id-ID" dirty="0"/>
              <a:t>Menampilkan data nama dan departemen dengan gaji diatas 1000000</a:t>
            </a:r>
          </a:p>
          <a:p>
            <a:r>
              <a:rPr lang="id-ID" dirty="0"/>
              <a:t>Menampilkan data departemen dengan anggota diatas 3</a:t>
            </a:r>
          </a:p>
          <a:p>
            <a:r>
              <a:rPr lang="id-ID" dirty="0"/>
              <a:t>Menampilkan data nama dengan departemen bernama networking</a:t>
            </a:r>
          </a:p>
          <a:p>
            <a:r>
              <a:rPr lang="id-ID" dirty="0"/>
              <a:t>Menampilkan data nama dengan sertifikat basis data 1</a:t>
            </a:r>
          </a:p>
          <a:p>
            <a:r>
              <a:rPr lang="id-ID" dirty="0"/>
              <a:t>Menampilkan data banyak pegawai </a:t>
            </a:r>
          </a:p>
          <a:p>
            <a:r>
              <a:rPr lang="id-ID" dirty="0"/>
              <a:t>Menampilkan data kursus paling mahal</a:t>
            </a:r>
          </a:p>
          <a:p>
            <a:r>
              <a:rPr lang="id-ID" dirty="0"/>
              <a:t>Menampilkan data umur pegawai yang diatas rata rata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659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F62E-F7A9-41D9-BC4E-EB2834C5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Memasukkan data Sertifikat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58473-F4F8-4271-ABAB-BD9EE6DCB6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81054"/>
            <a:ext cx="10515600" cy="25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800-FF83-49C0-9E98-37538A06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Memasukkan data proyek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4AE9A-2432-477C-83C0-AA7B8E374D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2614402"/>
            <a:ext cx="10515599" cy="22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0731-AFB9-4DBD-82C0-08370853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Memasukkan data Pegawai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24992-15A2-4AB7-9146-D30A7BFA76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2633460"/>
            <a:ext cx="10515599" cy="24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4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E44-251D-46DB-9EB0-F296BBD0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Menampilkan data nama dan departemen dengan gaji diatas 1000000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379A21-3CC2-40DC-AA86-F0E282DA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2FA09-E9F3-44AE-9F1F-9723F4D083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599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2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BF91-30E1-4BD9-A2E0-288DF4E9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Menampilkan data departemen dengan anggota diatas 2 orang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453C6D-2A89-4D68-83AE-0E798189C5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81201"/>
            <a:ext cx="10515599" cy="4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33DD-CD82-4825-9A11-D2CAAAC7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313" y="1095571"/>
            <a:ext cx="4463374" cy="1325563"/>
          </a:xfrm>
          <a:noFill/>
        </p:spPr>
        <p:txBody>
          <a:bodyPr/>
          <a:lstStyle/>
          <a:p>
            <a:r>
              <a:rPr lang="id-ID" dirty="0"/>
              <a:t>Anggota Kelompok</a:t>
            </a:r>
            <a:endParaRPr lang="en-ID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E3CCA10-544B-4290-B290-7D66935D3935}"/>
              </a:ext>
            </a:extLst>
          </p:cNvPr>
          <p:cNvSpPr/>
          <p:nvPr/>
        </p:nvSpPr>
        <p:spPr>
          <a:xfrm>
            <a:off x="1406013" y="2941812"/>
            <a:ext cx="1306786" cy="13255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CE9A064-E634-481E-9D9E-88E5053EB98E}"/>
              </a:ext>
            </a:extLst>
          </p:cNvPr>
          <p:cNvSpPr/>
          <p:nvPr/>
        </p:nvSpPr>
        <p:spPr>
          <a:xfrm>
            <a:off x="3887398" y="2941812"/>
            <a:ext cx="1306786" cy="13255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633E3A-0306-4AAF-84E2-53256A950068}"/>
              </a:ext>
            </a:extLst>
          </p:cNvPr>
          <p:cNvSpPr/>
          <p:nvPr/>
        </p:nvSpPr>
        <p:spPr>
          <a:xfrm>
            <a:off x="6526004" y="2941811"/>
            <a:ext cx="1306786" cy="13255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9DCC9C-5E42-4F73-8A27-7C93B97BAF42}"/>
              </a:ext>
            </a:extLst>
          </p:cNvPr>
          <p:cNvSpPr/>
          <p:nvPr/>
        </p:nvSpPr>
        <p:spPr>
          <a:xfrm>
            <a:off x="9340093" y="2969174"/>
            <a:ext cx="1306786" cy="13255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6" name="Google Shape;7448;p60">
            <a:extLst>
              <a:ext uri="{FF2B5EF4-FFF2-40B4-BE49-F238E27FC236}">
                <a16:creationId xmlns:a16="http://schemas.microsoft.com/office/drawing/2014/main" id="{F5CFF9A1-8169-486A-BC0D-7E5EBCD2B150}"/>
              </a:ext>
            </a:extLst>
          </p:cNvPr>
          <p:cNvGrpSpPr/>
          <p:nvPr/>
        </p:nvGrpSpPr>
        <p:grpSpPr>
          <a:xfrm>
            <a:off x="9492454" y="3206667"/>
            <a:ext cx="1002064" cy="831653"/>
            <a:chOff x="-56396775" y="3199700"/>
            <a:chExt cx="324525" cy="3174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Google Shape;7449;p60">
              <a:extLst>
                <a:ext uri="{FF2B5EF4-FFF2-40B4-BE49-F238E27FC236}">
                  <a16:creationId xmlns:a16="http://schemas.microsoft.com/office/drawing/2014/main" id="{11BB5A53-E674-4B40-93C2-2D623D083704}"/>
                </a:ext>
              </a:extLst>
            </p:cNvPr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50;p60">
              <a:extLst>
                <a:ext uri="{FF2B5EF4-FFF2-40B4-BE49-F238E27FC236}">
                  <a16:creationId xmlns:a16="http://schemas.microsoft.com/office/drawing/2014/main" id="{9E7F5E00-0636-48CF-BD26-556082EBB06A}"/>
                </a:ext>
              </a:extLst>
            </p:cNvPr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51;p60">
              <a:extLst>
                <a:ext uri="{FF2B5EF4-FFF2-40B4-BE49-F238E27FC236}">
                  <a16:creationId xmlns:a16="http://schemas.microsoft.com/office/drawing/2014/main" id="{0BAD17A4-3F90-42A4-8ADB-EFCD7A5D3C01}"/>
                </a:ext>
              </a:extLst>
            </p:cNvPr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52;p60">
              <a:extLst>
                <a:ext uri="{FF2B5EF4-FFF2-40B4-BE49-F238E27FC236}">
                  <a16:creationId xmlns:a16="http://schemas.microsoft.com/office/drawing/2014/main" id="{BA88D583-4E6C-4DC2-90D2-F35B5BC7064D}"/>
                </a:ext>
              </a:extLst>
            </p:cNvPr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53;p60">
              <a:extLst>
                <a:ext uri="{FF2B5EF4-FFF2-40B4-BE49-F238E27FC236}">
                  <a16:creationId xmlns:a16="http://schemas.microsoft.com/office/drawing/2014/main" id="{02D1D34F-3C7A-4FC3-86DA-B347DD83FEB3}"/>
                </a:ext>
              </a:extLst>
            </p:cNvPr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54;p60">
              <a:extLst>
                <a:ext uri="{FF2B5EF4-FFF2-40B4-BE49-F238E27FC236}">
                  <a16:creationId xmlns:a16="http://schemas.microsoft.com/office/drawing/2014/main" id="{0F397F00-962E-40CF-9B41-84862D534C32}"/>
                </a:ext>
              </a:extLst>
            </p:cNvPr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7191;p60">
            <a:extLst>
              <a:ext uri="{FF2B5EF4-FFF2-40B4-BE49-F238E27FC236}">
                <a16:creationId xmlns:a16="http://schemas.microsoft.com/office/drawing/2014/main" id="{97243352-347B-4CA9-AF6B-99D12EEA4A70}"/>
              </a:ext>
            </a:extLst>
          </p:cNvPr>
          <p:cNvGrpSpPr/>
          <p:nvPr/>
        </p:nvGrpSpPr>
        <p:grpSpPr>
          <a:xfrm>
            <a:off x="6640243" y="3158157"/>
            <a:ext cx="1078307" cy="911595"/>
            <a:chOff x="-57959425" y="3982600"/>
            <a:chExt cx="318225" cy="3190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4" name="Google Shape;7192;p60">
              <a:extLst>
                <a:ext uri="{FF2B5EF4-FFF2-40B4-BE49-F238E27FC236}">
                  <a16:creationId xmlns:a16="http://schemas.microsoft.com/office/drawing/2014/main" id="{3A8B6D43-92E4-4772-93D2-19497D40DF73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93;p60">
              <a:extLst>
                <a:ext uri="{FF2B5EF4-FFF2-40B4-BE49-F238E27FC236}">
                  <a16:creationId xmlns:a16="http://schemas.microsoft.com/office/drawing/2014/main" id="{E5A1A370-F9DD-41AE-B9A8-FA70C696581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7194;p60">
              <a:extLst>
                <a:ext uri="{FF2B5EF4-FFF2-40B4-BE49-F238E27FC236}">
                  <a16:creationId xmlns:a16="http://schemas.microsoft.com/office/drawing/2014/main" id="{210BABDC-B4C3-4AF8-971E-7C51057FE541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95;p60">
              <a:extLst>
                <a:ext uri="{FF2B5EF4-FFF2-40B4-BE49-F238E27FC236}">
                  <a16:creationId xmlns:a16="http://schemas.microsoft.com/office/drawing/2014/main" id="{BAE397D4-9CCC-4A75-A460-31680C7F74C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7361;p60">
            <a:extLst>
              <a:ext uri="{FF2B5EF4-FFF2-40B4-BE49-F238E27FC236}">
                <a16:creationId xmlns:a16="http://schemas.microsoft.com/office/drawing/2014/main" id="{92EC604B-A01F-4DA0-91D0-AFCBD14CF2E4}"/>
              </a:ext>
            </a:extLst>
          </p:cNvPr>
          <p:cNvGrpSpPr/>
          <p:nvPr/>
        </p:nvGrpSpPr>
        <p:grpSpPr>
          <a:xfrm>
            <a:off x="4041241" y="3239286"/>
            <a:ext cx="1006730" cy="832822"/>
            <a:chOff x="-52043575" y="3983125"/>
            <a:chExt cx="319000" cy="3185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9" name="Google Shape;7362;p60">
              <a:extLst>
                <a:ext uri="{FF2B5EF4-FFF2-40B4-BE49-F238E27FC236}">
                  <a16:creationId xmlns:a16="http://schemas.microsoft.com/office/drawing/2014/main" id="{2FD4BDFF-8E92-4DBD-9027-839D64C18FDB}"/>
                </a:ext>
              </a:extLst>
            </p:cNvPr>
            <p:cNvSpPr/>
            <p:nvPr/>
          </p:nvSpPr>
          <p:spPr>
            <a:xfrm>
              <a:off x="-52043575" y="3983200"/>
              <a:ext cx="55150" cy="105750"/>
            </a:xfrm>
            <a:custGeom>
              <a:avLst/>
              <a:gdLst/>
              <a:ahLst/>
              <a:cxnLst/>
              <a:rect l="l" t="t" r="r" b="b"/>
              <a:pathLst>
                <a:path w="2206" h="4230" extrusionOk="0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63;p60">
              <a:extLst>
                <a:ext uri="{FF2B5EF4-FFF2-40B4-BE49-F238E27FC236}">
                  <a16:creationId xmlns:a16="http://schemas.microsoft.com/office/drawing/2014/main" id="{D76EAC6B-4A60-4758-82DB-54987F1DF3AE}"/>
                </a:ext>
              </a:extLst>
            </p:cNvPr>
            <p:cNvSpPr/>
            <p:nvPr/>
          </p:nvSpPr>
          <p:spPr>
            <a:xfrm>
              <a:off x="-51985300" y="3983400"/>
              <a:ext cx="204800" cy="129975"/>
            </a:xfrm>
            <a:custGeom>
              <a:avLst/>
              <a:gdLst/>
              <a:ahLst/>
              <a:cxnLst/>
              <a:rect l="l" t="t" r="r" b="b"/>
              <a:pathLst>
                <a:path w="8192" h="5199" extrusionOk="0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64;p60">
              <a:extLst>
                <a:ext uri="{FF2B5EF4-FFF2-40B4-BE49-F238E27FC236}">
                  <a16:creationId xmlns:a16="http://schemas.microsoft.com/office/drawing/2014/main" id="{0FFF2F0F-E993-49C8-B72E-0CFE463BBBC6}"/>
                </a:ext>
              </a:extLst>
            </p:cNvPr>
            <p:cNvSpPr/>
            <p:nvPr/>
          </p:nvSpPr>
          <p:spPr>
            <a:xfrm>
              <a:off x="-51855350" y="3987325"/>
              <a:ext cx="74075" cy="89825"/>
            </a:xfrm>
            <a:custGeom>
              <a:avLst/>
              <a:gdLst/>
              <a:ahLst/>
              <a:cxnLst/>
              <a:rect l="l" t="t" r="r" b="b"/>
              <a:pathLst>
                <a:path w="2963" h="3593" extrusionOk="0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65;p60">
              <a:extLst>
                <a:ext uri="{FF2B5EF4-FFF2-40B4-BE49-F238E27FC236}">
                  <a16:creationId xmlns:a16="http://schemas.microsoft.com/office/drawing/2014/main" id="{7351CBEB-5F75-4AB4-BCCC-2A264ACC55E2}"/>
                </a:ext>
              </a:extLst>
            </p:cNvPr>
            <p:cNvSpPr/>
            <p:nvPr/>
          </p:nvSpPr>
          <p:spPr>
            <a:xfrm>
              <a:off x="-51985300" y="3987325"/>
              <a:ext cx="74050" cy="89825"/>
            </a:xfrm>
            <a:custGeom>
              <a:avLst/>
              <a:gdLst/>
              <a:ahLst/>
              <a:cxnLst/>
              <a:rect l="l" t="t" r="r" b="b"/>
              <a:pathLst>
                <a:path w="2962" h="3593" extrusionOk="0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66;p60">
              <a:extLst>
                <a:ext uri="{FF2B5EF4-FFF2-40B4-BE49-F238E27FC236}">
                  <a16:creationId xmlns:a16="http://schemas.microsoft.com/office/drawing/2014/main" id="{B43E8B62-A210-494D-B9CA-1B1741469A6D}"/>
                </a:ext>
              </a:extLst>
            </p:cNvPr>
            <p:cNvSpPr/>
            <p:nvPr/>
          </p:nvSpPr>
          <p:spPr>
            <a:xfrm>
              <a:off x="-51985300" y="4190350"/>
              <a:ext cx="204800" cy="111275"/>
            </a:xfrm>
            <a:custGeom>
              <a:avLst/>
              <a:gdLst/>
              <a:ahLst/>
              <a:cxnLst/>
              <a:rect l="l" t="t" r="r" b="b"/>
              <a:pathLst>
                <a:path w="8192" h="4451" extrusionOk="0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367;p60">
              <a:extLst>
                <a:ext uri="{FF2B5EF4-FFF2-40B4-BE49-F238E27FC236}">
                  <a16:creationId xmlns:a16="http://schemas.microsoft.com/office/drawing/2014/main" id="{9E3EC126-DA02-4AC5-BF36-3EF8919AE7BB}"/>
                </a:ext>
              </a:extLst>
            </p:cNvPr>
            <p:cNvSpPr/>
            <p:nvPr/>
          </p:nvSpPr>
          <p:spPr>
            <a:xfrm>
              <a:off x="-51985300" y="4133050"/>
              <a:ext cx="204800" cy="55925"/>
            </a:xfrm>
            <a:custGeom>
              <a:avLst/>
              <a:gdLst/>
              <a:ahLst/>
              <a:cxnLst/>
              <a:rect l="l" t="t" r="r" b="b"/>
              <a:pathLst>
                <a:path w="8192" h="2237" extrusionOk="0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368;p60">
              <a:extLst>
                <a:ext uri="{FF2B5EF4-FFF2-40B4-BE49-F238E27FC236}">
                  <a16:creationId xmlns:a16="http://schemas.microsoft.com/office/drawing/2014/main" id="{90DE75BB-E16F-4697-B4C0-70F85DB213C2}"/>
                </a:ext>
              </a:extLst>
            </p:cNvPr>
            <p:cNvSpPr/>
            <p:nvPr/>
          </p:nvSpPr>
          <p:spPr>
            <a:xfrm>
              <a:off x="-51780525" y="3983125"/>
              <a:ext cx="55950" cy="105825"/>
            </a:xfrm>
            <a:custGeom>
              <a:avLst/>
              <a:gdLst/>
              <a:ahLst/>
              <a:cxnLst/>
              <a:rect l="l" t="t" r="r" b="b"/>
              <a:pathLst>
                <a:path w="2238" h="4233" extrusionOk="0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369;p60">
              <a:extLst>
                <a:ext uri="{FF2B5EF4-FFF2-40B4-BE49-F238E27FC236}">
                  <a16:creationId xmlns:a16="http://schemas.microsoft.com/office/drawing/2014/main" id="{E57DE8D3-A4B6-4E19-A131-5834D66DC700}"/>
                </a:ext>
              </a:extLst>
            </p:cNvPr>
            <p:cNvSpPr/>
            <p:nvPr/>
          </p:nvSpPr>
          <p:spPr>
            <a:xfrm>
              <a:off x="-520239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370;p60">
              <a:extLst>
                <a:ext uri="{FF2B5EF4-FFF2-40B4-BE49-F238E27FC236}">
                  <a16:creationId xmlns:a16="http://schemas.microsoft.com/office/drawing/2014/main" id="{2684A3A5-807C-4743-9CBB-4931F4020C42}"/>
                </a:ext>
              </a:extLst>
            </p:cNvPr>
            <p:cNvSpPr/>
            <p:nvPr/>
          </p:nvSpPr>
          <p:spPr>
            <a:xfrm>
              <a:off x="-517632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7177;p60">
            <a:extLst>
              <a:ext uri="{FF2B5EF4-FFF2-40B4-BE49-F238E27FC236}">
                <a16:creationId xmlns:a16="http://schemas.microsoft.com/office/drawing/2014/main" id="{4C313B13-B0FD-4CB3-9A89-CBE775E3526C}"/>
              </a:ext>
            </a:extLst>
          </p:cNvPr>
          <p:cNvGrpSpPr/>
          <p:nvPr/>
        </p:nvGrpSpPr>
        <p:grpSpPr>
          <a:xfrm>
            <a:off x="1584873" y="3127951"/>
            <a:ext cx="949065" cy="950765"/>
            <a:chOff x="-57956275" y="3197925"/>
            <a:chExt cx="319000" cy="3192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9" name="Google Shape;7178;p60">
              <a:extLst>
                <a:ext uri="{FF2B5EF4-FFF2-40B4-BE49-F238E27FC236}">
                  <a16:creationId xmlns:a16="http://schemas.microsoft.com/office/drawing/2014/main" id="{201CBCF6-8172-45EF-A73D-CA75066B710E}"/>
                </a:ext>
              </a:extLst>
            </p:cNvPr>
            <p:cNvSpPr/>
            <p:nvPr/>
          </p:nvSpPr>
          <p:spPr>
            <a:xfrm>
              <a:off x="-57940525" y="3353300"/>
              <a:ext cx="18150" cy="65400"/>
            </a:xfrm>
            <a:custGeom>
              <a:avLst/>
              <a:gdLst/>
              <a:ahLst/>
              <a:cxnLst/>
              <a:rect l="l" t="t" r="r" b="b"/>
              <a:pathLst>
                <a:path w="726" h="2616" extrusionOk="0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79;p60">
              <a:extLst>
                <a:ext uri="{FF2B5EF4-FFF2-40B4-BE49-F238E27FC236}">
                  <a16:creationId xmlns:a16="http://schemas.microsoft.com/office/drawing/2014/main" id="{3A0955A8-FA1D-4B4E-B308-C883A59EEF09}"/>
                </a:ext>
              </a:extLst>
            </p:cNvPr>
            <p:cNvSpPr/>
            <p:nvPr/>
          </p:nvSpPr>
          <p:spPr>
            <a:xfrm>
              <a:off x="-57679825" y="3353300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80;p60">
              <a:extLst>
                <a:ext uri="{FF2B5EF4-FFF2-40B4-BE49-F238E27FC236}">
                  <a16:creationId xmlns:a16="http://schemas.microsoft.com/office/drawing/2014/main" id="{67673260-8A05-412F-AB08-B6B691F91F5A}"/>
                </a:ext>
              </a:extLst>
            </p:cNvPr>
            <p:cNvSpPr/>
            <p:nvPr/>
          </p:nvSpPr>
          <p:spPr>
            <a:xfrm>
              <a:off x="-57956275" y="3255625"/>
              <a:ext cx="319000" cy="55175"/>
            </a:xfrm>
            <a:custGeom>
              <a:avLst/>
              <a:gdLst/>
              <a:ahLst/>
              <a:cxnLst/>
              <a:rect l="l" t="t" r="r" b="b"/>
              <a:pathLst>
                <a:path w="12760" h="2207" extrusionOk="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81;p60">
              <a:extLst>
                <a:ext uri="{FF2B5EF4-FFF2-40B4-BE49-F238E27FC236}">
                  <a16:creationId xmlns:a16="http://schemas.microsoft.com/office/drawing/2014/main" id="{8121B40F-9396-4936-8FCE-8EDC2D1B154D}"/>
                </a:ext>
              </a:extLst>
            </p:cNvPr>
            <p:cNvSpPr/>
            <p:nvPr/>
          </p:nvSpPr>
          <p:spPr>
            <a:xfrm>
              <a:off x="-57868050" y="3494275"/>
              <a:ext cx="18900" cy="22875"/>
            </a:xfrm>
            <a:custGeom>
              <a:avLst/>
              <a:gdLst/>
              <a:ahLst/>
              <a:cxnLst/>
              <a:rect l="l" t="t" r="r" b="b"/>
              <a:pathLst>
                <a:path w="756" h="915" extrusionOk="0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182;p60">
              <a:extLst>
                <a:ext uri="{FF2B5EF4-FFF2-40B4-BE49-F238E27FC236}">
                  <a16:creationId xmlns:a16="http://schemas.microsoft.com/office/drawing/2014/main" id="{E2688E34-3216-4E18-B036-0630D02658E7}"/>
                </a:ext>
              </a:extLst>
            </p:cNvPr>
            <p:cNvSpPr/>
            <p:nvPr/>
          </p:nvSpPr>
          <p:spPr>
            <a:xfrm>
              <a:off x="-57755425" y="3494275"/>
              <a:ext cx="18125" cy="22875"/>
            </a:xfrm>
            <a:custGeom>
              <a:avLst/>
              <a:gdLst/>
              <a:ahLst/>
              <a:cxnLst/>
              <a:rect l="l" t="t" r="r" b="b"/>
              <a:pathLst>
                <a:path w="725" h="915" extrusionOk="0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183;p60">
              <a:extLst>
                <a:ext uri="{FF2B5EF4-FFF2-40B4-BE49-F238E27FC236}">
                  <a16:creationId xmlns:a16="http://schemas.microsoft.com/office/drawing/2014/main" id="{76FEB188-0783-4186-8A61-5018D7E7A4D2}"/>
                </a:ext>
              </a:extLst>
            </p:cNvPr>
            <p:cNvSpPr/>
            <p:nvPr/>
          </p:nvSpPr>
          <p:spPr>
            <a:xfrm>
              <a:off x="-57903500" y="3329675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184;p60">
              <a:extLst>
                <a:ext uri="{FF2B5EF4-FFF2-40B4-BE49-F238E27FC236}">
                  <a16:creationId xmlns:a16="http://schemas.microsoft.com/office/drawing/2014/main" id="{6CF073D4-9CF6-4DD1-A35C-836644D9C4FB}"/>
                </a:ext>
              </a:extLst>
            </p:cNvPr>
            <p:cNvSpPr/>
            <p:nvPr/>
          </p:nvSpPr>
          <p:spPr>
            <a:xfrm>
              <a:off x="-57860975" y="3197925"/>
              <a:ext cx="119750" cy="37250"/>
            </a:xfrm>
            <a:custGeom>
              <a:avLst/>
              <a:gdLst/>
              <a:ahLst/>
              <a:cxnLst/>
              <a:rect l="l" t="t" r="r" b="b"/>
              <a:pathLst>
                <a:path w="4790" h="1490" extrusionOk="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1B9D0B0-F852-4537-B439-9A98328FFBE4}"/>
              </a:ext>
            </a:extLst>
          </p:cNvPr>
          <p:cNvSpPr txBox="1"/>
          <p:nvPr/>
        </p:nvSpPr>
        <p:spPr>
          <a:xfrm>
            <a:off x="1178276" y="4323591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FARHAN ANNAS</a:t>
            </a:r>
            <a:endParaRPr lang="en-ID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7D66CC-BA3D-4FD2-A552-E9A066BC4B84}"/>
              </a:ext>
            </a:extLst>
          </p:cNvPr>
          <p:cNvSpPr txBox="1"/>
          <p:nvPr/>
        </p:nvSpPr>
        <p:spPr>
          <a:xfrm>
            <a:off x="3350952" y="4323591"/>
            <a:ext cx="23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HAFIZH ABDULSYUKUR</a:t>
            </a:r>
            <a:endParaRPr lang="en-ID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C60465-89FC-4489-BA57-01ADBC8C55AA}"/>
              </a:ext>
            </a:extLst>
          </p:cNvPr>
          <p:cNvSpPr txBox="1"/>
          <p:nvPr/>
        </p:nvSpPr>
        <p:spPr>
          <a:xfrm>
            <a:off x="6508543" y="4303306"/>
            <a:ext cx="13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FIKRI ILHAM</a:t>
            </a:r>
            <a:endParaRPr lang="en-ID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5DF9CD-6CDB-4B7E-802B-030EB7A074C9}"/>
              </a:ext>
            </a:extLst>
          </p:cNvPr>
          <p:cNvSpPr txBox="1"/>
          <p:nvPr/>
        </p:nvSpPr>
        <p:spPr>
          <a:xfrm>
            <a:off x="8491857" y="4297310"/>
            <a:ext cx="300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MARCO ENRIQUE EMMANUEL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8399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2B70-A630-46EE-940F-9C12F08D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Menampilkan data nama dengan departemen bernama networking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06DA0-393E-4321-AA23-1220732EA6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81201"/>
            <a:ext cx="10515600" cy="4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6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D7DD-7F28-4691-968D-A343B326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Menampilkan data nama dengan sertifikat basis data 1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BCD7D7-3E60-4C5E-8BFE-366DA642C8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690688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0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72D6-FAE0-46A5-89E4-E948AE6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Menampilkan data banyak pegawai 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D8F4E-FDFF-42F7-A308-B89536C45E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599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B239-EA21-43E5-8D7B-1755965E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Menampilkan data kursus paling mahal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61617B-8F86-4915-8BE6-95498A6F66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77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92D-F1A8-4768-9F30-130DCED9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Menampilkan data umur pegawai yang diatas rata-rata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380EF0-08B7-47B5-8BD5-495118B451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0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DF66-3D31-4D2F-9418-CC7C89D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</a:t>
            </a:r>
            <a:r>
              <a:rPr lang="id-ID" dirty="0"/>
              <a:t>s</a:t>
            </a:r>
            <a:r>
              <a:rPr lang="en-ID" dirty="0" err="1"/>
              <a:t>ess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A826-544E-483F-B53D-BACA56A6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perekrutan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,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pengubahan</a:t>
            </a:r>
            <a:r>
              <a:rPr lang="en-ID" dirty="0"/>
              <a:t> pada data </a:t>
            </a:r>
            <a:r>
              <a:rPr lang="en-ID" dirty="0" err="1"/>
              <a:t>pegawai</a:t>
            </a:r>
            <a:r>
              <a:rPr lang="en-ID" dirty="0"/>
              <a:t>.</a:t>
            </a:r>
          </a:p>
          <a:p>
            <a:r>
              <a:rPr lang="en-ID" dirty="0"/>
              <a:t>Proses </a:t>
            </a:r>
            <a:r>
              <a:rPr lang="en-ID" dirty="0" err="1"/>
              <a:t>sertifikasi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keterampilan</a:t>
            </a:r>
            <a:r>
              <a:rPr lang="en-ID" dirty="0"/>
              <a:t> yang </a:t>
            </a:r>
            <a:r>
              <a:rPr lang="en-ID" dirty="0" err="1"/>
              <a:t>diinginkannya</a:t>
            </a:r>
            <a:r>
              <a:rPr lang="en-ID" dirty="0"/>
              <a:t>.</a:t>
            </a:r>
          </a:p>
          <a:p>
            <a:r>
              <a:rPr lang="en-ID" dirty="0"/>
              <a:t>Proses </a:t>
            </a:r>
            <a:r>
              <a:rPr lang="en-ID" dirty="0" err="1"/>
              <a:t>pengadaan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id-ID" dirty="0"/>
              <a:t>,</a:t>
            </a:r>
            <a:r>
              <a:rPr lang="en-ID" dirty="0"/>
              <a:t>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yang </a:t>
            </a:r>
            <a:r>
              <a:rPr lang="en-ID" dirty="0" err="1"/>
              <a:t>ditugaskan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76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144B-5ACE-4A1B-99F3-2FB6EFCE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Aturan Bisnis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F9CA-77FF-41EA-B989-C4C02875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dirty="0"/>
              <a:t>Perusahaan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, </a:t>
            </a:r>
            <a:r>
              <a:rPr lang="en-ID" dirty="0" err="1"/>
              <a:t>pegawai-pegawai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dibedakan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id </a:t>
            </a:r>
            <a:r>
              <a:rPr lang="en-ID" dirty="0" err="1"/>
              <a:t>pegawainya</a:t>
            </a:r>
            <a:r>
              <a:rPr lang="en-ID" dirty="0"/>
              <a:t>. </a:t>
            </a:r>
            <a:r>
              <a:rPr lang="en-ID" dirty="0" err="1"/>
              <a:t>Adapun</a:t>
            </a:r>
            <a:r>
              <a:rPr lang="en-ID" dirty="0"/>
              <a:t>,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data </a:t>
            </a:r>
            <a:r>
              <a:rPr lang="en-ID" dirty="0" err="1"/>
              <a:t>seperti</a:t>
            </a:r>
            <a:r>
              <a:rPr lang="en-ID" dirty="0"/>
              <a:t> id </a:t>
            </a:r>
            <a:r>
              <a:rPr lang="en-ID" dirty="0" err="1"/>
              <a:t>manajer</a:t>
            </a:r>
            <a:r>
              <a:rPr lang="en-ID" dirty="0"/>
              <a:t>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, </a:t>
            </a:r>
            <a:r>
              <a:rPr lang="en-ID" dirty="0" err="1"/>
              <a:t>gaji</a:t>
            </a:r>
            <a:r>
              <a:rPr lang="en-ID" dirty="0"/>
              <a:t> dan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lahir</a:t>
            </a:r>
            <a:r>
              <a:rPr lang="en-ID" dirty="0"/>
              <a:t>.</a:t>
            </a:r>
          </a:p>
          <a:p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kursus</a:t>
            </a:r>
            <a:r>
              <a:rPr lang="en-ID" dirty="0"/>
              <a:t> yang </a:t>
            </a:r>
            <a:r>
              <a:rPr lang="en-ID" dirty="0" err="1"/>
              <a:t>dibedakan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id </a:t>
            </a:r>
            <a:r>
              <a:rPr lang="en-ID" dirty="0" err="1"/>
              <a:t>kursus</a:t>
            </a:r>
            <a:r>
              <a:rPr lang="en-ID" dirty="0"/>
              <a:t> dan </a:t>
            </a:r>
            <a:r>
              <a:rPr lang="en-ID" dirty="0" err="1"/>
              <a:t>memiliki</a:t>
            </a:r>
            <a:r>
              <a:rPr lang="en-ID" dirty="0"/>
              <a:t> data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kursus</a:t>
            </a:r>
            <a:r>
              <a:rPr lang="en-ID" dirty="0"/>
              <a:t> dan </a:t>
            </a:r>
            <a:r>
              <a:rPr lang="en-ID" dirty="0" err="1"/>
              <a:t>harga</a:t>
            </a:r>
            <a:r>
              <a:rPr lang="en-ID" dirty="0"/>
              <a:t>.</a:t>
            </a:r>
          </a:p>
          <a:p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keahlian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dibuktikan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sertifikat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didapatnya</a:t>
            </a:r>
            <a:r>
              <a:rPr lang="en-ID" dirty="0"/>
              <a:t>, </a:t>
            </a:r>
            <a:r>
              <a:rPr lang="en-ID" dirty="0" err="1"/>
              <a:t>sertifikat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dibedakan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sertifikat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sertifikatnya</a:t>
            </a:r>
            <a:r>
              <a:rPr lang="en-ID" dirty="0"/>
              <a:t>, di </a:t>
            </a:r>
            <a:r>
              <a:rPr lang="en-ID" dirty="0" err="1"/>
              <a:t>sertifikat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.</a:t>
            </a:r>
          </a:p>
          <a:p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,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dibedakan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pada 1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dikerjakan</a:t>
            </a:r>
            <a:r>
              <a:rPr lang="en-ID" dirty="0"/>
              <a:t> oleh </a:t>
            </a:r>
            <a:r>
              <a:rPr lang="en-ID" dirty="0" err="1"/>
              <a:t>pegawai</a:t>
            </a:r>
            <a:r>
              <a:rPr lang="en-ID" dirty="0"/>
              <a:t>,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digarap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mengontrolnya</a:t>
            </a:r>
            <a:r>
              <a:rPr lang="en-ID" dirty="0"/>
              <a:t> dan juga minimal 1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mengerjakannya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04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3234-5811-4441-A8D3-A048A6C4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 DIAGRAM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4816F-4351-4BEC-B060-B34F93AFDA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91056"/>
            <a:ext cx="10515600" cy="51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3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92D0-F9CB-4E2B-BBA1-8C3D9CE7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SKEMA RELASI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4BF33-C684-40E6-B950-FF99BBB962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4051"/>
            <a:ext cx="10515600" cy="5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3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92D0-F9CB-4E2B-BBA1-8C3D9CE7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E9B855-CF09-4A69-B650-37BCB8CA3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082006"/>
            <a:ext cx="9258300" cy="3838575"/>
          </a:xfrm>
        </p:spPr>
      </p:pic>
    </p:spTree>
    <p:extLst>
      <p:ext uri="{BB962C8B-B14F-4D97-AF65-F5344CB8AC3E}">
        <p14:creationId xmlns:p14="http://schemas.microsoft.com/office/powerpoint/2010/main" val="315994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EF9-124A-484D-A28D-F18200F0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dan Data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7F91-4BFC-4DD8-B727-F3F7BF7F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Departemen</a:t>
            </a:r>
          </a:p>
          <a:p>
            <a:r>
              <a:rPr lang="id-ID" dirty="0"/>
              <a:t>Kursus</a:t>
            </a:r>
          </a:p>
          <a:p>
            <a:r>
              <a:rPr lang="id-ID" dirty="0"/>
              <a:t>Pegawai</a:t>
            </a:r>
          </a:p>
          <a:p>
            <a:r>
              <a:rPr lang="id-ID" dirty="0"/>
              <a:t>Proyek</a:t>
            </a:r>
          </a:p>
          <a:p>
            <a:r>
              <a:rPr lang="id-ID" dirty="0"/>
              <a:t>Sertifikat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88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6B10-00D0-4428-9717-840AA348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Departemen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2C621-BC9F-4417-A2B6-AD2E9F3693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1" y="2074085"/>
            <a:ext cx="5257800" cy="468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6FED3-9EFC-43C8-A185-773A6A69F3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1" y="2074085"/>
            <a:ext cx="52578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7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380</Words>
  <Application>Microsoft Office PowerPoint</Application>
  <PresentationFormat>Widescreen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Human Resource Management System</vt:lpstr>
      <vt:lpstr>Anggota Kelompok</vt:lpstr>
      <vt:lpstr>Prosess Bisnis</vt:lpstr>
      <vt:lpstr>Aturan Bisnis</vt:lpstr>
      <vt:lpstr>ER DIAGRAM</vt:lpstr>
      <vt:lpstr>SKEMA RELASI</vt:lpstr>
      <vt:lpstr>NORMAL FORM</vt:lpstr>
      <vt:lpstr>Struktur Tabel dan Data</vt:lpstr>
      <vt:lpstr>Departemen</vt:lpstr>
      <vt:lpstr>Kursus</vt:lpstr>
      <vt:lpstr>Pegawai</vt:lpstr>
      <vt:lpstr>Proyek</vt:lpstr>
      <vt:lpstr>Sertifikat</vt:lpstr>
      <vt:lpstr>Contoh Query</vt:lpstr>
      <vt:lpstr>Memasukkan data Sertifikat</vt:lpstr>
      <vt:lpstr>Memasukkan data proyek</vt:lpstr>
      <vt:lpstr>Memasukkan data Pegawai</vt:lpstr>
      <vt:lpstr>Menampilkan data nama dan departemen dengan gaji diatas 1000000</vt:lpstr>
      <vt:lpstr>Menampilkan data departemen dengan anggota diatas 2 orang</vt:lpstr>
      <vt:lpstr>Menampilkan data nama dengan departemen bernama networking</vt:lpstr>
      <vt:lpstr>Menampilkan data nama dengan sertifikat basis data 1</vt:lpstr>
      <vt:lpstr>Menampilkan data banyak pegawai </vt:lpstr>
      <vt:lpstr>Menampilkan data kursus paling mahal</vt:lpstr>
      <vt:lpstr>Menampilkan data umur pegawai yang diatas rata-rata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 System</dc:title>
  <dc:creator>Marco Enrique Emmanuel</dc:creator>
  <cp:lastModifiedBy>Farhan Anas</cp:lastModifiedBy>
  <cp:revision>11</cp:revision>
  <dcterms:created xsi:type="dcterms:W3CDTF">2019-12-01T19:26:08Z</dcterms:created>
  <dcterms:modified xsi:type="dcterms:W3CDTF">2019-12-02T00:39:47Z</dcterms:modified>
</cp:coreProperties>
</file>