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59" r:id="rId3"/>
    <p:sldId id="361" r:id="rId4"/>
    <p:sldId id="362" r:id="rId5"/>
    <p:sldId id="304" r:id="rId6"/>
    <p:sldId id="290" r:id="rId7"/>
    <p:sldId id="319" r:id="rId8"/>
    <p:sldId id="334" r:id="rId9"/>
    <p:sldId id="305" r:id="rId10"/>
    <p:sldId id="306" r:id="rId11"/>
    <p:sldId id="307" r:id="rId12"/>
    <p:sldId id="308" r:id="rId13"/>
    <p:sldId id="335" r:id="rId14"/>
    <p:sldId id="340" r:id="rId15"/>
    <p:sldId id="309" r:id="rId16"/>
    <p:sldId id="310" r:id="rId17"/>
    <p:sldId id="311" r:id="rId18"/>
    <p:sldId id="313" r:id="rId19"/>
    <p:sldId id="312" r:id="rId20"/>
    <p:sldId id="314" r:id="rId21"/>
    <p:sldId id="336" r:id="rId22"/>
    <p:sldId id="341" r:id="rId23"/>
    <p:sldId id="315" r:id="rId24"/>
    <p:sldId id="316" r:id="rId25"/>
    <p:sldId id="343" r:id="rId26"/>
    <p:sldId id="317" r:id="rId27"/>
    <p:sldId id="320" r:id="rId28"/>
    <p:sldId id="321" r:id="rId29"/>
    <p:sldId id="322" r:id="rId30"/>
    <p:sldId id="324" r:id="rId31"/>
    <p:sldId id="344" r:id="rId32"/>
    <p:sldId id="345" r:id="rId33"/>
    <p:sldId id="346" r:id="rId34"/>
    <p:sldId id="325" r:id="rId35"/>
    <p:sldId id="327" r:id="rId36"/>
    <p:sldId id="337" r:id="rId37"/>
    <p:sldId id="329" r:id="rId38"/>
    <p:sldId id="338" r:id="rId39"/>
    <p:sldId id="353" r:id="rId40"/>
    <p:sldId id="339" r:id="rId41"/>
    <p:sldId id="330" r:id="rId42"/>
    <p:sldId id="331" r:id="rId43"/>
    <p:sldId id="332" r:id="rId44"/>
    <p:sldId id="333" r:id="rId45"/>
    <p:sldId id="342" r:id="rId46"/>
    <p:sldId id="347" r:id="rId47"/>
    <p:sldId id="348" r:id="rId48"/>
    <p:sldId id="357" r:id="rId49"/>
    <p:sldId id="349" r:id="rId50"/>
    <p:sldId id="350" r:id="rId51"/>
    <p:sldId id="352" r:id="rId52"/>
    <p:sldId id="358" r:id="rId53"/>
    <p:sldId id="354" r:id="rId54"/>
    <p:sldId id="355" r:id="rId55"/>
    <p:sldId id="35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481B-3FDA-47DC-9D17-CDE714C7EE77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153C5-FA7E-460E-9213-BC02E73AA1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333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153C5-FA7E-460E-9213-BC02E73AA181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17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81A68D-7582-2066-3529-4658105DD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8E191A4-120B-0F51-E3AA-A8106B07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9DD9AF9-1066-42FF-621E-D9A2D07C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145A5B2-1F75-382A-21CC-5CC46BB9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45A5572-6CCA-7ACC-A351-804776AF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4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AD34F8-BE33-D55B-57CC-F1FFF27B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E82CB3B-9109-235E-EACE-986A4156E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8AA5DED-9958-808A-FEB1-9B6B0266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20BEA2B-B9C4-C505-91BE-C88A86AD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762C128-59B8-D5FF-2FCE-0435E9A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17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DD7C11AA-0ACC-52EE-6708-11B1C1BD5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F4455C-4AE2-FC5B-750E-726EFBE7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84586C4-35B2-46BF-AA8D-C88431D5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3C208BE-468D-BB8F-6256-C9AC1683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D87FD32-7C97-2A48-588A-BC58396B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51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968542-7B5C-8191-B53A-4F21CDED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F3D6AC-BC11-B4E5-85EB-9C5861EC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E4D50C9-4B33-3B0D-1775-B43EE0F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15ECD5C-6271-2396-C0D9-71CCEAEA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ECFF1D0-5F98-2856-538C-EB1D85D7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96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29BB9CB-DD19-631F-7E54-CF9DAF02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2CC5E40-90AE-8F45-1D21-EE6F5A6D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F9A0CD-B025-A5FD-1DEE-72ADF873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CDBDDC7-8CA1-D517-0FAE-5CDF08CA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9DB99AB-5530-0849-72FC-920363A0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28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BC8DFDD-E6FB-67C9-E40D-5D9F5211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0142DE0-44C3-0FB0-5D4D-B81023F93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19236E4-4577-9B70-C899-EEEFF365E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A83965E-6CFC-03B6-773D-53C3B19B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06DEB67-4A44-CD0C-DF4F-B85BF1FC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71F5E53-BD0A-C7DB-0FFA-AC4A7C8C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72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1B4CBD-6930-7175-62DB-8ED15EB2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AAF7C19-2090-99F8-B424-C4D3BB19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B6A9446-A1C2-8BD2-B4A9-14D8CD7A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BD2A4DA-91F0-5371-7AF2-C61934ED1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844B4FD8-2D80-A9D3-695E-BD6CDEE8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28D06AD-B499-6D3B-DE2C-B074BDE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13A202F-FF11-113F-A9BE-A24F67E6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E8279301-7D94-CDB6-D081-ACE44D2A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885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53C8E82-BC1C-9F7E-DF2B-1D71E9B5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16602E76-90D0-852B-56AC-9156B76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65E4AE1-C02E-D6EF-76F1-3112149E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FF24E24-2FFC-0F38-20DC-BE0EFFA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185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0E547D41-FD1E-BFA4-6FBB-73DF58D7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88D651D5-1894-04F3-6900-0334914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9DCF502-0656-FA76-5348-B2242E31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4F77CAC-7DE0-AAC4-CAC1-D6DC29AF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2D0350D-5110-9D4C-BAFB-0518DCD2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7AC641A-CC62-9293-55B3-94A6A0AA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E544068-65A2-3A01-2A31-BC5C5E4D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D7C4DCC-7E10-3DFB-AFD1-B7F6E8E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E8B38FB-21E0-BD08-058B-31E6DBBD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4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9BD233-E384-DDCD-4082-48876C52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49B0E7A4-CCBB-D38D-8D34-39BB2B88B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1A4F65F-67DA-96E4-1D8A-27190C4DD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1E28167-5C8E-1E6D-598A-6629805B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1523A38-BF21-CCA2-FD8E-2FAF9F6B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133621C-547A-B32E-C2AC-A5A7C470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70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FB9FF32-CEE3-39C7-C56C-C6A31A29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59EEF95-30BD-6265-FAB5-198D32F9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3B2BF5B-C7F2-7142-5AE1-41C6F081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08928-F073-4072-91F8-A9840AAA9764}" type="datetimeFigureOut">
              <a:rPr lang="en-ID" smtClean="0"/>
              <a:t>24/10/2024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10C49EE-918C-C4E9-FC79-31973B090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274AFAF-968F-9A8D-D69B-0281C12E5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7734A-839E-4B03-B6D5-D6446AD156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4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friansakoko/Machine-Learning-with-R-Fourth-Edition/refs/heads/main/Chapter%2002/pt_data.csv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6D4AF6B-D3F5-ED0D-8CF6-AFC220BD1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Tutorial</a:t>
            </a:r>
            <a:endParaRPr lang="en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E59737C-6049-C2A1-2ABF-7C58354F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Koko Friansa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50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658D237-8B18-C6B8-87F5-3349F3D4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US" dirty="0"/>
              <a:t>Signup Process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89ABB1E-C6F0-5C87-2A63-A08BE6BA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690688"/>
            <a:ext cx="5848764" cy="4202112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228C4C6B-5EF6-B84B-5DA8-345E4606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626" y="1690689"/>
            <a:ext cx="4721385" cy="4202112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42C8BFFF-158E-79F4-C527-6D30D7E4FEF6}"/>
              </a:ext>
            </a:extLst>
          </p:cNvPr>
          <p:cNvSpPr txBox="1"/>
          <p:nvPr/>
        </p:nvSpPr>
        <p:spPr>
          <a:xfrm>
            <a:off x="192067" y="60312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/>
              <a:t>Create a username and password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C2276442-7B7C-B655-8D11-E506C8F0D207}"/>
              </a:ext>
            </a:extLst>
          </p:cNvPr>
          <p:cNvSpPr txBox="1"/>
          <p:nvPr/>
        </p:nvSpPr>
        <p:spPr>
          <a:xfrm>
            <a:off x="6309318" y="60312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/>
              <a:t>CAPTCHA</a:t>
            </a:r>
          </a:p>
        </p:txBody>
      </p:sp>
    </p:spTree>
    <p:extLst>
      <p:ext uri="{BB962C8B-B14F-4D97-AF65-F5344CB8AC3E}">
        <p14:creationId xmlns:p14="http://schemas.microsoft.com/office/powerpoint/2010/main" val="421017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BA1A9D4-3670-61AF-85EF-2D3EE1DB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yourself!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717F137-050E-3D71-45D0-828E4049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1" y="1620500"/>
            <a:ext cx="9448799" cy="48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48B66A0-E579-19E4-383E-B51BD141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US" dirty="0"/>
              <a:t>Edit your profile!</a:t>
            </a:r>
            <a:endParaRPr lang="en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96FA6598-CBEC-0F3C-06F9-DE8D2F26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192"/>
            <a:ext cx="10515600" cy="542408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C1814D-41B6-6377-56A6-C78602ED3157}"/>
              </a:ext>
            </a:extLst>
          </p:cNvPr>
          <p:cNvSpPr/>
          <p:nvPr/>
        </p:nvSpPr>
        <p:spPr>
          <a:xfrm>
            <a:off x="5620512" y="2820702"/>
            <a:ext cx="3572256" cy="829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658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D8C336-3891-EA8D-2F04-6CF2EF9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your work</a:t>
            </a:r>
            <a:endParaRPr lang="en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BAA8D8C-DC29-E60C-186F-728CBB5AF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62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C66B43E-E086-D608-DAD4-5F79F4C0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your work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13C3533-4775-16B3-3494-35F6B73F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repositories</a:t>
            </a:r>
          </a:p>
          <a:p>
            <a:r>
              <a:rPr lang="en-US" dirty="0"/>
              <a:t>Upload file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88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A26DC7F-6ECB-9F9A-50B8-6C120DFA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repositories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4BDE50E-8C30-AA91-21AB-628C5F81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229"/>
            <a:ext cx="12192000" cy="2994363"/>
          </a:xfrm>
          <a:prstGeom prst="rect">
            <a:avLst/>
          </a:prstGeom>
        </p:spPr>
      </p:pic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E1478C67-E991-571E-68D3-113100312CC5}"/>
              </a:ext>
            </a:extLst>
          </p:cNvPr>
          <p:cNvCxnSpPr/>
          <p:nvPr/>
        </p:nvCxnSpPr>
        <p:spPr>
          <a:xfrm flipV="1">
            <a:off x="11527972" y="4180114"/>
            <a:ext cx="0" cy="18142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Kotak Teks 7">
            <a:extLst>
              <a:ext uri="{FF2B5EF4-FFF2-40B4-BE49-F238E27FC236}">
                <a16:creationId xmlns:a16="http://schemas.microsoft.com/office/drawing/2014/main" id="{2A11B775-2328-4301-9D3D-08AA8D167CC4}"/>
              </a:ext>
            </a:extLst>
          </p:cNvPr>
          <p:cNvSpPr txBox="1"/>
          <p:nvPr/>
        </p:nvSpPr>
        <p:spPr>
          <a:xfrm>
            <a:off x="8955315" y="6031209"/>
            <a:ext cx="3033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solidFill>
                  <a:srgbClr val="FF0000"/>
                </a:solidFill>
              </a:rPr>
              <a:t>Add </a:t>
            </a:r>
            <a:r>
              <a:rPr lang="en-ID" sz="2400" b="1" dirty="0">
                <a:solidFill>
                  <a:srgbClr val="FF0000"/>
                </a:solidFill>
              </a:rPr>
              <a:t>New</a:t>
            </a:r>
            <a:r>
              <a:rPr lang="en-ID" sz="2400" dirty="0">
                <a:solidFill>
                  <a:srgbClr val="FF0000"/>
                </a:solidFill>
              </a:rPr>
              <a:t> button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14D769D9-EAFC-3F18-D19C-CB3DC027CFCF}"/>
              </a:ext>
            </a:extLst>
          </p:cNvPr>
          <p:cNvSpPr txBox="1"/>
          <p:nvPr/>
        </p:nvSpPr>
        <p:spPr>
          <a:xfrm>
            <a:off x="2910113" y="1755450"/>
            <a:ext cx="3635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solidFill>
                  <a:srgbClr val="FF0000"/>
                </a:solidFill>
              </a:rPr>
              <a:t>Click Repositories Menu</a:t>
            </a:r>
          </a:p>
        </p:txBody>
      </p: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7C649D02-D1F7-AC08-9768-E15A1EC8A065}"/>
              </a:ext>
            </a:extLst>
          </p:cNvPr>
          <p:cNvCxnSpPr>
            <a:cxnSpLocks/>
          </p:cNvCxnSpPr>
          <p:nvPr/>
        </p:nvCxnSpPr>
        <p:spPr>
          <a:xfrm flipH="1">
            <a:off x="2104571" y="2394857"/>
            <a:ext cx="2133600" cy="638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elogram 2">
            <a:extLst>
              <a:ext uri="{FF2B5EF4-FFF2-40B4-BE49-F238E27FC236}">
                <a16:creationId xmlns:a16="http://schemas.microsoft.com/office/drawing/2014/main" id="{C957A9FC-4126-3079-891F-D1A7B48FB97C}"/>
              </a:ext>
            </a:extLst>
          </p:cNvPr>
          <p:cNvSpPr/>
          <p:nvPr/>
        </p:nvSpPr>
        <p:spPr>
          <a:xfrm>
            <a:off x="8729471" y="-18952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83857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ACC56684-2AD7-B910-BBCE-9A322EA7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1" y="236788"/>
            <a:ext cx="8716591" cy="6020640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6626E92E-D224-5C8E-F1A5-5149F6E23111}"/>
              </a:ext>
            </a:extLst>
          </p:cNvPr>
          <p:cNvSpPr txBox="1"/>
          <p:nvPr/>
        </p:nvSpPr>
        <p:spPr>
          <a:xfrm>
            <a:off x="6577262" y="5934262"/>
            <a:ext cx="3994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file that provides essential information about the project</a:t>
            </a:r>
            <a:endParaRPr lang="en-ID" dirty="0"/>
          </a:p>
        </p:txBody>
      </p: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4F7530EE-A4C2-BA59-5781-5C2A246F4A04}"/>
              </a:ext>
            </a:extLst>
          </p:cNvPr>
          <p:cNvCxnSpPr>
            <a:cxnSpLocks/>
          </p:cNvCxnSpPr>
          <p:nvPr/>
        </p:nvCxnSpPr>
        <p:spPr>
          <a:xfrm>
            <a:off x="2935705" y="6257428"/>
            <a:ext cx="31602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Kotak Teks 11">
            <a:extLst>
              <a:ext uri="{FF2B5EF4-FFF2-40B4-BE49-F238E27FC236}">
                <a16:creationId xmlns:a16="http://schemas.microsoft.com/office/drawing/2014/main" id="{CA9EC5DC-060B-C465-7E73-2913F9C3E9F9}"/>
              </a:ext>
            </a:extLst>
          </p:cNvPr>
          <p:cNvSpPr txBox="1"/>
          <p:nvPr/>
        </p:nvSpPr>
        <p:spPr>
          <a:xfrm>
            <a:off x="9138842" y="4340396"/>
            <a:ext cx="3994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 of the repository</a:t>
            </a:r>
            <a:endParaRPr lang="en-ID" dirty="0"/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AD7F8201-6C30-481B-00A2-73E88278C38A}"/>
              </a:ext>
            </a:extLst>
          </p:cNvPr>
          <p:cNvCxnSpPr>
            <a:cxnSpLocks/>
          </p:cNvCxnSpPr>
          <p:nvPr/>
        </p:nvCxnSpPr>
        <p:spPr>
          <a:xfrm>
            <a:off x="6577262" y="3882189"/>
            <a:ext cx="2320948" cy="458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Kotak Teks 15">
            <a:extLst>
              <a:ext uri="{FF2B5EF4-FFF2-40B4-BE49-F238E27FC236}">
                <a16:creationId xmlns:a16="http://schemas.microsoft.com/office/drawing/2014/main" id="{47E7BD5B-5C2C-13A7-5FC3-9B857B01FD99}"/>
              </a:ext>
            </a:extLst>
          </p:cNvPr>
          <p:cNvSpPr txBox="1"/>
          <p:nvPr/>
        </p:nvSpPr>
        <p:spPr>
          <a:xfrm>
            <a:off x="8898210" y="1965427"/>
            <a:ext cx="31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the repository name in the box</a:t>
            </a:r>
            <a:endParaRPr lang="en-ID" dirty="0"/>
          </a:p>
        </p:txBody>
      </p: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A8760CD1-846C-109E-4142-9D686845B087}"/>
              </a:ext>
            </a:extLst>
          </p:cNvPr>
          <p:cNvCxnSpPr>
            <a:cxnSpLocks/>
          </p:cNvCxnSpPr>
          <p:nvPr/>
        </p:nvCxnSpPr>
        <p:spPr>
          <a:xfrm>
            <a:off x="5144357" y="2236632"/>
            <a:ext cx="3197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elogram 2">
            <a:extLst>
              <a:ext uri="{FF2B5EF4-FFF2-40B4-BE49-F238E27FC236}">
                <a16:creationId xmlns:a16="http://schemas.microsoft.com/office/drawing/2014/main" id="{B22BAFC0-8CE0-1083-5557-30E6EEEEB210}"/>
              </a:ext>
            </a:extLst>
          </p:cNvPr>
          <p:cNvSpPr/>
          <p:nvPr/>
        </p:nvSpPr>
        <p:spPr>
          <a:xfrm flipH="1">
            <a:off x="8729471" y="-18952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5204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2D9CAA2D-D08A-61B8-CA82-994C291E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8" y="1244844"/>
            <a:ext cx="8822312" cy="5106248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E351B1A4-6B4B-DC82-E092-6099B9FEAE30}"/>
              </a:ext>
            </a:extLst>
          </p:cNvPr>
          <p:cNvSpPr txBox="1"/>
          <p:nvPr/>
        </p:nvSpPr>
        <p:spPr>
          <a:xfrm>
            <a:off x="9368590" y="1336270"/>
            <a:ext cx="33367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 for securely communicating with a repository, specifically for operations like cloning, pushing, and pulling code. 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Judul 1">
            <a:extLst>
              <a:ext uri="{FF2B5EF4-FFF2-40B4-BE49-F238E27FC236}">
                <a16:creationId xmlns:a16="http://schemas.microsoft.com/office/drawing/2014/main" id="{63EE991F-DF63-3EB9-FD21-A3C334F1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27"/>
            <a:ext cx="10515600" cy="1325563"/>
          </a:xfrm>
        </p:spPr>
        <p:txBody>
          <a:bodyPr/>
          <a:lstStyle/>
          <a:p>
            <a:r>
              <a:rPr lang="en-ID" dirty="0"/>
              <a:t>Interact with the repository </a:t>
            </a:r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F8C8885D-6F7E-C3B4-C067-CD2FB365A79F}"/>
              </a:ext>
            </a:extLst>
          </p:cNvPr>
          <p:cNvCxnSpPr>
            <a:cxnSpLocks/>
          </p:cNvCxnSpPr>
          <p:nvPr/>
        </p:nvCxnSpPr>
        <p:spPr>
          <a:xfrm>
            <a:off x="7780424" y="2012042"/>
            <a:ext cx="14919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Kotak Teks 14">
            <a:extLst>
              <a:ext uri="{FF2B5EF4-FFF2-40B4-BE49-F238E27FC236}">
                <a16:creationId xmlns:a16="http://schemas.microsoft.com/office/drawing/2014/main" id="{7F1F9A27-CD0A-B5F7-3429-F5F03D10A1A4}"/>
              </a:ext>
            </a:extLst>
          </p:cNvPr>
          <p:cNvSpPr txBox="1"/>
          <p:nvPr/>
        </p:nvSpPr>
        <p:spPr>
          <a:xfrm>
            <a:off x="9368590" y="5106459"/>
            <a:ext cx="2789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 users on how to set up and push their code to the new repository.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Konektor Panah Lurus 15">
            <a:extLst>
              <a:ext uri="{FF2B5EF4-FFF2-40B4-BE49-F238E27FC236}">
                <a16:creationId xmlns:a16="http://schemas.microsoft.com/office/drawing/2014/main" id="{25567592-ADF1-2C24-7ED6-711C45E3804B}"/>
              </a:ext>
            </a:extLst>
          </p:cNvPr>
          <p:cNvCxnSpPr>
            <a:cxnSpLocks/>
          </p:cNvCxnSpPr>
          <p:nvPr/>
        </p:nvCxnSpPr>
        <p:spPr>
          <a:xfrm>
            <a:off x="7844593" y="4497240"/>
            <a:ext cx="1363576" cy="697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1670EBD3-044C-2ECA-BF5D-300C55078960}"/>
              </a:ext>
            </a:extLst>
          </p:cNvPr>
          <p:cNvCxnSpPr>
            <a:cxnSpLocks/>
          </p:cNvCxnSpPr>
          <p:nvPr/>
        </p:nvCxnSpPr>
        <p:spPr>
          <a:xfrm flipV="1">
            <a:off x="7780424" y="5721917"/>
            <a:ext cx="1491914" cy="256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Kotak Teks 20">
            <a:extLst>
              <a:ext uri="{FF2B5EF4-FFF2-40B4-BE49-F238E27FC236}">
                <a16:creationId xmlns:a16="http://schemas.microsoft.com/office/drawing/2014/main" id="{89BE7793-610B-74E4-881E-1100EEE600B5}"/>
              </a:ext>
            </a:extLst>
          </p:cNvPr>
          <p:cNvSpPr txBox="1"/>
          <p:nvPr/>
        </p:nvSpPr>
        <p:spPr>
          <a:xfrm>
            <a:off x="9402679" y="3122738"/>
            <a:ext cx="2789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 a file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Konektor Panah Lurus 21">
            <a:extLst>
              <a:ext uri="{FF2B5EF4-FFF2-40B4-BE49-F238E27FC236}">
                <a16:creationId xmlns:a16="http://schemas.microsoft.com/office/drawing/2014/main" id="{7804D88B-E075-6C76-04A1-EFEA288AA1E8}"/>
              </a:ext>
            </a:extLst>
          </p:cNvPr>
          <p:cNvCxnSpPr>
            <a:cxnSpLocks/>
          </p:cNvCxnSpPr>
          <p:nvPr/>
        </p:nvCxnSpPr>
        <p:spPr>
          <a:xfrm>
            <a:off x="4307308" y="2549453"/>
            <a:ext cx="4836692" cy="757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aralelogram 1">
            <a:extLst>
              <a:ext uri="{FF2B5EF4-FFF2-40B4-BE49-F238E27FC236}">
                <a16:creationId xmlns:a16="http://schemas.microsoft.com/office/drawing/2014/main" id="{84D4D5A2-EDA2-ADE1-7CFB-FA45A637C58C}"/>
              </a:ext>
            </a:extLst>
          </p:cNvPr>
          <p:cNvSpPr/>
          <p:nvPr/>
        </p:nvSpPr>
        <p:spPr>
          <a:xfrm flipH="1">
            <a:off x="8729471" y="-18952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952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7AC236-168C-E303-0DEC-C9FCD366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515" y="365125"/>
            <a:ext cx="3689685" cy="1325563"/>
          </a:xfrm>
        </p:spPr>
        <p:txBody>
          <a:bodyPr/>
          <a:lstStyle/>
          <a:p>
            <a:r>
              <a:rPr lang="en-US" dirty="0"/>
              <a:t>Congratulation!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9AFD8F8-9B4E-6EF4-C2FF-8AAD07E3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8" y="914574"/>
            <a:ext cx="6954220" cy="5687219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EC6BCAFF-8A37-2B3F-EAA7-FBEDC8EFAC30}"/>
              </a:ext>
            </a:extLst>
          </p:cNvPr>
          <p:cNvSpPr txBox="1"/>
          <p:nvPr/>
        </p:nvSpPr>
        <p:spPr>
          <a:xfrm>
            <a:off x="8504322" y="1690688"/>
            <a:ext cx="27893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new activity has appeared.</a:t>
            </a: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78515241-1BCD-E37D-E616-2C799D8AAB48}"/>
              </a:ext>
            </a:extLst>
          </p:cNvPr>
          <p:cNvCxnSpPr>
            <a:cxnSpLocks/>
          </p:cNvCxnSpPr>
          <p:nvPr/>
        </p:nvCxnSpPr>
        <p:spPr>
          <a:xfrm>
            <a:off x="6230112" y="1572768"/>
            <a:ext cx="1823025" cy="391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Kotak Teks 9">
            <a:extLst>
              <a:ext uri="{FF2B5EF4-FFF2-40B4-BE49-F238E27FC236}">
                <a16:creationId xmlns:a16="http://schemas.microsoft.com/office/drawing/2014/main" id="{FD863AE8-D7D6-8897-128D-0142E934F113}"/>
              </a:ext>
            </a:extLst>
          </p:cNvPr>
          <p:cNvSpPr txBox="1"/>
          <p:nvPr/>
        </p:nvSpPr>
        <p:spPr>
          <a:xfrm>
            <a:off x="8504322" y="3966983"/>
            <a:ext cx="2789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new activity (Create the first repository)</a:t>
            </a:r>
            <a:endParaRPr lang="en-ID" sz="2400" dirty="0"/>
          </a:p>
        </p:txBody>
      </p: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E943F8A5-E686-ED1F-AF01-CADC8CC71E6F}"/>
              </a:ext>
            </a:extLst>
          </p:cNvPr>
          <p:cNvCxnSpPr>
            <a:cxnSpLocks/>
          </p:cNvCxnSpPr>
          <p:nvPr/>
        </p:nvCxnSpPr>
        <p:spPr>
          <a:xfrm>
            <a:off x="5832263" y="4420811"/>
            <a:ext cx="22208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elogram 2">
            <a:extLst>
              <a:ext uri="{FF2B5EF4-FFF2-40B4-BE49-F238E27FC236}">
                <a16:creationId xmlns:a16="http://schemas.microsoft.com/office/drawing/2014/main" id="{A6CE841F-EC6B-5B7A-54A0-7A7270FD05BB}"/>
              </a:ext>
            </a:extLst>
          </p:cNvPr>
          <p:cNvSpPr/>
          <p:nvPr/>
        </p:nvSpPr>
        <p:spPr>
          <a:xfrm>
            <a:off x="-170688" y="-12192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18046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799A7DC7-DC47-7225-1122-241AB70B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22" y="404390"/>
            <a:ext cx="6096851" cy="6058746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0D7E67C5-DFA1-F77A-8DEB-AC16A964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75" y="394864"/>
            <a:ext cx="3204411" cy="1325563"/>
          </a:xfrm>
        </p:spPr>
        <p:txBody>
          <a:bodyPr/>
          <a:lstStyle/>
          <a:p>
            <a:r>
              <a:rPr lang="en-US" dirty="0"/>
              <a:t>Upload File</a:t>
            </a:r>
            <a:endParaRPr lang="en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EC7F4784-F20E-A28A-78EF-B15EF8A840E7}"/>
              </a:ext>
            </a:extLst>
          </p:cNvPr>
          <p:cNvSpPr txBox="1"/>
          <p:nvPr/>
        </p:nvSpPr>
        <p:spPr>
          <a:xfrm>
            <a:off x="9817767" y="2445449"/>
            <a:ext cx="23742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Drag and drop a new file</a:t>
            </a:r>
            <a:endParaRPr lang="en-ID" sz="2400" dirty="0"/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2C946DB3-CD01-00B4-680B-33B4EA35CB89}"/>
              </a:ext>
            </a:extLst>
          </p:cNvPr>
          <p:cNvCxnSpPr>
            <a:cxnSpLocks/>
          </p:cNvCxnSpPr>
          <p:nvPr/>
        </p:nvCxnSpPr>
        <p:spPr>
          <a:xfrm>
            <a:off x="8710862" y="2153498"/>
            <a:ext cx="1283370" cy="1565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Kotak Teks 12">
            <a:extLst>
              <a:ext uri="{FF2B5EF4-FFF2-40B4-BE49-F238E27FC236}">
                <a16:creationId xmlns:a16="http://schemas.microsoft.com/office/drawing/2014/main" id="{21BE746D-9BE8-CAA6-6EF2-B722E54EDEA9}"/>
              </a:ext>
            </a:extLst>
          </p:cNvPr>
          <p:cNvSpPr txBox="1"/>
          <p:nvPr/>
        </p:nvSpPr>
        <p:spPr>
          <a:xfrm>
            <a:off x="399674" y="3755448"/>
            <a:ext cx="25988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Candidate files to be uploaded</a:t>
            </a:r>
            <a:endParaRPr lang="en-ID" sz="2400" dirty="0"/>
          </a:p>
        </p:txBody>
      </p:sp>
      <p:cxnSp>
        <p:nvCxnSpPr>
          <p:cNvPr id="14" name="Konektor Panah Lurus 13">
            <a:extLst>
              <a:ext uri="{FF2B5EF4-FFF2-40B4-BE49-F238E27FC236}">
                <a16:creationId xmlns:a16="http://schemas.microsoft.com/office/drawing/2014/main" id="{1953D451-C211-6900-E9C3-5BF9B728B2D1}"/>
              </a:ext>
            </a:extLst>
          </p:cNvPr>
          <p:cNvCxnSpPr>
            <a:cxnSpLocks/>
          </p:cNvCxnSpPr>
          <p:nvPr/>
        </p:nvCxnSpPr>
        <p:spPr>
          <a:xfrm flipH="1">
            <a:off x="2596896" y="3276446"/>
            <a:ext cx="871359" cy="36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Kotak Teks 28">
            <a:extLst>
              <a:ext uri="{FF2B5EF4-FFF2-40B4-BE49-F238E27FC236}">
                <a16:creationId xmlns:a16="http://schemas.microsoft.com/office/drawing/2014/main" id="{093AA656-684A-574D-1F39-F323BAE37F87}"/>
              </a:ext>
            </a:extLst>
          </p:cNvPr>
          <p:cNvSpPr txBox="1"/>
          <p:nvPr/>
        </p:nvSpPr>
        <p:spPr>
          <a:xfrm>
            <a:off x="9817766" y="4372486"/>
            <a:ext cx="23742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Commit box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(write a description for </a:t>
            </a:r>
            <a:r>
              <a:rPr lang="en-US" altLang="en-US" sz="2400" dirty="0"/>
              <a:t>tracking, history management)</a:t>
            </a:r>
            <a:endParaRPr lang="en-ID" sz="2400" dirty="0"/>
          </a:p>
        </p:txBody>
      </p:sp>
      <p:cxnSp>
        <p:nvCxnSpPr>
          <p:cNvPr id="30" name="Konektor Panah Lurus 29">
            <a:extLst>
              <a:ext uri="{FF2B5EF4-FFF2-40B4-BE49-F238E27FC236}">
                <a16:creationId xmlns:a16="http://schemas.microsoft.com/office/drawing/2014/main" id="{667D4B16-8CB8-B56C-FB4E-2C9D4E3F1427}"/>
              </a:ext>
            </a:extLst>
          </p:cNvPr>
          <p:cNvCxnSpPr>
            <a:cxnSpLocks/>
          </p:cNvCxnSpPr>
          <p:nvPr/>
        </p:nvCxnSpPr>
        <p:spPr>
          <a:xfrm>
            <a:off x="8614609" y="4984930"/>
            <a:ext cx="12031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Kotak Teks 32">
            <a:extLst>
              <a:ext uri="{FF2B5EF4-FFF2-40B4-BE49-F238E27FC236}">
                <a16:creationId xmlns:a16="http://schemas.microsoft.com/office/drawing/2014/main" id="{0620C89A-1F91-E828-6195-E9247912D709}"/>
              </a:ext>
            </a:extLst>
          </p:cNvPr>
          <p:cNvSpPr txBox="1"/>
          <p:nvPr/>
        </p:nvSpPr>
        <p:spPr>
          <a:xfrm>
            <a:off x="399674" y="5251177"/>
            <a:ext cx="2598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Click Commit changes button for uploading file</a:t>
            </a:r>
            <a:endParaRPr lang="en-ID" sz="2400" dirty="0"/>
          </a:p>
        </p:txBody>
      </p:sp>
      <p:cxnSp>
        <p:nvCxnSpPr>
          <p:cNvPr id="34" name="Konektor Panah Lurus 33">
            <a:extLst>
              <a:ext uri="{FF2B5EF4-FFF2-40B4-BE49-F238E27FC236}">
                <a16:creationId xmlns:a16="http://schemas.microsoft.com/office/drawing/2014/main" id="{7618C142-677F-14B1-C187-27A0724A8B45}"/>
              </a:ext>
            </a:extLst>
          </p:cNvPr>
          <p:cNvCxnSpPr>
            <a:cxnSpLocks/>
          </p:cNvCxnSpPr>
          <p:nvPr/>
        </p:nvCxnSpPr>
        <p:spPr>
          <a:xfrm flipH="1" flipV="1">
            <a:off x="2998495" y="6160168"/>
            <a:ext cx="939521" cy="151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aralelogram 3">
            <a:extLst>
              <a:ext uri="{FF2B5EF4-FFF2-40B4-BE49-F238E27FC236}">
                <a16:creationId xmlns:a16="http://schemas.microsoft.com/office/drawing/2014/main" id="{15641DE8-C959-0D4C-5B76-4FAC1A46F7A0}"/>
              </a:ext>
            </a:extLst>
          </p:cNvPr>
          <p:cNvSpPr/>
          <p:nvPr/>
        </p:nvSpPr>
        <p:spPr>
          <a:xfrm>
            <a:off x="-142059" y="-2063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Upload file</a:t>
            </a:r>
          </a:p>
        </p:txBody>
      </p:sp>
    </p:spTree>
    <p:extLst>
      <p:ext uri="{BB962C8B-B14F-4D97-AF65-F5344CB8AC3E}">
        <p14:creationId xmlns:p14="http://schemas.microsoft.com/office/powerpoint/2010/main" val="41474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C66B43E-E086-D608-DAD4-5F79F4C0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47"/>
            <a:ext cx="10515600" cy="1325563"/>
          </a:xfrm>
        </p:spPr>
        <p:txBody>
          <a:bodyPr/>
          <a:lstStyle/>
          <a:p>
            <a:r>
              <a:rPr lang="en-US" dirty="0"/>
              <a:t>What is GitHub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13C3533-4775-16B3-3494-35F6B73F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410"/>
            <a:ext cx="10515600" cy="4654553"/>
          </a:xfrm>
        </p:spPr>
        <p:txBody>
          <a:bodyPr/>
          <a:lstStyle/>
          <a:p>
            <a:r>
              <a:rPr lang="en-US" b="1" dirty="0"/>
              <a:t>Definition: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is a cloud-based platform for </a:t>
            </a:r>
            <a:r>
              <a:rPr lang="en-US" b="1" dirty="0"/>
              <a:t>version control </a:t>
            </a:r>
            <a:r>
              <a:rPr lang="en-US" dirty="0"/>
              <a:t>and </a:t>
            </a:r>
            <a:r>
              <a:rPr lang="en-US" b="1" dirty="0"/>
              <a:t>collaborative software </a:t>
            </a:r>
            <a:r>
              <a:rPr lang="en-US" dirty="0"/>
              <a:t>development.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91FBE8F-4417-B972-70CC-8E6581F9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65" y="3523820"/>
            <a:ext cx="4885535" cy="278808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20E34D8-471F-FC31-C0D3-8AA666BF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74" y="3187264"/>
            <a:ext cx="460121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25A0AB9-4888-52CC-1D6C-0AE1EE41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Congratulation!</a:t>
            </a:r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618F41E1-F559-B0C5-7241-148CD7B69588}"/>
              </a:ext>
            </a:extLst>
          </p:cNvPr>
          <p:cNvSpPr txBox="1"/>
          <p:nvPr/>
        </p:nvSpPr>
        <p:spPr>
          <a:xfrm>
            <a:off x="3545305" y="20043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/>
              <a:t>A new file has been uploaded</a:t>
            </a:r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8DECE26B-A6C3-950E-6577-A2D900148324}"/>
              </a:ext>
            </a:extLst>
          </p:cNvPr>
          <p:cNvSpPr/>
          <p:nvPr/>
        </p:nvSpPr>
        <p:spPr>
          <a:xfrm>
            <a:off x="-142059" y="-2063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Upload file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8BB78CF6-B4D6-2832-A6C3-5ABB385F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30" y="2553849"/>
            <a:ext cx="9021940" cy="24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1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6E2897-F2E0-F019-85D7-8D7D2682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your work</a:t>
            </a:r>
            <a:endParaRPr lang="en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91D2F55-D9EC-803D-00EA-A91AEA044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712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D6C2284-9AE4-2729-9990-CCEA187F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your work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CAE23A0-87C7-3EB6-15FE-B5DE516B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Merge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78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ambar 16">
            <a:extLst>
              <a:ext uri="{FF2B5EF4-FFF2-40B4-BE49-F238E27FC236}">
                <a16:creationId xmlns:a16="http://schemas.microsoft.com/office/drawing/2014/main" id="{747A8093-B52D-5234-F5DC-6B5B4998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25" y="1728481"/>
            <a:ext cx="4424339" cy="2972845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73066D71-8B89-BF8C-FBE8-E9F5A379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ID" dirty="0"/>
              <a:t>View file content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36BE6AE7-0044-114B-4B49-CB14750172E2}"/>
              </a:ext>
            </a:extLst>
          </p:cNvPr>
          <p:cNvSpPr txBox="1"/>
          <p:nvPr/>
        </p:nvSpPr>
        <p:spPr>
          <a:xfrm>
            <a:off x="7978892" y="1312724"/>
            <a:ext cx="229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Preview file content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0056758-1EC5-4DF1-0AB5-52FDFD01D9EC}"/>
              </a:ext>
            </a:extLst>
          </p:cNvPr>
          <p:cNvSpPr txBox="1"/>
          <p:nvPr/>
        </p:nvSpPr>
        <p:spPr>
          <a:xfrm>
            <a:off x="1616572" y="5078890"/>
            <a:ext cx="2294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Click your main document</a:t>
            </a:r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930F63B9-57F4-B41B-D625-ED86CB078005}"/>
              </a:ext>
            </a:extLst>
          </p:cNvPr>
          <p:cNvCxnSpPr>
            <a:cxnSpLocks/>
          </p:cNvCxnSpPr>
          <p:nvPr/>
        </p:nvCxnSpPr>
        <p:spPr>
          <a:xfrm>
            <a:off x="2425802" y="4355439"/>
            <a:ext cx="0" cy="609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anah: Kanan 10">
            <a:extLst>
              <a:ext uri="{FF2B5EF4-FFF2-40B4-BE49-F238E27FC236}">
                <a16:creationId xmlns:a16="http://schemas.microsoft.com/office/drawing/2014/main" id="{CB699D34-7061-F287-27AA-BAC986C3E1EB}"/>
              </a:ext>
            </a:extLst>
          </p:cNvPr>
          <p:cNvSpPr/>
          <p:nvPr/>
        </p:nvSpPr>
        <p:spPr>
          <a:xfrm>
            <a:off x="5229225" y="3214904"/>
            <a:ext cx="35569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6FDF4DB4-D7E8-4E8D-5259-1D444B97E19F}"/>
              </a:ext>
            </a:extLst>
          </p:cNvPr>
          <p:cNvSpPr/>
          <p:nvPr/>
        </p:nvSpPr>
        <p:spPr>
          <a:xfrm flipH="1">
            <a:off x="8682436" y="-4049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Commit</a:t>
            </a:r>
          </a:p>
        </p:txBody>
      </p:sp>
      <p:pic>
        <p:nvPicPr>
          <p:cNvPr id="12" name="Gambar 11">
            <a:extLst>
              <a:ext uri="{FF2B5EF4-FFF2-40B4-BE49-F238E27FC236}">
                <a16:creationId xmlns:a16="http://schemas.microsoft.com/office/drawing/2014/main" id="{6A3DC568-9DFD-60B7-A417-43559704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536" y="1784744"/>
            <a:ext cx="6134956" cy="3829584"/>
          </a:xfrm>
          <a:prstGeom prst="rect">
            <a:avLst/>
          </a:prstGeom>
        </p:spPr>
      </p:pic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6B164C46-A5A0-07E1-3A57-CA8403873CBE}"/>
              </a:ext>
            </a:extLst>
          </p:cNvPr>
          <p:cNvCxnSpPr>
            <a:cxnSpLocks/>
          </p:cNvCxnSpPr>
          <p:nvPr/>
        </p:nvCxnSpPr>
        <p:spPr>
          <a:xfrm>
            <a:off x="8700318" y="5309752"/>
            <a:ext cx="0" cy="609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Kotak Teks 14">
            <a:extLst>
              <a:ext uri="{FF2B5EF4-FFF2-40B4-BE49-F238E27FC236}">
                <a16:creationId xmlns:a16="http://schemas.microsoft.com/office/drawing/2014/main" id="{BFF61297-13B8-6A70-4426-C5CBF22870B0}"/>
              </a:ext>
            </a:extLst>
          </p:cNvPr>
          <p:cNvSpPr txBox="1"/>
          <p:nvPr/>
        </p:nvSpPr>
        <p:spPr>
          <a:xfrm>
            <a:off x="7233138" y="5938876"/>
            <a:ext cx="382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Contents in the </a:t>
            </a:r>
            <a:r>
              <a:rPr lang="en-ID" b="1" dirty="0"/>
              <a:t>main</a:t>
            </a:r>
            <a:r>
              <a:rPr lang="en-ID" dirty="0"/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342811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6FFC66D6-0D40-6D12-8088-F923430E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5" y="2954458"/>
            <a:ext cx="6115904" cy="3458058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4C9D547B-3FA7-3B48-9977-275377F8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875"/>
            <a:ext cx="10515600" cy="781504"/>
          </a:xfrm>
        </p:spPr>
        <p:txBody>
          <a:bodyPr/>
          <a:lstStyle/>
          <a:p>
            <a:r>
              <a:rPr lang="en-US" dirty="0"/>
              <a:t>A new commit</a:t>
            </a:r>
            <a:endParaRPr lang="en-ID" dirty="0"/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906015A6-5FCB-5A1E-8DF8-C218B9994847}"/>
              </a:ext>
            </a:extLst>
          </p:cNvPr>
          <p:cNvCxnSpPr>
            <a:cxnSpLocks/>
          </p:cNvCxnSpPr>
          <p:nvPr/>
        </p:nvCxnSpPr>
        <p:spPr>
          <a:xfrm flipV="1">
            <a:off x="5666683" y="2793440"/>
            <a:ext cx="307397" cy="12017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F5E136AE-D954-780B-0CEB-B91D3568A08F}"/>
              </a:ext>
            </a:extLst>
          </p:cNvPr>
          <p:cNvCxnSpPr>
            <a:cxnSpLocks/>
          </p:cNvCxnSpPr>
          <p:nvPr/>
        </p:nvCxnSpPr>
        <p:spPr>
          <a:xfrm flipV="1">
            <a:off x="725714" y="2657856"/>
            <a:ext cx="65198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Kotak Teks 13">
            <a:extLst>
              <a:ext uri="{FF2B5EF4-FFF2-40B4-BE49-F238E27FC236}">
                <a16:creationId xmlns:a16="http://schemas.microsoft.com/office/drawing/2014/main" id="{FABCCC10-846A-EFF5-1BD2-B12C90A4D9AC}"/>
              </a:ext>
            </a:extLst>
          </p:cNvPr>
          <p:cNvSpPr txBox="1"/>
          <p:nvPr/>
        </p:nvSpPr>
        <p:spPr>
          <a:xfrm>
            <a:off x="518450" y="1915196"/>
            <a:ext cx="2566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Code</a:t>
            </a:r>
            <a:r>
              <a:rPr lang="en-US" dirty="0"/>
              <a:t> feature to preview or edit the code</a:t>
            </a:r>
            <a:endParaRPr lang="en-ID" dirty="0"/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6DFBBB18-BCDB-8A37-637D-15BD2E53E008}"/>
              </a:ext>
            </a:extLst>
          </p:cNvPr>
          <p:cNvSpPr/>
          <p:nvPr/>
        </p:nvSpPr>
        <p:spPr>
          <a:xfrm>
            <a:off x="-144572" y="-6017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Commit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E023B7A9-D862-C199-CC74-455E9EDB497E}"/>
              </a:ext>
            </a:extLst>
          </p:cNvPr>
          <p:cNvSpPr txBox="1"/>
          <p:nvPr/>
        </p:nvSpPr>
        <p:spPr>
          <a:xfrm>
            <a:off x="4121186" y="2015254"/>
            <a:ext cx="2566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              button for editing the code</a:t>
            </a:r>
            <a:r>
              <a:rPr lang="en-US" b="1" dirty="0"/>
              <a:t> </a:t>
            </a:r>
            <a:endParaRPr lang="en-ID" dirty="0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F18D5008-1392-CD76-1422-FC5BA52D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50" y="1843050"/>
            <a:ext cx="485843" cy="495369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44D3CE97-6A2F-3C72-52F6-0E4F1A6C8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209" y="1843050"/>
            <a:ext cx="5192769" cy="4070226"/>
          </a:xfrm>
          <a:prstGeom prst="rect">
            <a:avLst/>
          </a:prstGeom>
        </p:spPr>
      </p:pic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5C22E0A7-61BA-F2DF-EA60-777B190A3FAC}"/>
              </a:ext>
            </a:extLst>
          </p:cNvPr>
          <p:cNvCxnSpPr>
            <a:cxnSpLocks/>
          </p:cNvCxnSpPr>
          <p:nvPr/>
        </p:nvCxnSpPr>
        <p:spPr>
          <a:xfrm>
            <a:off x="9064867" y="5070747"/>
            <a:ext cx="5790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Kotak Teks 22">
            <a:extLst>
              <a:ext uri="{FF2B5EF4-FFF2-40B4-BE49-F238E27FC236}">
                <a16:creationId xmlns:a16="http://schemas.microsoft.com/office/drawing/2014/main" id="{514F0A93-0133-93E1-D152-A1910E9CF2CD}"/>
              </a:ext>
            </a:extLst>
          </p:cNvPr>
          <p:cNvSpPr txBox="1"/>
          <p:nvPr/>
        </p:nvSpPr>
        <p:spPr>
          <a:xfrm>
            <a:off x="9817087" y="4886081"/>
            <a:ext cx="207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 code</a:t>
            </a:r>
            <a:endParaRPr lang="en-ID" dirty="0"/>
          </a:p>
        </p:txBody>
      </p:sp>
      <p:sp>
        <p:nvSpPr>
          <p:cNvPr id="24" name="Kotak Teks 23">
            <a:extLst>
              <a:ext uri="{FF2B5EF4-FFF2-40B4-BE49-F238E27FC236}">
                <a16:creationId xmlns:a16="http://schemas.microsoft.com/office/drawing/2014/main" id="{580209F0-ECA8-5D27-9743-A210990CF260}"/>
              </a:ext>
            </a:extLst>
          </p:cNvPr>
          <p:cNvSpPr txBox="1"/>
          <p:nvPr/>
        </p:nvSpPr>
        <p:spPr>
          <a:xfrm>
            <a:off x="9016274" y="685461"/>
            <a:ext cx="3053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</a:t>
            </a:r>
            <a:r>
              <a:rPr lang="en-US" b="1" dirty="0"/>
              <a:t>Commit changes</a:t>
            </a:r>
            <a:r>
              <a:rPr lang="en-US" dirty="0"/>
              <a:t> button after update the code</a:t>
            </a:r>
            <a:endParaRPr lang="en-ID" dirty="0"/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64393565-DD0E-872C-1636-2D182AEFEAE5}"/>
              </a:ext>
            </a:extLst>
          </p:cNvPr>
          <p:cNvCxnSpPr>
            <a:cxnSpLocks/>
          </p:cNvCxnSpPr>
          <p:nvPr/>
        </p:nvCxnSpPr>
        <p:spPr>
          <a:xfrm flipH="1" flipV="1">
            <a:off x="11262650" y="1331792"/>
            <a:ext cx="221336" cy="600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5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7E208172-E319-C33E-78D9-0CC5A1F7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21" y="578456"/>
            <a:ext cx="6134956" cy="6030167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4C9D547B-3FA7-3B48-9977-275377F8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875"/>
            <a:ext cx="10515600" cy="781504"/>
          </a:xfrm>
        </p:spPr>
        <p:txBody>
          <a:bodyPr/>
          <a:lstStyle/>
          <a:p>
            <a:r>
              <a:rPr lang="en-US" dirty="0"/>
              <a:t>A new commit</a:t>
            </a:r>
            <a:endParaRPr lang="en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0CA9FC48-30BA-25E0-941A-0EC971583662}"/>
              </a:ext>
            </a:extLst>
          </p:cNvPr>
          <p:cNvSpPr txBox="1"/>
          <p:nvPr/>
        </p:nvSpPr>
        <p:spPr>
          <a:xfrm>
            <a:off x="307182" y="2159046"/>
            <a:ext cx="4382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Blame</a:t>
            </a:r>
            <a:r>
              <a:rPr lang="en-US" dirty="0"/>
              <a:t> is a feature that helps track who made specific changes to a file and when those changes were made</a:t>
            </a:r>
            <a:endParaRPr lang="en-ID" dirty="0"/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906015A6-5FCB-5A1E-8DF8-C218B9994847}"/>
              </a:ext>
            </a:extLst>
          </p:cNvPr>
          <p:cNvCxnSpPr>
            <a:cxnSpLocks/>
          </p:cNvCxnSpPr>
          <p:nvPr/>
        </p:nvCxnSpPr>
        <p:spPr>
          <a:xfrm flipH="1">
            <a:off x="3982878" y="825500"/>
            <a:ext cx="2227422" cy="1206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elogram 2">
            <a:extLst>
              <a:ext uri="{FF2B5EF4-FFF2-40B4-BE49-F238E27FC236}">
                <a16:creationId xmlns:a16="http://schemas.microsoft.com/office/drawing/2014/main" id="{6DFBBB18-BCDB-8A37-637D-15BD2E53E008}"/>
              </a:ext>
            </a:extLst>
          </p:cNvPr>
          <p:cNvSpPr/>
          <p:nvPr/>
        </p:nvSpPr>
        <p:spPr>
          <a:xfrm>
            <a:off x="-144572" y="-6017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Commit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0345C460-B5C7-A6CF-B06A-BEE90801228E}"/>
              </a:ext>
            </a:extLst>
          </p:cNvPr>
          <p:cNvSpPr txBox="1"/>
          <p:nvPr/>
        </p:nvSpPr>
        <p:spPr>
          <a:xfrm>
            <a:off x="709453" y="467710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new commit ‘Update Matrix’</a:t>
            </a:r>
            <a:endParaRPr lang="en-ID" dirty="0"/>
          </a:p>
        </p:txBody>
      </p:sp>
      <p:cxnSp>
        <p:nvCxnSpPr>
          <p:cNvPr id="16" name="Konektor Panah Lurus 15">
            <a:extLst>
              <a:ext uri="{FF2B5EF4-FFF2-40B4-BE49-F238E27FC236}">
                <a16:creationId xmlns:a16="http://schemas.microsoft.com/office/drawing/2014/main" id="{ED369D5C-11D0-DD3D-38FE-777C09A9DD3A}"/>
              </a:ext>
            </a:extLst>
          </p:cNvPr>
          <p:cNvCxnSpPr>
            <a:cxnSpLocks/>
          </p:cNvCxnSpPr>
          <p:nvPr/>
        </p:nvCxnSpPr>
        <p:spPr>
          <a:xfrm flipH="1">
            <a:off x="3359699" y="3461156"/>
            <a:ext cx="2227422" cy="1206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20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4FD3261F-0434-A387-493B-475815DB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65" y="2712656"/>
            <a:ext cx="10667773" cy="2366259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8358769E-927A-6D34-6A88-96602645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338"/>
            <a:ext cx="10515600" cy="857250"/>
          </a:xfrm>
        </p:spPr>
        <p:txBody>
          <a:bodyPr/>
          <a:lstStyle/>
          <a:p>
            <a:r>
              <a:rPr lang="en-US" dirty="0"/>
              <a:t>A new branch</a:t>
            </a:r>
            <a:endParaRPr lang="en-ID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E119C7FE-39E0-F275-A6B7-DE0F0D8B3E41}"/>
              </a:ext>
            </a:extLst>
          </p:cNvPr>
          <p:cNvSpPr txBox="1"/>
          <p:nvPr/>
        </p:nvSpPr>
        <p:spPr>
          <a:xfrm>
            <a:off x="1816608" y="1550800"/>
            <a:ext cx="3023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</a:t>
            </a:r>
            <a:r>
              <a:rPr lang="en-US" b="1" dirty="0"/>
              <a:t>Branches</a:t>
            </a:r>
            <a:r>
              <a:rPr lang="en-US" dirty="0"/>
              <a:t> button for preview branches document</a:t>
            </a:r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A169F-E2BE-39D5-5EA6-26D32CC5E705}"/>
              </a:ext>
            </a:extLst>
          </p:cNvPr>
          <p:cNvSpPr/>
          <p:nvPr/>
        </p:nvSpPr>
        <p:spPr>
          <a:xfrm>
            <a:off x="2474976" y="2877312"/>
            <a:ext cx="1243584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5140D81F-E5D3-4E90-800A-271B15839682}"/>
              </a:ext>
            </a:extLst>
          </p:cNvPr>
          <p:cNvCxnSpPr>
            <a:cxnSpLocks/>
          </p:cNvCxnSpPr>
          <p:nvPr/>
        </p:nvCxnSpPr>
        <p:spPr>
          <a:xfrm flipV="1">
            <a:off x="3131617" y="2292096"/>
            <a:ext cx="0" cy="56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Kotak Teks 14">
            <a:extLst>
              <a:ext uri="{FF2B5EF4-FFF2-40B4-BE49-F238E27FC236}">
                <a16:creationId xmlns:a16="http://schemas.microsoft.com/office/drawing/2014/main" id="{9FAF5D97-D609-5E66-A691-B538BAA37770}"/>
              </a:ext>
            </a:extLst>
          </p:cNvPr>
          <p:cNvSpPr txBox="1"/>
          <p:nvPr/>
        </p:nvSpPr>
        <p:spPr>
          <a:xfrm>
            <a:off x="3072384" y="5835648"/>
            <a:ext cx="302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document</a:t>
            </a:r>
            <a:endParaRPr lang="en-ID" dirty="0"/>
          </a:p>
        </p:txBody>
      </p:sp>
      <p:cxnSp>
        <p:nvCxnSpPr>
          <p:cNvPr id="16" name="Konektor Panah Lurus 15">
            <a:extLst>
              <a:ext uri="{FF2B5EF4-FFF2-40B4-BE49-F238E27FC236}">
                <a16:creationId xmlns:a16="http://schemas.microsoft.com/office/drawing/2014/main" id="{B75603D9-EA9D-4468-0CE9-3445FD01E716}"/>
              </a:ext>
            </a:extLst>
          </p:cNvPr>
          <p:cNvCxnSpPr>
            <a:cxnSpLocks/>
          </p:cNvCxnSpPr>
          <p:nvPr/>
        </p:nvCxnSpPr>
        <p:spPr>
          <a:xfrm>
            <a:off x="3913632" y="4960513"/>
            <a:ext cx="0" cy="757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elogram 2">
            <a:extLst>
              <a:ext uri="{FF2B5EF4-FFF2-40B4-BE49-F238E27FC236}">
                <a16:creationId xmlns:a16="http://schemas.microsoft.com/office/drawing/2014/main" id="{D9AC0946-DE27-35B5-518C-28130A1CF7AC}"/>
              </a:ext>
            </a:extLst>
          </p:cNvPr>
          <p:cNvSpPr/>
          <p:nvPr/>
        </p:nvSpPr>
        <p:spPr>
          <a:xfrm flipH="1">
            <a:off x="8682436" y="-4049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98005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ambar 11">
            <a:extLst>
              <a:ext uri="{FF2B5EF4-FFF2-40B4-BE49-F238E27FC236}">
                <a16:creationId xmlns:a16="http://schemas.microsoft.com/office/drawing/2014/main" id="{0A2441A2-A124-D425-0CE7-EDACB812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70" y="1462224"/>
            <a:ext cx="6249272" cy="462027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E4794E63-BA12-339E-D6DC-A955DB36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482BB6B6-2512-43EB-FF12-D839C33E1B9D}"/>
              </a:ext>
            </a:extLst>
          </p:cNvPr>
          <p:cNvSpPr txBox="1"/>
          <p:nvPr/>
        </p:nvSpPr>
        <p:spPr>
          <a:xfrm>
            <a:off x="552831" y="4919394"/>
            <a:ext cx="2128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Branch 2: </a:t>
            </a:r>
          </a:p>
          <a:p>
            <a:r>
              <a:rPr lang="en-US" dirty="0"/>
              <a:t>Kuliah-SBM-v2.1</a:t>
            </a:r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2A89D0DD-3114-EBC9-39CC-444E5AFBE21C}"/>
              </a:ext>
            </a:extLst>
          </p:cNvPr>
          <p:cNvSpPr txBox="1"/>
          <p:nvPr/>
        </p:nvSpPr>
        <p:spPr>
          <a:xfrm>
            <a:off x="691896" y="57632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Branch 1:</a:t>
            </a:r>
          </a:p>
          <a:p>
            <a:r>
              <a:rPr lang="en-US" dirty="0"/>
              <a:t>Kuliah-SBM-v2</a:t>
            </a:r>
            <a:endParaRPr lang="en-ID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BC3C3596-AC22-171D-2173-D7E66F9E45ED}"/>
              </a:ext>
            </a:extLst>
          </p:cNvPr>
          <p:cNvCxnSpPr>
            <a:cxnSpLocks/>
          </p:cNvCxnSpPr>
          <p:nvPr/>
        </p:nvCxnSpPr>
        <p:spPr>
          <a:xfrm flipH="1">
            <a:off x="2255520" y="5242560"/>
            <a:ext cx="9387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AE6F6C5E-64D7-7539-92B7-DDAF38EF2002}"/>
              </a:ext>
            </a:extLst>
          </p:cNvPr>
          <p:cNvCxnSpPr>
            <a:cxnSpLocks/>
          </p:cNvCxnSpPr>
          <p:nvPr/>
        </p:nvCxnSpPr>
        <p:spPr>
          <a:xfrm flipH="1">
            <a:off x="2255520" y="5716269"/>
            <a:ext cx="938784" cy="166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Kotak Teks 12">
            <a:extLst>
              <a:ext uri="{FF2B5EF4-FFF2-40B4-BE49-F238E27FC236}">
                <a16:creationId xmlns:a16="http://schemas.microsoft.com/office/drawing/2014/main" id="{B937A73F-0E31-299E-E0A3-418142F9D164}"/>
              </a:ext>
            </a:extLst>
          </p:cNvPr>
          <p:cNvSpPr txBox="1"/>
          <p:nvPr/>
        </p:nvSpPr>
        <p:spPr>
          <a:xfrm>
            <a:off x="552831" y="3357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document</a:t>
            </a:r>
            <a:endParaRPr lang="en-ID" dirty="0"/>
          </a:p>
        </p:txBody>
      </p:sp>
      <p:cxnSp>
        <p:nvCxnSpPr>
          <p:cNvPr id="14" name="Konektor Panah Lurus 13">
            <a:extLst>
              <a:ext uri="{FF2B5EF4-FFF2-40B4-BE49-F238E27FC236}">
                <a16:creationId xmlns:a16="http://schemas.microsoft.com/office/drawing/2014/main" id="{92FD6035-7605-0021-7029-1688D5E2C816}"/>
              </a:ext>
            </a:extLst>
          </p:cNvPr>
          <p:cNvCxnSpPr>
            <a:cxnSpLocks/>
          </p:cNvCxnSpPr>
          <p:nvPr/>
        </p:nvCxnSpPr>
        <p:spPr>
          <a:xfrm flipH="1">
            <a:off x="2432304" y="3554689"/>
            <a:ext cx="5852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Kotak Teks 15">
            <a:extLst>
              <a:ext uri="{FF2B5EF4-FFF2-40B4-BE49-F238E27FC236}">
                <a16:creationId xmlns:a16="http://schemas.microsoft.com/office/drawing/2014/main" id="{D38B715A-B442-6EF4-0FCF-D1BF0301BCF5}"/>
              </a:ext>
            </a:extLst>
          </p:cNvPr>
          <p:cNvSpPr txBox="1"/>
          <p:nvPr/>
        </p:nvSpPr>
        <p:spPr>
          <a:xfrm>
            <a:off x="9769043" y="1229023"/>
            <a:ext cx="2130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</a:t>
            </a:r>
            <a:r>
              <a:rPr lang="en-US" b="1" dirty="0"/>
              <a:t>New branch </a:t>
            </a:r>
            <a:r>
              <a:rPr lang="en-US" dirty="0"/>
              <a:t>button for a new branch </a:t>
            </a:r>
            <a:endParaRPr lang="en-ID" dirty="0"/>
          </a:p>
        </p:txBody>
      </p: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251A20DD-B504-BA53-D641-701A09E76EAF}"/>
              </a:ext>
            </a:extLst>
          </p:cNvPr>
          <p:cNvCxnSpPr>
            <a:cxnSpLocks/>
          </p:cNvCxnSpPr>
          <p:nvPr/>
        </p:nvCxnSpPr>
        <p:spPr>
          <a:xfrm>
            <a:off x="9067800" y="1690688"/>
            <a:ext cx="5242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Konektor Panah Lurus 18">
            <a:extLst>
              <a:ext uri="{FF2B5EF4-FFF2-40B4-BE49-F238E27FC236}">
                <a16:creationId xmlns:a16="http://schemas.microsoft.com/office/drawing/2014/main" id="{DC79E919-15E1-DAEF-4ABA-0B4B577F7AC5}"/>
              </a:ext>
            </a:extLst>
          </p:cNvPr>
          <p:cNvCxnSpPr>
            <a:cxnSpLocks/>
          </p:cNvCxnSpPr>
          <p:nvPr/>
        </p:nvCxnSpPr>
        <p:spPr>
          <a:xfrm>
            <a:off x="8622792" y="4919394"/>
            <a:ext cx="8900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Kotak Teks 22">
            <a:extLst>
              <a:ext uri="{FF2B5EF4-FFF2-40B4-BE49-F238E27FC236}">
                <a16:creationId xmlns:a16="http://schemas.microsoft.com/office/drawing/2014/main" id="{D37A3805-AC3B-D68C-DD76-9CE9ED9ABC44}"/>
              </a:ext>
            </a:extLst>
          </p:cNvPr>
          <p:cNvSpPr txBox="1"/>
          <p:nvPr/>
        </p:nvSpPr>
        <p:spPr>
          <a:xfrm>
            <a:off x="9592056" y="4705648"/>
            <a:ext cx="2340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Choose Branches X for updating</a:t>
            </a:r>
            <a:endParaRPr lang="en-ID" dirty="0"/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126C1F46-17C8-9FF8-FA5B-556BCBB0B111}"/>
              </a:ext>
            </a:extLst>
          </p:cNvPr>
          <p:cNvSpPr/>
          <p:nvPr/>
        </p:nvSpPr>
        <p:spPr>
          <a:xfrm flipH="1">
            <a:off x="8682436" y="-4049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Branch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379CB49C-446A-08ED-9584-21170C6679FA}"/>
              </a:ext>
            </a:extLst>
          </p:cNvPr>
          <p:cNvSpPr txBox="1"/>
          <p:nvPr/>
        </p:nvSpPr>
        <p:spPr>
          <a:xfrm>
            <a:off x="540421" y="4141619"/>
            <a:ext cx="2128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Branch 3: </a:t>
            </a:r>
          </a:p>
          <a:p>
            <a:r>
              <a:rPr lang="en-US" dirty="0"/>
              <a:t>Kuliah-SBM-v3</a:t>
            </a:r>
            <a:endParaRPr lang="en-ID" dirty="0"/>
          </a:p>
        </p:txBody>
      </p:sp>
      <p:cxnSp>
        <p:nvCxnSpPr>
          <p:cNvPr id="18" name="Konektor Panah Lurus 17">
            <a:extLst>
              <a:ext uri="{FF2B5EF4-FFF2-40B4-BE49-F238E27FC236}">
                <a16:creationId xmlns:a16="http://schemas.microsoft.com/office/drawing/2014/main" id="{47D9265C-F861-7E3D-81B0-8C38C946023F}"/>
              </a:ext>
            </a:extLst>
          </p:cNvPr>
          <p:cNvCxnSpPr>
            <a:cxnSpLocks/>
          </p:cNvCxnSpPr>
          <p:nvPr/>
        </p:nvCxnSpPr>
        <p:spPr>
          <a:xfrm flipH="1" flipV="1">
            <a:off x="2432304" y="4705648"/>
            <a:ext cx="737616" cy="1005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7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ambar 13">
            <a:extLst>
              <a:ext uri="{FF2B5EF4-FFF2-40B4-BE49-F238E27FC236}">
                <a16:creationId xmlns:a16="http://schemas.microsoft.com/office/drawing/2014/main" id="{C53E8550-72AB-C8CD-76A3-28407C16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0133"/>
            <a:ext cx="5738045" cy="5291851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7CAF2CE1-1BA9-0AC0-F980-0B31C437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97" y="1150643"/>
            <a:ext cx="4828453" cy="4851086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0772DD23-637A-74D9-A522-0E74DFD7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7" y="57232"/>
            <a:ext cx="10515600" cy="834819"/>
          </a:xfrm>
        </p:spPr>
        <p:txBody>
          <a:bodyPr/>
          <a:lstStyle/>
          <a:p>
            <a:r>
              <a:rPr lang="en-US" dirty="0"/>
              <a:t>Updating Branch </a:t>
            </a:r>
            <a:endParaRPr lang="en-ID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CCA9453B-BC9D-F92C-262D-92EDA938109E}"/>
              </a:ext>
            </a:extLst>
          </p:cNvPr>
          <p:cNvCxnSpPr>
            <a:cxnSpLocks/>
          </p:cNvCxnSpPr>
          <p:nvPr/>
        </p:nvCxnSpPr>
        <p:spPr>
          <a:xfrm>
            <a:off x="3682625" y="5388864"/>
            <a:ext cx="471417" cy="612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Kotak Teks 10">
            <a:extLst>
              <a:ext uri="{FF2B5EF4-FFF2-40B4-BE49-F238E27FC236}">
                <a16:creationId xmlns:a16="http://schemas.microsoft.com/office/drawing/2014/main" id="{6D89C80B-697B-B4E5-D99E-2BA242AF4E7B}"/>
              </a:ext>
            </a:extLst>
          </p:cNvPr>
          <p:cNvSpPr txBox="1"/>
          <p:nvPr/>
        </p:nvSpPr>
        <p:spPr>
          <a:xfrm>
            <a:off x="1268399" y="6102888"/>
            <a:ext cx="5108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Updating branch code:</a:t>
            </a:r>
          </a:p>
          <a:p>
            <a:pPr algn="ctr"/>
            <a:r>
              <a:rPr lang="en-US" dirty="0"/>
              <a:t>#Berikut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en-ID" dirty="0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13B61650-1758-02F9-A534-7DD67B5DCB03}"/>
              </a:ext>
            </a:extLst>
          </p:cNvPr>
          <p:cNvSpPr txBox="1"/>
          <p:nvPr/>
        </p:nvSpPr>
        <p:spPr>
          <a:xfrm>
            <a:off x="7759695" y="6347896"/>
            <a:ext cx="3350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Historical updating branch code</a:t>
            </a:r>
            <a:endParaRPr lang="en-ID" dirty="0"/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261A9400-8CAB-B1B8-F880-11142E2B1E24}"/>
              </a:ext>
            </a:extLst>
          </p:cNvPr>
          <p:cNvCxnSpPr>
            <a:cxnSpLocks/>
          </p:cNvCxnSpPr>
          <p:nvPr/>
        </p:nvCxnSpPr>
        <p:spPr>
          <a:xfrm>
            <a:off x="9457940" y="5607752"/>
            <a:ext cx="0" cy="787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elogram 2">
            <a:extLst>
              <a:ext uri="{FF2B5EF4-FFF2-40B4-BE49-F238E27FC236}">
                <a16:creationId xmlns:a16="http://schemas.microsoft.com/office/drawing/2014/main" id="{B7C8DD39-108B-00F0-116D-FCCC80B42281}"/>
              </a:ext>
            </a:extLst>
          </p:cNvPr>
          <p:cNvSpPr/>
          <p:nvPr/>
        </p:nvSpPr>
        <p:spPr>
          <a:xfrm flipH="1">
            <a:off x="8682436" y="-4049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10130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ambar 14">
            <a:extLst>
              <a:ext uri="{FF2B5EF4-FFF2-40B4-BE49-F238E27FC236}">
                <a16:creationId xmlns:a16="http://schemas.microsoft.com/office/drawing/2014/main" id="{26476ED8-6983-3D37-FB6E-37782D06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8" y="1278169"/>
            <a:ext cx="5331482" cy="4651679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25D7E330-E334-8FBE-23B0-CE4CA881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25" y="243324"/>
            <a:ext cx="10515600" cy="751028"/>
          </a:xfrm>
        </p:spPr>
        <p:txBody>
          <a:bodyPr/>
          <a:lstStyle/>
          <a:p>
            <a:r>
              <a:rPr lang="en-US" dirty="0"/>
              <a:t>Main and branch difference</a:t>
            </a:r>
            <a:endParaRPr lang="en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627BE7FA-B130-BFB7-8CE5-843313BEB1E5}"/>
              </a:ext>
            </a:extLst>
          </p:cNvPr>
          <p:cNvSpPr txBox="1"/>
          <p:nvPr/>
        </p:nvSpPr>
        <p:spPr>
          <a:xfrm>
            <a:off x="1404398" y="6147907"/>
            <a:ext cx="3585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Code updates on Branch  do not affect the </a:t>
            </a:r>
            <a:r>
              <a:rPr lang="en-ID" b="1" dirty="0"/>
              <a:t>main</a:t>
            </a:r>
            <a:r>
              <a:rPr lang="en-ID" dirty="0"/>
              <a:t> document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83DEF60-6618-A40C-175B-315ABC2E0FA6}"/>
              </a:ext>
            </a:extLst>
          </p:cNvPr>
          <p:cNvSpPr txBox="1"/>
          <p:nvPr/>
        </p:nvSpPr>
        <p:spPr>
          <a:xfrm>
            <a:off x="1028510" y="3012162"/>
            <a:ext cx="1860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main</a:t>
            </a:r>
            <a:r>
              <a:rPr lang="en-ID" dirty="0"/>
              <a:t> document</a:t>
            </a:r>
          </a:p>
        </p:txBody>
      </p: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8AA885CB-5453-46BE-A8EA-7B20DB212E1C}"/>
              </a:ext>
            </a:extLst>
          </p:cNvPr>
          <p:cNvCxnSpPr>
            <a:cxnSpLocks/>
          </p:cNvCxnSpPr>
          <p:nvPr/>
        </p:nvCxnSpPr>
        <p:spPr>
          <a:xfrm>
            <a:off x="2288666" y="1763015"/>
            <a:ext cx="222886" cy="1296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elogram 2">
            <a:extLst>
              <a:ext uri="{FF2B5EF4-FFF2-40B4-BE49-F238E27FC236}">
                <a16:creationId xmlns:a16="http://schemas.microsoft.com/office/drawing/2014/main" id="{1D3CF15A-F9C7-B978-773E-91B1DDA40657}"/>
              </a:ext>
            </a:extLst>
          </p:cNvPr>
          <p:cNvSpPr/>
          <p:nvPr/>
        </p:nvSpPr>
        <p:spPr>
          <a:xfrm flipH="1">
            <a:off x="8682436" y="-4049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Branch</a:t>
            </a: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1F064511-EA25-3D24-B7EF-E2D75AAB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84" y="1162202"/>
            <a:ext cx="5566178" cy="4985705"/>
          </a:xfrm>
          <a:prstGeom prst="rect">
            <a:avLst/>
          </a:prstGeom>
        </p:spPr>
      </p:pic>
      <p:cxnSp>
        <p:nvCxnSpPr>
          <p:cNvPr id="19" name="Konektor Panah Lurus 18">
            <a:extLst>
              <a:ext uri="{FF2B5EF4-FFF2-40B4-BE49-F238E27FC236}">
                <a16:creationId xmlns:a16="http://schemas.microsoft.com/office/drawing/2014/main" id="{186AF431-85C3-500A-8C15-0F18C832D0FC}"/>
              </a:ext>
            </a:extLst>
          </p:cNvPr>
          <p:cNvCxnSpPr>
            <a:cxnSpLocks/>
          </p:cNvCxnSpPr>
          <p:nvPr/>
        </p:nvCxnSpPr>
        <p:spPr>
          <a:xfrm>
            <a:off x="8049386" y="1763015"/>
            <a:ext cx="222886" cy="1296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Kotak Teks 19">
            <a:extLst>
              <a:ext uri="{FF2B5EF4-FFF2-40B4-BE49-F238E27FC236}">
                <a16:creationId xmlns:a16="http://schemas.microsoft.com/office/drawing/2014/main" id="{43DB39C8-A0CD-4BA9-AFD6-C5A665D3F210}"/>
              </a:ext>
            </a:extLst>
          </p:cNvPr>
          <p:cNvSpPr txBox="1"/>
          <p:nvPr/>
        </p:nvSpPr>
        <p:spPr>
          <a:xfrm>
            <a:off x="6768750" y="3105834"/>
            <a:ext cx="204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branch</a:t>
            </a:r>
            <a:r>
              <a:rPr lang="en-ID" dirty="0"/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2750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AC6EBC-6B68-2992-5EC5-7651A979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Key Feature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F67EE97-3FE0-5E07-EEE7-8FB756E8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49490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D" sz="2200" b="1" dirty="0"/>
              <a:t>Repository Hosting</a:t>
            </a:r>
            <a:r>
              <a:rPr lang="en-ID" sz="2200" dirty="0"/>
              <a:t>: Allows users to create and store code repositories online.</a:t>
            </a:r>
          </a:p>
          <a:p>
            <a:pPr>
              <a:lnSpc>
                <a:spcPct val="120000"/>
              </a:lnSpc>
            </a:pPr>
            <a:r>
              <a:rPr lang="en-ID" sz="2200" b="1" dirty="0"/>
              <a:t>Collaboration Tools</a:t>
            </a:r>
            <a:r>
              <a:rPr lang="en-ID" sz="2200" dirty="0"/>
              <a:t>: Supports team collaboration like pull requests, code reviews, and issue tracking.</a:t>
            </a:r>
          </a:p>
          <a:p>
            <a:pPr>
              <a:lnSpc>
                <a:spcPct val="120000"/>
              </a:lnSpc>
            </a:pPr>
            <a:r>
              <a:rPr lang="en-ID" sz="2200" b="1" dirty="0"/>
              <a:t>Documentation</a:t>
            </a:r>
            <a:r>
              <a:rPr lang="en-ID" sz="2200" dirty="0"/>
              <a:t>: Users can create or upload a files: README files (README.md), </a:t>
            </a:r>
          </a:p>
          <a:p>
            <a:pPr>
              <a:lnSpc>
                <a:spcPct val="120000"/>
              </a:lnSpc>
            </a:pPr>
            <a:r>
              <a:rPr lang="en-ID" sz="2200" b="1" dirty="0"/>
              <a:t>Community Contributions</a:t>
            </a:r>
            <a:r>
              <a:rPr lang="en-ID" sz="2200" dirty="0"/>
              <a:t>: Facilitates open-source projects where developers can contribute and collaborate globally.</a:t>
            </a:r>
          </a:p>
          <a:p>
            <a:pPr>
              <a:lnSpc>
                <a:spcPct val="120000"/>
              </a:lnSpc>
            </a:pPr>
            <a:r>
              <a:rPr lang="en-ID" sz="2200" b="1" dirty="0"/>
              <a:t>Integrations</a:t>
            </a:r>
            <a:r>
              <a:rPr lang="en-ID" sz="2200" dirty="0"/>
              <a:t>: Connects with various third-party tools and services, testing, and deployment.</a:t>
            </a:r>
          </a:p>
          <a:p>
            <a:pPr>
              <a:lnSpc>
                <a:spcPct val="120000"/>
              </a:lnSpc>
            </a:pP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308470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ambar 10">
            <a:extLst>
              <a:ext uri="{FF2B5EF4-FFF2-40B4-BE49-F238E27FC236}">
                <a16:creationId xmlns:a16="http://schemas.microsoft.com/office/drawing/2014/main" id="{87B8B855-794B-31C4-14B0-51146BF0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26" y="1844992"/>
            <a:ext cx="9067887" cy="3490198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7763BEE3-E6AF-E376-0997-FC874C0E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5"/>
            <a:ext cx="11064240" cy="1325563"/>
          </a:xfrm>
        </p:spPr>
        <p:txBody>
          <a:bodyPr/>
          <a:lstStyle/>
          <a:p>
            <a:r>
              <a:rPr lang="en-US" dirty="0"/>
              <a:t>Merge (Method 1)</a:t>
            </a:r>
            <a:endParaRPr lang="en-ID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AC80389E-7CC9-E95E-3067-80835B18A56A}"/>
              </a:ext>
            </a:extLst>
          </p:cNvPr>
          <p:cNvSpPr txBox="1"/>
          <p:nvPr/>
        </p:nvSpPr>
        <p:spPr>
          <a:xfrm>
            <a:off x="289560" y="20829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Branch:</a:t>
            </a:r>
          </a:p>
          <a:p>
            <a:r>
              <a:rPr lang="en-US" dirty="0"/>
              <a:t>Kuliah-SBM-v3</a:t>
            </a:r>
            <a:endParaRPr lang="en-ID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067906DD-6D70-AFB2-870C-0DF5611E5F68}"/>
              </a:ext>
            </a:extLst>
          </p:cNvPr>
          <p:cNvCxnSpPr>
            <a:cxnSpLocks/>
          </p:cNvCxnSpPr>
          <p:nvPr/>
        </p:nvCxnSpPr>
        <p:spPr>
          <a:xfrm flipH="1" flipV="1">
            <a:off x="1975104" y="2511552"/>
            <a:ext cx="841248" cy="134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5B5C512B-8E5C-F29A-C28C-12CA04D4D6F2}"/>
              </a:ext>
            </a:extLst>
          </p:cNvPr>
          <p:cNvCxnSpPr>
            <a:cxnSpLocks/>
          </p:cNvCxnSpPr>
          <p:nvPr/>
        </p:nvCxnSpPr>
        <p:spPr>
          <a:xfrm flipV="1">
            <a:off x="6510219" y="1920490"/>
            <a:ext cx="0" cy="591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Kotak Teks 11">
            <a:extLst>
              <a:ext uri="{FF2B5EF4-FFF2-40B4-BE49-F238E27FC236}">
                <a16:creationId xmlns:a16="http://schemas.microsoft.com/office/drawing/2014/main" id="{3E0A1EFA-67CE-4CF7-D236-345B2D4A91EF}"/>
              </a:ext>
            </a:extLst>
          </p:cNvPr>
          <p:cNvSpPr txBox="1"/>
          <p:nvPr/>
        </p:nvSpPr>
        <p:spPr>
          <a:xfrm>
            <a:off x="5031833" y="921662"/>
            <a:ext cx="2791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Choose </a:t>
            </a:r>
            <a:r>
              <a:rPr lang="en-US" b="1" dirty="0"/>
              <a:t>Branch</a:t>
            </a:r>
            <a:r>
              <a:rPr lang="en-US" dirty="0"/>
              <a:t> for Merge the branch into main document</a:t>
            </a:r>
            <a:endParaRPr lang="en-ID" dirty="0"/>
          </a:p>
        </p:txBody>
      </p:sp>
      <p:cxnSp>
        <p:nvCxnSpPr>
          <p:cNvPr id="14" name="Konektor Panah Lurus 13">
            <a:extLst>
              <a:ext uri="{FF2B5EF4-FFF2-40B4-BE49-F238E27FC236}">
                <a16:creationId xmlns:a16="http://schemas.microsoft.com/office/drawing/2014/main" id="{90D8F11D-E1F1-AD69-F8EF-83DD91F51FD1}"/>
              </a:ext>
            </a:extLst>
          </p:cNvPr>
          <p:cNvCxnSpPr>
            <a:cxnSpLocks/>
          </p:cNvCxnSpPr>
          <p:nvPr/>
        </p:nvCxnSpPr>
        <p:spPr>
          <a:xfrm flipV="1">
            <a:off x="9588699" y="1585893"/>
            <a:ext cx="0" cy="1035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Kotak Teks 16">
            <a:extLst>
              <a:ext uri="{FF2B5EF4-FFF2-40B4-BE49-F238E27FC236}">
                <a16:creationId xmlns:a16="http://schemas.microsoft.com/office/drawing/2014/main" id="{6AB03A54-C961-0300-9A69-79F49C3C6E57}"/>
              </a:ext>
            </a:extLst>
          </p:cNvPr>
          <p:cNvSpPr txBox="1"/>
          <p:nvPr/>
        </p:nvSpPr>
        <p:spPr>
          <a:xfrm>
            <a:off x="8339332" y="861610"/>
            <a:ext cx="3596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the </a:t>
            </a:r>
            <a:r>
              <a:rPr lang="en-US" b="1" dirty="0"/>
              <a:t>Compare &amp; pull request</a:t>
            </a:r>
            <a:r>
              <a:rPr lang="en-US" dirty="0"/>
              <a:t> button for merge the document</a:t>
            </a:r>
            <a:endParaRPr lang="en-ID" dirty="0"/>
          </a:p>
        </p:txBody>
      </p:sp>
      <p:sp>
        <p:nvSpPr>
          <p:cNvPr id="6" name="Paralelogram 5">
            <a:extLst>
              <a:ext uri="{FF2B5EF4-FFF2-40B4-BE49-F238E27FC236}">
                <a16:creationId xmlns:a16="http://schemas.microsoft.com/office/drawing/2014/main" id="{8CF2E15F-ABFC-856C-468F-E4ADFBC0B1FD}"/>
              </a:ext>
            </a:extLst>
          </p:cNvPr>
          <p:cNvSpPr/>
          <p:nvPr/>
        </p:nvSpPr>
        <p:spPr>
          <a:xfrm flipH="1">
            <a:off x="8682436" y="-4049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630129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5FA9E08-F6E6-AF60-4F8E-DFD946AE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217" y="-22796"/>
            <a:ext cx="5239703" cy="1325563"/>
          </a:xfrm>
        </p:spPr>
        <p:txBody>
          <a:bodyPr/>
          <a:lstStyle/>
          <a:p>
            <a:r>
              <a:rPr lang="en-US" dirty="0"/>
              <a:t>Merge (Method 2)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F5455FB-E843-EF50-75D8-BB75BD17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302767"/>
            <a:ext cx="6315457" cy="5310059"/>
          </a:xfrm>
          <a:prstGeom prst="rect">
            <a:avLst/>
          </a:prstGeom>
        </p:spPr>
      </p:pic>
      <p:sp>
        <p:nvSpPr>
          <p:cNvPr id="6" name="Paralelogram 5">
            <a:extLst>
              <a:ext uri="{FF2B5EF4-FFF2-40B4-BE49-F238E27FC236}">
                <a16:creationId xmlns:a16="http://schemas.microsoft.com/office/drawing/2014/main" id="{715FAEB8-A0A3-C7C9-B55C-08A35C7C04C5}"/>
              </a:ext>
            </a:extLst>
          </p:cNvPr>
          <p:cNvSpPr/>
          <p:nvPr/>
        </p:nvSpPr>
        <p:spPr>
          <a:xfrm>
            <a:off x="-171491" y="0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C274CEF-8935-3330-FF5F-8E3723DB1495}"/>
              </a:ext>
            </a:extLst>
          </p:cNvPr>
          <p:cNvSpPr txBox="1"/>
          <p:nvPr/>
        </p:nvSpPr>
        <p:spPr>
          <a:xfrm>
            <a:off x="435056" y="1741164"/>
            <a:ext cx="246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the </a:t>
            </a:r>
            <a:r>
              <a:rPr lang="en-US" b="1" dirty="0"/>
              <a:t>Pull request</a:t>
            </a:r>
            <a:r>
              <a:rPr lang="en-US" dirty="0"/>
              <a:t> </a:t>
            </a:r>
            <a:endParaRPr lang="en-ID" dirty="0"/>
          </a:p>
        </p:txBody>
      </p: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C96D162E-FB4B-90B4-B6DC-4B2D8663485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903936" y="1645920"/>
            <a:ext cx="1607104" cy="279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8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0F077F53-FA59-6993-4566-004AA072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12"/>
          <a:stretch/>
        </p:blipFill>
        <p:spPr>
          <a:xfrm>
            <a:off x="2340864" y="946330"/>
            <a:ext cx="7741920" cy="5746647"/>
          </a:xfrm>
          <a:prstGeom prst="rect">
            <a:avLst/>
          </a:prstGeom>
        </p:spPr>
      </p:pic>
      <p:sp>
        <p:nvSpPr>
          <p:cNvPr id="6" name="Paralelogram 5">
            <a:extLst>
              <a:ext uri="{FF2B5EF4-FFF2-40B4-BE49-F238E27FC236}">
                <a16:creationId xmlns:a16="http://schemas.microsoft.com/office/drawing/2014/main" id="{6F4758FF-C58F-962A-9944-F4E7D3247B67}"/>
              </a:ext>
            </a:extLst>
          </p:cNvPr>
          <p:cNvSpPr/>
          <p:nvPr/>
        </p:nvSpPr>
        <p:spPr>
          <a:xfrm>
            <a:off x="-171491" y="0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  <p:sp>
        <p:nvSpPr>
          <p:cNvPr id="3" name="Judul 1">
            <a:extLst>
              <a:ext uri="{FF2B5EF4-FFF2-40B4-BE49-F238E27FC236}">
                <a16:creationId xmlns:a16="http://schemas.microsoft.com/office/drawing/2014/main" id="{93218515-8398-89BB-3478-8EE82826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217" y="-22796"/>
            <a:ext cx="5239703" cy="1325563"/>
          </a:xfrm>
        </p:spPr>
        <p:txBody>
          <a:bodyPr/>
          <a:lstStyle/>
          <a:p>
            <a:r>
              <a:rPr lang="en-US" dirty="0"/>
              <a:t>Merge (Method 2)</a:t>
            </a:r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2219BDE4-14AE-D1FB-402F-7F15797C0161}"/>
              </a:ext>
            </a:extLst>
          </p:cNvPr>
          <p:cNvSpPr txBox="1"/>
          <p:nvPr/>
        </p:nvSpPr>
        <p:spPr>
          <a:xfrm>
            <a:off x="201168" y="4713628"/>
            <a:ext cx="2249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Select the document you want to merge</a:t>
            </a:r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BBC993B1-E373-2946-86A2-A28C90FF47BE}"/>
              </a:ext>
            </a:extLst>
          </p:cNvPr>
          <p:cNvCxnSpPr>
            <a:cxnSpLocks/>
          </p:cNvCxnSpPr>
          <p:nvPr/>
        </p:nvCxnSpPr>
        <p:spPr>
          <a:xfrm flipH="1" flipV="1">
            <a:off x="2450592" y="5132832"/>
            <a:ext cx="826008" cy="87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EE6B296D-B297-9EBB-EEDD-8431E3819C6D}"/>
              </a:ext>
            </a:extLst>
          </p:cNvPr>
          <p:cNvCxnSpPr>
            <a:cxnSpLocks/>
          </p:cNvCxnSpPr>
          <p:nvPr/>
        </p:nvCxnSpPr>
        <p:spPr>
          <a:xfrm flipH="1" flipV="1">
            <a:off x="2340864" y="5359959"/>
            <a:ext cx="935736" cy="10273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10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7379D044-CCE0-0F4D-55E6-3633A028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25" y="723973"/>
            <a:ext cx="6125430" cy="5934903"/>
          </a:xfrm>
          <a:prstGeom prst="rect">
            <a:avLst/>
          </a:prstGeom>
        </p:spPr>
      </p:pic>
      <p:sp>
        <p:nvSpPr>
          <p:cNvPr id="6" name="Paralelogram 5">
            <a:extLst>
              <a:ext uri="{FF2B5EF4-FFF2-40B4-BE49-F238E27FC236}">
                <a16:creationId xmlns:a16="http://schemas.microsoft.com/office/drawing/2014/main" id="{37B03EBC-84E2-35C8-0FF3-6D5A8EE5AF0A}"/>
              </a:ext>
            </a:extLst>
          </p:cNvPr>
          <p:cNvSpPr/>
          <p:nvPr/>
        </p:nvSpPr>
        <p:spPr>
          <a:xfrm>
            <a:off x="-159299" y="0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EB5FA65A-0E3E-3558-3905-97DD4FC0C092}"/>
              </a:ext>
            </a:extLst>
          </p:cNvPr>
          <p:cNvSpPr txBox="1"/>
          <p:nvPr/>
        </p:nvSpPr>
        <p:spPr>
          <a:xfrm>
            <a:off x="8459393" y="1727242"/>
            <a:ext cx="3401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the </a:t>
            </a:r>
            <a:r>
              <a:rPr lang="en-US" b="1" dirty="0"/>
              <a:t>Create pull request</a:t>
            </a:r>
            <a:r>
              <a:rPr lang="en-US" dirty="0"/>
              <a:t> button for merge the document</a:t>
            </a:r>
            <a:endParaRPr lang="en-ID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0627974C-7A9E-44D4-0835-960A1025AFAE}"/>
              </a:ext>
            </a:extLst>
          </p:cNvPr>
          <p:cNvCxnSpPr>
            <a:cxnSpLocks/>
          </p:cNvCxnSpPr>
          <p:nvPr/>
        </p:nvCxnSpPr>
        <p:spPr>
          <a:xfrm flipV="1">
            <a:off x="8141208" y="3976009"/>
            <a:ext cx="819912" cy="1190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Kotak Teks 10">
            <a:extLst>
              <a:ext uri="{FF2B5EF4-FFF2-40B4-BE49-F238E27FC236}">
                <a16:creationId xmlns:a16="http://schemas.microsoft.com/office/drawing/2014/main" id="{6CE04527-85A2-6B7B-F13A-5CE314992F47}"/>
              </a:ext>
            </a:extLst>
          </p:cNvPr>
          <p:cNvSpPr txBox="1"/>
          <p:nvPr/>
        </p:nvSpPr>
        <p:spPr>
          <a:xfrm>
            <a:off x="8207335" y="2967335"/>
            <a:ext cx="3905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 the code, </a:t>
            </a:r>
          </a:p>
          <a:p>
            <a:r>
              <a:rPr lang="en-ID" dirty="0"/>
              <a:t>The red background will be removed</a:t>
            </a:r>
          </a:p>
          <a:p>
            <a:r>
              <a:rPr lang="en-ID" dirty="0"/>
              <a:t>The blue background will be inserted</a:t>
            </a:r>
          </a:p>
        </p:txBody>
      </p:sp>
    </p:spTree>
    <p:extLst>
      <p:ext uri="{BB962C8B-B14F-4D97-AF65-F5344CB8AC3E}">
        <p14:creationId xmlns:p14="http://schemas.microsoft.com/office/powerpoint/2010/main" val="2554081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E558ED42-42FC-22A3-98E5-4E8A0158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11465"/>
            <a:ext cx="6096851" cy="5896798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367731D5-C724-9231-A0DE-0ACB5A90BE1D}"/>
              </a:ext>
            </a:extLst>
          </p:cNvPr>
          <p:cNvSpPr txBox="1"/>
          <p:nvPr/>
        </p:nvSpPr>
        <p:spPr>
          <a:xfrm>
            <a:off x="669684" y="4053762"/>
            <a:ext cx="2145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the reasons for doing a Merge</a:t>
            </a:r>
            <a:endParaRPr lang="en-ID" dirty="0"/>
          </a:p>
        </p:txBody>
      </p:sp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C8FE5964-C7A5-57B9-2402-7EC2F84286F6}"/>
              </a:ext>
            </a:extLst>
          </p:cNvPr>
          <p:cNvCxnSpPr>
            <a:cxnSpLocks/>
          </p:cNvCxnSpPr>
          <p:nvPr/>
        </p:nvCxnSpPr>
        <p:spPr>
          <a:xfrm flipH="1">
            <a:off x="2816352" y="4376928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100E17EC-E554-0B20-9B94-2447359677EB}"/>
              </a:ext>
            </a:extLst>
          </p:cNvPr>
          <p:cNvCxnSpPr>
            <a:cxnSpLocks/>
          </p:cNvCxnSpPr>
          <p:nvPr/>
        </p:nvCxnSpPr>
        <p:spPr>
          <a:xfrm>
            <a:off x="6547104" y="6047232"/>
            <a:ext cx="21344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Kotak Teks 10">
            <a:extLst>
              <a:ext uri="{FF2B5EF4-FFF2-40B4-BE49-F238E27FC236}">
                <a16:creationId xmlns:a16="http://schemas.microsoft.com/office/drawing/2014/main" id="{8D0E2C43-479D-7217-825F-9BA0FB5D4470}"/>
              </a:ext>
            </a:extLst>
          </p:cNvPr>
          <p:cNvSpPr txBox="1"/>
          <p:nvPr/>
        </p:nvSpPr>
        <p:spPr>
          <a:xfrm>
            <a:off x="8851398" y="5667692"/>
            <a:ext cx="3084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the </a:t>
            </a:r>
            <a:r>
              <a:rPr lang="en-US" b="1" dirty="0"/>
              <a:t>Create pull request</a:t>
            </a:r>
            <a:r>
              <a:rPr lang="en-US" dirty="0"/>
              <a:t> button for merge the document</a:t>
            </a:r>
            <a:endParaRPr lang="en-ID" dirty="0"/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88575938-F185-DE74-441B-90D154BBD387}"/>
              </a:ext>
            </a:extLst>
          </p:cNvPr>
          <p:cNvSpPr/>
          <p:nvPr/>
        </p:nvSpPr>
        <p:spPr>
          <a:xfrm flipH="1">
            <a:off x="8682436" y="-40493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769253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ambar 8">
            <a:extLst>
              <a:ext uri="{FF2B5EF4-FFF2-40B4-BE49-F238E27FC236}">
                <a16:creationId xmlns:a16="http://schemas.microsoft.com/office/drawing/2014/main" id="{ADBFD5B5-1D61-DD16-20FB-92B17E3D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10" y="250049"/>
            <a:ext cx="4811437" cy="6458018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70C62922-6279-F94C-D11F-4858DB51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646"/>
            <a:ext cx="3745992" cy="1325563"/>
          </a:xfrm>
        </p:spPr>
        <p:txBody>
          <a:bodyPr/>
          <a:lstStyle/>
          <a:p>
            <a:r>
              <a:rPr lang="en-US" dirty="0"/>
              <a:t>Merge Process</a:t>
            </a:r>
            <a:endParaRPr lang="en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43C4D264-2185-7810-2D21-F0C39D2C0066}"/>
              </a:ext>
            </a:extLst>
          </p:cNvPr>
          <p:cNvSpPr txBox="1"/>
          <p:nvPr/>
        </p:nvSpPr>
        <p:spPr>
          <a:xfrm>
            <a:off x="783145" y="6012830"/>
            <a:ext cx="385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Click the </a:t>
            </a:r>
            <a:r>
              <a:rPr lang="en-ID" b="1" dirty="0"/>
              <a:t>Merge pull request </a:t>
            </a:r>
            <a:r>
              <a:rPr lang="en-ID" dirty="0"/>
              <a:t>button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B6F9D1-B68A-AD6E-126D-FCFE9786D29D}"/>
              </a:ext>
            </a:extLst>
          </p:cNvPr>
          <p:cNvSpPr/>
          <p:nvPr/>
        </p:nvSpPr>
        <p:spPr>
          <a:xfrm>
            <a:off x="5604769" y="5188382"/>
            <a:ext cx="3424931" cy="583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66AE4672-8449-360D-CB56-C32E0E37214A}"/>
              </a:ext>
            </a:extLst>
          </p:cNvPr>
          <p:cNvCxnSpPr>
            <a:cxnSpLocks/>
          </p:cNvCxnSpPr>
          <p:nvPr/>
        </p:nvCxnSpPr>
        <p:spPr>
          <a:xfrm flipH="1" flipV="1">
            <a:off x="4584192" y="5188382"/>
            <a:ext cx="1020577" cy="29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Kotak Teks 9">
            <a:extLst>
              <a:ext uri="{FF2B5EF4-FFF2-40B4-BE49-F238E27FC236}">
                <a16:creationId xmlns:a16="http://schemas.microsoft.com/office/drawing/2014/main" id="{8AC47D5B-D15F-E1B0-9E63-A8BE0EFC9F66}"/>
              </a:ext>
            </a:extLst>
          </p:cNvPr>
          <p:cNvSpPr txBox="1"/>
          <p:nvPr/>
        </p:nvSpPr>
        <p:spPr>
          <a:xfrm>
            <a:off x="2026233" y="4517481"/>
            <a:ext cx="2557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No conflict code when Merge the document</a:t>
            </a:r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4C59FFF5-932C-EDAE-78AA-26246E164904}"/>
              </a:ext>
            </a:extLst>
          </p:cNvPr>
          <p:cNvSpPr/>
          <p:nvPr/>
        </p:nvSpPr>
        <p:spPr>
          <a:xfrm>
            <a:off x="-156764" y="-69265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239791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C62922-6279-F94C-D11F-4858DB51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Congratulation!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43C4D264-2185-7810-2D21-F0C39D2C0066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The merge activity is complete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elogram 4">
            <a:extLst>
              <a:ext uri="{FF2B5EF4-FFF2-40B4-BE49-F238E27FC236}">
                <a16:creationId xmlns:a16="http://schemas.microsoft.com/office/drawing/2014/main" id="{19FF4055-7AC0-86B3-160C-1EBDA720083C}"/>
              </a:ext>
            </a:extLst>
          </p:cNvPr>
          <p:cNvSpPr/>
          <p:nvPr/>
        </p:nvSpPr>
        <p:spPr>
          <a:xfrm>
            <a:off x="-156764" y="-69265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47CB4D18-CEDA-5B1D-7E2F-13C2C498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306" y="639193"/>
            <a:ext cx="4934606" cy="58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7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ambar 9">
            <a:extLst>
              <a:ext uri="{FF2B5EF4-FFF2-40B4-BE49-F238E27FC236}">
                <a16:creationId xmlns:a16="http://schemas.microsoft.com/office/drawing/2014/main" id="{A9C6CF61-8E19-0DEE-FBD5-807A7A29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8" y="1471864"/>
            <a:ext cx="5331482" cy="465167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8CC0A2BA-7044-649D-7E45-F98A9E7D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83" y="666610"/>
            <a:ext cx="5624703" cy="5456933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D065197B-A038-2077-62C7-6529B86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code</a:t>
            </a:r>
            <a:endParaRPr lang="en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089E7B95-478F-740B-2C08-C0543BBD265A}"/>
              </a:ext>
            </a:extLst>
          </p:cNvPr>
          <p:cNvSpPr txBox="1"/>
          <p:nvPr/>
        </p:nvSpPr>
        <p:spPr>
          <a:xfrm>
            <a:off x="2519371" y="6240362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Merge</a:t>
            </a:r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19D952E6-E502-4287-BE96-8F8B158E6BDF}"/>
              </a:ext>
            </a:extLst>
          </p:cNvPr>
          <p:cNvSpPr txBox="1"/>
          <p:nvPr/>
        </p:nvSpPr>
        <p:spPr>
          <a:xfrm>
            <a:off x="8770843" y="6240362"/>
            <a:ext cx="201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Merge</a:t>
            </a:r>
            <a:endParaRPr lang="en-ID" dirty="0"/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E17D7A45-1DD2-00CA-F9AA-A86313AC41AE}"/>
              </a:ext>
            </a:extLst>
          </p:cNvPr>
          <p:cNvSpPr/>
          <p:nvPr/>
        </p:nvSpPr>
        <p:spPr>
          <a:xfrm>
            <a:off x="-156764" y="-18465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67056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5C9B83D-1017-DFBC-D127-3CA3E719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someone else’s project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6049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A061D3-9414-0D76-B65B-22DB4789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someone else’s project 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71489E8-0A4A-273A-1324-4E4854AD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Forking</a:t>
            </a:r>
          </a:p>
          <a:p>
            <a:r>
              <a:rPr lang="en-US" dirty="0"/>
              <a:t>Update the Forking Data</a:t>
            </a:r>
          </a:p>
          <a:p>
            <a:r>
              <a:rPr lang="en-US" dirty="0"/>
              <a:t>Load a Dataset</a:t>
            </a:r>
          </a:p>
          <a:p>
            <a:r>
              <a:rPr lang="en-US" dirty="0"/>
              <a:t>Create a 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797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A7AD2A-7819-9A71-7689-C7D36138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B94C8F5-310F-748D-4741-328FEF8F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334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0828E1C-66ED-3A67-F831-15D8C1F0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Search someone else’s project 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C584AAA-5FAF-8124-DBB6-523E3856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6272"/>
            <a:ext cx="4062413" cy="882409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0A005FFC-64AD-EE87-CF36-42D894615628}"/>
              </a:ext>
            </a:extLst>
          </p:cNvPr>
          <p:cNvSpPr txBox="1"/>
          <p:nvPr/>
        </p:nvSpPr>
        <p:spPr>
          <a:xfrm>
            <a:off x="838199" y="2669941"/>
            <a:ext cx="440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 in the right corner</a:t>
            </a:r>
            <a:endParaRPr lang="en-ID" dirty="0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A706905F-E368-4841-A576-CA259979F312}"/>
              </a:ext>
            </a:extLst>
          </p:cNvPr>
          <p:cNvSpPr txBox="1"/>
          <p:nvPr/>
        </p:nvSpPr>
        <p:spPr>
          <a:xfrm>
            <a:off x="7639011" y="2300609"/>
            <a:ext cx="21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your keyword</a:t>
            </a:r>
            <a:endParaRPr lang="en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2C224D3-C2A9-F0EB-34C3-655A9B94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09" y="2854607"/>
            <a:ext cx="6268325" cy="1905266"/>
          </a:xfrm>
          <a:prstGeom prst="rect">
            <a:avLst/>
          </a:prstGeom>
        </p:spPr>
      </p:pic>
      <p:sp>
        <p:nvSpPr>
          <p:cNvPr id="3" name="Paralelogram 2">
            <a:extLst>
              <a:ext uri="{FF2B5EF4-FFF2-40B4-BE49-F238E27FC236}">
                <a16:creationId xmlns:a16="http://schemas.microsoft.com/office/drawing/2014/main" id="{E4247BA0-35B1-759C-D920-D418AB239963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620565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51C2B75A-4473-5EFE-A839-35A4CCE4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72" y="1048519"/>
            <a:ext cx="7536309" cy="4760962"/>
          </a:xfrm>
          <a:prstGeom prst="rect">
            <a:avLst/>
          </a:prstGeo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78A3B119-2438-691A-65E3-71715243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96" y="21054"/>
            <a:ext cx="10515600" cy="1134491"/>
          </a:xfrm>
        </p:spPr>
        <p:txBody>
          <a:bodyPr/>
          <a:lstStyle/>
          <a:p>
            <a:r>
              <a:rPr lang="en-US" sz="4400" dirty="0"/>
              <a:t>Choose the someone else’s project </a:t>
            </a:r>
            <a:endParaRPr lang="en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82321C3-0CCE-0186-3C44-2BB318B49DF5}"/>
              </a:ext>
            </a:extLst>
          </p:cNvPr>
          <p:cNvSpPr txBox="1"/>
          <p:nvPr/>
        </p:nvSpPr>
        <p:spPr>
          <a:xfrm>
            <a:off x="2609088" y="6231078"/>
            <a:ext cx="741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someone else’s project based on ‘Machine Learning with R ’ keyword</a:t>
            </a:r>
            <a:endParaRPr lang="en-ID" dirty="0"/>
          </a:p>
        </p:txBody>
      </p: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48992AE6-8504-0A9E-31B8-870C44F54F7A}"/>
              </a:ext>
            </a:extLst>
          </p:cNvPr>
          <p:cNvCxnSpPr>
            <a:cxnSpLocks/>
          </p:cNvCxnSpPr>
          <p:nvPr/>
        </p:nvCxnSpPr>
        <p:spPr>
          <a:xfrm flipH="1">
            <a:off x="1671638" y="3429000"/>
            <a:ext cx="5855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Kotak Teks 10">
            <a:extLst>
              <a:ext uri="{FF2B5EF4-FFF2-40B4-BE49-F238E27FC236}">
                <a16:creationId xmlns:a16="http://schemas.microsoft.com/office/drawing/2014/main" id="{A5EBBB5E-35FF-29BA-1467-957AEE64E544}"/>
              </a:ext>
            </a:extLst>
          </p:cNvPr>
          <p:cNvSpPr txBox="1"/>
          <p:nvPr/>
        </p:nvSpPr>
        <p:spPr>
          <a:xfrm>
            <a:off x="303296" y="2878345"/>
            <a:ext cx="16611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based on type of the project</a:t>
            </a:r>
            <a:endParaRPr lang="en-ID" dirty="0"/>
          </a:p>
        </p:txBody>
      </p:sp>
      <p:sp>
        <p:nvSpPr>
          <p:cNvPr id="2" name="Paralelogram 1">
            <a:extLst>
              <a:ext uri="{FF2B5EF4-FFF2-40B4-BE49-F238E27FC236}">
                <a16:creationId xmlns:a16="http://schemas.microsoft.com/office/drawing/2014/main" id="{3B4AD2A5-6140-725B-0B4C-7C83255F6B02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2476450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4C7F5D89-E0D5-D888-1468-8E5D28D7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19" y="1329604"/>
            <a:ext cx="9345329" cy="5163271"/>
          </a:xfrm>
          <a:prstGeom prst="rect">
            <a:avLst/>
          </a:prstGeom>
        </p:spPr>
      </p:pic>
      <p:sp>
        <p:nvSpPr>
          <p:cNvPr id="8" name="Judul 1">
            <a:extLst>
              <a:ext uri="{FF2B5EF4-FFF2-40B4-BE49-F238E27FC236}">
                <a16:creationId xmlns:a16="http://schemas.microsoft.com/office/drawing/2014/main" id="{3D788932-2A2C-45A6-6AFD-551092B1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99" y="365125"/>
            <a:ext cx="7056967" cy="793115"/>
          </a:xfrm>
        </p:spPr>
        <p:txBody>
          <a:bodyPr/>
          <a:lstStyle/>
          <a:p>
            <a:r>
              <a:rPr lang="en-US" sz="4400" dirty="0"/>
              <a:t>Forking</a:t>
            </a:r>
            <a:endParaRPr lang="en-ID" dirty="0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940DC5DD-E4CC-6AB3-45EA-E74EA7AFDB62}"/>
              </a:ext>
            </a:extLst>
          </p:cNvPr>
          <p:cNvSpPr txBox="1"/>
          <p:nvPr/>
        </p:nvSpPr>
        <p:spPr>
          <a:xfrm>
            <a:off x="7668768" y="252477"/>
            <a:ext cx="323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button to copy someone else’s project</a:t>
            </a:r>
            <a:endParaRPr lang="en-ID" dirty="0"/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6E2A4CB0-3A1B-B547-94D0-7E66BB649DA5}"/>
              </a:ext>
            </a:extLst>
          </p:cNvPr>
          <p:cNvCxnSpPr>
            <a:cxnSpLocks/>
          </p:cNvCxnSpPr>
          <p:nvPr/>
        </p:nvCxnSpPr>
        <p:spPr>
          <a:xfrm flipH="1" flipV="1">
            <a:off x="9048116" y="898808"/>
            <a:ext cx="863980" cy="430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aralelogram 1">
            <a:extLst>
              <a:ext uri="{FF2B5EF4-FFF2-40B4-BE49-F238E27FC236}">
                <a16:creationId xmlns:a16="http://schemas.microsoft.com/office/drawing/2014/main" id="{0E3A413F-0E61-C085-337A-003F5F669B4B}"/>
              </a:ext>
            </a:extLst>
          </p:cNvPr>
          <p:cNvSpPr/>
          <p:nvPr/>
        </p:nvSpPr>
        <p:spPr>
          <a:xfrm>
            <a:off x="-185929" y="-28575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3292255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ambar 8">
            <a:extLst>
              <a:ext uri="{FF2B5EF4-FFF2-40B4-BE49-F238E27FC236}">
                <a16:creationId xmlns:a16="http://schemas.microsoft.com/office/drawing/2014/main" id="{401A4208-00E4-99B8-2A56-A12C42B4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53" y="1353556"/>
            <a:ext cx="6960672" cy="5337223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AEE32478-2E26-4B83-2AD2-13B1278F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65125"/>
            <a:ext cx="10515600" cy="793115"/>
          </a:xfrm>
        </p:spPr>
        <p:txBody>
          <a:bodyPr/>
          <a:lstStyle/>
          <a:p>
            <a:r>
              <a:rPr lang="en-US" sz="4400" dirty="0"/>
              <a:t>Forking process</a:t>
            </a:r>
            <a:endParaRPr lang="en-ID" dirty="0"/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A523ABFF-5B89-5FFF-1C9A-7C6083D47764}"/>
              </a:ext>
            </a:extLst>
          </p:cNvPr>
          <p:cNvCxnSpPr>
            <a:cxnSpLocks/>
          </p:cNvCxnSpPr>
          <p:nvPr/>
        </p:nvCxnSpPr>
        <p:spPr>
          <a:xfrm>
            <a:off x="5622164" y="3075432"/>
            <a:ext cx="377786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Kotak Teks 6">
            <a:extLst>
              <a:ext uri="{FF2B5EF4-FFF2-40B4-BE49-F238E27FC236}">
                <a16:creationId xmlns:a16="http://schemas.microsoft.com/office/drawing/2014/main" id="{D70BF737-07EF-892B-FA2B-9DE57457373D}"/>
              </a:ext>
            </a:extLst>
          </p:cNvPr>
          <p:cNvSpPr txBox="1"/>
          <p:nvPr/>
        </p:nvSpPr>
        <p:spPr>
          <a:xfrm>
            <a:off x="9631680" y="2787133"/>
            <a:ext cx="2218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the repository name</a:t>
            </a:r>
            <a:endParaRPr lang="en-ID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9A1DD977-C955-FACF-4435-11B71095C64C}"/>
              </a:ext>
            </a:extLst>
          </p:cNvPr>
          <p:cNvCxnSpPr>
            <a:cxnSpLocks/>
          </p:cNvCxnSpPr>
          <p:nvPr/>
        </p:nvCxnSpPr>
        <p:spPr>
          <a:xfrm>
            <a:off x="8619744" y="5247023"/>
            <a:ext cx="780288" cy="29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Kotak Teks 9">
            <a:extLst>
              <a:ext uri="{FF2B5EF4-FFF2-40B4-BE49-F238E27FC236}">
                <a16:creationId xmlns:a16="http://schemas.microsoft.com/office/drawing/2014/main" id="{FF003DC0-035B-C76B-07C1-FDA81AA80CC6}"/>
              </a:ext>
            </a:extLst>
          </p:cNvPr>
          <p:cNvSpPr txBox="1"/>
          <p:nvPr/>
        </p:nvSpPr>
        <p:spPr>
          <a:xfrm>
            <a:off x="9607607" y="5062357"/>
            <a:ext cx="2218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the rule</a:t>
            </a:r>
            <a:endParaRPr lang="en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489A240C-921C-BA32-A3F4-55F500F790F1}"/>
              </a:ext>
            </a:extLst>
          </p:cNvPr>
          <p:cNvSpPr txBox="1"/>
          <p:nvPr/>
        </p:nvSpPr>
        <p:spPr>
          <a:xfrm>
            <a:off x="9607607" y="6123543"/>
            <a:ext cx="2218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fork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endParaRPr lang="en-ID" dirty="0"/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74EA18CC-D7B3-D004-0DD5-3C74E548BF7C}"/>
              </a:ext>
            </a:extLst>
          </p:cNvPr>
          <p:cNvCxnSpPr>
            <a:cxnSpLocks/>
          </p:cNvCxnSpPr>
          <p:nvPr/>
        </p:nvCxnSpPr>
        <p:spPr>
          <a:xfrm>
            <a:off x="8851392" y="6313823"/>
            <a:ext cx="780288" cy="29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aralelogram 4">
            <a:extLst>
              <a:ext uri="{FF2B5EF4-FFF2-40B4-BE49-F238E27FC236}">
                <a16:creationId xmlns:a16="http://schemas.microsoft.com/office/drawing/2014/main" id="{86F25B6E-DF4E-984D-72ED-8F2768C6F822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926996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48719FD0-3451-BE33-024F-69C657F8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1680918"/>
            <a:ext cx="10850489" cy="3496163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B9524D42-55BA-2EF1-C79D-5EE24B93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</a:t>
            </a:r>
            <a:endParaRPr lang="en-ID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0A10699B-5567-B549-19E6-364945D710EA}"/>
              </a:ext>
            </a:extLst>
          </p:cNvPr>
          <p:cNvCxnSpPr>
            <a:cxnSpLocks/>
          </p:cNvCxnSpPr>
          <p:nvPr/>
        </p:nvCxnSpPr>
        <p:spPr>
          <a:xfrm>
            <a:off x="9619488" y="5047488"/>
            <a:ext cx="0" cy="499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Kotak Teks 6">
            <a:extLst>
              <a:ext uri="{FF2B5EF4-FFF2-40B4-BE49-F238E27FC236}">
                <a16:creationId xmlns:a16="http://schemas.microsoft.com/office/drawing/2014/main" id="{0045B4A6-C204-0291-4753-AC59565B0548}"/>
              </a:ext>
            </a:extLst>
          </p:cNvPr>
          <p:cNvSpPr txBox="1"/>
          <p:nvPr/>
        </p:nvSpPr>
        <p:spPr>
          <a:xfrm>
            <a:off x="7345680" y="5637833"/>
            <a:ext cx="391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Someone else’s project has been copied and is now in your repository</a:t>
            </a:r>
            <a:endParaRPr lang="en-ID" dirty="0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E38A1EB6-49EE-A844-7BE0-F28E47D0D78D}"/>
              </a:ext>
            </a:extLst>
          </p:cNvPr>
          <p:cNvSpPr/>
          <p:nvPr/>
        </p:nvSpPr>
        <p:spPr>
          <a:xfrm>
            <a:off x="7571232" y="3718560"/>
            <a:ext cx="3950010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Paralelogram 11">
            <a:extLst>
              <a:ext uri="{FF2B5EF4-FFF2-40B4-BE49-F238E27FC236}">
                <a16:creationId xmlns:a16="http://schemas.microsoft.com/office/drawing/2014/main" id="{2168F190-4BE0-6097-3009-315D9AE04B07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2250351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D68C6A-B0A8-EF80-60B1-9A0FF39F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DAFFB7-9720-14FE-EDB4-62BC6FAF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583"/>
          </a:xfrm>
        </p:spPr>
        <p:txBody>
          <a:bodyPr/>
          <a:lstStyle/>
          <a:p>
            <a:r>
              <a:rPr lang="en-US" dirty="0"/>
              <a:t>From your forking repository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261629D0-31CE-D02A-1DDA-C0440843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426208"/>
            <a:ext cx="7905626" cy="2651679"/>
          </a:xfrm>
          <a:prstGeom prst="rect">
            <a:avLst/>
          </a:prstGeom>
        </p:spPr>
      </p:pic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B0054FBB-061A-5416-BC58-248D73E415D5}"/>
              </a:ext>
            </a:extLst>
          </p:cNvPr>
          <p:cNvSpPr txBox="1">
            <a:spLocks/>
          </p:cNvSpPr>
          <p:nvPr/>
        </p:nvSpPr>
        <p:spPr>
          <a:xfrm>
            <a:off x="838200" y="5378178"/>
            <a:ext cx="10515600" cy="60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Do: </a:t>
            </a:r>
            <a:r>
              <a:rPr lang="en-ID" dirty="0"/>
              <a:t>branch and Merge</a:t>
            </a:r>
          </a:p>
        </p:txBody>
      </p:sp>
    </p:spTree>
    <p:extLst>
      <p:ext uri="{BB962C8B-B14F-4D97-AF65-F5344CB8AC3E}">
        <p14:creationId xmlns:p14="http://schemas.microsoft.com/office/powerpoint/2010/main" val="3614403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0821C254-85D2-450B-9D07-B326459E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87" y="1066768"/>
            <a:ext cx="9907251" cy="5473731"/>
          </a:xfrm>
          <a:prstGeom prst="rect">
            <a:avLst/>
          </a:prstGeom>
        </p:spPr>
      </p:pic>
      <p:sp>
        <p:nvSpPr>
          <p:cNvPr id="5" name="Paralelogram 4">
            <a:extLst>
              <a:ext uri="{FF2B5EF4-FFF2-40B4-BE49-F238E27FC236}">
                <a16:creationId xmlns:a16="http://schemas.microsoft.com/office/drawing/2014/main" id="{57349B56-1C1F-DA26-D95C-7174829B9A62}"/>
              </a:ext>
            </a:extLst>
          </p:cNvPr>
          <p:cNvSpPr/>
          <p:nvPr/>
        </p:nvSpPr>
        <p:spPr>
          <a:xfrm flipH="1">
            <a:off x="8144256" y="-24297"/>
            <a:ext cx="4267190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Update the Forking Data</a:t>
            </a:r>
          </a:p>
        </p:txBody>
      </p:sp>
      <p:sp>
        <p:nvSpPr>
          <p:cNvPr id="6" name="Judul 1">
            <a:extLst>
              <a:ext uri="{FF2B5EF4-FFF2-40B4-BE49-F238E27FC236}">
                <a16:creationId xmlns:a16="http://schemas.microsoft.com/office/drawing/2014/main" id="{3DCA75AB-BCA2-231D-377B-6C071DE1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1894"/>
            <a:ext cx="10515600" cy="904875"/>
          </a:xfrm>
        </p:spPr>
        <p:txBody>
          <a:bodyPr/>
          <a:lstStyle/>
          <a:p>
            <a:r>
              <a:rPr lang="en-US" dirty="0"/>
              <a:t>Find a dataset</a:t>
            </a:r>
            <a:endParaRPr lang="en-ID" dirty="0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9849B50C-92DE-C34C-6B79-BE20CB1A346A}"/>
              </a:ext>
            </a:extLst>
          </p:cNvPr>
          <p:cNvSpPr/>
          <p:nvPr/>
        </p:nvSpPr>
        <p:spPr>
          <a:xfrm>
            <a:off x="2235200" y="2832100"/>
            <a:ext cx="54483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83974611-8BEF-AE0D-1374-C7024649FD50}"/>
              </a:ext>
            </a:extLst>
          </p:cNvPr>
          <p:cNvCxnSpPr>
            <a:cxnSpLocks/>
          </p:cNvCxnSpPr>
          <p:nvPr/>
        </p:nvCxnSpPr>
        <p:spPr>
          <a:xfrm flipH="1">
            <a:off x="1790700" y="2971800"/>
            <a:ext cx="444500" cy="25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Kotak Teks 14">
            <a:extLst>
              <a:ext uri="{FF2B5EF4-FFF2-40B4-BE49-F238E27FC236}">
                <a16:creationId xmlns:a16="http://schemas.microsoft.com/office/drawing/2014/main" id="{725362D2-3A4F-132E-D55D-18B908C62448}"/>
              </a:ext>
            </a:extLst>
          </p:cNvPr>
          <p:cNvSpPr txBox="1"/>
          <p:nvPr/>
        </p:nvSpPr>
        <p:spPr>
          <a:xfrm>
            <a:off x="177800" y="3365500"/>
            <a:ext cx="1949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Click </a:t>
            </a:r>
            <a:r>
              <a:rPr lang="en-US" b="1" dirty="0"/>
              <a:t>Chapter 02</a:t>
            </a:r>
          </a:p>
          <a:p>
            <a:endParaRPr lang="en-US" b="1" dirty="0"/>
          </a:p>
          <a:p>
            <a:r>
              <a:rPr lang="en-US" dirty="0"/>
              <a:t>(Have a data CSV in description)</a:t>
            </a:r>
          </a:p>
        </p:txBody>
      </p:sp>
    </p:spTree>
    <p:extLst>
      <p:ext uri="{BB962C8B-B14F-4D97-AF65-F5344CB8AC3E}">
        <p14:creationId xmlns:p14="http://schemas.microsoft.com/office/powerpoint/2010/main" val="1686701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934C14F7-6BE1-97C4-5A72-5FCC66C2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04" y="2181890"/>
            <a:ext cx="5317944" cy="2806238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B2CC070-31E6-4003-7E9C-8872BAF1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3" y="2073071"/>
            <a:ext cx="6163535" cy="2915057"/>
          </a:xfrm>
          <a:prstGeom prst="rect">
            <a:avLst/>
          </a:prstGeom>
        </p:spPr>
      </p:pic>
      <p:sp>
        <p:nvSpPr>
          <p:cNvPr id="9" name="Judul 1">
            <a:extLst>
              <a:ext uri="{FF2B5EF4-FFF2-40B4-BE49-F238E27FC236}">
                <a16:creationId xmlns:a16="http://schemas.microsoft.com/office/drawing/2014/main" id="{E7B1C3A8-B12F-98E1-1492-2CE8C434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1894"/>
            <a:ext cx="10515600" cy="904875"/>
          </a:xfrm>
        </p:spPr>
        <p:txBody>
          <a:bodyPr/>
          <a:lstStyle/>
          <a:p>
            <a:r>
              <a:rPr lang="en-US" dirty="0"/>
              <a:t>Choose a dataset</a:t>
            </a:r>
            <a:endParaRPr lang="en-ID" dirty="0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F573E9F1-B1AC-9A33-F692-99CEF23AA8F5}"/>
              </a:ext>
            </a:extLst>
          </p:cNvPr>
          <p:cNvSpPr/>
          <p:nvPr/>
        </p:nvSpPr>
        <p:spPr>
          <a:xfrm>
            <a:off x="381000" y="4330700"/>
            <a:ext cx="12446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33BE4606-3BDE-7039-C030-6F49E674B4FA}"/>
              </a:ext>
            </a:extLst>
          </p:cNvPr>
          <p:cNvCxnSpPr>
            <a:cxnSpLocks/>
          </p:cNvCxnSpPr>
          <p:nvPr/>
        </p:nvCxnSpPr>
        <p:spPr>
          <a:xfrm flipH="1" flipV="1">
            <a:off x="9918700" y="1956692"/>
            <a:ext cx="1612900" cy="14723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Kotak Teks 13">
            <a:extLst>
              <a:ext uri="{FF2B5EF4-FFF2-40B4-BE49-F238E27FC236}">
                <a16:creationId xmlns:a16="http://schemas.microsoft.com/office/drawing/2014/main" id="{27E2459A-47C6-82E5-34EC-68E2F2A6E2A8}"/>
              </a:ext>
            </a:extLst>
          </p:cNvPr>
          <p:cNvSpPr txBox="1"/>
          <p:nvPr/>
        </p:nvSpPr>
        <p:spPr>
          <a:xfrm>
            <a:off x="2337007" y="5289034"/>
            <a:ext cx="231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Choose </a:t>
            </a:r>
            <a:r>
              <a:rPr lang="en-US" b="1" dirty="0"/>
              <a:t>pt_data.csv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727AA3F6-CA96-5DD6-65A3-DEDB35BCEB29}"/>
              </a:ext>
            </a:extLst>
          </p:cNvPr>
          <p:cNvSpPr txBox="1"/>
          <p:nvPr/>
        </p:nvSpPr>
        <p:spPr>
          <a:xfrm>
            <a:off x="8026607" y="5061466"/>
            <a:ext cx="231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pt_data.csv </a:t>
            </a:r>
            <a:r>
              <a:rPr lang="en-US" dirty="0"/>
              <a:t>preview</a:t>
            </a:r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7DC9B27D-4A31-683B-5F2A-E20EB659C5F7}"/>
              </a:ext>
            </a:extLst>
          </p:cNvPr>
          <p:cNvSpPr txBox="1"/>
          <p:nvPr/>
        </p:nvSpPr>
        <p:spPr>
          <a:xfrm>
            <a:off x="7759906" y="1310361"/>
            <a:ext cx="2895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edit the dataset, click</a:t>
            </a:r>
            <a:endParaRPr lang="en-US" b="1" dirty="0"/>
          </a:p>
        </p:txBody>
      </p:sp>
      <p:pic>
        <p:nvPicPr>
          <p:cNvPr id="21" name="Gambar 20">
            <a:extLst>
              <a:ext uri="{FF2B5EF4-FFF2-40B4-BE49-F238E27FC236}">
                <a16:creationId xmlns:a16="http://schemas.microsoft.com/office/drawing/2014/main" id="{38E559A5-9247-64D2-5A5E-A06C00566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325" y="1597948"/>
            <a:ext cx="405917" cy="413876"/>
          </a:xfrm>
          <a:prstGeom prst="rect">
            <a:avLst/>
          </a:prstGeom>
        </p:spPr>
      </p:pic>
      <p:cxnSp>
        <p:nvCxnSpPr>
          <p:cNvPr id="23" name="Konektor Panah Lurus 22">
            <a:extLst>
              <a:ext uri="{FF2B5EF4-FFF2-40B4-BE49-F238E27FC236}">
                <a16:creationId xmlns:a16="http://schemas.microsoft.com/office/drawing/2014/main" id="{701D78B9-2D5E-6645-48DE-31B329CB93C1}"/>
              </a:ext>
            </a:extLst>
          </p:cNvPr>
          <p:cNvCxnSpPr>
            <a:cxnSpLocks/>
          </p:cNvCxnSpPr>
          <p:nvPr/>
        </p:nvCxnSpPr>
        <p:spPr>
          <a:xfrm>
            <a:off x="1697435" y="4610684"/>
            <a:ext cx="639572" cy="792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aralelogram 1">
            <a:extLst>
              <a:ext uri="{FF2B5EF4-FFF2-40B4-BE49-F238E27FC236}">
                <a16:creationId xmlns:a16="http://schemas.microsoft.com/office/drawing/2014/main" id="{4D39E787-6655-6F88-D7DB-008DC5A77B9C}"/>
              </a:ext>
            </a:extLst>
          </p:cNvPr>
          <p:cNvSpPr/>
          <p:nvPr/>
        </p:nvSpPr>
        <p:spPr>
          <a:xfrm flipH="1">
            <a:off x="8026606" y="-24297"/>
            <a:ext cx="4384839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Update the Forking Data</a:t>
            </a:r>
          </a:p>
        </p:txBody>
      </p:sp>
    </p:spTree>
    <p:extLst>
      <p:ext uri="{BB962C8B-B14F-4D97-AF65-F5344CB8AC3E}">
        <p14:creationId xmlns:p14="http://schemas.microsoft.com/office/powerpoint/2010/main" val="3621624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2C7130C-5D5F-1829-B9CE-B1886B9F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95" y="959258"/>
            <a:ext cx="3962400" cy="1325563"/>
          </a:xfrm>
        </p:spPr>
        <p:txBody>
          <a:bodyPr/>
          <a:lstStyle/>
          <a:p>
            <a:r>
              <a:rPr lang="en-US" dirty="0"/>
              <a:t>Editing process</a:t>
            </a:r>
            <a:endParaRPr lang="en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AEA5B0C-0228-83E0-0047-6B4871F2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39" y="644524"/>
            <a:ext cx="5846295" cy="308504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F62B1979-1C14-37B5-07F2-4C3D4D8C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05" y="3965752"/>
            <a:ext cx="7475829" cy="2692223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C8FD715E-30AA-5E5A-A008-1ADF26CB636E}"/>
              </a:ext>
            </a:extLst>
          </p:cNvPr>
          <p:cNvSpPr txBox="1"/>
          <p:nvPr/>
        </p:nvSpPr>
        <p:spPr>
          <a:xfrm>
            <a:off x="1206139" y="2876196"/>
            <a:ext cx="369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pt_data.csv </a:t>
            </a:r>
            <a:r>
              <a:rPr lang="en-US" dirty="0"/>
              <a:t>dataset before editing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34D82BDA-9679-A389-0F1A-6C59ABE316D9}"/>
              </a:ext>
            </a:extLst>
          </p:cNvPr>
          <p:cNvSpPr txBox="1"/>
          <p:nvPr/>
        </p:nvSpPr>
        <p:spPr>
          <a:xfrm>
            <a:off x="520700" y="5278058"/>
            <a:ext cx="236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 the dataset</a:t>
            </a:r>
          </a:p>
        </p:txBody>
      </p:sp>
      <p:sp>
        <p:nvSpPr>
          <p:cNvPr id="10" name="Paralelogram 9">
            <a:extLst>
              <a:ext uri="{FF2B5EF4-FFF2-40B4-BE49-F238E27FC236}">
                <a16:creationId xmlns:a16="http://schemas.microsoft.com/office/drawing/2014/main" id="{D8B700DF-D041-BB73-A606-8FE1D2702E27}"/>
              </a:ext>
            </a:extLst>
          </p:cNvPr>
          <p:cNvSpPr/>
          <p:nvPr/>
        </p:nvSpPr>
        <p:spPr>
          <a:xfrm>
            <a:off x="-228600" y="-21481"/>
            <a:ext cx="4239768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 the Forking Data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895F1CA3-2DA2-2102-6A69-BB18ECE3E924}"/>
              </a:ext>
            </a:extLst>
          </p:cNvPr>
          <p:cNvSpPr/>
          <p:nvPr/>
        </p:nvSpPr>
        <p:spPr>
          <a:xfrm>
            <a:off x="3831336" y="5959476"/>
            <a:ext cx="2423160" cy="61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E1EDCF98-2AAD-22B9-0FDF-5D29289BCFB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694432" y="5647390"/>
            <a:ext cx="1136904" cy="618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07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ambar 26">
            <a:extLst>
              <a:ext uri="{FF2B5EF4-FFF2-40B4-BE49-F238E27FC236}">
                <a16:creationId xmlns:a16="http://schemas.microsoft.com/office/drawing/2014/main" id="{641F2318-9004-314D-D467-866B1824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4" y="2197363"/>
            <a:ext cx="5674662" cy="366562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525F8813-ADCF-AFA9-9724-6E1FCA265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44" y="3613667"/>
            <a:ext cx="5873933" cy="2676614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8CF20FB6-278E-6A00-268D-EE8D79C7B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58" y="1841499"/>
            <a:ext cx="3572256" cy="1536070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CD797E31-6EBE-92F3-96AB-CE6D4B9CC869}"/>
              </a:ext>
            </a:extLst>
          </p:cNvPr>
          <p:cNvSpPr txBox="1"/>
          <p:nvPr/>
        </p:nvSpPr>
        <p:spPr>
          <a:xfrm>
            <a:off x="359666" y="399525"/>
            <a:ext cx="6205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Congratulation!</a:t>
            </a:r>
            <a:endParaRPr lang="en-ID" sz="4400" dirty="0"/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152EF369-5F91-D1F3-06C8-AF4A30AE2526}"/>
              </a:ext>
            </a:extLst>
          </p:cNvPr>
          <p:cNvSpPr txBox="1"/>
          <p:nvPr/>
        </p:nvSpPr>
        <p:spPr>
          <a:xfrm>
            <a:off x="586565" y="1498264"/>
            <a:ext cx="620572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updated dataset is complete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31BBE88D-DD3B-3155-6254-D45F1E23E8DD}"/>
              </a:ext>
            </a:extLst>
          </p:cNvPr>
          <p:cNvSpPr/>
          <p:nvPr/>
        </p:nvSpPr>
        <p:spPr>
          <a:xfrm>
            <a:off x="530883" y="4902200"/>
            <a:ext cx="3288641" cy="962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Konektor Panah Lurus 18">
            <a:extLst>
              <a:ext uri="{FF2B5EF4-FFF2-40B4-BE49-F238E27FC236}">
                <a16:creationId xmlns:a16="http://schemas.microsoft.com/office/drawing/2014/main" id="{CA804F1C-A2E8-2F57-7613-15FBB3DB1F0E}"/>
              </a:ext>
            </a:extLst>
          </p:cNvPr>
          <p:cNvCxnSpPr>
            <a:cxnSpLocks/>
          </p:cNvCxnSpPr>
          <p:nvPr/>
        </p:nvCxnSpPr>
        <p:spPr>
          <a:xfrm>
            <a:off x="3390900" y="5864351"/>
            <a:ext cx="428624" cy="355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Kotak Teks 21">
            <a:extLst>
              <a:ext uri="{FF2B5EF4-FFF2-40B4-BE49-F238E27FC236}">
                <a16:creationId xmlns:a16="http://schemas.microsoft.com/office/drawing/2014/main" id="{BA82286E-770F-B092-ED61-75B4AA6A476E}"/>
              </a:ext>
            </a:extLst>
          </p:cNvPr>
          <p:cNvSpPr txBox="1"/>
          <p:nvPr/>
        </p:nvSpPr>
        <p:spPr>
          <a:xfrm>
            <a:off x="2278255" y="6220215"/>
            <a:ext cx="236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 the dataset</a:t>
            </a:r>
          </a:p>
        </p:txBody>
      </p:sp>
      <p:cxnSp>
        <p:nvCxnSpPr>
          <p:cNvPr id="23" name="Konektor Panah Lurus 22">
            <a:extLst>
              <a:ext uri="{FF2B5EF4-FFF2-40B4-BE49-F238E27FC236}">
                <a16:creationId xmlns:a16="http://schemas.microsoft.com/office/drawing/2014/main" id="{E4447DF1-D163-E433-DD67-DA1F134EEC40}"/>
              </a:ext>
            </a:extLst>
          </p:cNvPr>
          <p:cNvCxnSpPr>
            <a:cxnSpLocks/>
          </p:cNvCxnSpPr>
          <p:nvPr/>
        </p:nvCxnSpPr>
        <p:spPr>
          <a:xfrm flipH="1" flipV="1">
            <a:off x="10354558" y="3277847"/>
            <a:ext cx="431800" cy="1563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Kotak Teks 24">
            <a:extLst>
              <a:ext uri="{FF2B5EF4-FFF2-40B4-BE49-F238E27FC236}">
                <a16:creationId xmlns:a16="http://schemas.microsoft.com/office/drawing/2014/main" id="{AD7BC194-ED51-0847-56AB-DF31C698F637}"/>
              </a:ext>
            </a:extLst>
          </p:cNvPr>
          <p:cNvSpPr txBox="1"/>
          <p:nvPr/>
        </p:nvSpPr>
        <p:spPr>
          <a:xfrm>
            <a:off x="7792379" y="959071"/>
            <a:ext cx="3367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this forking project, you can see the all contributors</a:t>
            </a:r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61F1A4BD-F2A7-FEC9-DD65-D3A307F64898}"/>
              </a:ext>
            </a:extLst>
          </p:cNvPr>
          <p:cNvSpPr/>
          <p:nvPr/>
        </p:nvSpPr>
        <p:spPr>
          <a:xfrm flipH="1">
            <a:off x="8083295" y="-5305"/>
            <a:ext cx="430376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Update the Forking Data</a:t>
            </a:r>
          </a:p>
        </p:txBody>
      </p:sp>
    </p:spTree>
    <p:extLst>
      <p:ext uri="{BB962C8B-B14F-4D97-AF65-F5344CB8AC3E}">
        <p14:creationId xmlns:p14="http://schemas.microsoft.com/office/powerpoint/2010/main" val="268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6A180B0-7B14-21C9-AB51-CA35935C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pPr algn="ctr"/>
            <a:r>
              <a:rPr lang="en-US" dirty="0"/>
              <a:t>Branch and Merge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E0812711-3CA6-E3F1-8E7B-D9282159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8" y="1925358"/>
            <a:ext cx="6075319" cy="1503642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B16CAF1F-4D0A-ED0F-0CDB-9E75EF2D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99" y="1925358"/>
            <a:ext cx="5140656" cy="1503642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42391106-9F0E-7070-A1D8-54FE0620F709}"/>
              </a:ext>
            </a:extLst>
          </p:cNvPr>
          <p:cNvSpPr txBox="1"/>
          <p:nvPr/>
        </p:nvSpPr>
        <p:spPr>
          <a:xfrm>
            <a:off x="2480871" y="1477785"/>
            <a:ext cx="7451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Branch 							Merge</a:t>
            </a:r>
            <a:endParaRPr lang="en-ID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82A82F54-31C8-0657-8A75-3F9C03E4C638}"/>
              </a:ext>
            </a:extLst>
          </p:cNvPr>
          <p:cNvSpPr txBox="1"/>
          <p:nvPr/>
        </p:nvSpPr>
        <p:spPr>
          <a:xfrm>
            <a:off x="119548" y="3728226"/>
            <a:ext cx="609845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Branches allow working on different features simultaneously.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Isolated Changes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Keeps changes separate from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main/master 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1718CF4E-F4D4-1E5F-76D2-9849F74F25AC}"/>
              </a:ext>
            </a:extLst>
          </p:cNvPr>
          <p:cNvSpPr txBox="1"/>
          <p:nvPr/>
        </p:nvSpPr>
        <p:spPr>
          <a:xfrm>
            <a:off x="6484898" y="3699032"/>
            <a:ext cx="5819995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Branches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Merge integrates changes from different branches.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Main/Master 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Applies branch changes to the main project. </a:t>
            </a:r>
          </a:p>
        </p:txBody>
      </p:sp>
    </p:spTree>
    <p:extLst>
      <p:ext uri="{BB962C8B-B14F-4D97-AF65-F5344CB8AC3E}">
        <p14:creationId xmlns:p14="http://schemas.microsoft.com/office/powerpoint/2010/main" val="71172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892B84-5E0B-5BAC-6F72-58B2948D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62029"/>
            <a:ext cx="10515600" cy="845934"/>
          </a:xfrm>
        </p:spPr>
        <p:txBody>
          <a:bodyPr/>
          <a:lstStyle/>
          <a:p>
            <a:r>
              <a:rPr lang="en-US" dirty="0"/>
              <a:t>Load a dataset </a:t>
            </a:r>
            <a:endParaRPr lang="en-ID" dirty="0"/>
          </a:p>
        </p:txBody>
      </p:sp>
      <p:sp>
        <p:nvSpPr>
          <p:cNvPr id="8" name="Paralelogram 7">
            <a:extLst>
              <a:ext uri="{FF2B5EF4-FFF2-40B4-BE49-F238E27FC236}">
                <a16:creationId xmlns:a16="http://schemas.microsoft.com/office/drawing/2014/main" id="{36A19924-0010-E49E-E3B8-A0DF99699D45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 a Dataset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E22ACBB2-ED09-9755-7AA6-6847F69E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7" y="1754173"/>
            <a:ext cx="6649196" cy="4295132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606E0D3C-E435-A4CE-666C-9D7F392C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485" y="2806884"/>
            <a:ext cx="4370211" cy="1694034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99FFFC48-5ECB-E0E8-CD35-84B4CC0EE148}"/>
              </a:ext>
            </a:extLst>
          </p:cNvPr>
          <p:cNvSpPr txBox="1"/>
          <p:nvPr/>
        </p:nvSpPr>
        <p:spPr>
          <a:xfrm>
            <a:off x="4719820" y="6049305"/>
            <a:ext cx="6842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https://raw.githubusercontent.com/friansakoko/Machine-Learning-with-R-Fourth-Edition/refs/heads/main/Chapter%2002/pt_data.csv</a:t>
            </a:r>
          </a:p>
        </p:txBody>
      </p:sp>
      <p:sp>
        <p:nvSpPr>
          <p:cNvPr id="13" name="Panah: Kanan 12">
            <a:extLst>
              <a:ext uri="{FF2B5EF4-FFF2-40B4-BE49-F238E27FC236}">
                <a16:creationId xmlns:a16="http://schemas.microsoft.com/office/drawing/2014/main" id="{459A2B48-1F68-E9A0-1894-7C42374DCCE6}"/>
              </a:ext>
            </a:extLst>
          </p:cNvPr>
          <p:cNvSpPr/>
          <p:nvPr/>
        </p:nvSpPr>
        <p:spPr>
          <a:xfrm>
            <a:off x="7097210" y="3490528"/>
            <a:ext cx="2702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Panah: Kanan 13">
            <a:extLst>
              <a:ext uri="{FF2B5EF4-FFF2-40B4-BE49-F238E27FC236}">
                <a16:creationId xmlns:a16="http://schemas.microsoft.com/office/drawing/2014/main" id="{DF866850-DB9B-FB1A-1229-1E5C7B2AF705}"/>
              </a:ext>
            </a:extLst>
          </p:cNvPr>
          <p:cNvSpPr/>
          <p:nvPr/>
        </p:nvSpPr>
        <p:spPr>
          <a:xfrm rot="5400000">
            <a:off x="9599486" y="5106814"/>
            <a:ext cx="2702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352EA882-AF78-CCD2-0483-2D32D4758DDF}"/>
              </a:ext>
            </a:extLst>
          </p:cNvPr>
          <p:cNvSpPr txBox="1"/>
          <p:nvPr/>
        </p:nvSpPr>
        <p:spPr>
          <a:xfrm>
            <a:off x="442070" y="823297"/>
            <a:ext cx="809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GitHub can’t execute code or script, so we can load the dataset using the </a:t>
            </a:r>
            <a:r>
              <a:rPr lang="en-ID" dirty="0" err="1"/>
              <a:t>url</a:t>
            </a:r>
            <a:r>
              <a:rPr lang="en-ID" dirty="0"/>
              <a:t> link </a:t>
            </a:r>
          </a:p>
        </p:txBody>
      </p: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A7D0539C-5C28-33FB-01C7-7C66B2E54CD5}"/>
              </a:ext>
            </a:extLst>
          </p:cNvPr>
          <p:cNvCxnSpPr>
            <a:cxnSpLocks/>
          </p:cNvCxnSpPr>
          <p:nvPr/>
        </p:nvCxnSpPr>
        <p:spPr>
          <a:xfrm flipH="1" flipV="1">
            <a:off x="5143500" y="1754173"/>
            <a:ext cx="774700" cy="11843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Kotak Teks 19">
            <a:extLst>
              <a:ext uri="{FF2B5EF4-FFF2-40B4-BE49-F238E27FC236}">
                <a16:creationId xmlns:a16="http://schemas.microsoft.com/office/drawing/2014/main" id="{3C39276D-A033-CCA7-6BED-FA8F87F2A1AF}"/>
              </a:ext>
            </a:extLst>
          </p:cNvPr>
          <p:cNvSpPr txBox="1"/>
          <p:nvPr/>
        </p:nvSpPr>
        <p:spPr>
          <a:xfrm>
            <a:off x="3288324" y="1416383"/>
            <a:ext cx="2007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Click </a:t>
            </a:r>
            <a:r>
              <a:rPr lang="en-ID" b="1" dirty="0"/>
              <a:t>Raw</a:t>
            </a:r>
            <a:r>
              <a:rPr lang="en-ID" dirty="0"/>
              <a:t> button</a:t>
            </a:r>
          </a:p>
        </p:txBody>
      </p:sp>
      <p:sp>
        <p:nvSpPr>
          <p:cNvPr id="21" name="Kotak Teks 20">
            <a:extLst>
              <a:ext uri="{FF2B5EF4-FFF2-40B4-BE49-F238E27FC236}">
                <a16:creationId xmlns:a16="http://schemas.microsoft.com/office/drawing/2014/main" id="{0109719D-6B6B-5927-2CC6-F83E69456BF7}"/>
              </a:ext>
            </a:extLst>
          </p:cNvPr>
          <p:cNvSpPr txBox="1"/>
          <p:nvPr/>
        </p:nvSpPr>
        <p:spPr>
          <a:xfrm>
            <a:off x="7955544" y="2034871"/>
            <a:ext cx="30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Then, copy the link in </a:t>
            </a:r>
            <a:r>
              <a:rPr lang="en-ID" dirty="0" err="1"/>
              <a:t>url</a:t>
            </a:r>
            <a:r>
              <a:rPr lang="en-ID" dirty="0"/>
              <a:t> box</a:t>
            </a:r>
          </a:p>
        </p:txBody>
      </p:sp>
      <p:cxnSp>
        <p:nvCxnSpPr>
          <p:cNvPr id="22" name="Konektor Panah Lurus 21">
            <a:extLst>
              <a:ext uri="{FF2B5EF4-FFF2-40B4-BE49-F238E27FC236}">
                <a16:creationId xmlns:a16="http://schemas.microsoft.com/office/drawing/2014/main" id="{E7BDEF96-63CD-B59B-BC3F-CCC3F4856165}"/>
              </a:ext>
            </a:extLst>
          </p:cNvPr>
          <p:cNvCxnSpPr>
            <a:cxnSpLocks/>
          </p:cNvCxnSpPr>
          <p:nvPr/>
        </p:nvCxnSpPr>
        <p:spPr>
          <a:xfrm flipV="1">
            <a:off x="9238544" y="2346327"/>
            <a:ext cx="0" cy="498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Kotak Teks 24">
            <a:extLst>
              <a:ext uri="{FF2B5EF4-FFF2-40B4-BE49-F238E27FC236}">
                <a16:creationId xmlns:a16="http://schemas.microsoft.com/office/drawing/2014/main" id="{72FBC07D-BD1F-D098-2282-FD8C5D9DDBB2}"/>
              </a:ext>
            </a:extLst>
          </p:cNvPr>
          <p:cNvSpPr txBox="1"/>
          <p:nvPr/>
        </p:nvSpPr>
        <p:spPr>
          <a:xfrm>
            <a:off x="3694295" y="6187804"/>
            <a:ext cx="102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url</a:t>
            </a:r>
            <a:r>
              <a:rPr lang="en-ID" dirty="0"/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995060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BD6AAD6F-D8EC-6F9A-7C91-474C9964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71" y="1269667"/>
            <a:ext cx="10117228" cy="3075432"/>
          </a:xfrm>
          <a:prstGeom prst="rect">
            <a:avLst/>
          </a:prstGeom>
        </p:spPr>
      </p:pic>
      <p:sp>
        <p:nvSpPr>
          <p:cNvPr id="10" name="Paralelogram 9">
            <a:extLst>
              <a:ext uri="{FF2B5EF4-FFF2-40B4-BE49-F238E27FC236}">
                <a16:creationId xmlns:a16="http://schemas.microsoft.com/office/drawing/2014/main" id="{61269979-6B71-FBF6-3308-A718CFF3C8E0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 a Dataset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5A072CA1-1766-5D52-3DF2-CC6CB05FD3BC}"/>
              </a:ext>
            </a:extLst>
          </p:cNvPr>
          <p:cNvSpPr txBox="1"/>
          <p:nvPr/>
        </p:nvSpPr>
        <p:spPr>
          <a:xfrm>
            <a:off x="6546305" y="3359835"/>
            <a:ext cx="169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Paste the </a:t>
            </a:r>
            <a:r>
              <a:rPr lang="en-ID" dirty="0" err="1"/>
              <a:t>url</a:t>
            </a:r>
            <a:r>
              <a:rPr lang="en-ID" dirty="0"/>
              <a:t> link in RStudio</a:t>
            </a:r>
          </a:p>
        </p:txBody>
      </p:sp>
      <p:cxnSp>
        <p:nvCxnSpPr>
          <p:cNvPr id="16" name="Konektor Panah Lurus 15">
            <a:extLst>
              <a:ext uri="{FF2B5EF4-FFF2-40B4-BE49-F238E27FC236}">
                <a16:creationId xmlns:a16="http://schemas.microsoft.com/office/drawing/2014/main" id="{AC1F9078-4671-02AF-7B03-ABD77F264558}"/>
              </a:ext>
            </a:extLst>
          </p:cNvPr>
          <p:cNvCxnSpPr>
            <a:cxnSpLocks/>
          </p:cNvCxnSpPr>
          <p:nvPr/>
        </p:nvCxnSpPr>
        <p:spPr>
          <a:xfrm>
            <a:off x="7239985" y="2625499"/>
            <a:ext cx="0" cy="803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Konektor Panah Lurus 17">
            <a:extLst>
              <a:ext uri="{FF2B5EF4-FFF2-40B4-BE49-F238E27FC236}">
                <a16:creationId xmlns:a16="http://schemas.microsoft.com/office/drawing/2014/main" id="{A4499CFA-E734-171E-4C5A-D09DFBA6BEF5}"/>
              </a:ext>
            </a:extLst>
          </p:cNvPr>
          <p:cNvCxnSpPr>
            <a:cxnSpLocks/>
          </p:cNvCxnSpPr>
          <p:nvPr/>
        </p:nvCxnSpPr>
        <p:spPr>
          <a:xfrm flipH="1" flipV="1">
            <a:off x="9370331" y="1366162"/>
            <a:ext cx="153385" cy="712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Kotak Teks 19">
            <a:extLst>
              <a:ext uri="{FF2B5EF4-FFF2-40B4-BE49-F238E27FC236}">
                <a16:creationId xmlns:a16="http://schemas.microsoft.com/office/drawing/2014/main" id="{64495E0F-20C4-F704-E494-86272AACA93B}"/>
              </a:ext>
            </a:extLst>
          </p:cNvPr>
          <p:cNvSpPr txBox="1"/>
          <p:nvPr/>
        </p:nvSpPr>
        <p:spPr>
          <a:xfrm>
            <a:off x="7947632" y="805581"/>
            <a:ext cx="36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ID" dirty="0"/>
              <a:t>lick </a:t>
            </a:r>
            <a:r>
              <a:rPr lang="en-ID" b="1" dirty="0"/>
              <a:t>Run </a:t>
            </a:r>
            <a:r>
              <a:rPr lang="en-ID" dirty="0"/>
              <a:t>to</a:t>
            </a:r>
            <a:r>
              <a:rPr lang="en-ID" b="1" dirty="0"/>
              <a:t> </a:t>
            </a:r>
            <a:r>
              <a:rPr lang="en-ID" dirty="0"/>
              <a:t>execute the script </a:t>
            </a:r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0084F3FC-96D6-2FF0-5E7C-B1C8377E0DAB}"/>
              </a:ext>
            </a:extLst>
          </p:cNvPr>
          <p:cNvSpPr txBox="1"/>
          <p:nvPr/>
        </p:nvSpPr>
        <p:spPr>
          <a:xfrm>
            <a:off x="2947385" y="4606804"/>
            <a:ext cx="889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# Example of loading a CSV file from GitHub</a:t>
            </a:r>
          </a:p>
          <a:p>
            <a:r>
              <a:rPr lang="en-ID" dirty="0" err="1"/>
              <a:t>url</a:t>
            </a:r>
            <a:r>
              <a:rPr lang="en-ID" dirty="0"/>
              <a:t> &lt;- </a:t>
            </a:r>
            <a:r>
              <a:rPr lang="en-ID" dirty="0">
                <a:hlinkClick r:id="rId3"/>
              </a:rPr>
              <a:t>https://raw.githubusercontent.com/friansakoko/Machine-Learning-with-R-Fourth-Edition/refs/heads/main/Chapter%2002/pt_data.csv</a:t>
            </a:r>
            <a:endParaRPr lang="en-ID" dirty="0"/>
          </a:p>
          <a:p>
            <a:r>
              <a:rPr lang="en-ID" dirty="0"/>
              <a:t>data &lt;- read.csv(</a:t>
            </a:r>
            <a:r>
              <a:rPr lang="en-ID" dirty="0" err="1"/>
              <a:t>url</a:t>
            </a:r>
            <a:r>
              <a:rPr lang="en-ID" dirty="0"/>
              <a:t>)</a:t>
            </a:r>
          </a:p>
          <a:p>
            <a:endParaRPr lang="en-ID" dirty="0"/>
          </a:p>
          <a:p>
            <a:r>
              <a:rPr lang="en-ID" dirty="0"/>
              <a:t># View the first few rows of the data</a:t>
            </a:r>
          </a:p>
          <a:p>
            <a:r>
              <a:rPr lang="en-ID" dirty="0"/>
              <a:t>head(data)</a:t>
            </a:r>
          </a:p>
        </p:txBody>
      </p:sp>
      <p:sp>
        <p:nvSpPr>
          <p:cNvPr id="24" name="Kotak Teks 23">
            <a:extLst>
              <a:ext uri="{FF2B5EF4-FFF2-40B4-BE49-F238E27FC236}">
                <a16:creationId xmlns:a16="http://schemas.microsoft.com/office/drawing/2014/main" id="{101AE269-ECF2-87BD-C69B-8F50F090A620}"/>
              </a:ext>
            </a:extLst>
          </p:cNvPr>
          <p:cNvSpPr txBox="1"/>
          <p:nvPr/>
        </p:nvSpPr>
        <p:spPr>
          <a:xfrm>
            <a:off x="177255" y="5160802"/>
            <a:ext cx="1939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R script </a:t>
            </a:r>
            <a:r>
              <a:rPr lang="en-ID" dirty="0"/>
              <a:t>to load and view a dataset </a:t>
            </a: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09F2B958-C0A6-DEBA-9E6F-2243AC99E2E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117122" y="5622466"/>
            <a:ext cx="61209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Judul 1">
            <a:extLst>
              <a:ext uri="{FF2B5EF4-FFF2-40B4-BE49-F238E27FC236}">
                <a16:creationId xmlns:a16="http://schemas.microsoft.com/office/drawing/2014/main" id="{B9C76D15-D882-F439-7007-EA734C0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62029"/>
            <a:ext cx="10515600" cy="845934"/>
          </a:xfrm>
        </p:spPr>
        <p:txBody>
          <a:bodyPr/>
          <a:lstStyle/>
          <a:p>
            <a:r>
              <a:rPr lang="en-US" dirty="0"/>
              <a:t>Load a dataset in RStudio </a:t>
            </a:r>
            <a:endParaRPr lang="en-ID" dirty="0"/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D4B728B8-2B8B-65B8-2FA9-5A1C85593722}"/>
              </a:ext>
            </a:extLst>
          </p:cNvPr>
          <p:cNvSpPr txBox="1"/>
          <p:nvPr/>
        </p:nvSpPr>
        <p:spPr>
          <a:xfrm>
            <a:off x="1074176" y="805581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Rstudio</a:t>
            </a:r>
            <a:r>
              <a:rPr lang="en-US" dirty="0"/>
              <a:t>, and write the </a:t>
            </a:r>
            <a:r>
              <a:rPr lang="en-US" b="1" dirty="0"/>
              <a:t>R script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30980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9681CC-AF12-8393-85E5-5803A579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Congratulation!</a:t>
            </a:r>
            <a:endParaRPr lang="en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43478E21-74E5-2209-60AB-56E93F3E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511687"/>
            <a:ext cx="11304936" cy="2792984"/>
          </a:xfrm>
          <a:prstGeom prst="rect">
            <a:avLst/>
          </a:prstGeom>
        </p:spPr>
      </p:pic>
      <p:sp>
        <p:nvSpPr>
          <p:cNvPr id="4" name="Paralelogram 3">
            <a:extLst>
              <a:ext uri="{FF2B5EF4-FFF2-40B4-BE49-F238E27FC236}">
                <a16:creationId xmlns:a16="http://schemas.microsoft.com/office/drawing/2014/main" id="{B71BD8DF-A591-C346-8034-AC3D5B7174EF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 a Dataset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7C942D0F-3377-9E34-A47C-8DA6139AA5BF}"/>
              </a:ext>
            </a:extLst>
          </p:cNvPr>
          <p:cNvSpPr txBox="1"/>
          <p:nvPr/>
        </p:nvSpPr>
        <p:spPr>
          <a:xfrm>
            <a:off x="838200" y="1371900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you can load the dataset</a:t>
            </a:r>
          </a:p>
        </p:txBody>
      </p:sp>
    </p:spTree>
    <p:extLst>
      <p:ext uri="{BB962C8B-B14F-4D97-AF65-F5344CB8AC3E}">
        <p14:creationId xmlns:p14="http://schemas.microsoft.com/office/powerpoint/2010/main" val="1316056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8ACD1C-AC44-F871-DD2F-27DCE842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r>
              <a:rPr lang="en-US" dirty="0"/>
              <a:t>Create a  File</a:t>
            </a:r>
            <a:endParaRPr lang="en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D17229BF-35A1-F000-52F1-DC15331F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49" y="2382068"/>
            <a:ext cx="5449060" cy="3429479"/>
          </a:xfrm>
          <a:prstGeom prst="rect">
            <a:avLst/>
          </a:prstGeom>
        </p:spPr>
      </p:pic>
      <p:sp>
        <p:nvSpPr>
          <p:cNvPr id="3" name="Paralelogram 2">
            <a:extLst>
              <a:ext uri="{FF2B5EF4-FFF2-40B4-BE49-F238E27FC236}">
                <a16:creationId xmlns:a16="http://schemas.microsoft.com/office/drawing/2014/main" id="{FBB1C4CD-7F17-30BB-1F4D-FE27682830DF}"/>
              </a:ext>
            </a:extLst>
          </p:cNvPr>
          <p:cNvSpPr/>
          <p:nvPr/>
        </p:nvSpPr>
        <p:spPr>
          <a:xfrm flipH="1"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a File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60694B6-F450-70E6-C974-3CEBF441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23" y="2016218"/>
            <a:ext cx="6257319" cy="3626997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F01997BC-F5F5-E10C-AC23-6019DFE484A6}"/>
              </a:ext>
            </a:extLst>
          </p:cNvPr>
          <p:cNvSpPr txBox="1"/>
          <p:nvPr/>
        </p:nvSpPr>
        <p:spPr>
          <a:xfrm>
            <a:off x="577879" y="1056505"/>
            <a:ext cx="7216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In addition to uploading a file, you can </a:t>
            </a:r>
            <a:r>
              <a:rPr lang="en-ID" b="1" dirty="0"/>
              <a:t>create files </a:t>
            </a:r>
            <a:r>
              <a:rPr lang="en-ID" dirty="0"/>
              <a:t>or </a:t>
            </a:r>
            <a:r>
              <a:rPr lang="en-ID" b="1" dirty="0"/>
              <a:t>write script code</a:t>
            </a:r>
            <a:r>
              <a:rPr lang="en-ID" dirty="0"/>
              <a:t> directly on GitHub.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8649352B-7EEB-5255-B151-8B7149AD67FC}"/>
              </a:ext>
            </a:extLst>
          </p:cNvPr>
          <p:cNvSpPr txBox="1"/>
          <p:nvPr/>
        </p:nvSpPr>
        <p:spPr>
          <a:xfrm>
            <a:off x="1310640" y="5953115"/>
            <a:ext cx="295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The basic </a:t>
            </a:r>
            <a:r>
              <a:rPr lang="en-ID" b="1" dirty="0"/>
              <a:t>R script code</a:t>
            </a:r>
            <a:r>
              <a:rPr lang="en-ID" dirty="0"/>
              <a:t> 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4F3FFA7A-A75C-CC6B-8BCB-FE194975735A}"/>
              </a:ext>
            </a:extLst>
          </p:cNvPr>
          <p:cNvSpPr txBox="1"/>
          <p:nvPr/>
        </p:nvSpPr>
        <p:spPr>
          <a:xfrm>
            <a:off x="6598749" y="5953115"/>
            <a:ext cx="483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Make sure the script code works in </a:t>
            </a:r>
            <a:r>
              <a:rPr lang="en-ID" dirty="0" err="1"/>
              <a:t>Rstudio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950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E9F417-D7C3-E398-1FA6-AF48B7FA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86890" cy="1325563"/>
          </a:xfrm>
        </p:spPr>
        <p:txBody>
          <a:bodyPr/>
          <a:lstStyle/>
          <a:p>
            <a:r>
              <a:rPr lang="en-US" dirty="0"/>
              <a:t>Write a code</a:t>
            </a:r>
            <a:endParaRPr lang="en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38909023-AA4D-0C4D-C271-11B4BBD3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9334"/>
            <a:ext cx="3586890" cy="3395325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A1AF6864-3B68-9B04-BD6B-6A62C878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15" y="777117"/>
            <a:ext cx="6937821" cy="5432848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9E5BAFC0-BCB6-598A-AAF6-1BE741512D07}"/>
              </a:ext>
            </a:extLst>
          </p:cNvPr>
          <p:cNvSpPr txBox="1"/>
          <p:nvPr/>
        </p:nvSpPr>
        <p:spPr>
          <a:xfrm>
            <a:off x="1217070" y="2064146"/>
            <a:ext cx="3284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From the folder in right corner, click </a:t>
            </a:r>
            <a:r>
              <a:rPr lang="en-ID" b="1" dirty="0"/>
              <a:t>Create new file</a:t>
            </a: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D96A22EF-F9B3-91F6-45BC-FA873F56C23E}"/>
              </a:ext>
            </a:extLst>
          </p:cNvPr>
          <p:cNvCxnSpPr>
            <a:cxnSpLocks/>
          </p:cNvCxnSpPr>
          <p:nvPr/>
        </p:nvCxnSpPr>
        <p:spPr>
          <a:xfrm flipH="1" flipV="1">
            <a:off x="2761593" y="2816352"/>
            <a:ext cx="10129" cy="1621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371B81B7-A8E5-ABE8-C260-BC8D2550A23D}"/>
              </a:ext>
            </a:extLst>
          </p:cNvPr>
          <p:cNvCxnSpPr>
            <a:cxnSpLocks/>
          </p:cNvCxnSpPr>
          <p:nvPr/>
        </p:nvCxnSpPr>
        <p:spPr>
          <a:xfrm>
            <a:off x="9056698" y="4479133"/>
            <a:ext cx="0" cy="1666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Kotak Teks 7">
            <a:extLst>
              <a:ext uri="{FF2B5EF4-FFF2-40B4-BE49-F238E27FC236}">
                <a16:creationId xmlns:a16="http://schemas.microsoft.com/office/drawing/2014/main" id="{40E8F7D7-1E06-23B8-700B-9C1EDC6F9B1F}"/>
              </a:ext>
            </a:extLst>
          </p:cNvPr>
          <p:cNvSpPr txBox="1"/>
          <p:nvPr/>
        </p:nvSpPr>
        <p:spPr>
          <a:xfrm>
            <a:off x="8095488" y="6308209"/>
            <a:ext cx="21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Write the </a:t>
            </a:r>
            <a:r>
              <a:rPr lang="en-ID" b="1" dirty="0"/>
              <a:t>R script</a:t>
            </a:r>
          </a:p>
        </p:txBody>
      </p:sp>
      <p:sp>
        <p:nvSpPr>
          <p:cNvPr id="11" name="Paralelogram 10">
            <a:extLst>
              <a:ext uri="{FF2B5EF4-FFF2-40B4-BE49-F238E27FC236}">
                <a16:creationId xmlns:a16="http://schemas.microsoft.com/office/drawing/2014/main" id="{AE743C24-B2E2-7582-4CBF-8F76F238B03B}"/>
              </a:ext>
            </a:extLst>
          </p:cNvPr>
          <p:cNvSpPr/>
          <p:nvPr/>
        </p:nvSpPr>
        <p:spPr>
          <a:xfrm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a File</a:t>
            </a:r>
          </a:p>
        </p:txBody>
      </p:sp>
    </p:spTree>
    <p:extLst>
      <p:ext uri="{BB962C8B-B14F-4D97-AF65-F5344CB8AC3E}">
        <p14:creationId xmlns:p14="http://schemas.microsoft.com/office/powerpoint/2010/main" val="2466627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9234AA-8E7B-8736-FE47-7C328137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0338"/>
            <a:ext cx="10515600" cy="981830"/>
          </a:xfrm>
        </p:spPr>
        <p:txBody>
          <a:bodyPr/>
          <a:lstStyle/>
          <a:p>
            <a:r>
              <a:rPr lang="en-US" dirty="0"/>
              <a:t>Congratulation</a:t>
            </a:r>
            <a:endParaRPr lang="en-ID" dirty="0"/>
          </a:p>
        </p:txBody>
      </p:sp>
      <p:sp>
        <p:nvSpPr>
          <p:cNvPr id="3" name="Paralelogram 2">
            <a:extLst>
              <a:ext uri="{FF2B5EF4-FFF2-40B4-BE49-F238E27FC236}">
                <a16:creationId xmlns:a16="http://schemas.microsoft.com/office/drawing/2014/main" id="{1210C90E-5BA5-D336-8EC1-7EF322301D11}"/>
              </a:ext>
            </a:extLst>
          </p:cNvPr>
          <p:cNvSpPr/>
          <p:nvPr/>
        </p:nvSpPr>
        <p:spPr>
          <a:xfrm>
            <a:off x="8729471" y="-24297"/>
            <a:ext cx="3681975" cy="638629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a File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C00B00C9-5C56-7058-A6D7-9613E120E3C4}"/>
              </a:ext>
            </a:extLst>
          </p:cNvPr>
          <p:cNvSpPr txBox="1"/>
          <p:nvPr/>
        </p:nvSpPr>
        <p:spPr>
          <a:xfrm>
            <a:off x="615696" y="941207"/>
            <a:ext cx="620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new </a:t>
            </a:r>
            <a:r>
              <a:rPr lang="en-US" dirty="0" err="1"/>
              <a:t>Rscript</a:t>
            </a:r>
            <a:r>
              <a:rPr lang="en-US" dirty="0"/>
              <a:t> file has been created</a:t>
            </a:r>
            <a:endParaRPr lang="en-ID" dirty="0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04D114C4-BC22-7CAF-CD0D-309092B1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81" y="1732744"/>
            <a:ext cx="8194096" cy="4472983"/>
          </a:xfrm>
          <a:prstGeom prst="rect">
            <a:avLst/>
          </a:prstGeom>
        </p:spPr>
      </p:pic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84B2D4A1-B1A8-E03F-D282-CC588EB557C8}"/>
              </a:ext>
            </a:extLst>
          </p:cNvPr>
          <p:cNvCxnSpPr>
            <a:cxnSpLocks/>
          </p:cNvCxnSpPr>
          <p:nvPr/>
        </p:nvCxnSpPr>
        <p:spPr>
          <a:xfrm flipH="1">
            <a:off x="1720523" y="4876800"/>
            <a:ext cx="8641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Kotak Teks 12">
            <a:extLst>
              <a:ext uri="{FF2B5EF4-FFF2-40B4-BE49-F238E27FC236}">
                <a16:creationId xmlns:a16="http://schemas.microsoft.com/office/drawing/2014/main" id="{19B7AB59-B73B-6F1D-D2BF-57393E349902}"/>
              </a:ext>
            </a:extLst>
          </p:cNvPr>
          <p:cNvSpPr txBox="1"/>
          <p:nvPr/>
        </p:nvSpPr>
        <p:spPr>
          <a:xfrm>
            <a:off x="168701" y="4692134"/>
            <a:ext cx="620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new </a:t>
            </a:r>
            <a:r>
              <a:rPr lang="en-US" dirty="0" err="1"/>
              <a:t>Rscript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884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AD2E16A-35F1-E1E5-1167-98E0886E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Forking Project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83373E3-306C-BBD9-64B7-8FA68853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2161296"/>
            <a:ext cx="11548872" cy="2944963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B5194AC4-2141-B342-2730-DB133BD2EC85}"/>
              </a:ext>
            </a:extLst>
          </p:cNvPr>
          <p:cNvSpPr txBox="1"/>
          <p:nvPr/>
        </p:nvSpPr>
        <p:spPr>
          <a:xfrm>
            <a:off x="796412" y="5644747"/>
            <a:ext cx="111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Personal Copy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Forking makes a personal copy of a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Freely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independent changes without impacting the original </a:t>
            </a:r>
          </a:p>
        </p:txBody>
      </p:sp>
    </p:spTree>
    <p:extLst>
      <p:ext uri="{BB962C8B-B14F-4D97-AF65-F5344CB8AC3E}">
        <p14:creationId xmlns:p14="http://schemas.microsoft.com/office/powerpoint/2010/main" val="205269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276AB3B-E425-72CC-9F2F-BB0E5CD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Fork</a:t>
            </a:r>
            <a:endParaRPr lang="en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097BCBC-E92E-6CD1-D994-93BE0669A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ID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52FB31C-4BEC-5DE5-9330-8A8E086D7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Internal development</a:t>
            </a:r>
            <a:r>
              <a:rPr lang="en-US" dirty="0"/>
              <a:t>: Creates a parallel version of a project within the same repository (often for feature development or testing). </a:t>
            </a:r>
          </a:p>
          <a:p>
            <a:r>
              <a:rPr lang="en-US" b="1" dirty="0"/>
              <a:t>Feature development:</a:t>
            </a:r>
            <a:r>
              <a:rPr lang="en-US" dirty="0"/>
              <a:t> bug fixes, or testing. Once the work is completed, the branch is typically merged back into the main branch.</a:t>
            </a:r>
            <a:endParaRPr lang="en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A37ABED-0DE3-C2B3-83B8-2D471FCC7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Fork</a:t>
            </a:r>
            <a:endParaRPr lang="en-ID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829BF150-5E34-E57A-CD3A-F233FC32AA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Someone else’s project</a:t>
            </a:r>
            <a:r>
              <a:rPr lang="en-US" dirty="0"/>
              <a:t>: Creates an independent copy of a repository (often for external contributions). </a:t>
            </a:r>
          </a:p>
          <a:p>
            <a:r>
              <a:rPr lang="en-US" b="1" dirty="0"/>
              <a:t>No Immediate Connection</a:t>
            </a:r>
            <a:r>
              <a:rPr lang="en-US" dirty="0"/>
              <a:t>: Changes made in your fork do not affect the original repository until a pull request is accepted and merged.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79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F501F9B-9938-A7C8-6AB0-5957283D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Signup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520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50877A-8CCF-FB2B-F9D7-C4ABD20C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070"/>
            <a:ext cx="10515600" cy="1003300"/>
          </a:xfrm>
        </p:spPr>
        <p:txBody>
          <a:bodyPr/>
          <a:lstStyle/>
          <a:p>
            <a:pPr algn="ctr"/>
            <a:r>
              <a:rPr lang="en-US" dirty="0"/>
              <a:t>Get Started</a:t>
            </a:r>
            <a:endParaRPr lang="en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8BACCBE6-6442-8C8B-1933-65B67D41E1AF}"/>
              </a:ext>
            </a:extLst>
          </p:cNvPr>
          <p:cNvSpPr txBox="1"/>
          <p:nvPr/>
        </p:nvSpPr>
        <p:spPr>
          <a:xfrm>
            <a:off x="3280229" y="60603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/>
              <a:t>https://github.com/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AE5F5BB1-DB1A-3940-DA09-2E4D147A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929504"/>
            <a:ext cx="10697029" cy="49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1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1187</Words>
  <Application>Microsoft Office PowerPoint</Application>
  <PresentationFormat>Layar Lebar</PresentationFormat>
  <Paragraphs>226</Paragraphs>
  <Slides>55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55</vt:i4>
      </vt:variant>
    </vt:vector>
  </HeadingPairs>
  <TitlesOfParts>
    <vt:vector size="59" baseType="lpstr">
      <vt:lpstr>Aptos</vt:lpstr>
      <vt:lpstr>Aptos Display</vt:lpstr>
      <vt:lpstr>Arial</vt:lpstr>
      <vt:lpstr>Tema Office</vt:lpstr>
      <vt:lpstr>GitHub Tutorial</vt:lpstr>
      <vt:lpstr>What is GitHub</vt:lpstr>
      <vt:lpstr>Key Feature</vt:lpstr>
      <vt:lpstr>Benefit</vt:lpstr>
      <vt:lpstr>Branch and Merge</vt:lpstr>
      <vt:lpstr>Forking Project</vt:lpstr>
      <vt:lpstr>Branch and Fork</vt:lpstr>
      <vt:lpstr>How to Signup</vt:lpstr>
      <vt:lpstr>Get Started</vt:lpstr>
      <vt:lpstr>Signup Process</vt:lpstr>
      <vt:lpstr>Describe yourself!</vt:lpstr>
      <vt:lpstr>Edit your profile!</vt:lpstr>
      <vt:lpstr>Submit your work</vt:lpstr>
      <vt:lpstr>Submit your work</vt:lpstr>
      <vt:lpstr>Create your repositories</vt:lpstr>
      <vt:lpstr>Presentasi PowerPoint</vt:lpstr>
      <vt:lpstr>Interact with the repository </vt:lpstr>
      <vt:lpstr>Congratulation!</vt:lpstr>
      <vt:lpstr>Upload File</vt:lpstr>
      <vt:lpstr>Congratulation!</vt:lpstr>
      <vt:lpstr>Update your work</vt:lpstr>
      <vt:lpstr>Update your work</vt:lpstr>
      <vt:lpstr>View file content</vt:lpstr>
      <vt:lpstr>A new commit</vt:lpstr>
      <vt:lpstr>A new commit</vt:lpstr>
      <vt:lpstr>A new branch</vt:lpstr>
      <vt:lpstr>Branches </vt:lpstr>
      <vt:lpstr>Updating Branch </vt:lpstr>
      <vt:lpstr>Main and branch difference</vt:lpstr>
      <vt:lpstr>Merge (Method 1)</vt:lpstr>
      <vt:lpstr>Merge (Method 2)</vt:lpstr>
      <vt:lpstr>Merge (Method 2)</vt:lpstr>
      <vt:lpstr>Presentasi PowerPoint</vt:lpstr>
      <vt:lpstr>Presentasi PowerPoint</vt:lpstr>
      <vt:lpstr>Merge Process</vt:lpstr>
      <vt:lpstr>Congratulation!</vt:lpstr>
      <vt:lpstr>Comparing the code</vt:lpstr>
      <vt:lpstr>Develop someone else’s project </vt:lpstr>
      <vt:lpstr>Develop someone else’s project </vt:lpstr>
      <vt:lpstr>Search someone else’s project </vt:lpstr>
      <vt:lpstr>Choose the someone else’s project </vt:lpstr>
      <vt:lpstr>Forking</vt:lpstr>
      <vt:lpstr>Forking process</vt:lpstr>
      <vt:lpstr>Congratulation</vt:lpstr>
      <vt:lpstr>Exercise</vt:lpstr>
      <vt:lpstr>Find a dataset</vt:lpstr>
      <vt:lpstr>Choose a dataset</vt:lpstr>
      <vt:lpstr>Editing process</vt:lpstr>
      <vt:lpstr>Presentasi PowerPoint</vt:lpstr>
      <vt:lpstr>Load a dataset </vt:lpstr>
      <vt:lpstr>Load a dataset in RStudio </vt:lpstr>
      <vt:lpstr>Congratulation!</vt:lpstr>
      <vt:lpstr>Create a  File</vt:lpstr>
      <vt:lpstr>Write a code</vt:lpstr>
      <vt:lpstr>Congratulation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Koko Friansa</dc:creator>
  <cp:lastModifiedBy>Koko Friansa</cp:lastModifiedBy>
  <cp:revision>94</cp:revision>
  <dcterms:created xsi:type="dcterms:W3CDTF">2024-10-19T01:48:13Z</dcterms:created>
  <dcterms:modified xsi:type="dcterms:W3CDTF">2024-10-24T01:44:45Z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2024-10-19T01:52:12Z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7afe0125-2c8a-4328-b1e4-9e6f9f545e03</vt:lpwstr>
  </property>
  <property fmtid="{D5CDD505-2E9C-101B-9397-08002B2CF9AE}" pid="8" name="MSIP_Label_38b525e5-f3da-4501-8f1e-526b6769fc56_ContentBits">
    <vt:lpwstr>0</vt:lpwstr>
  </property>
</Properties>
</file>