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6" r:id="rId3"/>
    <p:sldId id="261" r:id="rId4"/>
    <p:sldId id="263" r:id="rId5"/>
    <p:sldId id="257" r:id="rId6"/>
    <p:sldId id="258" r:id="rId7"/>
    <p:sldId id="260"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BA68-BBFB-A44E-B610-B27123ED1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2BF95-EE85-5E48-9A39-15C890D9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270C9C-2A44-6242-AE98-4531E539A2AC}"/>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F868E861-C2F1-1047-BE0F-B513546F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1DEED-E015-794D-8886-A55E32D5BA8C}"/>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79761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453F-2B1F-6B4B-A8BC-7964A69E7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9EEDC7-E33F-7843-A85F-7517533AD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426D0-4E20-1348-B378-BAC79B0187D8}"/>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DBCED815-4224-5E43-9E76-4DDB190D3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F72E8-4758-E348-88AF-982100AD18F9}"/>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11598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C2229-246D-EB46-9D1C-5BE89D3C2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8FB9E-C16C-F24C-A11C-73166DDBC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37B22-9BCB-6140-9081-7EE98EA0572A}"/>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3352801B-FC1C-554F-A85D-1AF6093EA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06194-EA97-CD48-94A7-D1F1E7FB9555}"/>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80686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98C0-EAB3-0740-9F3D-601BB60F8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D02B0-F4D2-9E44-92E4-EE8350F95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E8C95-6825-454E-B0FD-5040508DB7C7}"/>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BBD58B72-CC58-914C-876F-F396CD84C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4C1D2-1F5A-9443-9C37-3897ECC57A5F}"/>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61295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2F45-E9FE-964E-BA9B-435F5A331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B0094-9A29-2F41-9055-DE7C9A23A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628D2C-B26E-4847-9881-EC7BC095AF5A}"/>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E49D8D68-41B8-304F-9466-F1966EEE5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2F0A6-0312-2847-A64D-05D54C885647}"/>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32203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0A26-C590-BD46-BB00-95A99DC22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23C42-276B-804D-A632-825C54DA9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3D6E3-29DC-044D-AA97-9C79D1F0BE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D050-E153-CF41-BECD-3008D512D953}"/>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6" name="Footer Placeholder 5">
            <a:extLst>
              <a:ext uri="{FF2B5EF4-FFF2-40B4-BE49-F238E27FC236}">
                <a16:creationId xmlns:a16="http://schemas.microsoft.com/office/drawing/2014/main" id="{FFDEF189-3EF3-AA43-AF0D-CE0FF7103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9D929-B6B5-6243-8B4F-FB0D1992A6CE}"/>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119970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5F8B-95B5-3646-9365-E32AB0D12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EC1B6-EF8B-0046-ADE2-02EEA58D9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33AA3-248E-224E-A215-51829BB18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78555-03CD-264F-8EBD-ADB208C27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7C111-811E-814E-8710-2B7A46101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B7518-2CFE-5143-9462-944B7AFADEFC}"/>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8" name="Footer Placeholder 7">
            <a:extLst>
              <a:ext uri="{FF2B5EF4-FFF2-40B4-BE49-F238E27FC236}">
                <a16:creationId xmlns:a16="http://schemas.microsoft.com/office/drawing/2014/main" id="{9BEC9495-7DD9-034E-AC16-2FAC084F8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49815-9FCE-D841-B523-E7AD0F80666E}"/>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215854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7978-8FF3-094E-90D3-CA74047A1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951AB-3D8D-0147-9CD2-A81C426B95C6}"/>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4" name="Footer Placeholder 3">
            <a:extLst>
              <a:ext uri="{FF2B5EF4-FFF2-40B4-BE49-F238E27FC236}">
                <a16:creationId xmlns:a16="http://schemas.microsoft.com/office/drawing/2014/main" id="{FB129B96-F7EB-7840-A647-D0CA06E23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BA160-E1AB-084E-B47D-D3E794230527}"/>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93471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0751B-1721-D347-AE0C-1DAD1C707D10}"/>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3" name="Footer Placeholder 2">
            <a:extLst>
              <a:ext uri="{FF2B5EF4-FFF2-40B4-BE49-F238E27FC236}">
                <a16:creationId xmlns:a16="http://schemas.microsoft.com/office/drawing/2014/main" id="{06DF97B7-96C7-684E-A594-C1111D041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133645-97A9-3E40-A832-03D2E325BE0D}"/>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250338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07CD-F2C6-D340-8A77-4405E3205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3FCAEE-144B-F148-9B55-51A748301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8300A-C98C-3849-9BD2-22DC7F0B4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0CE6F-8F4F-2547-B29A-D9559F21B861}"/>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6" name="Footer Placeholder 5">
            <a:extLst>
              <a:ext uri="{FF2B5EF4-FFF2-40B4-BE49-F238E27FC236}">
                <a16:creationId xmlns:a16="http://schemas.microsoft.com/office/drawing/2014/main" id="{D5630EBA-A403-BF44-82D1-B50D2BD3F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90679-7087-7542-B3D3-2E186A4E0989}"/>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237564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4D6E-83A2-2743-8AB7-7E347E7FB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26CEA0-5E01-594C-93A3-1CCC72DA7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1FC216-8E0E-1D48-BB15-BD24662A5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32052-4992-5448-B44B-49004B78D219}"/>
              </a:ext>
            </a:extLst>
          </p:cNvPr>
          <p:cNvSpPr>
            <a:spLocks noGrp="1"/>
          </p:cNvSpPr>
          <p:nvPr>
            <p:ph type="dt" sz="half" idx="10"/>
          </p:nvPr>
        </p:nvSpPr>
        <p:spPr/>
        <p:txBody>
          <a:bodyPr/>
          <a:lstStyle/>
          <a:p>
            <a:fld id="{68F626F3-AE95-FE4F-9B1A-A4596C5AE3AF}" type="datetimeFigureOut">
              <a:rPr lang="en-US" smtClean="0"/>
              <a:t>9/29/20</a:t>
            </a:fld>
            <a:endParaRPr lang="en-US"/>
          </a:p>
        </p:txBody>
      </p:sp>
      <p:sp>
        <p:nvSpPr>
          <p:cNvPr id="6" name="Footer Placeholder 5">
            <a:extLst>
              <a:ext uri="{FF2B5EF4-FFF2-40B4-BE49-F238E27FC236}">
                <a16:creationId xmlns:a16="http://schemas.microsoft.com/office/drawing/2014/main" id="{C5E6B065-965D-EE47-ABFD-312FAA1B6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2A787-3AF8-5C48-9B3A-08F132FB7B8B}"/>
              </a:ext>
            </a:extLst>
          </p:cNvPr>
          <p:cNvSpPr>
            <a:spLocks noGrp="1"/>
          </p:cNvSpPr>
          <p:nvPr>
            <p:ph type="sldNum" sz="quarter" idx="12"/>
          </p:nvPr>
        </p:nvSpPr>
        <p:spPr/>
        <p:txBody>
          <a:bodyPr/>
          <a:lstStyle/>
          <a:p>
            <a:fld id="{21E3DBE8-6FA9-0E4F-8AC0-9470646CF43C}" type="slidenum">
              <a:rPr lang="en-US" smtClean="0"/>
              <a:t>‹#›</a:t>
            </a:fld>
            <a:endParaRPr lang="en-US"/>
          </a:p>
        </p:txBody>
      </p:sp>
    </p:spTree>
    <p:extLst>
      <p:ext uri="{BB962C8B-B14F-4D97-AF65-F5344CB8AC3E}">
        <p14:creationId xmlns:p14="http://schemas.microsoft.com/office/powerpoint/2010/main" val="404726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F481C-0145-DF41-AF6D-521DFED5D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57D6E-CEB4-6045-9FB0-5B89F8727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6546723-1E0E-9C48-9763-996E840F4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626F3-AE95-FE4F-9B1A-A4596C5AE3AF}" type="datetimeFigureOut">
              <a:rPr lang="en-US" smtClean="0"/>
              <a:t>9/29/20</a:t>
            </a:fld>
            <a:endParaRPr lang="en-US"/>
          </a:p>
        </p:txBody>
      </p:sp>
      <p:sp>
        <p:nvSpPr>
          <p:cNvPr id="5" name="Footer Placeholder 4">
            <a:extLst>
              <a:ext uri="{FF2B5EF4-FFF2-40B4-BE49-F238E27FC236}">
                <a16:creationId xmlns:a16="http://schemas.microsoft.com/office/drawing/2014/main" id="{B26BAF73-0330-0E41-BF76-748145630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B39FB-3DB4-B64A-905E-FBCE7C2F7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3DBE8-6FA9-0E4F-8AC0-9470646CF43C}" type="slidenum">
              <a:rPr lang="en-US" smtClean="0"/>
              <a:t>‹#›</a:t>
            </a:fld>
            <a:endParaRPr lang="en-US"/>
          </a:p>
        </p:txBody>
      </p:sp>
    </p:spTree>
    <p:extLst>
      <p:ext uri="{BB962C8B-B14F-4D97-AF65-F5344CB8AC3E}">
        <p14:creationId xmlns:p14="http://schemas.microsoft.com/office/powerpoint/2010/main" val="384404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145D9C8-F946-3147-8A38-53F548FB37D4}"/>
              </a:ext>
            </a:extLst>
          </p:cNvPr>
          <p:cNvGrpSpPr/>
          <p:nvPr/>
        </p:nvGrpSpPr>
        <p:grpSpPr>
          <a:xfrm>
            <a:off x="6774318" y="3161431"/>
            <a:ext cx="4809744" cy="1304181"/>
            <a:chOff x="6774318" y="3161431"/>
            <a:chExt cx="4809744" cy="1304181"/>
          </a:xfrm>
        </p:grpSpPr>
        <p:pic>
          <p:nvPicPr>
            <p:cNvPr id="13" name="Picture 12">
              <a:extLst>
                <a:ext uri="{FF2B5EF4-FFF2-40B4-BE49-F238E27FC236}">
                  <a16:creationId xmlns:a16="http://schemas.microsoft.com/office/drawing/2014/main" id="{143A4DFE-4C35-664C-9A02-6A0408C87797}"/>
                </a:ext>
              </a:extLst>
            </p:cNvPr>
            <p:cNvPicPr>
              <a:picLocks noChangeAspect="1"/>
            </p:cNvPicPr>
            <p:nvPr/>
          </p:nvPicPr>
          <p:blipFill>
            <a:blip r:embed="rId2"/>
            <a:stretch>
              <a:fillRect/>
            </a:stretch>
          </p:blipFill>
          <p:spPr>
            <a:xfrm>
              <a:off x="6774318" y="3161431"/>
              <a:ext cx="4809744" cy="1304181"/>
            </a:xfrm>
            <a:prstGeom prst="rect">
              <a:avLst/>
            </a:prstGeom>
          </p:spPr>
        </p:pic>
        <p:sp>
          <p:nvSpPr>
            <p:cNvPr id="31" name="Rectangle 30">
              <a:extLst>
                <a:ext uri="{FF2B5EF4-FFF2-40B4-BE49-F238E27FC236}">
                  <a16:creationId xmlns:a16="http://schemas.microsoft.com/office/drawing/2014/main" id="{56891F33-2334-8047-8096-E29AC790DC3F}"/>
                </a:ext>
              </a:extLst>
            </p:cNvPr>
            <p:cNvSpPr/>
            <p:nvPr/>
          </p:nvSpPr>
          <p:spPr>
            <a:xfrm>
              <a:off x="6774318" y="3877430"/>
              <a:ext cx="2101386" cy="189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EDD0FF4-89BC-3A49-9CC1-9DF969EA2B59}"/>
                </a:ext>
              </a:extLst>
            </p:cNvPr>
            <p:cNvSpPr/>
            <p:nvPr/>
          </p:nvSpPr>
          <p:spPr>
            <a:xfrm flipV="1">
              <a:off x="8918126" y="3886555"/>
              <a:ext cx="472269" cy="1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953B98-A171-1E42-A3BF-557F55B28D9B}"/>
                </a:ext>
              </a:extLst>
            </p:cNvPr>
            <p:cNvSpPr/>
            <p:nvPr/>
          </p:nvSpPr>
          <p:spPr>
            <a:xfrm flipV="1">
              <a:off x="8774837" y="3994611"/>
              <a:ext cx="286577" cy="84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023E81A-4A46-2743-AD5B-2CE48EAC213C}"/>
              </a:ext>
            </a:extLst>
          </p:cNvPr>
          <p:cNvGrpSpPr/>
          <p:nvPr/>
        </p:nvGrpSpPr>
        <p:grpSpPr>
          <a:xfrm>
            <a:off x="1039093" y="214391"/>
            <a:ext cx="8562017" cy="2536926"/>
            <a:chOff x="1039093" y="214391"/>
            <a:chExt cx="8562017" cy="2536926"/>
          </a:xfrm>
        </p:grpSpPr>
        <p:sp>
          <p:nvSpPr>
            <p:cNvPr id="5" name="Rectangle 4">
              <a:extLst>
                <a:ext uri="{FF2B5EF4-FFF2-40B4-BE49-F238E27FC236}">
                  <a16:creationId xmlns:a16="http://schemas.microsoft.com/office/drawing/2014/main" id="{77008D5E-76D4-544A-B457-486595DC07F3}"/>
                </a:ext>
              </a:extLst>
            </p:cNvPr>
            <p:cNvSpPr/>
            <p:nvPr/>
          </p:nvSpPr>
          <p:spPr>
            <a:xfrm>
              <a:off x="1114305" y="304800"/>
              <a:ext cx="8483094" cy="2446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AB4C14D-452F-2B41-9AF7-143C08BAA593}"/>
                </a:ext>
              </a:extLst>
            </p:cNvPr>
            <p:cNvPicPr>
              <a:picLocks noChangeAspect="1"/>
            </p:cNvPicPr>
            <p:nvPr/>
          </p:nvPicPr>
          <p:blipFill>
            <a:blip r:embed="rId3"/>
            <a:stretch>
              <a:fillRect/>
            </a:stretch>
          </p:blipFill>
          <p:spPr>
            <a:xfrm>
              <a:off x="1453806" y="214391"/>
              <a:ext cx="8147304" cy="2444191"/>
            </a:xfrm>
            <a:prstGeom prst="rect">
              <a:avLst/>
            </a:prstGeom>
          </p:spPr>
        </p:pic>
        <p:sp>
          <p:nvSpPr>
            <p:cNvPr id="12" name="TextBox 11">
              <a:extLst>
                <a:ext uri="{FF2B5EF4-FFF2-40B4-BE49-F238E27FC236}">
                  <a16:creationId xmlns:a16="http://schemas.microsoft.com/office/drawing/2014/main" id="{267DD854-1A75-ED41-A34E-1075472C88B4}"/>
                </a:ext>
              </a:extLst>
            </p:cNvPr>
            <p:cNvSpPr txBox="1"/>
            <p:nvPr/>
          </p:nvSpPr>
          <p:spPr>
            <a:xfrm>
              <a:off x="1039093" y="2474318"/>
              <a:ext cx="104547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Change (%) </a:t>
              </a:r>
            </a:p>
          </p:txBody>
        </p:sp>
        <p:sp>
          <p:nvSpPr>
            <p:cNvPr id="38" name="TextBox 37">
              <a:extLst>
                <a:ext uri="{FF2B5EF4-FFF2-40B4-BE49-F238E27FC236}">
                  <a16:creationId xmlns:a16="http://schemas.microsoft.com/office/drawing/2014/main" id="{91BB1904-18F1-4D48-9137-312F0F6D658E}"/>
                </a:ext>
              </a:extLst>
            </p:cNvPr>
            <p:cNvSpPr txBox="1"/>
            <p:nvPr/>
          </p:nvSpPr>
          <p:spPr>
            <a:xfrm>
              <a:off x="2292722"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-59%</a:t>
              </a:r>
            </a:p>
          </p:txBody>
        </p:sp>
        <p:sp>
          <p:nvSpPr>
            <p:cNvPr id="39" name="TextBox 38">
              <a:extLst>
                <a:ext uri="{FF2B5EF4-FFF2-40B4-BE49-F238E27FC236}">
                  <a16:creationId xmlns:a16="http://schemas.microsoft.com/office/drawing/2014/main" id="{CDA2CD32-4776-2D40-9901-B15CC3A6D118}"/>
                </a:ext>
              </a:extLst>
            </p:cNvPr>
            <p:cNvSpPr txBox="1"/>
            <p:nvPr/>
          </p:nvSpPr>
          <p:spPr>
            <a:xfrm>
              <a:off x="3605434"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-18%</a:t>
              </a:r>
            </a:p>
          </p:txBody>
        </p:sp>
        <p:sp>
          <p:nvSpPr>
            <p:cNvPr id="40" name="TextBox 39">
              <a:extLst>
                <a:ext uri="{FF2B5EF4-FFF2-40B4-BE49-F238E27FC236}">
                  <a16:creationId xmlns:a16="http://schemas.microsoft.com/office/drawing/2014/main" id="{51EBDED9-1EF1-2A40-8EB7-4781E4DB8059}"/>
                </a:ext>
              </a:extLst>
            </p:cNvPr>
            <p:cNvSpPr txBox="1"/>
            <p:nvPr/>
          </p:nvSpPr>
          <p:spPr>
            <a:xfrm>
              <a:off x="4954717" y="2474318"/>
              <a:ext cx="58541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-8.9%</a:t>
              </a:r>
            </a:p>
          </p:txBody>
        </p:sp>
        <p:sp>
          <p:nvSpPr>
            <p:cNvPr id="41" name="TextBox 40">
              <a:extLst>
                <a:ext uri="{FF2B5EF4-FFF2-40B4-BE49-F238E27FC236}">
                  <a16:creationId xmlns:a16="http://schemas.microsoft.com/office/drawing/2014/main" id="{A0004AE7-D624-7B4B-8BDC-46909D444419}"/>
                </a:ext>
              </a:extLst>
            </p:cNvPr>
            <p:cNvSpPr txBox="1"/>
            <p:nvPr/>
          </p:nvSpPr>
          <p:spPr>
            <a:xfrm>
              <a:off x="6356449" y="2474318"/>
              <a:ext cx="62389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+1.3%</a:t>
              </a:r>
            </a:p>
          </p:txBody>
        </p:sp>
        <p:sp>
          <p:nvSpPr>
            <p:cNvPr id="43" name="TextBox 42">
              <a:extLst>
                <a:ext uri="{FF2B5EF4-FFF2-40B4-BE49-F238E27FC236}">
                  <a16:creationId xmlns:a16="http://schemas.microsoft.com/office/drawing/2014/main" id="{4626B0F4-8985-2D4A-BC1B-641F37F97218}"/>
                </a:ext>
              </a:extLst>
            </p:cNvPr>
            <p:cNvSpPr txBox="1"/>
            <p:nvPr/>
          </p:nvSpPr>
          <p:spPr>
            <a:xfrm>
              <a:off x="7712404"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-66%</a:t>
              </a:r>
            </a:p>
          </p:txBody>
        </p:sp>
      </p:grpSp>
      <p:sp>
        <p:nvSpPr>
          <p:cNvPr id="2" name="Rectangle 1">
            <a:extLst>
              <a:ext uri="{FF2B5EF4-FFF2-40B4-BE49-F238E27FC236}">
                <a16:creationId xmlns:a16="http://schemas.microsoft.com/office/drawing/2014/main" id="{86B191A7-435B-AE43-99D2-48788DD5E841}"/>
              </a:ext>
            </a:extLst>
          </p:cNvPr>
          <p:cNvSpPr/>
          <p:nvPr/>
        </p:nvSpPr>
        <p:spPr>
          <a:xfrm>
            <a:off x="1984351" y="408941"/>
            <a:ext cx="6858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111778-C84E-9340-82B2-C22D4BDDC9B9}"/>
              </a:ext>
            </a:extLst>
          </p:cNvPr>
          <p:cNvGrpSpPr/>
          <p:nvPr/>
        </p:nvGrpSpPr>
        <p:grpSpPr>
          <a:xfrm>
            <a:off x="1494912" y="3147628"/>
            <a:ext cx="5276088" cy="1307671"/>
            <a:chOff x="1494912" y="3147628"/>
            <a:chExt cx="5276088" cy="1307671"/>
          </a:xfrm>
        </p:grpSpPr>
        <p:pic>
          <p:nvPicPr>
            <p:cNvPr id="11" name="Picture 10">
              <a:extLst>
                <a:ext uri="{FF2B5EF4-FFF2-40B4-BE49-F238E27FC236}">
                  <a16:creationId xmlns:a16="http://schemas.microsoft.com/office/drawing/2014/main" id="{82F31945-E442-B54E-8C5E-772F8526C8E8}"/>
                </a:ext>
              </a:extLst>
            </p:cNvPr>
            <p:cNvPicPr>
              <a:picLocks noChangeAspect="1"/>
            </p:cNvPicPr>
            <p:nvPr/>
          </p:nvPicPr>
          <p:blipFill>
            <a:blip r:embed="rId4"/>
            <a:stretch>
              <a:fillRect/>
            </a:stretch>
          </p:blipFill>
          <p:spPr>
            <a:xfrm>
              <a:off x="1494912" y="3147628"/>
              <a:ext cx="5276088" cy="1307671"/>
            </a:xfrm>
            <a:prstGeom prst="rect">
              <a:avLst/>
            </a:prstGeom>
          </p:spPr>
        </p:pic>
        <p:sp>
          <p:nvSpPr>
            <p:cNvPr id="27" name="Rectangle 26">
              <a:extLst>
                <a:ext uri="{FF2B5EF4-FFF2-40B4-BE49-F238E27FC236}">
                  <a16:creationId xmlns:a16="http://schemas.microsoft.com/office/drawing/2014/main" id="{B0C5A527-8E4E-1545-AB94-5DA36103F2D9}"/>
                </a:ext>
              </a:extLst>
            </p:cNvPr>
            <p:cNvSpPr/>
            <p:nvPr/>
          </p:nvSpPr>
          <p:spPr>
            <a:xfrm>
              <a:off x="1530893" y="3861288"/>
              <a:ext cx="2183024" cy="173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B9AC8A-1218-A74D-96DA-9D6109FD6111}"/>
                </a:ext>
              </a:extLst>
            </p:cNvPr>
            <p:cNvSpPr/>
            <p:nvPr/>
          </p:nvSpPr>
          <p:spPr>
            <a:xfrm flipV="1">
              <a:off x="3881128" y="3886566"/>
              <a:ext cx="314970" cy="124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CD1D46-00AE-2242-849B-C93851F5448E}"/>
                </a:ext>
              </a:extLst>
            </p:cNvPr>
            <p:cNvSpPr/>
            <p:nvPr/>
          </p:nvSpPr>
          <p:spPr>
            <a:xfrm flipV="1">
              <a:off x="3625098" y="3918232"/>
              <a:ext cx="314970" cy="9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AA38757-BE91-6C42-B9C8-15313AF4E7FF}"/>
              </a:ext>
            </a:extLst>
          </p:cNvPr>
          <p:cNvSpPr txBox="1"/>
          <p:nvPr/>
        </p:nvSpPr>
        <p:spPr>
          <a:xfrm>
            <a:off x="341377" y="4714375"/>
            <a:ext cx="11326368"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Figure 1. </a:t>
            </a:r>
            <a:r>
              <a:rPr lang="en-US" sz="1600" dirty="0">
                <a:latin typeface="Arial" panose="020B0604020202020204" pitchFamily="34" charset="0"/>
                <a:cs typeface="Arial" panose="020B0604020202020204" pitchFamily="34" charset="0"/>
              </a:rPr>
              <a:t>Rates of prematurity among Mount Sinai Hospital births during the COVID-19 pandemic period in New York City (3/16-8/31) compared to prior years (2012-2019). </a:t>
            </a:r>
            <a:r>
              <a:rPr lang="en-US" sz="1600" b="1" dirty="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There was a decrease in premature births during the lockdown in New York City, with larger decreases at more extreme gestational ages. However, none of these trends were statistically significant (all Fisher’s Exact Test </a:t>
            </a:r>
            <a:r>
              <a:rPr lang="en-US" sz="1600" i="1" dirty="0">
                <a:latin typeface="Arial" panose="020B0604020202020204" pitchFamily="34" charset="0"/>
                <a:cs typeface="Arial" panose="020B0604020202020204" pitchFamily="34" charset="0"/>
              </a:rPr>
              <a:t>P</a:t>
            </a:r>
            <a:r>
              <a:rPr lang="en-US" sz="1600" dirty="0">
                <a:latin typeface="Arial" panose="020B0604020202020204" pitchFamily="34" charset="0"/>
                <a:cs typeface="Arial" panose="020B0604020202020204" pitchFamily="34" charset="0"/>
              </a:rPr>
              <a:t>&gt;0.08). Boxplots illustrate medians and interquartile ranges. </a:t>
            </a:r>
            <a:r>
              <a:rPr lang="en-US" sz="1600" b="1" dirty="0">
                <a:latin typeface="Arial" panose="020B0604020202020204" pitchFamily="34" charset="0"/>
                <a:cs typeface="Arial" panose="020B0604020202020204" pitchFamily="34" charset="0"/>
              </a:rPr>
              <a:t>(b)</a:t>
            </a:r>
            <a:r>
              <a:rPr lang="en-US" sz="1600" dirty="0">
                <a:latin typeface="Arial" panose="020B0604020202020204" pitchFamily="34" charset="0"/>
                <a:cs typeface="Arial" panose="020B0604020202020204" pitchFamily="34" charset="0"/>
              </a:rPr>
              <a:t> We observed a trending but not statistically significant association between lockdowns and decreases in extremely premature births in a meta-analysis with </a:t>
            </a:r>
            <a:r>
              <a:rPr lang="en-US" sz="1600" dirty="0" err="1">
                <a:latin typeface="Arial" panose="020B0604020202020204" pitchFamily="34" charset="0"/>
                <a:cs typeface="Arial" panose="020B0604020202020204" pitchFamily="34" charset="0"/>
              </a:rPr>
              <a:t>Hedermann</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et. al</a:t>
            </a:r>
            <a:r>
              <a:rPr lang="en-US" sz="1600" dirty="0">
                <a:latin typeface="Arial" panose="020B0604020202020204" pitchFamily="34" charset="0"/>
                <a:cs typeface="Arial" panose="020B0604020202020204" pitchFamily="34" charset="0"/>
              </a:rPr>
              <a:t> (OR=0.22, P=0.06, 95% CI=0.004-1.08). </a:t>
            </a:r>
            <a:r>
              <a:rPr lang="en-US" sz="1600" b="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 We observed a statistically significant association between the lockdown and decreases in very low birthweight infants in a meta-analysis with Philip, </a:t>
            </a:r>
            <a:r>
              <a:rPr lang="en-US" sz="1600" i="1" dirty="0">
                <a:latin typeface="Arial" panose="020B0604020202020204" pitchFamily="34" charset="0"/>
                <a:cs typeface="Arial" panose="020B0604020202020204" pitchFamily="34" charset="0"/>
              </a:rPr>
              <a:t>et. al </a:t>
            </a:r>
            <a:r>
              <a:rPr lang="en-US" sz="1600" dirty="0">
                <a:latin typeface="Arial" panose="020B0604020202020204" pitchFamily="34" charset="0"/>
                <a:cs typeface="Arial" panose="020B0604020202020204" pitchFamily="34" charset="0"/>
              </a:rPr>
              <a:t>(OR=0.38, P=0.0015, 95% CI=0.21-0.69). MSH=Mount Sinai Hospital</a:t>
            </a:r>
          </a:p>
        </p:txBody>
      </p:sp>
      <p:sp>
        <p:nvSpPr>
          <p:cNvPr id="22" name="TextBox 21">
            <a:extLst>
              <a:ext uri="{FF2B5EF4-FFF2-40B4-BE49-F238E27FC236}">
                <a16:creationId xmlns:a16="http://schemas.microsoft.com/office/drawing/2014/main" id="{CEB746E0-E1E4-D543-BBCD-DAADEA37D5DF}"/>
              </a:ext>
            </a:extLst>
          </p:cNvPr>
          <p:cNvSpPr txBox="1"/>
          <p:nvPr/>
        </p:nvSpPr>
        <p:spPr>
          <a:xfrm>
            <a:off x="1064354" y="132671"/>
            <a:ext cx="442750" cy="369332"/>
          </a:xfrm>
          <a:prstGeom prst="rect">
            <a:avLst/>
          </a:prstGeom>
          <a:noFill/>
        </p:spPr>
        <p:txBody>
          <a:bodyPr wrap="none" rtlCol="0">
            <a:spAutoFit/>
          </a:bodyPr>
          <a:lstStyle/>
          <a:p>
            <a:r>
              <a:rPr lang="en-US" b="1" dirty="0"/>
              <a:t>(a)</a:t>
            </a:r>
          </a:p>
        </p:txBody>
      </p:sp>
      <p:sp>
        <p:nvSpPr>
          <p:cNvPr id="23" name="TextBox 22">
            <a:extLst>
              <a:ext uri="{FF2B5EF4-FFF2-40B4-BE49-F238E27FC236}">
                <a16:creationId xmlns:a16="http://schemas.microsoft.com/office/drawing/2014/main" id="{AC0EB42E-D7FA-DB47-96A3-25864CB0A6D6}"/>
              </a:ext>
            </a:extLst>
          </p:cNvPr>
          <p:cNvSpPr txBox="1"/>
          <p:nvPr/>
        </p:nvSpPr>
        <p:spPr>
          <a:xfrm>
            <a:off x="1114305" y="2908423"/>
            <a:ext cx="452368" cy="369332"/>
          </a:xfrm>
          <a:prstGeom prst="rect">
            <a:avLst/>
          </a:prstGeom>
          <a:noFill/>
        </p:spPr>
        <p:txBody>
          <a:bodyPr wrap="none" rtlCol="0">
            <a:spAutoFit/>
          </a:bodyPr>
          <a:lstStyle/>
          <a:p>
            <a:r>
              <a:rPr lang="en-US" b="1" dirty="0"/>
              <a:t>(b)</a:t>
            </a:r>
          </a:p>
        </p:txBody>
      </p:sp>
      <p:sp>
        <p:nvSpPr>
          <p:cNvPr id="24" name="TextBox 23">
            <a:extLst>
              <a:ext uri="{FF2B5EF4-FFF2-40B4-BE49-F238E27FC236}">
                <a16:creationId xmlns:a16="http://schemas.microsoft.com/office/drawing/2014/main" id="{DBF29067-B870-E74D-8A59-2912BBC5ABD0}"/>
              </a:ext>
            </a:extLst>
          </p:cNvPr>
          <p:cNvSpPr txBox="1"/>
          <p:nvPr/>
        </p:nvSpPr>
        <p:spPr>
          <a:xfrm>
            <a:off x="6363593" y="2888771"/>
            <a:ext cx="425116" cy="369332"/>
          </a:xfrm>
          <a:prstGeom prst="rect">
            <a:avLst/>
          </a:prstGeom>
          <a:noFill/>
        </p:spPr>
        <p:txBody>
          <a:bodyPr wrap="none" rtlCol="0">
            <a:spAutoFit/>
          </a:bodyPr>
          <a:lstStyle/>
          <a:p>
            <a:r>
              <a:rPr lang="en-US" b="1" dirty="0"/>
              <a:t>(c)</a:t>
            </a:r>
          </a:p>
        </p:txBody>
      </p:sp>
      <p:sp>
        <p:nvSpPr>
          <p:cNvPr id="7" name="TextBox 6">
            <a:extLst>
              <a:ext uri="{FF2B5EF4-FFF2-40B4-BE49-F238E27FC236}">
                <a16:creationId xmlns:a16="http://schemas.microsoft.com/office/drawing/2014/main" id="{4DB25795-7958-964D-80B8-7D9D2334F7C4}"/>
              </a:ext>
            </a:extLst>
          </p:cNvPr>
          <p:cNvSpPr txBox="1"/>
          <p:nvPr/>
        </p:nvSpPr>
        <p:spPr>
          <a:xfrm>
            <a:off x="134112" y="499872"/>
            <a:ext cx="635110" cy="369332"/>
          </a:xfrm>
          <a:prstGeom prst="rect">
            <a:avLst/>
          </a:prstGeom>
          <a:noFill/>
          <a:ln>
            <a:solidFill>
              <a:srgbClr val="FF0000"/>
            </a:solidFill>
          </a:ln>
        </p:spPr>
        <p:txBody>
          <a:bodyPr wrap="none" rtlCol="0">
            <a:spAutoFit/>
          </a:bodyPr>
          <a:lstStyle/>
          <a:p>
            <a:r>
              <a:rPr lang="en-US" b="1" dirty="0">
                <a:solidFill>
                  <a:srgbClr val="FF0000"/>
                </a:solidFill>
              </a:rPr>
              <a:t>9/21</a:t>
            </a:r>
          </a:p>
        </p:txBody>
      </p:sp>
    </p:spTree>
    <p:extLst>
      <p:ext uri="{BB962C8B-B14F-4D97-AF65-F5344CB8AC3E}">
        <p14:creationId xmlns:p14="http://schemas.microsoft.com/office/powerpoint/2010/main" val="121784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56248-3547-7A4D-86D3-772F6FA135C1}"/>
              </a:ext>
            </a:extLst>
          </p:cNvPr>
          <p:cNvPicPr>
            <a:picLocks noChangeAspect="1"/>
          </p:cNvPicPr>
          <p:nvPr/>
        </p:nvPicPr>
        <p:blipFill>
          <a:blip r:embed="rId2"/>
          <a:stretch>
            <a:fillRect/>
          </a:stretch>
        </p:blipFill>
        <p:spPr>
          <a:xfrm>
            <a:off x="6411600" y="2776909"/>
            <a:ext cx="4809744" cy="1304181"/>
          </a:xfrm>
          <a:prstGeom prst="rect">
            <a:avLst/>
          </a:prstGeom>
        </p:spPr>
      </p:pic>
      <p:pic>
        <p:nvPicPr>
          <p:cNvPr id="8" name="Picture 7">
            <a:extLst>
              <a:ext uri="{FF2B5EF4-FFF2-40B4-BE49-F238E27FC236}">
                <a16:creationId xmlns:a16="http://schemas.microsoft.com/office/drawing/2014/main" id="{31585A7A-AB90-A146-B2BE-E7A3C864971E}"/>
              </a:ext>
            </a:extLst>
          </p:cNvPr>
          <p:cNvPicPr>
            <a:picLocks noChangeAspect="1"/>
          </p:cNvPicPr>
          <p:nvPr/>
        </p:nvPicPr>
        <p:blipFill>
          <a:blip r:embed="rId3"/>
          <a:stretch>
            <a:fillRect/>
          </a:stretch>
        </p:blipFill>
        <p:spPr>
          <a:xfrm>
            <a:off x="970656" y="2598988"/>
            <a:ext cx="5276088" cy="1307671"/>
          </a:xfrm>
          <a:prstGeom prst="rect">
            <a:avLst/>
          </a:prstGeom>
        </p:spPr>
      </p:pic>
    </p:spTree>
    <p:extLst>
      <p:ext uri="{BB962C8B-B14F-4D97-AF65-F5344CB8AC3E}">
        <p14:creationId xmlns:p14="http://schemas.microsoft.com/office/powerpoint/2010/main" val="62561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A38757-BE91-6C42-B9C8-15313AF4E7FF}"/>
              </a:ext>
            </a:extLst>
          </p:cNvPr>
          <p:cNvSpPr txBox="1"/>
          <p:nvPr/>
        </p:nvSpPr>
        <p:spPr>
          <a:xfrm>
            <a:off x="524257" y="4608576"/>
            <a:ext cx="11326368"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Figure 2. </a:t>
            </a:r>
            <a:r>
              <a:rPr lang="en-US" dirty="0">
                <a:latin typeface="Arial" panose="020B0604020202020204" pitchFamily="34" charset="0"/>
                <a:cs typeface="Arial" panose="020B0604020202020204" pitchFamily="34" charset="0"/>
              </a:rPr>
              <a:t>Total births and geographic trends. </a:t>
            </a:r>
            <a:r>
              <a:rPr lang="en-US" b="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We observed a drop in YYYY births at the Mount Sinai Hospital in NYC compared to 2019. </a:t>
            </a:r>
            <a:r>
              <a:rPr lang="en-US" b="1"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During the lockdown, there was a XXXX in proportion of births from Mothers residing in ZIP codes outside of New York City.</a:t>
            </a:r>
          </a:p>
        </p:txBody>
      </p:sp>
      <p:sp>
        <p:nvSpPr>
          <p:cNvPr id="2" name="TextBox 1">
            <a:extLst>
              <a:ext uri="{FF2B5EF4-FFF2-40B4-BE49-F238E27FC236}">
                <a16:creationId xmlns:a16="http://schemas.microsoft.com/office/drawing/2014/main" id="{44011814-9B8A-4246-A09E-F1E54C901ADC}"/>
              </a:ext>
            </a:extLst>
          </p:cNvPr>
          <p:cNvSpPr txBox="1"/>
          <p:nvPr/>
        </p:nvSpPr>
        <p:spPr>
          <a:xfrm>
            <a:off x="524257" y="1328928"/>
            <a:ext cx="4968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Line graph with N on graph</a:t>
            </a:r>
          </a:p>
        </p:txBody>
      </p:sp>
      <p:sp>
        <p:nvSpPr>
          <p:cNvPr id="19" name="TextBox 18">
            <a:extLst>
              <a:ext uri="{FF2B5EF4-FFF2-40B4-BE49-F238E27FC236}">
                <a16:creationId xmlns:a16="http://schemas.microsoft.com/office/drawing/2014/main" id="{EAB9C948-36D5-6D45-8254-1795A878B7C7}"/>
              </a:ext>
            </a:extLst>
          </p:cNvPr>
          <p:cNvSpPr txBox="1"/>
          <p:nvPr/>
        </p:nvSpPr>
        <p:spPr>
          <a:xfrm>
            <a:off x="6187441" y="1880092"/>
            <a:ext cx="386516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Percent of births from each borough</a:t>
            </a:r>
          </a:p>
        </p:txBody>
      </p:sp>
    </p:spTree>
    <p:extLst>
      <p:ext uri="{BB962C8B-B14F-4D97-AF65-F5344CB8AC3E}">
        <p14:creationId xmlns:p14="http://schemas.microsoft.com/office/powerpoint/2010/main" val="82302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A38757-BE91-6C42-B9C8-15313AF4E7FF}"/>
              </a:ext>
            </a:extLst>
          </p:cNvPr>
          <p:cNvSpPr txBox="1"/>
          <p:nvPr/>
        </p:nvSpPr>
        <p:spPr>
          <a:xfrm>
            <a:off x="524257" y="4608576"/>
            <a:ext cx="11326368"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Figure 3. </a:t>
            </a:r>
            <a:r>
              <a:rPr lang="en-US" dirty="0">
                <a:latin typeface="Arial" panose="020B0604020202020204" pitchFamily="34" charset="0"/>
                <a:cs typeface="Arial" panose="020B0604020202020204" pitchFamily="34" charset="0"/>
              </a:rPr>
              <a:t>NICU admissions and mortality during the COVID-19 pandemic. (a) We observed an increase in percent of births admitted to the NICU. (b) We observed XXXX in mortality. Given the stable absolute counts in both NICU admissions and mortality, these observations likely reflect the smaller denominator (i.e., fewer total births at MSH).</a:t>
            </a:r>
          </a:p>
        </p:txBody>
      </p:sp>
      <p:sp>
        <p:nvSpPr>
          <p:cNvPr id="2" name="TextBox 1">
            <a:extLst>
              <a:ext uri="{FF2B5EF4-FFF2-40B4-BE49-F238E27FC236}">
                <a16:creationId xmlns:a16="http://schemas.microsoft.com/office/drawing/2014/main" id="{44011814-9B8A-4246-A09E-F1E54C901ADC}"/>
              </a:ext>
            </a:extLst>
          </p:cNvPr>
          <p:cNvSpPr txBox="1"/>
          <p:nvPr/>
        </p:nvSpPr>
        <p:spPr>
          <a:xfrm>
            <a:off x="524257" y="1328928"/>
            <a:ext cx="496823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Line graph of % NICU admissions with N below graph</a:t>
            </a:r>
          </a:p>
        </p:txBody>
      </p:sp>
      <p:sp>
        <p:nvSpPr>
          <p:cNvPr id="5" name="TextBox 4">
            <a:extLst>
              <a:ext uri="{FF2B5EF4-FFF2-40B4-BE49-F238E27FC236}">
                <a16:creationId xmlns:a16="http://schemas.microsoft.com/office/drawing/2014/main" id="{972433CD-5EB9-374F-AA12-22BC70561A06}"/>
              </a:ext>
            </a:extLst>
          </p:cNvPr>
          <p:cNvSpPr txBox="1"/>
          <p:nvPr/>
        </p:nvSpPr>
        <p:spPr>
          <a:xfrm>
            <a:off x="6187441" y="1790593"/>
            <a:ext cx="49682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Line graph of % mortality with N below graph</a:t>
            </a:r>
          </a:p>
        </p:txBody>
      </p:sp>
    </p:spTree>
    <p:extLst>
      <p:ext uri="{BB962C8B-B14F-4D97-AF65-F5344CB8AC3E}">
        <p14:creationId xmlns:p14="http://schemas.microsoft.com/office/powerpoint/2010/main" val="14996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00925214-4780-AB46-A244-9961FDE5F68A}"/>
              </a:ext>
            </a:extLst>
          </p:cNvPr>
          <p:cNvCxnSpPr>
            <a:cxnSpLocks/>
            <a:stCxn id="4" idx="2"/>
            <a:endCxn id="6" idx="0"/>
          </p:cNvCxnSpPr>
          <p:nvPr/>
        </p:nvCxnSpPr>
        <p:spPr>
          <a:xfrm>
            <a:off x="5584888" y="826353"/>
            <a:ext cx="0" cy="49302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F358B9-FC5B-6B45-A83E-7A1621293A70}"/>
              </a:ext>
            </a:extLst>
          </p:cNvPr>
          <p:cNvCxnSpPr>
            <a:cxnSpLocks/>
          </p:cNvCxnSpPr>
          <p:nvPr/>
        </p:nvCxnSpPr>
        <p:spPr>
          <a:xfrm>
            <a:off x="5578601" y="1965708"/>
            <a:ext cx="0" cy="49302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30A16A-7235-0D41-A4AA-9F477A7445A7}"/>
              </a:ext>
            </a:extLst>
          </p:cNvPr>
          <p:cNvCxnSpPr>
            <a:cxnSpLocks/>
          </p:cNvCxnSpPr>
          <p:nvPr/>
        </p:nvCxnSpPr>
        <p:spPr>
          <a:xfrm>
            <a:off x="5566027" y="3105063"/>
            <a:ext cx="0" cy="49302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CC3427-6ADE-8A4D-BB82-7CB622AB8AC4}"/>
              </a:ext>
            </a:extLst>
          </p:cNvPr>
          <p:cNvSpPr txBox="1"/>
          <p:nvPr/>
        </p:nvSpPr>
        <p:spPr>
          <a:xfrm>
            <a:off x="2939224" y="180022"/>
            <a:ext cx="5291328" cy="646331"/>
          </a:xfrm>
          <a:prstGeom prst="rect">
            <a:avLst/>
          </a:prstGeom>
          <a:solidFill>
            <a:schemeClr val="bg1"/>
          </a:solid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Born at Mount Sinai Hospital, 1/1/2012-8/31/2020</a:t>
            </a:r>
          </a:p>
          <a:p>
            <a:pPr algn="ctr"/>
            <a:r>
              <a:rPr lang="en-US" dirty="0">
                <a:latin typeface="Arial" panose="020B0604020202020204" pitchFamily="34" charset="0"/>
                <a:cs typeface="Arial" panose="020B0604020202020204" pitchFamily="34" charset="0"/>
              </a:rPr>
              <a:t>N=65,140</a:t>
            </a:r>
          </a:p>
        </p:txBody>
      </p:sp>
      <p:sp>
        <p:nvSpPr>
          <p:cNvPr id="6" name="TextBox 5">
            <a:extLst>
              <a:ext uri="{FF2B5EF4-FFF2-40B4-BE49-F238E27FC236}">
                <a16:creationId xmlns:a16="http://schemas.microsoft.com/office/drawing/2014/main" id="{768D8AE6-9E97-1D48-99E7-10D96AED0F1F}"/>
              </a:ext>
            </a:extLst>
          </p:cNvPr>
          <p:cNvSpPr txBox="1"/>
          <p:nvPr/>
        </p:nvSpPr>
        <p:spPr>
          <a:xfrm>
            <a:off x="4609528" y="1319377"/>
            <a:ext cx="1950720" cy="646331"/>
          </a:xfrm>
          <a:prstGeom prst="rect">
            <a:avLst/>
          </a:prstGeom>
          <a:solidFill>
            <a:schemeClr val="bg1"/>
          </a:solid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Singleton births</a:t>
            </a:r>
          </a:p>
          <a:p>
            <a:pPr algn="ctr"/>
            <a:r>
              <a:rPr lang="en-US" dirty="0">
                <a:latin typeface="Arial" panose="020B0604020202020204" pitchFamily="34" charset="0"/>
                <a:cs typeface="Arial" panose="020B0604020202020204" pitchFamily="34" charset="0"/>
              </a:rPr>
              <a:t>N=61,395</a:t>
            </a:r>
          </a:p>
        </p:txBody>
      </p:sp>
      <p:sp>
        <p:nvSpPr>
          <p:cNvPr id="7" name="TextBox 6">
            <a:extLst>
              <a:ext uri="{FF2B5EF4-FFF2-40B4-BE49-F238E27FC236}">
                <a16:creationId xmlns:a16="http://schemas.microsoft.com/office/drawing/2014/main" id="{04759906-6078-7446-965A-0A4492DB8079}"/>
              </a:ext>
            </a:extLst>
          </p:cNvPr>
          <p:cNvSpPr txBox="1"/>
          <p:nvPr/>
        </p:nvSpPr>
        <p:spPr>
          <a:xfrm>
            <a:off x="3408901" y="2458731"/>
            <a:ext cx="4339400" cy="646331"/>
          </a:xfrm>
          <a:prstGeom prst="rect">
            <a:avLst/>
          </a:prstGeom>
          <a:solidFill>
            <a:schemeClr val="bg1"/>
          </a:solid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During NYC lockdown period, 3/16-8/31</a:t>
            </a:r>
          </a:p>
          <a:p>
            <a:pPr algn="ctr"/>
            <a:r>
              <a:rPr lang="en-US" dirty="0">
                <a:latin typeface="Arial" panose="020B0604020202020204" pitchFamily="34" charset="0"/>
                <a:cs typeface="Arial" panose="020B0604020202020204" pitchFamily="34" charset="0"/>
              </a:rPr>
              <a:t>N=29,427</a:t>
            </a:r>
          </a:p>
        </p:txBody>
      </p:sp>
      <p:grpSp>
        <p:nvGrpSpPr>
          <p:cNvPr id="11" name="Group 10">
            <a:extLst>
              <a:ext uri="{FF2B5EF4-FFF2-40B4-BE49-F238E27FC236}">
                <a16:creationId xmlns:a16="http://schemas.microsoft.com/office/drawing/2014/main" id="{6E9A8F33-663E-834D-9060-B0FCCE8E94A6}"/>
              </a:ext>
            </a:extLst>
          </p:cNvPr>
          <p:cNvGrpSpPr/>
          <p:nvPr/>
        </p:nvGrpSpPr>
        <p:grpSpPr>
          <a:xfrm>
            <a:off x="2756344" y="3598086"/>
            <a:ext cx="5657088" cy="646331"/>
            <a:chOff x="816864" y="3783824"/>
            <a:chExt cx="5657088" cy="646331"/>
          </a:xfrm>
          <a:solidFill>
            <a:schemeClr val="bg1"/>
          </a:solidFill>
        </p:grpSpPr>
        <p:sp>
          <p:nvSpPr>
            <p:cNvPr id="8" name="TextBox 7">
              <a:extLst>
                <a:ext uri="{FF2B5EF4-FFF2-40B4-BE49-F238E27FC236}">
                  <a16:creationId xmlns:a16="http://schemas.microsoft.com/office/drawing/2014/main" id="{3473B338-666A-C840-A7EA-383FBAFED5AC}"/>
                </a:ext>
              </a:extLst>
            </p:cNvPr>
            <p:cNvSpPr txBox="1"/>
            <p:nvPr/>
          </p:nvSpPr>
          <p:spPr>
            <a:xfrm>
              <a:off x="816864" y="3783824"/>
              <a:ext cx="1828800" cy="646331"/>
            </a:xfrm>
            <a:prstGeom prst="rect">
              <a:avLst/>
            </a:prstGeom>
            <a:grp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Total births</a:t>
              </a:r>
            </a:p>
            <a:p>
              <a:pPr algn="ctr"/>
              <a:r>
                <a:rPr lang="en-US" dirty="0">
                  <a:latin typeface="Arial" panose="020B0604020202020204" pitchFamily="34" charset="0"/>
                  <a:cs typeface="Arial" panose="020B0604020202020204" pitchFamily="34" charset="0"/>
                </a:rPr>
                <a:t>N=29,427</a:t>
              </a:r>
            </a:p>
          </p:txBody>
        </p:sp>
        <p:sp>
          <p:nvSpPr>
            <p:cNvPr id="9" name="TextBox 8">
              <a:extLst>
                <a:ext uri="{FF2B5EF4-FFF2-40B4-BE49-F238E27FC236}">
                  <a16:creationId xmlns:a16="http://schemas.microsoft.com/office/drawing/2014/main" id="{9B2CFF4F-49CA-DE4C-9832-7B8CD89E3171}"/>
                </a:ext>
              </a:extLst>
            </p:cNvPr>
            <p:cNvSpPr txBox="1"/>
            <p:nvPr/>
          </p:nvSpPr>
          <p:spPr>
            <a:xfrm>
              <a:off x="4645152" y="3783824"/>
              <a:ext cx="1828800" cy="646331"/>
            </a:xfrm>
            <a:prstGeom prst="rect">
              <a:avLst/>
            </a:prstGeom>
            <a:grp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Gestational age</a:t>
              </a:r>
            </a:p>
            <a:p>
              <a:pPr algn="ctr"/>
              <a:r>
                <a:rPr lang="en-US" dirty="0">
                  <a:latin typeface="Arial" panose="020B0604020202020204" pitchFamily="34" charset="0"/>
                  <a:cs typeface="Arial" panose="020B0604020202020204" pitchFamily="34" charset="0"/>
                </a:rPr>
                <a:t>N=27,718</a:t>
              </a:r>
            </a:p>
          </p:txBody>
        </p:sp>
        <p:sp>
          <p:nvSpPr>
            <p:cNvPr id="10" name="TextBox 9">
              <a:extLst>
                <a:ext uri="{FF2B5EF4-FFF2-40B4-BE49-F238E27FC236}">
                  <a16:creationId xmlns:a16="http://schemas.microsoft.com/office/drawing/2014/main" id="{96D8F219-E19A-7740-81C4-F7B83E7EA2BA}"/>
                </a:ext>
              </a:extLst>
            </p:cNvPr>
            <p:cNvSpPr txBox="1"/>
            <p:nvPr/>
          </p:nvSpPr>
          <p:spPr>
            <a:xfrm>
              <a:off x="2731008" y="3783824"/>
              <a:ext cx="1828800" cy="646331"/>
            </a:xfrm>
            <a:prstGeom prst="rect">
              <a:avLst/>
            </a:prstGeom>
            <a:grpFill/>
            <a:ln w="19050">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Birthweight</a:t>
              </a:r>
            </a:p>
            <a:p>
              <a:pPr algn="ctr"/>
              <a:r>
                <a:rPr lang="en-US" dirty="0">
                  <a:latin typeface="Arial" panose="020B0604020202020204" pitchFamily="34" charset="0"/>
                  <a:cs typeface="Arial" panose="020B0604020202020204" pitchFamily="34" charset="0"/>
                </a:rPr>
                <a:t>N=29,401</a:t>
              </a:r>
            </a:p>
          </p:txBody>
        </p:sp>
      </p:grpSp>
      <p:sp>
        <p:nvSpPr>
          <p:cNvPr id="17" name="TextBox 16">
            <a:extLst>
              <a:ext uri="{FF2B5EF4-FFF2-40B4-BE49-F238E27FC236}">
                <a16:creationId xmlns:a16="http://schemas.microsoft.com/office/drawing/2014/main" id="{164F6D21-3899-AA47-9633-BA9BA1F410C8}"/>
              </a:ext>
            </a:extLst>
          </p:cNvPr>
          <p:cNvSpPr txBox="1"/>
          <p:nvPr/>
        </p:nvSpPr>
        <p:spPr>
          <a:xfrm>
            <a:off x="1422282" y="3429000"/>
            <a:ext cx="1306636" cy="923330"/>
          </a:xfrm>
          <a:prstGeom prst="rect">
            <a:avLst/>
          </a:prstGeom>
          <a:noFill/>
          <a:ln w="19050">
            <a:noFill/>
          </a:ln>
        </p:spPr>
        <p:txBody>
          <a:bodyPr wrap="square" rtlCol="0">
            <a:spAutoFit/>
          </a:bodyPr>
          <a:lstStyle/>
          <a:p>
            <a:r>
              <a:rPr lang="en-US" b="1" dirty="0">
                <a:latin typeface="Arial" panose="020B0604020202020204" pitchFamily="34" charset="0"/>
                <a:cs typeface="Arial" panose="020B0604020202020204" pitchFamily="34" charset="0"/>
              </a:rPr>
              <a:t>Analysis</a:t>
            </a:r>
          </a:p>
          <a:p>
            <a:r>
              <a:rPr lang="en-US" b="1" dirty="0">
                <a:latin typeface="Arial" panose="020B0604020202020204" pitchFamily="34" charset="0"/>
                <a:cs typeface="Arial" panose="020B0604020202020204" pitchFamily="34" charset="0"/>
              </a:rPr>
              <a:t>sample</a:t>
            </a:r>
          </a:p>
          <a:p>
            <a:r>
              <a:rPr lang="en-US" b="1" dirty="0">
                <a:latin typeface="Arial" panose="020B0604020202020204" pitchFamily="34" charset="0"/>
                <a:cs typeface="Arial" panose="020B0604020202020204" pitchFamily="34" charset="0"/>
              </a:rPr>
              <a:t>sizes</a:t>
            </a:r>
          </a:p>
        </p:txBody>
      </p:sp>
      <p:sp>
        <p:nvSpPr>
          <p:cNvPr id="18" name="TextBox 17">
            <a:extLst>
              <a:ext uri="{FF2B5EF4-FFF2-40B4-BE49-F238E27FC236}">
                <a16:creationId xmlns:a16="http://schemas.microsoft.com/office/drawing/2014/main" id="{6AA38757-BE91-6C42-B9C8-15313AF4E7FF}"/>
              </a:ext>
            </a:extLst>
          </p:cNvPr>
          <p:cNvSpPr txBox="1"/>
          <p:nvPr/>
        </p:nvSpPr>
        <p:spPr>
          <a:xfrm>
            <a:off x="524257" y="4608576"/>
            <a:ext cx="11326368"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Supplemental Figure 1. </a:t>
            </a:r>
            <a:r>
              <a:rPr lang="en-US" dirty="0">
                <a:latin typeface="Arial" panose="020B0604020202020204" pitchFamily="34" charset="0"/>
                <a:cs typeface="Arial" panose="020B0604020202020204" pitchFamily="34" charset="0"/>
              </a:rPr>
              <a:t>Flowchart illustrating patients included in this study. Due to different missingness for clinical features, separate analyses were conducted using birthweight and gestational age.</a:t>
            </a:r>
          </a:p>
        </p:txBody>
      </p:sp>
    </p:spTree>
    <p:extLst>
      <p:ext uri="{BB962C8B-B14F-4D97-AF65-F5344CB8AC3E}">
        <p14:creationId xmlns:p14="http://schemas.microsoft.com/office/powerpoint/2010/main" val="41697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A38757-BE91-6C42-B9C8-15313AF4E7FF}"/>
              </a:ext>
            </a:extLst>
          </p:cNvPr>
          <p:cNvSpPr txBox="1"/>
          <p:nvPr/>
        </p:nvSpPr>
        <p:spPr>
          <a:xfrm>
            <a:off x="524257" y="4608576"/>
            <a:ext cx="11326368"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Supplemental Figure 2. </a:t>
            </a:r>
            <a:r>
              <a:rPr lang="en-US" dirty="0">
                <a:latin typeface="Arial" panose="020B0604020202020204" pitchFamily="34" charset="0"/>
                <a:cs typeface="Arial" panose="020B0604020202020204" pitchFamily="34" charset="0"/>
              </a:rPr>
              <a:t>Missing data for birthweight and gestational age. There was a sharp decrease in missing data in 2012, so only records since 2012 were used in subsequent analyses. Since 2012, 0.4% and 6.6% of births were missing birthweight and gestational age entries, respectively.</a:t>
            </a:r>
          </a:p>
        </p:txBody>
      </p:sp>
      <p:pic>
        <p:nvPicPr>
          <p:cNvPr id="3" name="Picture 2">
            <a:extLst>
              <a:ext uri="{FF2B5EF4-FFF2-40B4-BE49-F238E27FC236}">
                <a16:creationId xmlns:a16="http://schemas.microsoft.com/office/drawing/2014/main" id="{5CF08AEC-599E-414D-AE05-0D5506893DAE}"/>
              </a:ext>
            </a:extLst>
          </p:cNvPr>
          <p:cNvPicPr>
            <a:picLocks noChangeAspect="1"/>
          </p:cNvPicPr>
          <p:nvPr/>
        </p:nvPicPr>
        <p:blipFill>
          <a:blip r:embed="rId2"/>
          <a:stretch>
            <a:fillRect/>
          </a:stretch>
        </p:blipFill>
        <p:spPr>
          <a:xfrm>
            <a:off x="682753" y="834135"/>
            <a:ext cx="5486400" cy="3657600"/>
          </a:xfrm>
          <a:prstGeom prst="rect">
            <a:avLst/>
          </a:prstGeom>
        </p:spPr>
      </p:pic>
      <p:pic>
        <p:nvPicPr>
          <p:cNvPr id="12" name="Picture 11">
            <a:extLst>
              <a:ext uri="{FF2B5EF4-FFF2-40B4-BE49-F238E27FC236}">
                <a16:creationId xmlns:a16="http://schemas.microsoft.com/office/drawing/2014/main" id="{94CF5CF3-4885-FF4B-AD22-8BB3D880671A}"/>
              </a:ext>
            </a:extLst>
          </p:cNvPr>
          <p:cNvPicPr>
            <a:picLocks noChangeAspect="1"/>
          </p:cNvPicPr>
          <p:nvPr/>
        </p:nvPicPr>
        <p:blipFill>
          <a:blip r:embed="rId3"/>
          <a:stretch>
            <a:fillRect/>
          </a:stretch>
        </p:blipFill>
        <p:spPr>
          <a:xfrm>
            <a:off x="5925312" y="834135"/>
            <a:ext cx="5486400" cy="3657600"/>
          </a:xfrm>
          <a:prstGeom prst="rect">
            <a:avLst/>
          </a:prstGeom>
        </p:spPr>
      </p:pic>
    </p:spTree>
    <p:extLst>
      <p:ext uri="{BB962C8B-B14F-4D97-AF65-F5344CB8AC3E}">
        <p14:creationId xmlns:p14="http://schemas.microsoft.com/office/powerpoint/2010/main" val="218628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F8E48-C883-2245-917A-4BC2D95404AC}"/>
              </a:ext>
            </a:extLst>
          </p:cNvPr>
          <p:cNvSpPr txBox="1"/>
          <p:nvPr/>
        </p:nvSpPr>
        <p:spPr>
          <a:xfrm>
            <a:off x="524257" y="5185801"/>
            <a:ext cx="11326368"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Supplemental Figure 3. </a:t>
            </a:r>
            <a:r>
              <a:rPr lang="en-US" dirty="0">
                <a:latin typeface="Arial" panose="020B0604020202020204" pitchFamily="34" charset="0"/>
                <a:cs typeface="Arial" panose="020B0604020202020204" pitchFamily="34" charset="0"/>
              </a:rPr>
              <a:t>Month-by-month comparison of rates during the lockdown to prior years. (a) There was a spike in extremely premature (EP) births in April accounting for all EP births. (b) This trend was also observed when classifying patients based on extremely low birthweight.</a:t>
            </a:r>
          </a:p>
        </p:txBody>
      </p:sp>
      <p:pic>
        <p:nvPicPr>
          <p:cNvPr id="1026" name="Picture 2">
            <a:extLst>
              <a:ext uri="{FF2B5EF4-FFF2-40B4-BE49-F238E27FC236}">
                <a16:creationId xmlns:a16="http://schemas.microsoft.com/office/drawing/2014/main" id="{75C5B515-55EB-F242-8607-04E3047EB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42" y="853440"/>
            <a:ext cx="3402310" cy="3514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6CBDF95-DA20-074A-8E4B-C0E1B3996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396" y="1210534"/>
            <a:ext cx="3053588" cy="31569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866242-3243-224B-AED0-3697BC3CDF62}"/>
              </a:ext>
            </a:extLst>
          </p:cNvPr>
          <p:cNvSpPr txBox="1"/>
          <p:nvPr/>
        </p:nvSpPr>
        <p:spPr>
          <a:xfrm>
            <a:off x="1316736" y="4591999"/>
            <a:ext cx="93281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Possibly label key timepoints (School closing, Phase 1 reopening, Phase 2 reopening,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1065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F8E48-C883-2245-917A-4BC2D95404AC}"/>
              </a:ext>
            </a:extLst>
          </p:cNvPr>
          <p:cNvSpPr txBox="1"/>
          <p:nvPr/>
        </p:nvSpPr>
        <p:spPr>
          <a:xfrm>
            <a:off x="524257" y="5185801"/>
            <a:ext cx="1132636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Supplemental Figure 4. </a:t>
            </a:r>
            <a:r>
              <a:rPr lang="en-US" dirty="0">
                <a:latin typeface="Arial" panose="020B0604020202020204" pitchFamily="34" charset="0"/>
                <a:cs typeface="Arial" panose="020B0604020202020204" pitchFamily="34" charset="0"/>
              </a:rPr>
              <a:t>Month-by-month comparison of NICU admissions and mortality during the pandemic</a:t>
            </a:r>
          </a:p>
        </p:txBody>
      </p:sp>
    </p:spTree>
    <p:extLst>
      <p:ext uri="{BB962C8B-B14F-4D97-AF65-F5344CB8AC3E}">
        <p14:creationId xmlns:p14="http://schemas.microsoft.com/office/powerpoint/2010/main" val="48891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0D80B15-AD2E-504F-A013-8667F94AC704}"/>
              </a:ext>
            </a:extLst>
          </p:cNvPr>
          <p:cNvGrpSpPr/>
          <p:nvPr/>
        </p:nvGrpSpPr>
        <p:grpSpPr>
          <a:xfrm>
            <a:off x="1039093" y="304800"/>
            <a:ext cx="8558306" cy="2446517"/>
            <a:chOff x="1039093" y="304800"/>
            <a:chExt cx="8558306" cy="2446517"/>
          </a:xfrm>
        </p:grpSpPr>
        <p:sp>
          <p:nvSpPr>
            <p:cNvPr id="5" name="Rectangle 4">
              <a:extLst>
                <a:ext uri="{FF2B5EF4-FFF2-40B4-BE49-F238E27FC236}">
                  <a16:creationId xmlns:a16="http://schemas.microsoft.com/office/drawing/2014/main" id="{77008D5E-76D4-544A-B457-486595DC07F3}"/>
                </a:ext>
              </a:extLst>
            </p:cNvPr>
            <p:cNvSpPr/>
            <p:nvPr/>
          </p:nvSpPr>
          <p:spPr>
            <a:xfrm>
              <a:off x="1114305" y="304800"/>
              <a:ext cx="8483094" cy="2446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48BD8AA-A4DA-2C41-864E-339EB8307767}"/>
                </a:ext>
              </a:extLst>
            </p:cNvPr>
            <p:cNvGrpSpPr/>
            <p:nvPr/>
          </p:nvGrpSpPr>
          <p:grpSpPr>
            <a:xfrm>
              <a:off x="1039093" y="408941"/>
              <a:ext cx="8558306" cy="2342376"/>
              <a:chOff x="1039093" y="408941"/>
              <a:chExt cx="8558306" cy="2342376"/>
            </a:xfrm>
          </p:grpSpPr>
          <p:grpSp>
            <p:nvGrpSpPr>
              <p:cNvPr id="3" name="Group 2">
                <a:extLst>
                  <a:ext uri="{FF2B5EF4-FFF2-40B4-BE49-F238E27FC236}">
                    <a16:creationId xmlns:a16="http://schemas.microsoft.com/office/drawing/2014/main" id="{2F861B24-7CD7-C548-9F06-0E9D47541E97}"/>
                  </a:ext>
                </a:extLst>
              </p:cNvPr>
              <p:cNvGrpSpPr/>
              <p:nvPr/>
            </p:nvGrpSpPr>
            <p:grpSpPr>
              <a:xfrm>
                <a:off x="1453806" y="408941"/>
                <a:ext cx="8143593" cy="2231398"/>
                <a:chOff x="1453806" y="408941"/>
                <a:chExt cx="8143593" cy="2231398"/>
              </a:xfrm>
            </p:grpSpPr>
            <p:pic>
              <p:nvPicPr>
                <p:cNvPr id="37" name="Picture 36">
                  <a:extLst>
                    <a:ext uri="{FF2B5EF4-FFF2-40B4-BE49-F238E27FC236}">
                      <a16:creationId xmlns:a16="http://schemas.microsoft.com/office/drawing/2014/main" id="{32E901A2-145E-634A-8FB5-20716B63E820}"/>
                    </a:ext>
                  </a:extLst>
                </p:cNvPr>
                <p:cNvPicPr>
                  <a:picLocks noChangeAspect="1"/>
                </p:cNvPicPr>
                <p:nvPr/>
              </p:nvPicPr>
              <p:blipFill rotWithShape="1">
                <a:blip r:embed="rId2"/>
                <a:srcRect t="8665" b="1"/>
                <a:stretch/>
              </p:blipFill>
              <p:spPr>
                <a:xfrm>
                  <a:off x="1453806" y="408941"/>
                  <a:ext cx="8143593" cy="2231398"/>
                </a:xfrm>
                <a:prstGeom prst="rect">
                  <a:avLst/>
                </a:prstGeom>
              </p:spPr>
            </p:pic>
            <p:sp>
              <p:nvSpPr>
                <p:cNvPr id="2" name="Rectangle 1">
                  <a:extLst>
                    <a:ext uri="{FF2B5EF4-FFF2-40B4-BE49-F238E27FC236}">
                      <a16:creationId xmlns:a16="http://schemas.microsoft.com/office/drawing/2014/main" id="{86B191A7-435B-AE43-99D2-48788DD5E841}"/>
                    </a:ext>
                  </a:extLst>
                </p:cNvPr>
                <p:cNvSpPr/>
                <p:nvPr/>
              </p:nvSpPr>
              <p:spPr>
                <a:xfrm>
                  <a:off x="1984351" y="408941"/>
                  <a:ext cx="6858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267DD854-1A75-ED41-A34E-1075472C88B4}"/>
                  </a:ext>
                </a:extLst>
              </p:cNvPr>
              <p:cNvSpPr txBox="1"/>
              <p:nvPr/>
            </p:nvSpPr>
            <p:spPr>
              <a:xfrm>
                <a:off x="1039093" y="2474318"/>
                <a:ext cx="104547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Change (%) </a:t>
                </a:r>
              </a:p>
            </p:txBody>
          </p:sp>
          <p:sp>
            <p:nvSpPr>
              <p:cNvPr id="38" name="TextBox 37">
                <a:extLst>
                  <a:ext uri="{FF2B5EF4-FFF2-40B4-BE49-F238E27FC236}">
                    <a16:creationId xmlns:a16="http://schemas.microsoft.com/office/drawing/2014/main" id="{91BB1904-18F1-4D48-9137-312F0F6D658E}"/>
                  </a:ext>
                </a:extLst>
              </p:cNvPr>
              <p:cNvSpPr txBox="1"/>
              <p:nvPr/>
            </p:nvSpPr>
            <p:spPr>
              <a:xfrm>
                <a:off x="2292722"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-52%</a:t>
                </a:r>
              </a:p>
            </p:txBody>
          </p:sp>
          <p:sp>
            <p:nvSpPr>
              <p:cNvPr id="39" name="TextBox 38">
                <a:extLst>
                  <a:ext uri="{FF2B5EF4-FFF2-40B4-BE49-F238E27FC236}">
                    <a16:creationId xmlns:a16="http://schemas.microsoft.com/office/drawing/2014/main" id="{CDA2CD32-4776-2D40-9901-B15CC3A6D118}"/>
                  </a:ext>
                </a:extLst>
              </p:cNvPr>
              <p:cNvSpPr txBox="1"/>
              <p:nvPr/>
            </p:nvSpPr>
            <p:spPr>
              <a:xfrm>
                <a:off x="3605434"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-22%</a:t>
                </a:r>
              </a:p>
            </p:txBody>
          </p:sp>
          <p:sp>
            <p:nvSpPr>
              <p:cNvPr id="40" name="TextBox 39">
                <a:extLst>
                  <a:ext uri="{FF2B5EF4-FFF2-40B4-BE49-F238E27FC236}">
                    <a16:creationId xmlns:a16="http://schemas.microsoft.com/office/drawing/2014/main" id="{51EBDED9-1EF1-2A40-8EB7-4781E4DB8059}"/>
                  </a:ext>
                </a:extLst>
              </p:cNvPr>
              <p:cNvSpPr txBox="1"/>
              <p:nvPr/>
            </p:nvSpPr>
            <p:spPr>
              <a:xfrm>
                <a:off x="4954717" y="2474318"/>
                <a:ext cx="585418"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-6.4%</a:t>
                </a:r>
              </a:p>
            </p:txBody>
          </p:sp>
          <p:sp>
            <p:nvSpPr>
              <p:cNvPr id="41" name="TextBox 40">
                <a:extLst>
                  <a:ext uri="{FF2B5EF4-FFF2-40B4-BE49-F238E27FC236}">
                    <a16:creationId xmlns:a16="http://schemas.microsoft.com/office/drawing/2014/main" id="{A0004AE7-D624-7B4B-8BDC-46909D444419}"/>
                  </a:ext>
                </a:extLst>
              </p:cNvPr>
              <p:cNvSpPr txBox="1"/>
              <p:nvPr/>
            </p:nvSpPr>
            <p:spPr>
              <a:xfrm>
                <a:off x="6356449" y="2474318"/>
                <a:ext cx="62389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+1.2%</a:t>
                </a:r>
              </a:p>
            </p:txBody>
          </p:sp>
          <p:sp>
            <p:nvSpPr>
              <p:cNvPr id="43" name="TextBox 42">
                <a:extLst>
                  <a:ext uri="{FF2B5EF4-FFF2-40B4-BE49-F238E27FC236}">
                    <a16:creationId xmlns:a16="http://schemas.microsoft.com/office/drawing/2014/main" id="{4626B0F4-8985-2D4A-BC1B-641F37F97218}"/>
                  </a:ext>
                </a:extLst>
              </p:cNvPr>
              <p:cNvSpPr txBox="1"/>
              <p:nvPr/>
            </p:nvSpPr>
            <p:spPr>
              <a:xfrm>
                <a:off x="7712404" y="2474318"/>
                <a:ext cx="54213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-72%</a:t>
                </a:r>
              </a:p>
            </p:txBody>
          </p:sp>
        </p:grpSp>
      </p:grpSp>
      <p:grpSp>
        <p:nvGrpSpPr>
          <p:cNvPr id="30" name="Group 29">
            <a:extLst>
              <a:ext uri="{FF2B5EF4-FFF2-40B4-BE49-F238E27FC236}">
                <a16:creationId xmlns:a16="http://schemas.microsoft.com/office/drawing/2014/main" id="{67A60DDD-9C4B-C342-B70D-A8AC711DC01D}"/>
              </a:ext>
            </a:extLst>
          </p:cNvPr>
          <p:cNvGrpSpPr>
            <a:grpSpLocks noChangeAspect="1"/>
          </p:cNvGrpSpPr>
          <p:nvPr/>
        </p:nvGrpSpPr>
        <p:grpSpPr>
          <a:xfrm>
            <a:off x="1494912" y="3147628"/>
            <a:ext cx="5306933" cy="1306322"/>
            <a:chOff x="1507104" y="3208588"/>
            <a:chExt cx="4828537" cy="1188563"/>
          </a:xfrm>
        </p:grpSpPr>
        <p:pic>
          <p:nvPicPr>
            <p:cNvPr id="25" name="Picture 24">
              <a:extLst>
                <a:ext uri="{FF2B5EF4-FFF2-40B4-BE49-F238E27FC236}">
                  <a16:creationId xmlns:a16="http://schemas.microsoft.com/office/drawing/2014/main" id="{A0CDCEE9-96BB-6443-BB74-A6110C4E03A6}"/>
                </a:ext>
              </a:extLst>
            </p:cNvPr>
            <p:cNvPicPr>
              <a:picLocks noChangeAspect="1"/>
            </p:cNvPicPr>
            <p:nvPr/>
          </p:nvPicPr>
          <p:blipFill>
            <a:blip r:embed="rId3"/>
            <a:stretch>
              <a:fillRect/>
            </a:stretch>
          </p:blipFill>
          <p:spPr>
            <a:xfrm>
              <a:off x="1507104" y="3208588"/>
              <a:ext cx="4828537" cy="1188563"/>
            </a:xfrm>
            <a:prstGeom prst="rect">
              <a:avLst/>
            </a:prstGeom>
          </p:spPr>
        </p:pic>
        <p:sp>
          <p:nvSpPr>
            <p:cNvPr id="27" name="Rectangle 26">
              <a:extLst>
                <a:ext uri="{FF2B5EF4-FFF2-40B4-BE49-F238E27FC236}">
                  <a16:creationId xmlns:a16="http://schemas.microsoft.com/office/drawing/2014/main" id="{B0C5A527-8E4E-1545-AB94-5DA36103F2D9}"/>
                </a:ext>
              </a:extLst>
            </p:cNvPr>
            <p:cNvSpPr/>
            <p:nvPr/>
          </p:nvSpPr>
          <p:spPr>
            <a:xfrm>
              <a:off x="1523530" y="3868789"/>
              <a:ext cx="1986234" cy="158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B9AC8A-1218-A74D-96DA-9D6109FD6111}"/>
                </a:ext>
              </a:extLst>
            </p:cNvPr>
            <p:cNvSpPr/>
            <p:nvPr/>
          </p:nvSpPr>
          <p:spPr>
            <a:xfrm flipV="1">
              <a:off x="3667339" y="3897226"/>
              <a:ext cx="286577" cy="11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CD1D46-00AE-2242-849B-C93851F5448E}"/>
                </a:ext>
              </a:extLst>
            </p:cNvPr>
            <p:cNvSpPr/>
            <p:nvPr/>
          </p:nvSpPr>
          <p:spPr>
            <a:xfrm flipV="1">
              <a:off x="3445263" y="3926037"/>
              <a:ext cx="286577" cy="83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6FCECE09-92D9-F844-9275-CA82604D8357}"/>
              </a:ext>
            </a:extLst>
          </p:cNvPr>
          <p:cNvGrpSpPr/>
          <p:nvPr/>
        </p:nvGrpSpPr>
        <p:grpSpPr>
          <a:xfrm>
            <a:off x="6774318" y="3161431"/>
            <a:ext cx="4811311" cy="1306322"/>
            <a:chOff x="6774318" y="3283351"/>
            <a:chExt cx="4811311" cy="1306322"/>
          </a:xfrm>
        </p:grpSpPr>
        <p:pic>
          <p:nvPicPr>
            <p:cNvPr id="26" name="Picture 25">
              <a:extLst>
                <a:ext uri="{FF2B5EF4-FFF2-40B4-BE49-F238E27FC236}">
                  <a16:creationId xmlns:a16="http://schemas.microsoft.com/office/drawing/2014/main" id="{E4D24069-E5DF-844D-929D-B6D2037126F0}"/>
                </a:ext>
              </a:extLst>
            </p:cNvPr>
            <p:cNvPicPr>
              <a:picLocks noChangeAspect="1"/>
            </p:cNvPicPr>
            <p:nvPr/>
          </p:nvPicPr>
          <p:blipFill>
            <a:blip r:embed="rId4"/>
            <a:stretch>
              <a:fillRect/>
            </a:stretch>
          </p:blipFill>
          <p:spPr>
            <a:xfrm>
              <a:off x="6774318" y="3283351"/>
              <a:ext cx="4811311" cy="1306322"/>
            </a:xfrm>
            <a:prstGeom prst="rect">
              <a:avLst/>
            </a:prstGeom>
          </p:spPr>
        </p:pic>
        <p:sp>
          <p:nvSpPr>
            <p:cNvPr id="31" name="Rectangle 30">
              <a:extLst>
                <a:ext uri="{FF2B5EF4-FFF2-40B4-BE49-F238E27FC236}">
                  <a16:creationId xmlns:a16="http://schemas.microsoft.com/office/drawing/2014/main" id="{56891F33-2334-8047-8096-E29AC790DC3F}"/>
                </a:ext>
              </a:extLst>
            </p:cNvPr>
            <p:cNvSpPr/>
            <p:nvPr/>
          </p:nvSpPr>
          <p:spPr>
            <a:xfrm>
              <a:off x="6774318" y="3998403"/>
              <a:ext cx="2101386" cy="189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EDD0FF4-89BC-3A49-9CC1-9DF969EA2B59}"/>
                </a:ext>
              </a:extLst>
            </p:cNvPr>
            <p:cNvSpPr/>
            <p:nvPr/>
          </p:nvSpPr>
          <p:spPr>
            <a:xfrm flipV="1">
              <a:off x="8918126" y="4013741"/>
              <a:ext cx="472269" cy="174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953B98-A171-1E42-A3BF-557F55B28D9B}"/>
                </a:ext>
              </a:extLst>
            </p:cNvPr>
            <p:cNvSpPr/>
            <p:nvPr/>
          </p:nvSpPr>
          <p:spPr>
            <a:xfrm flipV="1">
              <a:off x="8774837" y="4115722"/>
              <a:ext cx="286577" cy="83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AA38757-BE91-6C42-B9C8-15313AF4E7FF}"/>
              </a:ext>
            </a:extLst>
          </p:cNvPr>
          <p:cNvSpPr txBox="1"/>
          <p:nvPr/>
        </p:nvSpPr>
        <p:spPr>
          <a:xfrm>
            <a:off x="341377" y="4714375"/>
            <a:ext cx="11326368"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Figure 1. </a:t>
            </a:r>
            <a:r>
              <a:rPr lang="en-US" sz="1600" dirty="0">
                <a:latin typeface="Arial" panose="020B0604020202020204" pitchFamily="34" charset="0"/>
                <a:cs typeface="Arial" panose="020B0604020202020204" pitchFamily="34" charset="0"/>
              </a:rPr>
              <a:t>Rates of prematurity among Mount Sinai Hospital births during the COVID-19 pandemic period in New York City (3/16-8/31) compared to prior years (2012-2019). </a:t>
            </a:r>
            <a:r>
              <a:rPr lang="en-US" sz="1600" b="1" dirty="0">
                <a:latin typeface="Arial" panose="020B0604020202020204" pitchFamily="34" charset="0"/>
                <a:cs typeface="Arial" panose="020B0604020202020204" pitchFamily="34" charset="0"/>
              </a:rPr>
              <a:t>(a) </a:t>
            </a:r>
            <a:r>
              <a:rPr lang="en-US" sz="1600" dirty="0">
                <a:latin typeface="Arial" panose="020B0604020202020204" pitchFamily="34" charset="0"/>
                <a:cs typeface="Arial" panose="020B0604020202020204" pitchFamily="34" charset="0"/>
              </a:rPr>
              <a:t>There was a decrease in premature births during the lockdown in New York City, with larger decreases at more extreme gestational ages. However, none of these trends were statistically significant (all Fisher’s Exact Test </a:t>
            </a:r>
            <a:r>
              <a:rPr lang="en-US" sz="1600" i="1" dirty="0">
                <a:latin typeface="Arial" panose="020B0604020202020204" pitchFamily="34" charset="0"/>
                <a:cs typeface="Arial" panose="020B0604020202020204" pitchFamily="34" charset="0"/>
              </a:rPr>
              <a:t>P</a:t>
            </a:r>
            <a:r>
              <a:rPr lang="en-US" sz="1600" dirty="0">
                <a:latin typeface="Arial" panose="020B0604020202020204" pitchFamily="34" charset="0"/>
                <a:cs typeface="Arial" panose="020B0604020202020204" pitchFamily="34" charset="0"/>
              </a:rPr>
              <a:t>&gt;0.08). Boxplots illustrate medians and interquartile ranges. </a:t>
            </a:r>
            <a:r>
              <a:rPr lang="en-US" sz="1600" b="1" dirty="0">
                <a:latin typeface="Arial" panose="020B0604020202020204" pitchFamily="34" charset="0"/>
                <a:cs typeface="Arial" panose="020B0604020202020204" pitchFamily="34" charset="0"/>
              </a:rPr>
              <a:t>(b)</a:t>
            </a:r>
            <a:r>
              <a:rPr lang="en-US" sz="1600" dirty="0">
                <a:latin typeface="Arial" panose="020B0604020202020204" pitchFamily="34" charset="0"/>
                <a:cs typeface="Arial" panose="020B0604020202020204" pitchFamily="34" charset="0"/>
              </a:rPr>
              <a:t> We observed a trending but not statistically significant association between lockdowns and decreases in extremely premature births in a meta-analysis with </a:t>
            </a:r>
            <a:r>
              <a:rPr lang="en-US" sz="1600" dirty="0" err="1">
                <a:latin typeface="Arial" panose="020B0604020202020204" pitchFamily="34" charset="0"/>
                <a:cs typeface="Arial" panose="020B0604020202020204" pitchFamily="34" charset="0"/>
              </a:rPr>
              <a:t>Hedermann</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et. al</a:t>
            </a:r>
            <a:r>
              <a:rPr lang="en-US" sz="1600" dirty="0">
                <a:latin typeface="Arial" panose="020B0604020202020204" pitchFamily="34" charset="0"/>
                <a:cs typeface="Arial" panose="020B0604020202020204" pitchFamily="34" charset="0"/>
              </a:rPr>
              <a:t> (OR=0.23, P=0.09, 95% CI=0.042-1.25). </a:t>
            </a:r>
            <a:r>
              <a:rPr lang="en-US" sz="1600" b="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 We observed a statistically significant association between the lockdown and decreases in very low birthweight infants in a meta-analysis with Philip, </a:t>
            </a:r>
            <a:r>
              <a:rPr lang="en-US" sz="1600" i="1" dirty="0">
                <a:latin typeface="Arial" panose="020B0604020202020204" pitchFamily="34" charset="0"/>
                <a:cs typeface="Arial" panose="020B0604020202020204" pitchFamily="34" charset="0"/>
              </a:rPr>
              <a:t>et. al </a:t>
            </a:r>
            <a:r>
              <a:rPr lang="en-US" sz="1600" dirty="0">
                <a:latin typeface="Arial" panose="020B0604020202020204" pitchFamily="34" charset="0"/>
                <a:cs typeface="Arial" panose="020B0604020202020204" pitchFamily="34" charset="0"/>
              </a:rPr>
              <a:t>(OR=0.38, P=0.0015, 95% CI=0.21-0.69). MSH=Mount Sinai Hospital</a:t>
            </a:r>
          </a:p>
        </p:txBody>
      </p:sp>
      <p:sp>
        <p:nvSpPr>
          <p:cNvPr id="22" name="TextBox 21">
            <a:extLst>
              <a:ext uri="{FF2B5EF4-FFF2-40B4-BE49-F238E27FC236}">
                <a16:creationId xmlns:a16="http://schemas.microsoft.com/office/drawing/2014/main" id="{CEB746E0-E1E4-D543-BBCD-DAADEA37D5DF}"/>
              </a:ext>
            </a:extLst>
          </p:cNvPr>
          <p:cNvSpPr txBox="1"/>
          <p:nvPr/>
        </p:nvSpPr>
        <p:spPr>
          <a:xfrm>
            <a:off x="1064354" y="132671"/>
            <a:ext cx="442750" cy="369332"/>
          </a:xfrm>
          <a:prstGeom prst="rect">
            <a:avLst/>
          </a:prstGeom>
          <a:noFill/>
        </p:spPr>
        <p:txBody>
          <a:bodyPr wrap="none" rtlCol="0">
            <a:spAutoFit/>
          </a:bodyPr>
          <a:lstStyle/>
          <a:p>
            <a:r>
              <a:rPr lang="en-US" b="1" dirty="0"/>
              <a:t>(a)</a:t>
            </a:r>
          </a:p>
        </p:txBody>
      </p:sp>
      <p:sp>
        <p:nvSpPr>
          <p:cNvPr id="23" name="TextBox 22">
            <a:extLst>
              <a:ext uri="{FF2B5EF4-FFF2-40B4-BE49-F238E27FC236}">
                <a16:creationId xmlns:a16="http://schemas.microsoft.com/office/drawing/2014/main" id="{AC0EB42E-D7FA-DB47-96A3-25864CB0A6D6}"/>
              </a:ext>
            </a:extLst>
          </p:cNvPr>
          <p:cNvSpPr txBox="1"/>
          <p:nvPr/>
        </p:nvSpPr>
        <p:spPr>
          <a:xfrm>
            <a:off x="1114305" y="2908423"/>
            <a:ext cx="452368" cy="369332"/>
          </a:xfrm>
          <a:prstGeom prst="rect">
            <a:avLst/>
          </a:prstGeom>
          <a:noFill/>
        </p:spPr>
        <p:txBody>
          <a:bodyPr wrap="none" rtlCol="0">
            <a:spAutoFit/>
          </a:bodyPr>
          <a:lstStyle/>
          <a:p>
            <a:r>
              <a:rPr lang="en-US" b="1" dirty="0"/>
              <a:t>(b)</a:t>
            </a:r>
          </a:p>
        </p:txBody>
      </p:sp>
      <p:sp>
        <p:nvSpPr>
          <p:cNvPr id="24" name="TextBox 23">
            <a:extLst>
              <a:ext uri="{FF2B5EF4-FFF2-40B4-BE49-F238E27FC236}">
                <a16:creationId xmlns:a16="http://schemas.microsoft.com/office/drawing/2014/main" id="{DBF29067-B870-E74D-8A59-2912BBC5ABD0}"/>
              </a:ext>
            </a:extLst>
          </p:cNvPr>
          <p:cNvSpPr txBox="1"/>
          <p:nvPr/>
        </p:nvSpPr>
        <p:spPr>
          <a:xfrm>
            <a:off x="6363593" y="2888771"/>
            <a:ext cx="425116" cy="369332"/>
          </a:xfrm>
          <a:prstGeom prst="rect">
            <a:avLst/>
          </a:prstGeom>
          <a:noFill/>
        </p:spPr>
        <p:txBody>
          <a:bodyPr wrap="none" rtlCol="0">
            <a:spAutoFit/>
          </a:bodyPr>
          <a:lstStyle/>
          <a:p>
            <a:r>
              <a:rPr lang="en-US" b="1" dirty="0"/>
              <a:t>(c)</a:t>
            </a:r>
          </a:p>
        </p:txBody>
      </p:sp>
      <p:sp>
        <p:nvSpPr>
          <p:cNvPr id="7" name="TextBox 6">
            <a:extLst>
              <a:ext uri="{FF2B5EF4-FFF2-40B4-BE49-F238E27FC236}">
                <a16:creationId xmlns:a16="http://schemas.microsoft.com/office/drawing/2014/main" id="{14F0F564-487B-044B-B2FB-7CD8D4180E4E}"/>
              </a:ext>
            </a:extLst>
          </p:cNvPr>
          <p:cNvSpPr txBox="1"/>
          <p:nvPr/>
        </p:nvSpPr>
        <p:spPr>
          <a:xfrm>
            <a:off x="36576" y="341376"/>
            <a:ext cx="625492" cy="369332"/>
          </a:xfrm>
          <a:prstGeom prst="rect">
            <a:avLst/>
          </a:prstGeom>
          <a:noFill/>
        </p:spPr>
        <p:txBody>
          <a:bodyPr wrap="none" rtlCol="0">
            <a:spAutoFit/>
          </a:bodyPr>
          <a:lstStyle/>
          <a:p>
            <a:r>
              <a:rPr lang="en-US" dirty="0"/>
              <a:t>8/31</a:t>
            </a:r>
          </a:p>
        </p:txBody>
      </p:sp>
    </p:spTree>
    <p:extLst>
      <p:ext uri="{BB962C8B-B14F-4D97-AF65-F5344CB8AC3E}">
        <p14:creationId xmlns:p14="http://schemas.microsoft.com/office/powerpoint/2010/main" val="86076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768</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Richter</dc:creator>
  <cp:lastModifiedBy>Felix Richter</cp:lastModifiedBy>
  <cp:revision>126</cp:revision>
  <dcterms:created xsi:type="dcterms:W3CDTF">2020-09-18T16:06:51Z</dcterms:created>
  <dcterms:modified xsi:type="dcterms:W3CDTF">2020-09-30T00:11:27Z</dcterms:modified>
</cp:coreProperties>
</file>